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85" r:id="rId3"/>
    <p:sldId id="256" r:id="rId5"/>
    <p:sldId id="257" r:id="rId6"/>
    <p:sldId id="258" r:id="rId7"/>
    <p:sldId id="259" r:id="rId8"/>
    <p:sldId id="260" r:id="rId9"/>
    <p:sldId id="261" r:id="rId10"/>
    <p:sldId id="262" r:id="rId11"/>
    <p:sldId id="263" r:id="rId12"/>
    <p:sldId id="264" r:id="rId13"/>
    <p:sldId id="265" r:id="rId14"/>
    <p:sldId id="266"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Integrated teaching presentation preserving the original 11 slides on meaning, importance, types and principles and adding new sections on merit-testing methods and promotion policy. Prepared from the supplied course text; official examples cross-checked against UPSC and DoPT sources listed at the end.</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Source text: three types of promotion. Corrected source transcription typo from Class I to Class II to upward movement (Class II to Class I). Class I/Class II is historical terminology (comparable to Group A/Group B in some contexts). State Civil Service to IAS is governed by specific selection / promotion rules, not automatic.</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The pyramid is conceptual, not a numerical representation of government staffing. The source argues that the number of positions decreases at higher administrative levels and therefore promotion needs fair, recognised principles.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This is a hypothetical pure-seniority illustration to explain the principle; actual promotions are subject to eligibility/suitability under the applicable service rules. Seniority usually relates to the relevant grade/post, not simple biological age.</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Source describes merit as qualifications, knowledge, character, leadership and competence. A pure-merit model is conceptual. Current central DPC selection practice uses published benchmarks and panels, not necessarily an unqualified rank-by-score competition.</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The Supreme Court in B.V. Sivaiah (1998) distinguished seniority-cum-merit as minimum necessary merit first, then seniority among fit candidates. This is a schematic illustration rather than an assertion of the exact rules for any particular government post. Sources: https://api.sci.gov.in/supremecourt/2023/13275/13275_2023_1_1501_53356_Judgement_17-May-2024.pdf</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Formal Supreme Court distinction. 2024 judgment: https://api.sci.gov.in/supremecourt/2023/13275/13275_2023_1_1501_53356_Judgement_17-May-2024.pdf . Key point: seniority-cum-merit = senior-most among minimally meritorious; merit-cum-seniority = greater emphasis on merit, use seniority if approximately equal.</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Strengths and limitations are an analytic summary of supplied teaching material, simplified for classroom comparison. In practice service-rule distinctions may include fitness, benchmarks, selection posts, DPCs and other legally applicable conditions.</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Practical note: DoPT OM of 22 July 2024, Guidelines on Departmental Promotion Committees: https://doptcirculars.nic.in/OM/ViewOMNew.aspx?id=435 . This specifies that promotion follows relevant Recruitment Rules and DPC suitability assessment and no supersession among officers found fit in selection promotions. The supplied textbook gives a broad old-style hierarchy (merit at higher, mixture middle, seniority lower); it should not be presented as a universal contemporary government rule. Class II -&gt; Class I correctly describes upward movement; source had OCR typo reversed.</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Clarify that these are the three methods set out in the supplied textbook; not a statement that every government department must employ all three. Departmental examinations, APAR/ACR records, and DPC recommendations are real mechanisms in Indian government services.</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Verified from UPSC active examinations and its 2026 LDCE notices. Official source: https://www.upsc.gov.in/examinations/active-exams . Note that tests and exact stages differ by service. For a relatable hypothetical example: a senior assistant may be tested on office procedure and service rules before considering promotion to a supervisory grade.</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Avoid the source text’s age stereotype. It is not accurate to say older workers necessarily do worse in tests. The defensible point is that examinations may privilege test-taking skills over accumulated practical judgement. A written test should have a content blueprint tied to the actual higher post and appropriate accommodations.</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Interview is not a mandatory stage in all promotions. The purpose is to explain it as a possible supplementary assessment where the applicable rules permit. Contrast vague “personality” impressions with structured behaviourally anchored questions based on job requirements.</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Source text correctly says record maintenance itself is not efficiency rating. The record provides inputs to appraise suitability. Contemporary Indian examples include APAR (Annual Performance Assessment Report) and formerly ACR (Annual Confidential Report) terminology. Performance appraisal grading may have disclosure/representation mechanisms under applicable rules. Do not suggest it alone decides all promotions.</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Sample criteria and illustrative grading labels only; not a universal mandatory APAR template. Actual forms and rating scales vary by service and period. Example: for a records supervisor, the number of files processed is informative, but a fair appraisal must also assess error rate and proper observance of legal procedure. A high volume of incorrect decisions is not good performance.</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Official support: All India Services (Performance Appraisal Report) Rules, 2007, including disclosure and opportunity to make comments; DoPT induction material 2025 discusses SPARROW and APAR use. https://dopt.gov.in/documents/acts-and-policies/all-india-service-division-YzNzEjMtQWa?pageTitle=All-India-Service-%28AIS%29-Division ; https://dopt.gov.in/sites/default/files/InductionMaterial_01072025_0.pdf . The slide avoids claiming all governments use identical forms.</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Explain halo effect, recency bias and leniency/severity differences in plain language: one good incident should not erase a year of poor work; one recent error should not cancel otherwise strong performance. Good appraisal is systematic; it is not an infallible numerical ranking.</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Avoid treating all personal judgement as corruption. Professional judgement is unavoidable when assessing judgement, leadership and ethics, but it must be evidence-based, reasonable and subject to institutional scrutiny. A single head choosing “yes-men” illustrates why a sound promotion system avoids unilateral unfettered discretion.</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In the Indian setting, applicable Recruitment Rules, DPC procedures, APAR benchmarks and sometimes LDCE govern promotion. The figure is a conceptual model; not a universal prescribed formula. For a supervisory promotion, candidates may satisfy minimum service, then have APAR/service records examined by a committee; an exam applies only if the rules say so.</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Four essentials drawn from source: plan in advance; sound classification; hierarchical posts and grades; defined promotion lines/rules. Promotion chain is schematic; actual nomenclature and eligibility differ between governments and departments. In a policy document identify feeder grade, experience, qualifying training/exam, vacancies and selection method. Regular DPCs can prevent bunching and delays.</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sz="quarter" idx="3"/>
          </p:nvPr>
        </p:nvSpPr>
        <p:spPr/>
        <p:txBody>
          <a:bodyPr/>
          <a:lstStyle/>
          <a:p>
            <a:r>
              <a:t>Derived from the source’s points 5–8. Do not make categorical legal claims that every eligible official has precisely the same enforceable claim; the rights and procedures depend on applicable law and service rules. The concept is that an opportunity to be considered is distinct from a vested right to appointment/promotion. Seniority should be taken with merit depending on rule, not through an invented universal weight.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704088" y="978408"/>
            <a:ext cx="2459736" cy="384048"/>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1069848"/>
            <a:ext cx="2139696" cy="219456"/>
          </a:xfrm>
          <a:prstGeom prst="rect">
            <a:avLst/>
          </a:prstGeom>
          <a:noFill/>
        </p:spPr>
        <p:txBody>
          <a:bodyPr wrap="square" lIns="9144" tIns="0" rIns="9144" bIns="0" anchor="t">
            <a:spAutoFit/>
          </a:bodyPr>
          <a:lstStyle/>
          <a:p>
            <a:pPr>
              <a:spcBef>
                <a:spcPts val="0"/>
              </a:spcBef>
              <a:spcAft>
                <a:spcPts val="0"/>
              </a:spcAft>
              <a:defRPr sz="1180" b="1">
                <a:solidFill>
                  <a:srgbClr val="137D77"/>
                </a:solidFill>
                <a:latin typeface="Aptos"/>
              </a:defRPr>
            </a:pPr>
            <a:r>
              <a:t>PERSONNEL ADMINISTRATION</a:t>
            </a:r>
          </a:p>
        </p:txBody>
      </p:sp>
      <p:sp>
        <p:nvSpPr>
          <p:cNvPr id="5" name="TextBox 4"/>
          <p:cNvSpPr txBox="1"/>
          <p:nvPr/>
        </p:nvSpPr>
        <p:spPr>
          <a:xfrm>
            <a:off x="722376" y="1792224"/>
            <a:ext cx="10835640" cy="1865376"/>
          </a:xfrm>
          <a:prstGeom prst="rect">
            <a:avLst/>
          </a:prstGeom>
          <a:noFill/>
        </p:spPr>
        <p:txBody>
          <a:bodyPr wrap="square" lIns="9144" tIns="0" rIns="9144" bIns="0" anchor="t">
            <a:spAutoFit/>
          </a:bodyPr>
          <a:lstStyle/>
          <a:p>
            <a:pPr>
              <a:spcBef>
                <a:spcPts val="0"/>
              </a:spcBef>
              <a:spcAft>
                <a:spcPts val="0"/>
              </a:spcAft>
              <a:defRPr sz="4300" b="1">
                <a:solidFill>
                  <a:srgbClr val="16354B"/>
                </a:solidFill>
                <a:latin typeface="Aptos"/>
              </a:defRPr>
            </a:pPr>
            <a:r>
              <a:t>Promotion in</a:t>
            </a:r>
          </a:p>
          <a:p>
            <a:pPr>
              <a:spcBef>
                <a:spcPts val="0"/>
              </a:spcBef>
              <a:spcAft>
                <a:spcPts val="0"/>
              </a:spcAft>
              <a:defRPr sz="4300" b="1">
                <a:solidFill>
                  <a:srgbClr val="16354B"/>
                </a:solidFill>
                <a:latin typeface="Aptos"/>
              </a:defRPr>
            </a:pPr>
            <a:r>
              <a:t>Public Administration</a:t>
            </a:r>
          </a:p>
        </p:txBody>
      </p:sp>
      <p:sp>
        <p:nvSpPr>
          <p:cNvPr id="6" name="Rectangle 5"/>
          <p:cNvSpPr/>
          <p:nvPr/>
        </p:nvSpPr>
        <p:spPr>
          <a:xfrm>
            <a:off x="786384" y="4005072"/>
            <a:ext cx="7653527" cy="32004"/>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04672" y="4407408"/>
            <a:ext cx="10515600" cy="557784"/>
          </a:xfrm>
          <a:prstGeom prst="rect">
            <a:avLst/>
          </a:prstGeom>
          <a:noFill/>
        </p:spPr>
        <p:txBody>
          <a:bodyPr wrap="square" lIns="9144" tIns="0" rIns="9144" bIns="0" anchor="t">
            <a:spAutoFit/>
          </a:bodyPr>
          <a:lstStyle/>
          <a:p>
            <a:pPr>
              <a:spcBef>
                <a:spcPts val="0"/>
              </a:spcBef>
              <a:spcAft>
                <a:spcPts val="0"/>
              </a:spcAft>
              <a:defRPr sz="2530" b="1">
                <a:solidFill>
                  <a:srgbClr val="137D77"/>
                </a:solidFill>
                <a:latin typeface="Aptos"/>
              </a:defRPr>
            </a:pPr>
            <a:r>
              <a:t>Created by Dr. Parismita Bhagawati</a:t>
            </a:r>
          </a:p>
        </p:txBody>
      </p:sp>
      <p:sp>
        <p:nvSpPr>
          <p:cNvPr id="8" name="TextBox 7"/>
          <p:cNvSpPr txBox="1"/>
          <p:nvPr/>
        </p:nvSpPr>
        <p:spPr>
          <a:xfrm>
            <a:off x="822960" y="5230368"/>
            <a:ext cx="9866376" cy="694944"/>
          </a:xfrm>
          <a:prstGeom prst="rect">
            <a:avLst/>
          </a:prstGeom>
          <a:noFill/>
        </p:spPr>
        <p:txBody>
          <a:bodyPr wrap="square" lIns="9144" tIns="0" rIns="9144" bIns="0" anchor="t">
            <a:spAutoFit/>
          </a:bodyPr>
          <a:lstStyle/>
          <a:p>
            <a:pPr>
              <a:spcBef>
                <a:spcPts val="0"/>
              </a:spcBef>
              <a:spcAft>
                <a:spcPts val="0"/>
              </a:spcAft>
              <a:defRPr sz="1820" b="0">
                <a:solidFill>
                  <a:srgbClr val="506373"/>
                </a:solidFill>
                <a:latin typeface="Aptos"/>
              </a:defRPr>
            </a:pPr>
            <a:r>
              <a:t>Meaning • Importance • Types • Principles • Merit Testing • Good Promotion Policy</a:t>
            </a:r>
          </a:p>
        </p:txBody>
      </p:sp>
      <p:sp>
        <p:nvSpPr>
          <p:cNvPr id="9" name="Rectangle 8"/>
          <p:cNvSpPr/>
          <p:nvPr/>
        </p:nvSpPr>
        <p:spPr>
          <a:xfrm>
            <a:off x="9153144" y="3968496"/>
            <a:ext cx="2057400" cy="411480"/>
          </a:xfrm>
          <a:prstGeom prst="rect">
            <a:avLst/>
          </a:prstGeom>
          <a:solidFill>
            <a:srgbClr val="F1E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546336" y="3429000"/>
            <a:ext cx="1664208" cy="411480"/>
          </a:xfrm>
          <a:prstGeom prst="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9957816" y="2889504"/>
            <a:ext cx="1261872" cy="411480"/>
          </a:xfrm>
          <a:prstGeom prst="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a:xfrm>
          <a:off x="0" y="0"/>
          <a:ext cx="0" cy="0"/>
          <a:chOff x="0" y="0"/>
          <a:chExt cx="0" cy="0"/>
        </a:xfrm>
      </p:grpSpPr>
      <p:sp>
        <p:nvSpPr>
          <p:cNvPr id="2" name="Shape 0"/>
          <p:cNvSpPr/>
          <p:nvPr/>
        </p:nvSpPr>
        <p:spPr>
          <a:xfrm>
            <a:off x="0" y="0"/>
            <a:ext cx="100584" cy="6858000"/>
          </a:xfrm>
          <a:prstGeom prst="rect">
            <a:avLst/>
          </a:prstGeom>
          <a:solidFill>
            <a:srgbClr val="137D77"/>
          </a:solidFill>
          <a:ln w="12700">
            <a:solidFill>
              <a:srgbClr val="137D77"/>
            </a:solidFill>
            <a:prstDash val="solid"/>
          </a:ln>
        </p:spPr>
        <p:txBody>
          <a:bodyPr/>
          <a:p/>
        </p:txBody>
      </p:sp>
      <p:sp>
        <p:nvSpPr>
          <p:cNvPr id="3" name="Text 1"/>
          <p:cNvSpPr/>
          <p:nvPr/>
        </p:nvSpPr>
        <p:spPr>
          <a:xfrm>
            <a:off x="630936" y="320040"/>
            <a:ext cx="5577840" cy="246888"/>
          </a:xfrm>
          <a:prstGeom prst="rect">
            <a:avLst/>
          </a:prstGeom>
          <a:noFill/>
        </p:spPr>
        <p:txBody>
          <a:bodyPr wrap="square" lIns="0" tIns="0" rIns="0" bIns="0" rtlCol="0" anchor="ctr"/>
          <a:lstStyle/>
          <a:p>
            <a:pPr marL="0" indent="0">
              <a:buNone/>
            </a:pPr>
            <a:r>
              <a:rPr lang="en-US" sz="1160" b="1" kern="0" spc="170" dirty="0">
                <a:solidFill>
                  <a:srgbClr val="137D77"/>
                </a:solidFill>
                <a:latin typeface="Aptos" pitchFamily="34" charset="0"/>
                <a:ea typeface="Aptos" pitchFamily="34" charset="-122"/>
                <a:cs typeface="Aptos" pitchFamily="34" charset="-120"/>
              </a:rPr>
              <a:t>PERSONNEL ADMINISTRATION</a:t>
            </a:r>
            <a:endParaRPr lang="en-US" sz="1160" dirty="0"/>
          </a:p>
        </p:txBody>
      </p:sp>
      <p:sp>
        <p:nvSpPr>
          <p:cNvPr id="4" name="Shape 2"/>
          <p:cNvSpPr/>
          <p:nvPr/>
        </p:nvSpPr>
        <p:spPr>
          <a:xfrm>
            <a:off x="621792" y="6382512"/>
            <a:ext cx="10954512" cy="0"/>
          </a:xfrm>
          <a:prstGeom prst="line">
            <a:avLst/>
          </a:prstGeom>
          <a:noFill/>
          <a:ln w="12700">
            <a:solidFill>
              <a:srgbClr val="D9E4E5"/>
            </a:solidFill>
            <a:prstDash val="solid"/>
          </a:ln>
        </p:spPr>
        <p:txBody>
          <a:bodyPr/>
          <a:p/>
        </p:txBody>
      </p:sp>
      <p:sp>
        <p:nvSpPr>
          <p:cNvPr id="5" name="Text 3"/>
          <p:cNvSpPr/>
          <p:nvPr/>
        </p:nvSpPr>
        <p:spPr>
          <a:xfrm>
            <a:off x="630936" y="6483096"/>
            <a:ext cx="4663440" cy="155448"/>
          </a:xfrm>
          <a:prstGeom prst="rect">
            <a:avLst/>
          </a:prstGeom>
          <a:noFill/>
        </p:spPr>
        <p:txBody>
          <a:bodyPr wrap="square" lIns="0" tIns="0" rIns="0" bIns="0" rtlCol="0" anchor="ctr"/>
          <a:lstStyle/>
          <a:p>
            <a:pPr marL="0" indent="0">
              <a:buNone/>
              <a:defRPr sz="1020" b="1">
                <a:solidFill>
                  <a:srgbClr val="506373"/>
                </a:solidFill>
                <a:latin typeface="Aptos"/>
              </a:defRPr>
            </a:pPr>
            <a:r>
              <a:t>PROMOTION IN PUBLIC ADMINISTRATION</a:t>
            </a:r>
            <a:endParaRPr lang="en-US" sz="1050" dirty="0"/>
          </a:p>
        </p:txBody>
      </p:sp>
      <p:sp>
        <p:nvSpPr>
          <p:cNvPr id="6" name="Text 4"/>
          <p:cNvSpPr/>
          <p:nvPr/>
        </p:nvSpPr>
        <p:spPr>
          <a:xfrm>
            <a:off x="11091672" y="6446520"/>
            <a:ext cx="429768" cy="228600"/>
          </a:xfrm>
          <a:prstGeom prst="rect">
            <a:avLst/>
          </a:prstGeom>
          <a:noFill/>
        </p:spPr>
        <p:txBody>
          <a:bodyPr wrap="square" lIns="0" tIns="0" rIns="0" bIns="0" rtlCol="0" anchor="ctr"/>
          <a:lstStyle/>
          <a:p>
            <a:pPr marL="0" indent="0" algn="r">
              <a:buNone/>
              <a:defRPr sz="1150" b="1">
                <a:solidFill>
                  <a:srgbClr val="137D77"/>
                </a:solidFill>
                <a:latin typeface="Aptos"/>
              </a:defRPr>
            </a:pPr>
            <a:r>
              <a:t>02</a:t>
            </a:r>
            <a:endParaRPr lang="en-US" sz="1150" dirty="0"/>
          </a:p>
        </p:txBody>
      </p:sp>
      <p:sp>
        <p:nvSpPr>
          <p:cNvPr id="7" name="Text 5"/>
          <p:cNvSpPr/>
          <p:nvPr/>
        </p:nvSpPr>
        <p:spPr>
          <a:xfrm>
            <a:off x="612648" y="832104"/>
            <a:ext cx="10972800" cy="612648"/>
          </a:xfrm>
          <a:prstGeom prst="rect">
            <a:avLst/>
          </a:prstGeom>
          <a:noFill/>
        </p:spPr>
        <p:txBody>
          <a:bodyPr wrap="square" lIns="0" tIns="0" rIns="0" bIns="0" rtlCol="0" anchor="ctr"/>
          <a:lstStyle/>
          <a:p>
            <a:pPr marL="0" indent="0">
              <a:buNone/>
            </a:pPr>
            <a:r>
              <a:rPr lang="en-US" sz="3650" b="1" dirty="0">
                <a:solidFill>
                  <a:srgbClr val="16354B"/>
                </a:solidFill>
                <a:latin typeface="Aptos" pitchFamily="34" charset="0"/>
                <a:ea typeface="Aptos" pitchFamily="34" charset="-122"/>
                <a:cs typeface="Aptos" pitchFamily="34" charset="-120"/>
              </a:rPr>
              <a:t>Meaning of Promotion</a:t>
            </a:r>
            <a:endParaRPr lang="en-US" sz="3650" dirty="0"/>
          </a:p>
        </p:txBody>
      </p:sp>
      <p:sp>
        <p:nvSpPr>
          <p:cNvPr id="8" name="Text 6"/>
          <p:cNvSpPr/>
          <p:nvPr/>
        </p:nvSpPr>
        <p:spPr>
          <a:xfrm>
            <a:off x="630936" y="1536192"/>
            <a:ext cx="10789920" cy="374904"/>
          </a:xfrm>
          <a:prstGeom prst="rect">
            <a:avLst/>
          </a:prstGeom>
          <a:noFill/>
        </p:spPr>
        <p:txBody>
          <a:bodyPr wrap="square" lIns="0" tIns="0" rIns="0" bIns="0" rtlCol="0" anchor="ctr"/>
          <a:lstStyle/>
          <a:p>
            <a:pPr marL="0" indent="0">
              <a:buNone/>
            </a:pPr>
            <a:r>
              <a:rPr lang="en-US" sz="1840" dirty="0">
                <a:solidFill>
                  <a:srgbClr val="506373"/>
                </a:solidFill>
                <a:latin typeface="Aptos" pitchFamily="34" charset="0"/>
                <a:ea typeface="Aptos" pitchFamily="34" charset="-122"/>
                <a:cs typeface="Aptos" pitchFamily="34" charset="-120"/>
              </a:rPr>
              <a:t>The same process has two perspectives.</a:t>
            </a:r>
            <a:endParaRPr lang="en-US" sz="1840" dirty="0"/>
          </a:p>
        </p:txBody>
      </p:sp>
      <p:sp>
        <p:nvSpPr>
          <p:cNvPr id="9" name="Shape 7"/>
          <p:cNvSpPr/>
          <p:nvPr/>
        </p:nvSpPr>
        <p:spPr>
          <a:xfrm>
            <a:off x="621792" y="2121408"/>
            <a:ext cx="5404104" cy="3008376"/>
          </a:xfrm>
          <a:prstGeom prst="roundRect">
            <a:avLst>
              <a:gd name="adj" fmla="val 5167"/>
            </a:avLst>
          </a:prstGeom>
          <a:solidFill>
            <a:srgbClr val="FFFFFF"/>
          </a:solidFill>
          <a:ln w="9525">
            <a:solidFill>
              <a:srgbClr val="D9E4E5"/>
            </a:solidFill>
            <a:prstDash val="solid"/>
          </a:ln>
        </p:spPr>
        <p:txBody>
          <a:bodyPr/>
          <a:p/>
        </p:txBody>
      </p:sp>
      <p:sp>
        <p:nvSpPr>
          <p:cNvPr id="10" name="Shape 8"/>
          <p:cNvSpPr/>
          <p:nvPr/>
        </p:nvSpPr>
        <p:spPr>
          <a:xfrm>
            <a:off x="621792" y="2121408"/>
            <a:ext cx="77724" cy="3008376"/>
          </a:xfrm>
          <a:prstGeom prst="rect">
            <a:avLst/>
          </a:prstGeom>
          <a:solidFill>
            <a:srgbClr val="3C72A8"/>
          </a:solidFill>
          <a:ln w="12700">
            <a:solidFill>
              <a:srgbClr val="3C72A8"/>
            </a:solidFill>
            <a:prstDash val="solid"/>
          </a:ln>
        </p:spPr>
        <p:txBody>
          <a:bodyPr/>
          <a:p/>
        </p:txBody>
      </p:sp>
      <p:sp>
        <p:nvSpPr>
          <p:cNvPr id="11" name="Shape 9"/>
          <p:cNvSpPr/>
          <p:nvPr/>
        </p:nvSpPr>
        <p:spPr>
          <a:xfrm>
            <a:off x="914400" y="2414016"/>
            <a:ext cx="2359152" cy="347472"/>
          </a:xfrm>
          <a:prstGeom prst="roundRect">
            <a:avLst>
              <a:gd name="adj" fmla="val 44737"/>
            </a:avLst>
          </a:prstGeom>
          <a:solidFill>
            <a:srgbClr val="E8F0FA"/>
          </a:solidFill>
          <a:ln w="9525">
            <a:solidFill>
              <a:srgbClr val="E8F0FA"/>
            </a:solidFill>
            <a:prstDash val="solid"/>
          </a:ln>
        </p:spPr>
        <p:txBody>
          <a:bodyPr/>
          <a:p/>
        </p:txBody>
      </p:sp>
      <p:sp>
        <p:nvSpPr>
          <p:cNvPr id="12" name="Text 10"/>
          <p:cNvSpPr/>
          <p:nvPr/>
        </p:nvSpPr>
        <p:spPr>
          <a:xfrm>
            <a:off x="1069848" y="2468880"/>
            <a:ext cx="2057400" cy="182880"/>
          </a:xfrm>
          <a:prstGeom prst="rect">
            <a:avLst/>
          </a:prstGeom>
          <a:noFill/>
        </p:spPr>
        <p:txBody>
          <a:bodyPr wrap="square" lIns="0" tIns="0" rIns="0" bIns="0" rtlCol="0" anchor="ctr"/>
          <a:lstStyle/>
          <a:p>
            <a:pPr marL="0" indent="0">
              <a:buNone/>
            </a:pPr>
            <a:r>
              <a:rPr lang="en-US" sz="1130" b="1" kern="0" spc="55" dirty="0">
                <a:solidFill>
                  <a:srgbClr val="3C72A8"/>
                </a:solidFill>
                <a:latin typeface="Aptos" pitchFamily="34" charset="0"/>
                <a:ea typeface="Aptos" pitchFamily="34" charset="-122"/>
                <a:cs typeface="Aptos" pitchFamily="34" charset="-120"/>
              </a:rPr>
              <a:t>GOVERNMENT VIEW</a:t>
            </a:r>
            <a:endParaRPr lang="en-US" sz="1130" dirty="0"/>
          </a:p>
        </p:txBody>
      </p:sp>
      <p:sp>
        <p:nvSpPr>
          <p:cNvPr id="13" name="Text 11"/>
          <p:cNvSpPr/>
          <p:nvPr/>
        </p:nvSpPr>
        <p:spPr>
          <a:xfrm>
            <a:off x="914400" y="2916936"/>
            <a:ext cx="4608576" cy="448056"/>
          </a:xfrm>
          <a:prstGeom prst="rect">
            <a:avLst/>
          </a:prstGeom>
          <a:noFill/>
        </p:spPr>
        <p:txBody>
          <a:bodyPr wrap="square" lIns="0" tIns="0" rIns="0" bIns="0" rtlCol="0" anchor="ctr"/>
          <a:lstStyle/>
          <a:p>
            <a:pPr marL="0" indent="0">
              <a:buNone/>
            </a:pPr>
            <a:r>
              <a:rPr lang="en-US" sz="2500" b="1" dirty="0">
                <a:solidFill>
                  <a:srgbClr val="16354B"/>
                </a:solidFill>
                <a:latin typeface="Aptos" pitchFamily="34" charset="0"/>
                <a:ea typeface="Aptos" pitchFamily="34" charset="-122"/>
                <a:cs typeface="Aptos" pitchFamily="34" charset="-120"/>
              </a:rPr>
              <a:t>Indirect recruitment</a:t>
            </a:r>
            <a:endParaRPr lang="en-US" sz="2500" dirty="0"/>
          </a:p>
        </p:txBody>
      </p:sp>
      <p:sp>
        <p:nvSpPr>
          <p:cNvPr id="14" name="Text 12"/>
          <p:cNvSpPr/>
          <p:nvPr/>
        </p:nvSpPr>
        <p:spPr>
          <a:xfrm>
            <a:off x="914400" y="3538728"/>
            <a:ext cx="4663440" cy="1124712"/>
          </a:xfrm>
          <a:prstGeom prst="rect">
            <a:avLst/>
          </a:prstGeom>
          <a:noFill/>
        </p:spPr>
        <p:txBody>
          <a:bodyPr wrap="square" lIns="0" tIns="0" rIns="0" bIns="0" rtlCol="0" anchor="t"/>
          <a:lstStyle/>
          <a:p>
            <a:pPr marL="0" indent="0">
              <a:buNone/>
            </a:pPr>
            <a:r>
              <a:rPr lang="en-US" sz="1870" dirty="0">
                <a:solidFill>
                  <a:srgbClr val="183947"/>
                </a:solidFill>
                <a:latin typeface="Aptos" pitchFamily="34" charset="0"/>
                <a:ea typeface="Aptos" pitchFamily="34" charset="-122"/>
                <a:cs typeface="Aptos" pitchFamily="34" charset="-120"/>
              </a:rPr>
              <a:t>Filling higher posts by selecting suitable, competent employees who are already in service.</a:t>
            </a:r>
            <a:endParaRPr lang="en-US" sz="1870" dirty="0"/>
          </a:p>
        </p:txBody>
      </p:sp>
      <p:sp>
        <p:nvSpPr>
          <p:cNvPr id="15" name="Shape 13"/>
          <p:cNvSpPr/>
          <p:nvPr/>
        </p:nvSpPr>
        <p:spPr>
          <a:xfrm>
            <a:off x="6172200" y="2121408"/>
            <a:ext cx="5394960" cy="3008376"/>
          </a:xfrm>
          <a:prstGeom prst="roundRect">
            <a:avLst>
              <a:gd name="adj" fmla="val 5167"/>
            </a:avLst>
          </a:prstGeom>
          <a:solidFill>
            <a:srgbClr val="FFFFFF"/>
          </a:solidFill>
          <a:ln w="9525">
            <a:solidFill>
              <a:srgbClr val="D9E4E5"/>
            </a:solidFill>
            <a:prstDash val="solid"/>
          </a:ln>
        </p:spPr>
        <p:txBody>
          <a:bodyPr/>
          <a:p/>
        </p:txBody>
      </p:sp>
      <p:sp>
        <p:nvSpPr>
          <p:cNvPr id="16" name="Shape 14"/>
          <p:cNvSpPr/>
          <p:nvPr/>
        </p:nvSpPr>
        <p:spPr>
          <a:xfrm>
            <a:off x="6172200" y="2121408"/>
            <a:ext cx="77724" cy="3008376"/>
          </a:xfrm>
          <a:prstGeom prst="rect">
            <a:avLst/>
          </a:prstGeom>
          <a:solidFill>
            <a:srgbClr val="137D77"/>
          </a:solidFill>
          <a:ln w="12700">
            <a:solidFill>
              <a:srgbClr val="137D77"/>
            </a:solidFill>
            <a:prstDash val="solid"/>
          </a:ln>
        </p:spPr>
        <p:txBody>
          <a:bodyPr/>
          <a:p/>
        </p:txBody>
      </p:sp>
      <p:sp>
        <p:nvSpPr>
          <p:cNvPr id="17" name="Shape 15"/>
          <p:cNvSpPr/>
          <p:nvPr/>
        </p:nvSpPr>
        <p:spPr>
          <a:xfrm>
            <a:off x="6473952" y="2414016"/>
            <a:ext cx="2340864" cy="347472"/>
          </a:xfrm>
          <a:prstGeom prst="roundRect">
            <a:avLst>
              <a:gd name="adj" fmla="val 44737"/>
            </a:avLst>
          </a:prstGeom>
          <a:solidFill>
            <a:srgbClr val="E3F3EF"/>
          </a:solidFill>
          <a:ln w="9525">
            <a:solidFill>
              <a:srgbClr val="E3F3EF"/>
            </a:solidFill>
            <a:prstDash val="solid"/>
          </a:ln>
        </p:spPr>
        <p:txBody>
          <a:bodyPr/>
          <a:p/>
        </p:txBody>
      </p:sp>
      <p:sp>
        <p:nvSpPr>
          <p:cNvPr id="18" name="Text 16"/>
          <p:cNvSpPr/>
          <p:nvPr/>
        </p:nvSpPr>
        <p:spPr>
          <a:xfrm>
            <a:off x="6611112" y="2468880"/>
            <a:ext cx="2075688" cy="182880"/>
          </a:xfrm>
          <a:prstGeom prst="rect">
            <a:avLst/>
          </a:prstGeom>
          <a:noFill/>
        </p:spPr>
        <p:txBody>
          <a:bodyPr wrap="square" lIns="0" tIns="0" rIns="0" bIns="0" rtlCol="0" anchor="ctr"/>
          <a:lstStyle/>
          <a:p>
            <a:pPr marL="0" indent="0">
              <a:buNone/>
            </a:pPr>
            <a:r>
              <a:rPr lang="en-US" sz="1130" b="1" kern="0" spc="55" dirty="0">
                <a:solidFill>
                  <a:srgbClr val="137D77"/>
                </a:solidFill>
                <a:latin typeface="Aptos" pitchFamily="34" charset="0"/>
                <a:ea typeface="Aptos" pitchFamily="34" charset="-122"/>
                <a:cs typeface="Aptos" pitchFamily="34" charset="-120"/>
              </a:rPr>
              <a:t>EMPLOYEE VIEW</a:t>
            </a:r>
            <a:endParaRPr lang="en-US" sz="1130" dirty="0"/>
          </a:p>
        </p:txBody>
      </p:sp>
      <p:sp>
        <p:nvSpPr>
          <p:cNvPr id="19" name="Text 17"/>
          <p:cNvSpPr/>
          <p:nvPr/>
        </p:nvSpPr>
        <p:spPr>
          <a:xfrm>
            <a:off x="6473952" y="2916936"/>
            <a:ext cx="4663440" cy="448056"/>
          </a:xfrm>
          <a:prstGeom prst="rect">
            <a:avLst/>
          </a:prstGeom>
          <a:noFill/>
        </p:spPr>
        <p:txBody>
          <a:bodyPr wrap="square" lIns="0" tIns="0" rIns="0" bIns="0" rtlCol="0" anchor="ctr"/>
          <a:lstStyle/>
          <a:p>
            <a:pPr marL="0" indent="0">
              <a:buNone/>
            </a:pPr>
            <a:r>
              <a:rPr lang="en-US" sz="2500" b="1" dirty="0">
                <a:solidFill>
                  <a:srgbClr val="16354B"/>
                </a:solidFill>
                <a:latin typeface="Aptos" pitchFamily="34" charset="0"/>
                <a:ea typeface="Aptos" pitchFamily="34" charset="-122"/>
                <a:cs typeface="Aptos" pitchFamily="34" charset="-120"/>
              </a:rPr>
              <a:t>Career advancement</a:t>
            </a:r>
            <a:endParaRPr lang="en-US" sz="2500" dirty="0"/>
          </a:p>
        </p:txBody>
      </p:sp>
      <p:sp>
        <p:nvSpPr>
          <p:cNvPr id="20" name="Text 18"/>
          <p:cNvSpPr/>
          <p:nvPr/>
        </p:nvSpPr>
        <p:spPr>
          <a:xfrm>
            <a:off x="6473952" y="3538728"/>
            <a:ext cx="4700016" cy="1197864"/>
          </a:xfrm>
          <a:prstGeom prst="rect">
            <a:avLst/>
          </a:prstGeom>
          <a:noFill/>
        </p:spPr>
        <p:txBody>
          <a:bodyPr wrap="square" lIns="0" tIns="0" rIns="0" bIns="0" rtlCol="0" anchor="t"/>
          <a:lstStyle/>
          <a:p>
            <a:pPr marL="0" indent="0">
              <a:buNone/>
            </a:pPr>
            <a:r>
              <a:rPr lang="en-US" sz="1870" dirty="0">
                <a:solidFill>
                  <a:srgbClr val="183947"/>
                </a:solidFill>
                <a:latin typeface="Aptos" pitchFamily="34" charset="0"/>
                <a:ea typeface="Aptos" pitchFamily="34" charset="-122"/>
                <a:cs typeface="Aptos" pitchFamily="34" charset="-120"/>
              </a:rPr>
              <a:t>Movement to a higher post, rank, grade or service—with greater status, duties, responsibility and authority.</a:t>
            </a:r>
            <a:endParaRPr lang="en-US" sz="1870" dirty="0"/>
          </a:p>
        </p:txBody>
      </p:sp>
      <p:sp>
        <p:nvSpPr>
          <p:cNvPr id="21" name="Shape 19"/>
          <p:cNvSpPr/>
          <p:nvPr/>
        </p:nvSpPr>
        <p:spPr>
          <a:xfrm>
            <a:off x="621792" y="5330952"/>
            <a:ext cx="10945368" cy="722376"/>
          </a:xfrm>
          <a:prstGeom prst="roundRect">
            <a:avLst>
              <a:gd name="adj" fmla="val 21519"/>
            </a:avLst>
          </a:prstGeom>
          <a:solidFill>
            <a:srgbClr val="E3F3EF"/>
          </a:solidFill>
          <a:ln w="9525">
            <a:solidFill>
              <a:srgbClr val="E3F3EF"/>
            </a:solidFill>
            <a:prstDash val="solid"/>
          </a:ln>
        </p:spPr>
        <p:txBody>
          <a:bodyPr/>
          <a:p/>
        </p:txBody>
      </p:sp>
      <p:sp>
        <p:nvSpPr>
          <p:cNvPr id="22" name="Text 20"/>
          <p:cNvSpPr/>
          <p:nvPr/>
        </p:nvSpPr>
        <p:spPr>
          <a:xfrm>
            <a:off x="859536" y="5559552"/>
            <a:ext cx="996696" cy="228600"/>
          </a:xfrm>
          <a:prstGeom prst="rect">
            <a:avLst/>
          </a:prstGeom>
          <a:noFill/>
        </p:spPr>
        <p:txBody>
          <a:bodyPr wrap="square" lIns="0" tIns="0" rIns="0" bIns="0" rtlCol="0" anchor="ctr"/>
          <a:lstStyle/>
          <a:p>
            <a:pPr marL="0" indent="0">
              <a:buNone/>
            </a:pPr>
            <a:r>
              <a:rPr lang="en-US" sz="1230" b="1" dirty="0">
                <a:solidFill>
                  <a:srgbClr val="137D77"/>
                </a:solidFill>
                <a:latin typeface="Aptos" pitchFamily="34" charset="0"/>
                <a:ea typeface="Aptos" pitchFamily="34" charset="-122"/>
                <a:cs typeface="Aptos" pitchFamily="34" charset="-120"/>
              </a:rPr>
              <a:t>KEY IDEA</a:t>
            </a:r>
            <a:endParaRPr lang="en-US" sz="1230" dirty="0"/>
          </a:p>
        </p:txBody>
      </p:sp>
      <p:sp>
        <p:nvSpPr>
          <p:cNvPr id="23" name="Text 21"/>
          <p:cNvSpPr/>
          <p:nvPr/>
        </p:nvSpPr>
        <p:spPr>
          <a:xfrm>
            <a:off x="1929384" y="5458968"/>
            <a:ext cx="9226296" cy="420624"/>
          </a:xfrm>
          <a:prstGeom prst="rect">
            <a:avLst/>
          </a:prstGeom>
          <a:noFill/>
        </p:spPr>
        <p:txBody>
          <a:bodyPr wrap="square" lIns="0" tIns="0" rIns="0" bIns="0" rtlCol="0" anchor="ctr"/>
          <a:lstStyle/>
          <a:p>
            <a:pPr marL="0" indent="0">
              <a:buNone/>
            </a:pPr>
            <a:r>
              <a:rPr lang="en-US" sz="1940" b="1" dirty="0">
                <a:solidFill>
                  <a:srgbClr val="16354B"/>
                </a:solidFill>
                <a:latin typeface="Aptos" pitchFamily="34" charset="0"/>
                <a:ea typeface="Aptos" pitchFamily="34" charset="-122"/>
                <a:cs typeface="Aptos" pitchFamily="34" charset="-120"/>
              </a:rPr>
              <a:t>Promotion is an upward change in position—not just an increase in salary.</a:t>
            </a:r>
            <a:endParaRPr lang="en-US" sz="194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a:xfrm>
          <a:off x="0" y="0"/>
          <a:ext cx="0" cy="0"/>
          <a:chOff x="0" y="0"/>
          <a:chExt cx="0" cy="0"/>
        </a:xfrm>
      </p:grpSpPr>
      <p:sp>
        <p:nvSpPr>
          <p:cNvPr id="2" name="Shape 0"/>
          <p:cNvSpPr/>
          <p:nvPr/>
        </p:nvSpPr>
        <p:spPr>
          <a:xfrm>
            <a:off x="0" y="0"/>
            <a:ext cx="100584" cy="6858000"/>
          </a:xfrm>
          <a:prstGeom prst="rect">
            <a:avLst/>
          </a:prstGeom>
          <a:solidFill>
            <a:srgbClr val="137D77"/>
          </a:solidFill>
          <a:ln w="12700">
            <a:solidFill>
              <a:srgbClr val="137D77"/>
            </a:solidFill>
            <a:prstDash val="solid"/>
          </a:ln>
        </p:spPr>
        <p:txBody>
          <a:bodyPr/>
          <a:p/>
        </p:txBody>
      </p:sp>
      <p:sp>
        <p:nvSpPr>
          <p:cNvPr id="3" name="Text 1"/>
          <p:cNvSpPr/>
          <p:nvPr/>
        </p:nvSpPr>
        <p:spPr>
          <a:xfrm>
            <a:off x="630936" y="320040"/>
            <a:ext cx="5577840" cy="246888"/>
          </a:xfrm>
          <a:prstGeom prst="rect">
            <a:avLst/>
          </a:prstGeom>
          <a:noFill/>
        </p:spPr>
        <p:txBody>
          <a:bodyPr wrap="square" lIns="0" tIns="0" rIns="0" bIns="0" rtlCol="0" anchor="ctr"/>
          <a:lstStyle/>
          <a:p>
            <a:pPr marL="0" indent="0">
              <a:buNone/>
            </a:pPr>
            <a:r>
              <a:rPr lang="en-US" sz="1160" b="1" kern="0" spc="170" dirty="0">
                <a:solidFill>
                  <a:srgbClr val="137D77"/>
                </a:solidFill>
                <a:latin typeface="Aptos" pitchFamily="34" charset="0"/>
                <a:ea typeface="Aptos" pitchFamily="34" charset="-122"/>
                <a:cs typeface="Aptos" pitchFamily="34" charset="-120"/>
              </a:rPr>
              <a:t>PERSONNEL ADMINISTRATION</a:t>
            </a:r>
            <a:endParaRPr lang="en-US" sz="1160" dirty="0"/>
          </a:p>
        </p:txBody>
      </p:sp>
      <p:sp>
        <p:nvSpPr>
          <p:cNvPr id="4" name="Shape 2"/>
          <p:cNvSpPr/>
          <p:nvPr/>
        </p:nvSpPr>
        <p:spPr>
          <a:xfrm>
            <a:off x="621792" y="6382512"/>
            <a:ext cx="10954512" cy="0"/>
          </a:xfrm>
          <a:prstGeom prst="line">
            <a:avLst/>
          </a:prstGeom>
          <a:noFill/>
          <a:ln w="12700">
            <a:solidFill>
              <a:srgbClr val="D9E4E5"/>
            </a:solidFill>
            <a:prstDash val="solid"/>
          </a:ln>
        </p:spPr>
        <p:txBody>
          <a:bodyPr/>
          <a:p/>
        </p:txBody>
      </p:sp>
      <p:sp>
        <p:nvSpPr>
          <p:cNvPr id="5" name="Text 3"/>
          <p:cNvSpPr/>
          <p:nvPr/>
        </p:nvSpPr>
        <p:spPr>
          <a:xfrm>
            <a:off x="630936" y="6483096"/>
            <a:ext cx="4663440" cy="155448"/>
          </a:xfrm>
          <a:prstGeom prst="rect">
            <a:avLst/>
          </a:prstGeom>
          <a:noFill/>
        </p:spPr>
        <p:txBody>
          <a:bodyPr wrap="square" lIns="0" tIns="0" rIns="0" bIns="0" rtlCol="0" anchor="ctr"/>
          <a:lstStyle/>
          <a:p>
            <a:pPr marL="0" indent="0">
              <a:buNone/>
              <a:defRPr sz="1020" b="1">
                <a:solidFill>
                  <a:srgbClr val="506373"/>
                </a:solidFill>
                <a:latin typeface="Aptos"/>
              </a:defRPr>
            </a:pPr>
            <a:r>
              <a:t>PROMOTION IN PUBLIC ADMINISTRATION</a:t>
            </a:r>
            <a:endParaRPr lang="en-US" sz="1050" dirty="0"/>
          </a:p>
        </p:txBody>
      </p:sp>
      <p:sp>
        <p:nvSpPr>
          <p:cNvPr id="6" name="Text 4"/>
          <p:cNvSpPr/>
          <p:nvPr/>
        </p:nvSpPr>
        <p:spPr>
          <a:xfrm>
            <a:off x="11091672" y="6446520"/>
            <a:ext cx="429768" cy="228600"/>
          </a:xfrm>
          <a:prstGeom prst="rect">
            <a:avLst/>
          </a:prstGeom>
          <a:noFill/>
        </p:spPr>
        <p:txBody>
          <a:bodyPr wrap="square" lIns="0" tIns="0" rIns="0" bIns="0" rtlCol="0" anchor="ctr"/>
          <a:lstStyle/>
          <a:p>
            <a:pPr marL="0" indent="0" algn="r">
              <a:buNone/>
              <a:defRPr sz="1150" b="1">
                <a:solidFill>
                  <a:srgbClr val="137D77"/>
                </a:solidFill>
                <a:latin typeface="Aptos"/>
              </a:defRPr>
            </a:pPr>
            <a:r>
              <a:t>03</a:t>
            </a:r>
            <a:endParaRPr lang="en-US" sz="1150" dirty="0"/>
          </a:p>
        </p:txBody>
      </p:sp>
      <p:sp>
        <p:nvSpPr>
          <p:cNvPr id="7" name="Text 5"/>
          <p:cNvSpPr/>
          <p:nvPr/>
        </p:nvSpPr>
        <p:spPr>
          <a:xfrm>
            <a:off x="612648" y="832104"/>
            <a:ext cx="10972800" cy="603504"/>
          </a:xfrm>
          <a:prstGeom prst="rect">
            <a:avLst/>
          </a:prstGeom>
          <a:noFill/>
        </p:spPr>
        <p:txBody>
          <a:bodyPr wrap="square" lIns="0" tIns="0" rIns="0" bIns="0" rtlCol="0" anchor="ctr"/>
          <a:lstStyle/>
          <a:p>
            <a:pPr marL="0" indent="0">
              <a:buNone/>
            </a:pPr>
            <a:r>
              <a:rPr lang="en-US" sz="3510" b="1" dirty="0">
                <a:solidFill>
                  <a:srgbClr val="16354B"/>
                </a:solidFill>
                <a:latin typeface="Aptos" pitchFamily="34" charset="0"/>
                <a:ea typeface="Aptos" pitchFamily="34" charset="-122"/>
                <a:cs typeface="Aptos" pitchFamily="34" charset="-120"/>
              </a:rPr>
              <a:t>What counts as promotion?</a:t>
            </a:r>
            <a:endParaRPr lang="en-US" sz="3510" dirty="0"/>
          </a:p>
        </p:txBody>
      </p:sp>
      <p:sp>
        <p:nvSpPr>
          <p:cNvPr id="8" name="Text 6"/>
          <p:cNvSpPr/>
          <p:nvPr/>
        </p:nvSpPr>
        <p:spPr>
          <a:xfrm>
            <a:off x="630936" y="1554480"/>
            <a:ext cx="10872216" cy="310896"/>
          </a:xfrm>
          <a:prstGeom prst="rect">
            <a:avLst/>
          </a:prstGeom>
          <a:noFill/>
        </p:spPr>
        <p:txBody>
          <a:bodyPr wrap="square" lIns="0" tIns="0" rIns="0" bIns="0" rtlCol="0" anchor="ctr"/>
          <a:lstStyle/>
          <a:p>
            <a:pPr marL="0" indent="0">
              <a:buNone/>
            </a:pPr>
            <a:r>
              <a:rPr lang="en-US" sz="1820" dirty="0">
                <a:solidFill>
                  <a:srgbClr val="506373"/>
                </a:solidFill>
                <a:latin typeface="Aptos" pitchFamily="34" charset="0"/>
                <a:ea typeface="Aptos" pitchFamily="34" charset="-122"/>
                <a:cs typeface="Aptos" pitchFamily="34" charset="-120"/>
              </a:rPr>
              <a:t>It may involve movement to a higher post, class or service.</a:t>
            </a:r>
            <a:endParaRPr lang="en-US" sz="1820" dirty="0"/>
          </a:p>
        </p:txBody>
      </p:sp>
      <p:sp>
        <p:nvSpPr>
          <p:cNvPr id="9" name="Shape 7"/>
          <p:cNvSpPr/>
          <p:nvPr/>
        </p:nvSpPr>
        <p:spPr>
          <a:xfrm>
            <a:off x="621792" y="2084832"/>
            <a:ext cx="3529584" cy="2258568"/>
          </a:xfrm>
          <a:prstGeom prst="roundRect">
            <a:avLst>
              <a:gd name="adj" fmla="val 6883"/>
            </a:avLst>
          </a:prstGeom>
          <a:solidFill>
            <a:srgbClr val="FFFFFF"/>
          </a:solidFill>
          <a:ln w="9525">
            <a:solidFill>
              <a:srgbClr val="D9E4E5"/>
            </a:solidFill>
            <a:prstDash val="solid"/>
          </a:ln>
        </p:spPr>
        <p:txBody>
          <a:bodyPr/>
          <a:p/>
        </p:txBody>
      </p:sp>
      <p:sp>
        <p:nvSpPr>
          <p:cNvPr id="10" name="Shape 8"/>
          <p:cNvSpPr/>
          <p:nvPr/>
        </p:nvSpPr>
        <p:spPr>
          <a:xfrm>
            <a:off x="822960" y="2313432"/>
            <a:ext cx="3127248" cy="393192"/>
          </a:xfrm>
          <a:prstGeom prst="roundRect">
            <a:avLst>
              <a:gd name="adj" fmla="val 39535"/>
            </a:avLst>
          </a:prstGeom>
          <a:solidFill>
            <a:srgbClr val="E8F0FA"/>
          </a:solidFill>
          <a:ln w="9525">
            <a:solidFill>
              <a:srgbClr val="E8F0FA"/>
            </a:solidFill>
            <a:prstDash val="solid"/>
          </a:ln>
        </p:spPr>
        <p:txBody>
          <a:bodyPr/>
          <a:p/>
        </p:txBody>
      </p:sp>
      <p:sp>
        <p:nvSpPr>
          <p:cNvPr id="11" name="Text 9"/>
          <p:cNvSpPr/>
          <p:nvPr/>
        </p:nvSpPr>
        <p:spPr>
          <a:xfrm>
            <a:off x="960120" y="2404872"/>
            <a:ext cx="2852928" cy="182880"/>
          </a:xfrm>
          <a:prstGeom prst="rect">
            <a:avLst/>
          </a:prstGeom>
          <a:noFill/>
        </p:spPr>
        <p:txBody>
          <a:bodyPr wrap="square" lIns="0" tIns="0" rIns="0" bIns="0" rtlCol="0" anchor="ctr"/>
          <a:lstStyle/>
          <a:p>
            <a:pPr marL="0" indent="0" algn="ctr">
              <a:buNone/>
            </a:pPr>
            <a:r>
              <a:rPr lang="en-US" sz="1200" b="1" kern="0" spc="60" dirty="0">
                <a:solidFill>
                  <a:srgbClr val="3C72A8"/>
                </a:solidFill>
                <a:latin typeface="Aptos" pitchFamily="34" charset="0"/>
                <a:ea typeface="Aptos" pitchFamily="34" charset="-122"/>
                <a:cs typeface="Aptos" pitchFamily="34" charset="-120"/>
              </a:rPr>
              <a:t>HIGHER POST</a:t>
            </a:r>
            <a:endParaRPr lang="en-US" sz="1200" dirty="0"/>
          </a:p>
        </p:txBody>
      </p:sp>
      <p:sp>
        <p:nvSpPr>
          <p:cNvPr id="12" name="Text 10"/>
          <p:cNvSpPr/>
          <p:nvPr/>
        </p:nvSpPr>
        <p:spPr>
          <a:xfrm>
            <a:off x="905256" y="2916936"/>
            <a:ext cx="2971800" cy="329184"/>
          </a:xfrm>
          <a:prstGeom prst="rect">
            <a:avLst/>
          </a:prstGeom>
          <a:noFill/>
        </p:spPr>
        <p:txBody>
          <a:bodyPr wrap="square" lIns="0" tIns="0" rIns="0" bIns="0" rtlCol="0" anchor="ctr"/>
          <a:lstStyle/>
          <a:p>
            <a:pPr marL="0" indent="0" algn="ctr">
              <a:buNone/>
            </a:pPr>
            <a:r>
              <a:rPr lang="en-US" sz="1940" b="1" dirty="0">
                <a:solidFill>
                  <a:srgbClr val="16354B"/>
                </a:solidFill>
                <a:latin typeface="Aptos" pitchFamily="34" charset="0"/>
                <a:ea typeface="Aptos" pitchFamily="34" charset="-122"/>
                <a:cs typeface="Aptos" pitchFamily="34" charset="-120"/>
              </a:rPr>
              <a:t>Junior Assistant</a:t>
            </a:r>
            <a:endParaRPr lang="en-US" sz="1940" dirty="0"/>
          </a:p>
        </p:txBody>
      </p:sp>
      <p:sp>
        <p:nvSpPr>
          <p:cNvPr id="13" name="Text 11"/>
          <p:cNvSpPr/>
          <p:nvPr/>
        </p:nvSpPr>
        <p:spPr>
          <a:xfrm>
            <a:off x="2212848" y="3300984"/>
            <a:ext cx="329184" cy="274320"/>
          </a:xfrm>
          <a:prstGeom prst="rect">
            <a:avLst/>
          </a:prstGeom>
          <a:noFill/>
        </p:spPr>
        <p:txBody>
          <a:bodyPr wrap="square" lIns="0" tIns="0" rIns="0" bIns="0" rtlCol="0" anchor="ctr"/>
          <a:lstStyle/>
          <a:p>
            <a:pPr marL="0" indent="0" algn="ctr">
              <a:buNone/>
            </a:pPr>
            <a:r>
              <a:rPr lang="en-US" sz="2600" b="1" dirty="0">
                <a:solidFill>
                  <a:srgbClr val="3C72A8"/>
                </a:solidFill>
                <a:latin typeface="Aptos" pitchFamily="34" charset="0"/>
                <a:ea typeface="Aptos" pitchFamily="34" charset="-122"/>
                <a:cs typeface="Aptos" pitchFamily="34" charset="-120"/>
              </a:rPr>
              <a:t>↓</a:t>
            </a:r>
            <a:endParaRPr lang="en-US" sz="2600" dirty="0"/>
          </a:p>
        </p:txBody>
      </p:sp>
      <p:sp>
        <p:nvSpPr>
          <p:cNvPr id="14" name="Text 12"/>
          <p:cNvSpPr/>
          <p:nvPr/>
        </p:nvSpPr>
        <p:spPr>
          <a:xfrm>
            <a:off x="841248" y="3758184"/>
            <a:ext cx="3099816" cy="310896"/>
          </a:xfrm>
          <a:prstGeom prst="rect">
            <a:avLst/>
          </a:prstGeom>
          <a:noFill/>
        </p:spPr>
        <p:txBody>
          <a:bodyPr wrap="square" lIns="0" tIns="0" rIns="0" bIns="0" rtlCol="0" anchor="ctr"/>
          <a:lstStyle/>
          <a:p>
            <a:pPr marL="0" indent="0" algn="ctr">
              <a:buNone/>
            </a:pPr>
            <a:r>
              <a:rPr lang="en-US" sz="1940" b="1" dirty="0">
                <a:solidFill>
                  <a:srgbClr val="16354B"/>
                </a:solidFill>
                <a:latin typeface="Aptos" pitchFamily="34" charset="0"/>
                <a:ea typeface="Aptos" pitchFamily="34" charset="-122"/>
                <a:cs typeface="Aptos" pitchFamily="34" charset="-120"/>
              </a:rPr>
              <a:t>Senior Assistant</a:t>
            </a:r>
            <a:endParaRPr lang="en-US" sz="1940" dirty="0"/>
          </a:p>
        </p:txBody>
      </p:sp>
      <p:sp>
        <p:nvSpPr>
          <p:cNvPr id="15" name="Shape 13"/>
          <p:cNvSpPr/>
          <p:nvPr/>
        </p:nvSpPr>
        <p:spPr>
          <a:xfrm>
            <a:off x="4334256" y="2084832"/>
            <a:ext cx="3529584" cy="2258568"/>
          </a:xfrm>
          <a:prstGeom prst="roundRect">
            <a:avLst>
              <a:gd name="adj" fmla="val 6883"/>
            </a:avLst>
          </a:prstGeom>
          <a:solidFill>
            <a:srgbClr val="FFFFFF"/>
          </a:solidFill>
          <a:ln w="9525">
            <a:solidFill>
              <a:srgbClr val="D9E4E5"/>
            </a:solidFill>
            <a:prstDash val="solid"/>
          </a:ln>
        </p:spPr>
        <p:txBody>
          <a:bodyPr/>
          <a:p/>
        </p:txBody>
      </p:sp>
      <p:sp>
        <p:nvSpPr>
          <p:cNvPr id="16" name="Shape 14"/>
          <p:cNvSpPr/>
          <p:nvPr/>
        </p:nvSpPr>
        <p:spPr>
          <a:xfrm>
            <a:off x="4535424" y="2313432"/>
            <a:ext cx="3127248" cy="393192"/>
          </a:xfrm>
          <a:prstGeom prst="roundRect">
            <a:avLst>
              <a:gd name="adj" fmla="val 39535"/>
            </a:avLst>
          </a:prstGeom>
          <a:solidFill>
            <a:srgbClr val="E3F3EF"/>
          </a:solidFill>
          <a:ln w="9525">
            <a:solidFill>
              <a:srgbClr val="E3F3EF"/>
            </a:solidFill>
            <a:prstDash val="solid"/>
          </a:ln>
        </p:spPr>
        <p:txBody>
          <a:bodyPr/>
          <a:p/>
        </p:txBody>
      </p:sp>
      <p:sp>
        <p:nvSpPr>
          <p:cNvPr id="17" name="Text 15"/>
          <p:cNvSpPr/>
          <p:nvPr/>
        </p:nvSpPr>
        <p:spPr>
          <a:xfrm>
            <a:off x="4672584" y="2404872"/>
            <a:ext cx="2852928" cy="182880"/>
          </a:xfrm>
          <a:prstGeom prst="rect">
            <a:avLst/>
          </a:prstGeom>
          <a:noFill/>
        </p:spPr>
        <p:txBody>
          <a:bodyPr wrap="square" lIns="0" tIns="0" rIns="0" bIns="0" rtlCol="0" anchor="ctr"/>
          <a:lstStyle/>
          <a:p>
            <a:pPr marL="0" indent="0" algn="ctr">
              <a:buNone/>
            </a:pPr>
            <a:r>
              <a:rPr lang="en-US" sz="1200" b="1" kern="0" spc="60" dirty="0">
                <a:solidFill>
                  <a:srgbClr val="137D77"/>
                </a:solidFill>
                <a:latin typeface="Aptos" pitchFamily="34" charset="0"/>
                <a:ea typeface="Aptos" pitchFamily="34" charset="-122"/>
                <a:cs typeface="Aptos" pitchFamily="34" charset="-120"/>
              </a:rPr>
              <a:t>HIGHER CLASS</a:t>
            </a:r>
            <a:endParaRPr lang="en-US" sz="1200" dirty="0"/>
          </a:p>
        </p:txBody>
      </p:sp>
      <p:sp>
        <p:nvSpPr>
          <p:cNvPr id="18" name="Text 16"/>
          <p:cNvSpPr/>
          <p:nvPr/>
        </p:nvSpPr>
        <p:spPr>
          <a:xfrm>
            <a:off x="4617720" y="2916936"/>
            <a:ext cx="2971800" cy="329184"/>
          </a:xfrm>
          <a:prstGeom prst="rect">
            <a:avLst/>
          </a:prstGeom>
          <a:noFill/>
        </p:spPr>
        <p:txBody>
          <a:bodyPr wrap="square" lIns="0" tIns="0" rIns="0" bIns="0" rtlCol="0" anchor="ctr"/>
          <a:lstStyle/>
          <a:p>
            <a:pPr marL="0" indent="0" algn="ctr">
              <a:buNone/>
            </a:pPr>
            <a:r>
              <a:rPr lang="en-US" sz="1940" b="1" dirty="0">
                <a:solidFill>
                  <a:srgbClr val="16354B"/>
                </a:solidFill>
                <a:latin typeface="Aptos" pitchFamily="34" charset="0"/>
                <a:ea typeface="Aptos" pitchFamily="34" charset="-122"/>
                <a:cs typeface="Aptos" pitchFamily="34" charset="-120"/>
              </a:rPr>
              <a:t>Class II</a:t>
            </a:r>
            <a:endParaRPr lang="en-US" sz="1940" dirty="0"/>
          </a:p>
        </p:txBody>
      </p:sp>
      <p:sp>
        <p:nvSpPr>
          <p:cNvPr id="19" name="Text 17"/>
          <p:cNvSpPr/>
          <p:nvPr/>
        </p:nvSpPr>
        <p:spPr>
          <a:xfrm>
            <a:off x="5925312" y="3300984"/>
            <a:ext cx="329184" cy="274320"/>
          </a:xfrm>
          <a:prstGeom prst="rect">
            <a:avLst/>
          </a:prstGeom>
          <a:noFill/>
        </p:spPr>
        <p:txBody>
          <a:bodyPr wrap="square" lIns="0" tIns="0" rIns="0" bIns="0" rtlCol="0" anchor="ctr"/>
          <a:lstStyle/>
          <a:p>
            <a:pPr marL="0" indent="0" algn="ctr">
              <a:buNone/>
            </a:pPr>
            <a:r>
              <a:rPr lang="en-US" sz="2600" b="1" dirty="0">
                <a:solidFill>
                  <a:srgbClr val="137D77"/>
                </a:solidFill>
                <a:latin typeface="Aptos" pitchFamily="34" charset="0"/>
                <a:ea typeface="Aptos" pitchFamily="34" charset="-122"/>
                <a:cs typeface="Aptos" pitchFamily="34" charset="-120"/>
              </a:rPr>
              <a:t>↓</a:t>
            </a:r>
            <a:endParaRPr lang="en-US" sz="2600" dirty="0"/>
          </a:p>
        </p:txBody>
      </p:sp>
      <p:sp>
        <p:nvSpPr>
          <p:cNvPr id="20" name="Text 18"/>
          <p:cNvSpPr/>
          <p:nvPr/>
        </p:nvSpPr>
        <p:spPr>
          <a:xfrm>
            <a:off x="4553712" y="3758184"/>
            <a:ext cx="3099816" cy="310896"/>
          </a:xfrm>
          <a:prstGeom prst="rect">
            <a:avLst/>
          </a:prstGeom>
          <a:noFill/>
        </p:spPr>
        <p:txBody>
          <a:bodyPr wrap="square" lIns="0" tIns="0" rIns="0" bIns="0" rtlCol="0" anchor="ctr"/>
          <a:lstStyle/>
          <a:p>
            <a:pPr marL="0" indent="0" algn="ctr">
              <a:buNone/>
            </a:pPr>
            <a:r>
              <a:rPr lang="en-US" sz="1940" b="1" dirty="0">
                <a:solidFill>
                  <a:srgbClr val="16354B"/>
                </a:solidFill>
                <a:latin typeface="Aptos" pitchFamily="34" charset="0"/>
                <a:ea typeface="Aptos" pitchFamily="34" charset="-122"/>
                <a:cs typeface="Aptos" pitchFamily="34" charset="-120"/>
              </a:rPr>
              <a:t>Class I</a:t>
            </a:r>
            <a:endParaRPr lang="en-US" sz="1940" dirty="0"/>
          </a:p>
        </p:txBody>
      </p:sp>
      <p:sp>
        <p:nvSpPr>
          <p:cNvPr id="21" name="Shape 19"/>
          <p:cNvSpPr/>
          <p:nvPr/>
        </p:nvSpPr>
        <p:spPr>
          <a:xfrm>
            <a:off x="8046720" y="2084832"/>
            <a:ext cx="3529584" cy="2258568"/>
          </a:xfrm>
          <a:prstGeom prst="roundRect">
            <a:avLst>
              <a:gd name="adj" fmla="val 6883"/>
            </a:avLst>
          </a:prstGeom>
          <a:solidFill>
            <a:srgbClr val="FFFFFF"/>
          </a:solidFill>
          <a:ln w="9525">
            <a:solidFill>
              <a:srgbClr val="D9E4E5"/>
            </a:solidFill>
            <a:prstDash val="solid"/>
          </a:ln>
        </p:spPr>
        <p:txBody>
          <a:bodyPr/>
          <a:p/>
        </p:txBody>
      </p:sp>
      <p:sp>
        <p:nvSpPr>
          <p:cNvPr id="22" name="Shape 20"/>
          <p:cNvSpPr/>
          <p:nvPr/>
        </p:nvSpPr>
        <p:spPr>
          <a:xfrm>
            <a:off x="8247888" y="2313432"/>
            <a:ext cx="3127248" cy="393192"/>
          </a:xfrm>
          <a:prstGeom prst="roundRect">
            <a:avLst>
              <a:gd name="adj" fmla="val 39535"/>
            </a:avLst>
          </a:prstGeom>
          <a:solidFill>
            <a:srgbClr val="F3EDF8"/>
          </a:solidFill>
          <a:ln w="9525">
            <a:solidFill>
              <a:srgbClr val="F3EDF8"/>
            </a:solidFill>
            <a:prstDash val="solid"/>
          </a:ln>
        </p:spPr>
        <p:txBody>
          <a:bodyPr/>
          <a:p/>
        </p:txBody>
      </p:sp>
      <p:sp>
        <p:nvSpPr>
          <p:cNvPr id="23" name="Text 21"/>
          <p:cNvSpPr/>
          <p:nvPr/>
        </p:nvSpPr>
        <p:spPr>
          <a:xfrm>
            <a:off x="8385048" y="2404872"/>
            <a:ext cx="2852928" cy="182880"/>
          </a:xfrm>
          <a:prstGeom prst="rect">
            <a:avLst/>
          </a:prstGeom>
          <a:noFill/>
        </p:spPr>
        <p:txBody>
          <a:bodyPr wrap="square" lIns="0" tIns="0" rIns="0" bIns="0" rtlCol="0" anchor="ctr"/>
          <a:lstStyle/>
          <a:p>
            <a:pPr marL="0" indent="0" algn="ctr">
              <a:buNone/>
            </a:pPr>
            <a:r>
              <a:rPr lang="en-US" sz="1200" b="1" kern="0" spc="60" dirty="0">
                <a:solidFill>
                  <a:srgbClr val="7A59A1"/>
                </a:solidFill>
                <a:latin typeface="Aptos" pitchFamily="34" charset="0"/>
                <a:ea typeface="Aptos" pitchFamily="34" charset="-122"/>
                <a:cs typeface="Aptos" pitchFamily="34" charset="-120"/>
              </a:rPr>
              <a:t>HIGHER SERVICE</a:t>
            </a:r>
            <a:endParaRPr lang="en-US" sz="1200" dirty="0"/>
          </a:p>
        </p:txBody>
      </p:sp>
      <p:sp>
        <p:nvSpPr>
          <p:cNvPr id="24" name="Text 22"/>
          <p:cNvSpPr/>
          <p:nvPr/>
        </p:nvSpPr>
        <p:spPr>
          <a:xfrm>
            <a:off x="8330184" y="2916936"/>
            <a:ext cx="2971800" cy="329184"/>
          </a:xfrm>
          <a:prstGeom prst="rect">
            <a:avLst/>
          </a:prstGeom>
          <a:noFill/>
        </p:spPr>
        <p:txBody>
          <a:bodyPr wrap="square" lIns="0" tIns="0" rIns="0" bIns="0" rtlCol="0" anchor="ctr"/>
          <a:lstStyle/>
          <a:p>
            <a:pPr marL="0" indent="0" algn="ctr">
              <a:buNone/>
            </a:pPr>
            <a:r>
              <a:rPr lang="en-US" sz="1940" b="1" dirty="0">
                <a:solidFill>
                  <a:srgbClr val="16354B"/>
                </a:solidFill>
                <a:latin typeface="Aptos" pitchFamily="34" charset="0"/>
                <a:ea typeface="Aptos" pitchFamily="34" charset="-122"/>
                <a:cs typeface="Aptos" pitchFamily="34" charset="-120"/>
              </a:rPr>
              <a:t>State Service</a:t>
            </a:r>
            <a:endParaRPr lang="en-US" sz="1940" dirty="0"/>
          </a:p>
        </p:txBody>
      </p:sp>
      <p:sp>
        <p:nvSpPr>
          <p:cNvPr id="25" name="Text 23"/>
          <p:cNvSpPr/>
          <p:nvPr/>
        </p:nvSpPr>
        <p:spPr>
          <a:xfrm>
            <a:off x="9637776" y="3300984"/>
            <a:ext cx="329184" cy="274320"/>
          </a:xfrm>
          <a:prstGeom prst="rect">
            <a:avLst/>
          </a:prstGeom>
          <a:noFill/>
        </p:spPr>
        <p:txBody>
          <a:bodyPr wrap="square" lIns="0" tIns="0" rIns="0" bIns="0" rtlCol="0" anchor="ctr"/>
          <a:lstStyle/>
          <a:p>
            <a:pPr marL="0" indent="0" algn="ctr">
              <a:buNone/>
            </a:pPr>
            <a:r>
              <a:rPr lang="en-US" sz="2600" b="1" dirty="0">
                <a:solidFill>
                  <a:srgbClr val="7A59A1"/>
                </a:solidFill>
                <a:latin typeface="Aptos" pitchFamily="34" charset="0"/>
                <a:ea typeface="Aptos" pitchFamily="34" charset="-122"/>
                <a:cs typeface="Aptos" pitchFamily="34" charset="-120"/>
              </a:rPr>
              <a:t>↓</a:t>
            </a:r>
            <a:endParaRPr lang="en-US" sz="2600" dirty="0"/>
          </a:p>
        </p:txBody>
      </p:sp>
      <p:sp>
        <p:nvSpPr>
          <p:cNvPr id="26" name="Text 24"/>
          <p:cNvSpPr/>
          <p:nvPr/>
        </p:nvSpPr>
        <p:spPr>
          <a:xfrm>
            <a:off x="8266176" y="3758184"/>
            <a:ext cx="3099816" cy="310896"/>
          </a:xfrm>
          <a:prstGeom prst="rect">
            <a:avLst/>
          </a:prstGeom>
          <a:noFill/>
        </p:spPr>
        <p:txBody>
          <a:bodyPr wrap="square" lIns="0" tIns="0" rIns="0" bIns="0" rtlCol="0" anchor="ctr"/>
          <a:lstStyle/>
          <a:p>
            <a:pPr marL="0" indent="0" algn="ctr">
              <a:buNone/>
            </a:pPr>
            <a:r>
              <a:rPr lang="en-US" sz="1830" b="1" dirty="0">
                <a:solidFill>
                  <a:srgbClr val="16354B"/>
                </a:solidFill>
                <a:latin typeface="Aptos" pitchFamily="34" charset="0"/>
                <a:ea typeface="Aptos" pitchFamily="34" charset="-122"/>
                <a:cs typeface="Aptos" pitchFamily="34" charset="-120"/>
              </a:rPr>
              <a:t>All India Service</a:t>
            </a:r>
            <a:endParaRPr lang="en-US" sz="1830" dirty="0"/>
          </a:p>
        </p:txBody>
      </p:sp>
      <p:sp>
        <p:nvSpPr>
          <p:cNvPr id="27" name="Text 25"/>
          <p:cNvSpPr/>
          <p:nvPr/>
        </p:nvSpPr>
        <p:spPr>
          <a:xfrm>
            <a:off x="694944" y="4434840"/>
            <a:ext cx="10799064" cy="228600"/>
          </a:xfrm>
          <a:prstGeom prst="rect">
            <a:avLst/>
          </a:prstGeom>
          <a:noFill/>
        </p:spPr>
        <p:txBody>
          <a:bodyPr wrap="square" lIns="0" tIns="0" rIns="0" bIns="0" rtlCol="0" anchor="ctr"/>
          <a:lstStyle/>
          <a:p>
            <a:pPr marL="0" indent="0">
              <a:buNone/>
            </a:pPr>
            <a:r>
              <a:rPr lang="en-US" sz="1290" i="1" dirty="0">
                <a:solidFill>
                  <a:srgbClr val="506373"/>
                </a:solidFill>
                <a:latin typeface="Aptos" pitchFamily="34" charset="0"/>
                <a:ea typeface="Aptos" pitchFamily="34" charset="-122"/>
                <a:cs typeface="Aptos" pitchFamily="34" charset="-120"/>
              </a:rPr>
              <a:t>Illustrations; movements between services depend on the applicable recruitment rules.</a:t>
            </a:r>
            <a:endParaRPr lang="en-US" sz="1290" dirty="0"/>
          </a:p>
        </p:txBody>
      </p:sp>
      <p:sp>
        <p:nvSpPr>
          <p:cNvPr id="28" name="Text 26"/>
          <p:cNvSpPr/>
          <p:nvPr/>
        </p:nvSpPr>
        <p:spPr>
          <a:xfrm>
            <a:off x="621792" y="4846320"/>
            <a:ext cx="5120640" cy="310896"/>
          </a:xfrm>
          <a:prstGeom prst="rect">
            <a:avLst/>
          </a:prstGeom>
          <a:noFill/>
        </p:spPr>
        <p:txBody>
          <a:bodyPr wrap="square" lIns="0" tIns="0" rIns="0" bIns="0" rtlCol="0" anchor="ctr"/>
          <a:lstStyle/>
          <a:p>
            <a:pPr marL="0" indent="0">
              <a:buNone/>
            </a:pPr>
            <a:r>
              <a:rPr lang="en-US" sz="2210" b="1" dirty="0">
                <a:solidFill>
                  <a:srgbClr val="16354B"/>
                </a:solidFill>
                <a:latin typeface="Aptos" pitchFamily="34" charset="0"/>
                <a:ea typeface="Aptos" pitchFamily="34" charset="-122"/>
                <a:cs typeface="Aptos" pitchFamily="34" charset="-120"/>
              </a:rPr>
              <a:t>Not a promotion</a:t>
            </a:r>
            <a:endParaRPr lang="en-US" sz="2210" dirty="0"/>
          </a:p>
        </p:txBody>
      </p:sp>
      <p:sp>
        <p:nvSpPr>
          <p:cNvPr id="29" name="Shape 27"/>
          <p:cNvSpPr/>
          <p:nvPr/>
        </p:nvSpPr>
        <p:spPr>
          <a:xfrm>
            <a:off x="621792" y="5276088"/>
            <a:ext cx="5285232" cy="722376"/>
          </a:xfrm>
          <a:prstGeom prst="roundRect">
            <a:avLst>
              <a:gd name="adj" fmla="val 21519"/>
            </a:avLst>
          </a:prstGeom>
          <a:solidFill>
            <a:srgbClr val="FAEEEE"/>
          </a:solidFill>
          <a:ln w="9525">
            <a:solidFill>
              <a:srgbClr val="FAEEEE"/>
            </a:solidFill>
            <a:prstDash val="solid"/>
          </a:ln>
        </p:spPr>
        <p:txBody>
          <a:bodyPr/>
          <a:p/>
        </p:txBody>
      </p:sp>
      <p:sp>
        <p:nvSpPr>
          <p:cNvPr id="30" name="Text 28"/>
          <p:cNvSpPr/>
          <p:nvPr/>
        </p:nvSpPr>
        <p:spPr>
          <a:xfrm>
            <a:off x="859536" y="5422392"/>
            <a:ext cx="1280160" cy="192024"/>
          </a:xfrm>
          <a:prstGeom prst="rect">
            <a:avLst/>
          </a:prstGeom>
          <a:noFill/>
        </p:spPr>
        <p:txBody>
          <a:bodyPr wrap="square" lIns="0" tIns="0" rIns="0" bIns="0" rtlCol="0" anchor="ctr"/>
          <a:lstStyle/>
          <a:p>
            <a:pPr marL="0" indent="0">
              <a:buNone/>
            </a:pPr>
            <a:r>
              <a:rPr lang="en-US" sz="1240" b="1" kern="0" spc="40" dirty="0">
                <a:solidFill>
                  <a:srgbClr val="A54D50"/>
                </a:solidFill>
                <a:latin typeface="Aptos" pitchFamily="34" charset="0"/>
                <a:ea typeface="Aptos" pitchFamily="34" charset="-122"/>
                <a:cs typeface="Aptos" pitchFamily="34" charset="-120"/>
              </a:rPr>
              <a:t>TRANSFER</a:t>
            </a:r>
            <a:endParaRPr lang="en-US" sz="1240" dirty="0"/>
          </a:p>
        </p:txBody>
      </p:sp>
      <p:sp>
        <p:nvSpPr>
          <p:cNvPr id="31" name="Text 29"/>
          <p:cNvSpPr/>
          <p:nvPr/>
        </p:nvSpPr>
        <p:spPr>
          <a:xfrm>
            <a:off x="2185416" y="5358384"/>
            <a:ext cx="3429000" cy="365760"/>
          </a:xfrm>
          <a:prstGeom prst="rect">
            <a:avLst/>
          </a:prstGeom>
          <a:noFill/>
        </p:spPr>
        <p:txBody>
          <a:bodyPr wrap="square" lIns="0" tIns="0" rIns="0" bIns="0" rtlCol="0" anchor="ctr"/>
          <a:lstStyle/>
          <a:p>
            <a:pPr marL="0" indent="0">
              <a:buNone/>
            </a:pPr>
            <a:r>
              <a:rPr lang="en-US" sz="1650" dirty="0">
                <a:solidFill>
                  <a:srgbClr val="16354B"/>
                </a:solidFill>
                <a:latin typeface="Aptos" pitchFamily="34" charset="0"/>
                <a:ea typeface="Aptos" pitchFamily="34" charset="-122"/>
                <a:cs typeface="Aptos" pitchFamily="34" charset="-120"/>
              </a:rPr>
              <a:t>Same level of post / responsibility</a:t>
            </a:r>
            <a:endParaRPr lang="en-US" sz="1650" dirty="0"/>
          </a:p>
        </p:txBody>
      </p:sp>
      <p:sp>
        <p:nvSpPr>
          <p:cNvPr id="32" name="Shape 30"/>
          <p:cNvSpPr/>
          <p:nvPr/>
        </p:nvSpPr>
        <p:spPr>
          <a:xfrm>
            <a:off x="6080760" y="5276088"/>
            <a:ext cx="5486400" cy="722376"/>
          </a:xfrm>
          <a:prstGeom prst="roundRect">
            <a:avLst>
              <a:gd name="adj" fmla="val 21519"/>
            </a:avLst>
          </a:prstGeom>
          <a:solidFill>
            <a:srgbClr val="FAEEEE"/>
          </a:solidFill>
          <a:ln w="9525">
            <a:solidFill>
              <a:srgbClr val="FAEEEE"/>
            </a:solidFill>
            <a:prstDash val="solid"/>
          </a:ln>
        </p:spPr>
        <p:txBody>
          <a:bodyPr/>
          <a:p/>
        </p:txBody>
      </p:sp>
      <p:sp>
        <p:nvSpPr>
          <p:cNvPr id="33" name="Text 31"/>
          <p:cNvSpPr/>
          <p:nvPr/>
        </p:nvSpPr>
        <p:spPr>
          <a:xfrm>
            <a:off x="6327648" y="5422392"/>
            <a:ext cx="2048256" cy="192024"/>
          </a:xfrm>
          <a:prstGeom prst="rect">
            <a:avLst/>
          </a:prstGeom>
          <a:noFill/>
        </p:spPr>
        <p:txBody>
          <a:bodyPr wrap="square" lIns="0" tIns="0" rIns="0" bIns="0" rtlCol="0" anchor="ctr"/>
          <a:lstStyle/>
          <a:p>
            <a:pPr marL="0" indent="0">
              <a:buNone/>
            </a:pPr>
            <a:r>
              <a:rPr lang="en-US" sz="1190" b="1" kern="0" spc="25" dirty="0">
                <a:solidFill>
                  <a:srgbClr val="A54D50"/>
                </a:solidFill>
                <a:latin typeface="Aptos" pitchFamily="34" charset="0"/>
                <a:ea typeface="Aptos" pitchFamily="34" charset="-122"/>
                <a:cs typeface="Aptos" pitchFamily="34" charset="-120"/>
              </a:rPr>
              <a:t>ANNUAL INCREMENT</a:t>
            </a:r>
            <a:endParaRPr lang="en-US" sz="1190" dirty="0"/>
          </a:p>
        </p:txBody>
      </p:sp>
      <p:sp>
        <p:nvSpPr>
          <p:cNvPr id="34" name="Text 32"/>
          <p:cNvSpPr/>
          <p:nvPr/>
        </p:nvSpPr>
        <p:spPr>
          <a:xfrm>
            <a:off x="8412480" y="5358384"/>
            <a:ext cx="2980944" cy="365760"/>
          </a:xfrm>
          <a:prstGeom prst="rect">
            <a:avLst/>
          </a:prstGeom>
          <a:noFill/>
        </p:spPr>
        <p:txBody>
          <a:bodyPr wrap="square" lIns="0" tIns="0" rIns="0" bIns="0" rtlCol="0" anchor="ctr"/>
          <a:lstStyle/>
          <a:p>
            <a:pPr marL="0" indent="0">
              <a:buNone/>
            </a:pPr>
            <a:r>
              <a:rPr lang="en-US" sz="1650" dirty="0">
                <a:solidFill>
                  <a:srgbClr val="16354B"/>
                </a:solidFill>
                <a:latin typeface="Aptos" pitchFamily="34" charset="0"/>
                <a:ea typeface="Aptos" pitchFamily="34" charset="-122"/>
                <a:cs typeface="Aptos" pitchFamily="34" charset="-120"/>
              </a:rPr>
              <a:t>Higher pay only; same rank</a:t>
            </a:r>
            <a:endParaRPr lang="en-US" sz="1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37744"/>
          </a:xfrm>
          <a:prstGeom prst="rect">
            <a:avLst/>
          </a:prstGeom>
          <a:noFill/>
        </p:spPr>
        <p:txBody>
          <a:bodyPr wrap="square" lIns="0" tIns="0" rIns="0" bIns="0">
            <a:spAutoFit/>
          </a:bodyPr>
          <a:lstStyle/>
          <a:p>
            <a:pPr>
              <a:spcBef>
                <a:spcPts val="0"/>
              </a:spcBef>
              <a:spcAft>
                <a:spcPts val="0"/>
              </a:spcAft>
              <a:defRPr sz="1160" b="1">
                <a:solidFill>
                  <a:srgbClr val="137D77"/>
                </a:solidFill>
                <a:latin typeface="Aptos"/>
              </a:defRPr>
            </a:pPr>
            <a:r>
              <a:t>PERSONNEL ADMINISTRATION</a:t>
            </a:r>
          </a:p>
        </p:txBody>
      </p:sp>
      <p:sp>
        <p:nvSpPr>
          <p:cNvPr id="4" name="TextBox 3"/>
          <p:cNvSpPr txBox="1"/>
          <p:nvPr/>
        </p:nvSpPr>
        <p:spPr>
          <a:xfrm>
            <a:off x="612648" y="822960"/>
            <a:ext cx="10972800" cy="621792"/>
          </a:xfrm>
          <a:prstGeom prst="rect">
            <a:avLst/>
          </a:prstGeom>
          <a:noFill/>
        </p:spPr>
        <p:txBody>
          <a:bodyPr wrap="square" lIns="0" tIns="0" rIns="0" bIns="0">
            <a:spAutoFit/>
          </a:bodyPr>
          <a:lstStyle/>
          <a:p>
            <a:pPr>
              <a:spcBef>
                <a:spcPts val="0"/>
              </a:spcBef>
              <a:spcAft>
                <a:spcPts val="0"/>
              </a:spcAft>
              <a:defRPr sz="3560" b="1">
                <a:solidFill>
                  <a:srgbClr val="16354B"/>
                </a:solidFill>
                <a:latin typeface="Aptos"/>
              </a:defRPr>
            </a:pPr>
            <a:r>
              <a:t>Importance of Promotion</a:t>
            </a:r>
          </a:p>
        </p:txBody>
      </p:sp>
      <p:sp>
        <p:nvSpPr>
          <p:cNvPr id="5" name="TextBox 4"/>
          <p:cNvSpPr txBox="1"/>
          <p:nvPr/>
        </p:nvSpPr>
        <p:spPr>
          <a:xfrm>
            <a:off x="630936" y="1545336"/>
            <a:ext cx="10789920" cy="347472"/>
          </a:xfrm>
          <a:prstGeom prst="rect">
            <a:avLst/>
          </a:prstGeom>
          <a:noFill/>
        </p:spPr>
        <p:txBody>
          <a:bodyPr wrap="square" lIns="0" tIns="0" rIns="0" bIns="0">
            <a:spAutoFit/>
          </a:bodyPr>
          <a:lstStyle/>
          <a:p>
            <a:pPr>
              <a:spcBef>
                <a:spcPts val="0"/>
              </a:spcBef>
              <a:spcAft>
                <a:spcPts val="0"/>
              </a:spcAft>
              <a:defRPr sz="1810" b="0">
                <a:solidFill>
                  <a:srgbClr val="506373"/>
                </a:solidFill>
                <a:latin typeface="Aptos"/>
              </a:defRPr>
            </a:pPr>
            <a:r>
              <a:t>Why does promotion matter in a career civil service?</a:t>
            </a:r>
          </a:p>
        </p:txBody>
      </p:sp>
      <p:sp>
        <p:nvSpPr>
          <p:cNvPr id="6" name="Rounded Rectangle 5"/>
          <p:cNvSpPr/>
          <p:nvPr/>
        </p:nvSpPr>
        <p:spPr>
          <a:xfrm>
            <a:off x="621792" y="2066543"/>
            <a:ext cx="3529584" cy="1527048"/>
          </a:xfrm>
          <a:prstGeom prst="roundRect">
            <a:avLst/>
          </a:prstGeom>
          <a:solidFill>
            <a:srgbClr val="FFFFFF"/>
          </a:solidFill>
          <a:ln w="952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2066543"/>
            <a:ext cx="68580" cy="1527048"/>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813816" y="2240279"/>
            <a:ext cx="475488" cy="292608"/>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82396" y="2299715"/>
            <a:ext cx="365760" cy="173736"/>
          </a:xfrm>
          <a:prstGeom prst="rect">
            <a:avLst/>
          </a:prstGeom>
          <a:noFill/>
        </p:spPr>
        <p:txBody>
          <a:bodyPr wrap="square" lIns="0" tIns="0" rIns="0" bIns="0">
            <a:spAutoFit/>
          </a:bodyPr>
          <a:lstStyle/>
          <a:p>
            <a:pPr>
              <a:spcBef>
                <a:spcPts val="0"/>
              </a:spcBef>
              <a:spcAft>
                <a:spcPts val="0"/>
              </a:spcAft>
              <a:defRPr sz="1150" b="1">
                <a:solidFill>
                  <a:srgbClr val="3C72A8"/>
                </a:solidFill>
                <a:latin typeface="Aptos"/>
              </a:defRPr>
            </a:pPr>
            <a:r>
              <a:t>01</a:t>
            </a:r>
          </a:p>
        </p:txBody>
      </p:sp>
      <p:sp>
        <p:nvSpPr>
          <p:cNvPr id="10" name="TextBox 9"/>
          <p:cNvSpPr txBox="1"/>
          <p:nvPr/>
        </p:nvSpPr>
        <p:spPr>
          <a:xfrm>
            <a:off x="1399032" y="2249424"/>
            <a:ext cx="2560320" cy="356616"/>
          </a:xfrm>
          <a:prstGeom prst="rect">
            <a:avLst/>
          </a:prstGeom>
          <a:noFill/>
        </p:spPr>
        <p:txBody>
          <a:bodyPr wrap="square" lIns="0" tIns="0" rIns="0" bIns="0">
            <a:spAutoFit/>
          </a:bodyPr>
          <a:lstStyle/>
          <a:p>
            <a:pPr>
              <a:spcBef>
                <a:spcPts val="0"/>
              </a:spcBef>
              <a:spcAft>
                <a:spcPts val="0"/>
              </a:spcAft>
              <a:defRPr sz="1780" b="1">
                <a:solidFill>
                  <a:srgbClr val="16354B"/>
                </a:solidFill>
                <a:latin typeface="Aptos"/>
              </a:defRPr>
            </a:pPr>
            <a:r>
              <a:t>ATTRACTS TALENT</a:t>
            </a:r>
          </a:p>
        </p:txBody>
      </p:sp>
      <p:sp>
        <p:nvSpPr>
          <p:cNvPr id="11" name="TextBox 10"/>
          <p:cNvSpPr txBox="1"/>
          <p:nvPr/>
        </p:nvSpPr>
        <p:spPr>
          <a:xfrm>
            <a:off x="850392" y="2770632"/>
            <a:ext cx="3072384" cy="658368"/>
          </a:xfrm>
          <a:prstGeom prst="rect">
            <a:avLst/>
          </a:prstGeom>
          <a:noFill/>
        </p:spPr>
        <p:txBody>
          <a:bodyPr wrap="square" lIns="0" tIns="0" rIns="0" bIns="0">
            <a:spAutoFit/>
          </a:bodyPr>
          <a:lstStyle/>
          <a:p>
            <a:pPr>
              <a:spcBef>
                <a:spcPts val="0"/>
              </a:spcBef>
              <a:spcAft>
                <a:spcPts val="0"/>
              </a:spcAft>
              <a:defRPr sz="1600" b="0">
                <a:solidFill>
                  <a:srgbClr val="183947"/>
                </a:solidFill>
                <a:latin typeface="Aptos"/>
              </a:defRPr>
            </a:pPr>
            <a:r>
              <a:t>Career opportunities make public service attractive to capable recruits.</a:t>
            </a:r>
          </a:p>
        </p:txBody>
      </p:sp>
      <p:sp>
        <p:nvSpPr>
          <p:cNvPr id="12" name="Rounded Rectangle 11"/>
          <p:cNvSpPr/>
          <p:nvPr/>
        </p:nvSpPr>
        <p:spPr>
          <a:xfrm>
            <a:off x="4334256" y="2066543"/>
            <a:ext cx="3529584" cy="1527048"/>
          </a:xfrm>
          <a:prstGeom prst="roundRect">
            <a:avLst/>
          </a:prstGeom>
          <a:solidFill>
            <a:srgbClr val="FFFFFF"/>
          </a:solidFill>
          <a:ln w="952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34256" y="2066543"/>
            <a:ext cx="68580" cy="1527048"/>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4526280" y="2240279"/>
            <a:ext cx="475488" cy="292608"/>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94860" y="2299715"/>
            <a:ext cx="365760" cy="173736"/>
          </a:xfrm>
          <a:prstGeom prst="rect">
            <a:avLst/>
          </a:prstGeom>
          <a:noFill/>
        </p:spPr>
        <p:txBody>
          <a:bodyPr wrap="square" lIns="0" tIns="0" rIns="0" bIns="0">
            <a:spAutoFit/>
          </a:bodyPr>
          <a:lstStyle/>
          <a:p>
            <a:pPr>
              <a:spcBef>
                <a:spcPts val="0"/>
              </a:spcBef>
              <a:spcAft>
                <a:spcPts val="0"/>
              </a:spcAft>
              <a:defRPr sz="1150" b="1">
                <a:solidFill>
                  <a:srgbClr val="137D77"/>
                </a:solidFill>
                <a:latin typeface="Aptos"/>
              </a:defRPr>
            </a:pPr>
            <a:r>
              <a:t>02</a:t>
            </a:r>
          </a:p>
        </p:txBody>
      </p:sp>
      <p:sp>
        <p:nvSpPr>
          <p:cNvPr id="16" name="TextBox 15"/>
          <p:cNvSpPr txBox="1"/>
          <p:nvPr/>
        </p:nvSpPr>
        <p:spPr>
          <a:xfrm>
            <a:off x="5111496" y="2249424"/>
            <a:ext cx="2560320" cy="356616"/>
          </a:xfrm>
          <a:prstGeom prst="rect">
            <a:avLst/>
          </a:prstGeom>
          <a:noFill/>
        </p:spPr>
        <p:txBody>
          <a:bodyPr wrap="square" lIns="0" tIns="0" rIns="0" bIns="0">
            <a:spAutoFit/>
          </a:bodyPr>
          <a:lstStyle/>
          <a:p>
            <a:pPr>
              <a:spcBef>
                <a:spcPts val="0"/>
              </a:spcBef>
              <a:spcAft>
                <a:spcPts val="0"/>
              </a:spcAft>
              <a:defRPr sz="1780" b="1">
                <a:solidFill>
                  <a:srgbClr val="16354B"/>
                </a:solidFill>
                <a:latin typeface="Aptos"/>
              </a:defRPr>
            </a:pPr>
            <a:r>
              <a:t>RETAINS TALENT</a:t>
            </a:r>
          </a:p>
        </p:txBody>
      </p:sp>
      <p:sp>
        <p:nvSpPr>
          <p:cNvPr id="17" name="TextBox 16"/>
          <p:cNvSpPr txBox="1"/>
          <p:nvPr/>
        </p:nvSpPr>
        <p:spPr>
          <a:xfrm>
            <a:off x="4562856" y="2770632"/>
            <a:ext cx="3072384" cy="658368"/>
          </a:xfrm>
          <a:prstGeom prst="rect">
            <a:avLst/>
          </a:prstGeom>
          <a:noFill/>
        </p:spPr>
        <p:txBody>
          <a:bodyPr wrap="square" lIns="0" tIns="0" rIns="0" bIns="0">
            <a:spAutoFit/>
          </a:bodyPr>
          <a:lstStyle/>
          <a:p>
            <a:pPr>
              <a:spcBef>
                <a:spcPts val="0"/>
              </a:spcBef>
              <a:spcAft>
                <a:spcPts val="0"/>
              </a:spcAft>
              <a:defRPr sz="1600" b="0">
                <a:solidFill>
                  <a:srgbClr val="183947"/>
                </a:solidFill>
                <a:latin typeface="Aptos"/>
              </a:defRPr>
            </a:pPr>
            <a:r>
              <a:t>Growth prospects encourage skilled employees to remain in service.</a:t>
            </a:r>
          </a:p>
        </p:txBody>
      </p:sp>
      <p:sp>
        <p:nvSpPr>
          <p:cNvPr id="18" name="Rounded Rectangle 17"/>
          <p:cNvSpPr/>
          <p:nvPr/>
        </p:nvSpPr>
        <p:spPr>
          <a:xfrm>
            <a:off x="8046720" y="2066543"/>
            <a:ext cx="3529584" cy="1527048"/>
          </a:xfrm>
          <a:prstGeom prst="roundRect">
            <a:avLst/>
          </a:prstGeom>
          <a:solidFill>
            <a:srgbClr val="FFFFFF"/>
          </a:solidFill>
          <a:ln w="952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8046720" y="2066543"/>
            <a:ext cx="68580" cy="1527048"/>
          </a:xfrm>
          <a:prstGeom prst="rect">
            <a:avLst/>
          </a:prstGeom>
          <a:solidFill>
            <a:srgbClr val="7A59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8238744" y="2240279"/>
            <a:ext cx="475488" cy="292608"/>
          </a:xfrm>
          <a:prstGeom prst="roundRect">
            <a:avLst/>
          </a:prstGeom>
          <a:solidFill>
            <a:srgbClr val="F1E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307324" y="2299715"/>
            <a:ext cx="365760" cy="173736"/>
          </a:xfrm>
          <a:prstGeom prst="rect">
            <a:avLst/>
          </a:prstGeom>
          <a:noFill/>
        </p:spPr>
        <p:txBody>
          <a:bodyPr wrap="square" lIns="0" tIns="0" rIns="0" bIns="0">
            <a:spAutoFit/>
          </a:bodyPr>
          <a:lstStyle/>
          <a:p>
            <a:pPr>
              <a:spcBef>
                <a:spcPts val="0"/>
              </a:spcBef>
              <a:spcAft>
                <a:spcPts val="0"/>
              </a:spcAft>
              <a:defRPr sz="1150" b="1">
                <a:solidFill>
                  <a:srgbClr val="7A59A1"/>
                </a:solidFill>
                <a:latin typeface="Aptos"/>
              </a:defRPr>
            </a:pPr>
            <a:r>
              <a:t>03</a:t>
            </a:r>
          </a:p>
        </p:txBody>
      </p:sp>
      <p:sp>
        <p:nvSpPr>
          <p:cNvPr id="22" name="TextBox 21"/>
          <p:cNvSpPr txBox="1"/>
          <p:nvPr/>
        </p:nvSpPr>
        <p:spPr>
          <a:xfrm>
            <a:off x="8823960" y="2249424"/>
            <a:ext cx="2560320" cy="356616"/>
          </a:xfrm>
          <a:prstGeom prst="rect">
            <a:avLst/>
          </a:prstGeom>
          <a:noFill/>
        </p:spPr>
        <p:txBody>
          <a:bodyPr wrap="square" lIns="0" tIns="0" rIns="0" bIns="0">
            <a:spAutoFit/>
          </a:bodyPr>
          <a:lstStyle/>
          <a:p>
            <a:pPr>
              <a:spcBef>
                <a:spcPts val="0"/>
              </a:spcBef>
              <a:spcAft>
                <a:spcPts val="0"/>
              </a:spcAft>
              <a:defRPr sz="1780" b="1">
                <a:solidFill>
                  <a:srgbClr val="16354B"/>
                </a:solidFill>
                <a:latin typeface="Aptos"/>
              </a:defRPr>
            </a:pPr>
            <a:r>
              <a:t>MOTIVATES STAFF</a:t>
            </a:r>
          </a:p>
        </p:txBody>
      </p:sp>
      <p:sp>
        <p:nvSpPr>
          <p:cNvPr id="23" name="TextBox 22"/>
          <p:cNvSpPr txBox="1"/>
          <p:nvPr/>
        </p:nvSpPr>
        <p:spPr>
          <a:xfrm>
            <a:off x="8275320" y="2770632"/>
            <a:ext cx="3072384" cy="658368"/>
          </a:xfrm>
          <a:prstGeom prst="rect">
            <a:avLst/>
          </a:prstGeom>
          <a:noFill/>
        </p:spPr>
        <p:txBody>
          <a:bodyPr wrap="square" lIns="0" tIns="0" rIns="0" bIns="0">
            <a:spAutoFit/>
          </a:bodyPr>
          <a:lstStyle/>
          <a:p>
            <a:pPr>
              <a:spcBef>
                <a:spcPts val="0"/>
              </a:spcBef>
              <a:spcAft>
                <a:spcPts val="0"/>
              </a:spcAft>
              <a:defRPr sz="1600" b="0">
                <a:solidFill>
                  <a:srgbClr val="183947"/>
                </a:solidFill>
                <a:latin typeface="Aptos"/>
              </a:defRPr>
            </a:pPr>
            <a:r>
              <a:t>Promotion can reward good work and improve morale and commitment.</a:t>
            </a:r>
          </a:p>
        </p:txBody>
      </p:sp>
      <p:sp>
        <p:nvSpPr>
          <p:cNvPr id="24" name="Rounded Rectangle 23"/>
          <p:cNvSpPr/>
          <p:nvPr/>
        </p:nvSpPr>
        <p:spPr>
          <a:xfrm>
            <a:off x="621792" y="3749039"/>
            <a:ext cx="3529584" cy="1527048"/>
          </a:xfrm>
          <a:prstGeom prst="roundRect">
            <a:avLst/>
          </a:prstGeom>
          <a:solidFill>
            <a:srgbClr val="FFFFFF"/>
          </a:solidFill>
          <a:ln w="952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21792" y="3749039"/>
            <a:ext cx="68580" cy="1527048"/>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a:off x="813816" y="3922776"/>
            <a:ext cx="475488" cy="292608"/>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82396" y="3982211"/>
            <a:ext cx="365760" cy="173736"/>
          </a:xfrm>
          <a:prstGeom prst="rect">
            <a:avLst/>
          </a:prstGeom>
          <a:noFill/>
        </p:spPr>
        <p:txBody>
          <a:bodyPr wrap="square" lIns="0" tIns="0" rIns="0" bIns="0">
            <a:spAutoFit/>
          </a:bodyPr>
          <a:lstStyle/>
          <a:p>
            <a:pPr>
              <a:spcBef>
                <a:spcPts val="0"/>
              </a:spcBef>
              <a:spcAft>
                <a:spcPts val="0"/>
              </a:spcAft>
              <a:defRPr sz="1150" b="1">
                <a:solidFill>
                  <a:srgbClr val="137D77"/>
                </a:solidFill>
                <a:latin typeface="Aptos"/>
              </a:defRPr>
            </a:pPr>
            <a:r>
              <a:t>04</a:t>
            </a:r>
          </a:p>
        </p:txBody>
      </p:sp>
      <p:sp>
        <p:nvSpPr>
          <p:cNvPr id="28" name="TextBox 27"/>
          <p:cNvSpPr txBox="1"/>
          <p:nvPr/>
        </p:nvSpPr>
        <p:spPr>
          <a:xfrm>
            <a:off x="1399032" y="3931920"/>
            <a:ext cx="2560320" cy="356616"/>
          </a:xfrm>
          <a:prstGeom prst="rect">
            <a:avLst/>
          </a:prstGeom>
          <a:noFill/>
        </p:spPr>
        <p:txBody>
          <a:bodyPr wrap="square" lIns="0" tIns="0" rIns="0" bIns="0">
            <a:spAutoFit/>
          </a:bodyPr>
          <a:lstStyle/>
          <a:p>
            <a:pPr>
              <a:spcBef>
                <a:spcPts val="0"/>
              </a:spcBef>
              <a:spcAft>
                <a:spcPts val="0"/>
              </a:spcAft>
              <a:defRPr sz="1780" b="1">
                <a:solidFill>
                  <a:srgbClr val="16354B"/>
                </a:solidFill>
                <a:latin typeface="Aptos"/>
              </a:defRPr>
            </a:pPr>
            <a:r>
              <a:t>CAREER PROGRESS</a:t>
            </a:r>
          </a:p>
        </p:txBody>
      </p:sp>
      <p:sp>
        <p:nvSpPr>
          <p:cNvPr id="29" name="TextBox 28"/>
          <p:cNvSpPr txBox="1"/>
          <p:nvPr/>
        </p:nvSpPr>
        <p:spPr>
          <a:xfrm>
            <a:off x="850392" y="4453127"/>
            <a:ext cx="3072384" cy="658368"/>
          </a:xfrm>
          <a:prstGeom prst="rect">
            <a:avLst/>
          </a:prstGeom>
          <a:noFill/>
        </p:spPr>
        <p:txBody>
          <a:bodyPr wrap="square" lIns="0" tIns="0" rIns="0" bIns="0">
            <a:spAutoFit/>
          </a:bodyPr>
          <a:lstStyle/>
          <a:p>
            <a:pPr>
              <a:spcBef>
                <a:spcPts val="0"/>
              </a:spcBef>
              <a:spcAft>
                <a:spcPts val="0"/>
              </a:spcAft>
              <a:defRPr sz="1600" b="0">
                <a:solidFill>
                  <a:srgbClr val="183947"/>
                </a:solidFill>
                <a:latin typeface="Aptos"/>
              </a:defRPr>
            </a:pPr>
            <a:r>
              <a:t>Offers recognition, higher status, responsibility and often better pay.</a:t>
            </a:r>
          </a:p>
        </p:txBody>
      </p:sp>
      <p:sp>
        <p:nvSpPr>
          <p:cNvPr id="30" name="Rounded Rectangle 29"/>
          <p:cNvSpPr/>
          <p:nvPr/>
        </p:nvSpPr>
        <p:spPr>
          <a:xfrm>
            <a:off x="4334256" y="3749039"/>
            <a:ext cx="3529584" cy="1527048"/>
          </a:xfrm>
          <a:prstGeom prst="roundRect">
            <a:avLst/>
          </a:prstGeom>
          <a:solidFill>
            <a:srgbClr val="FFFFFF"/>
          </a:solidFill>
          <a:ln w="952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4334256" y="3749039"/>
            <a:ext cx="68580" cy="1527048"/>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ounded Rectangle 31"/>
          <p:cNvSpPr/>
          <p:nvPr/>
        </p:nvSpPr>
        <p:spPr>
          <a:xfrm>
            <a:off x="4526280" y="3922776"/>
            <a:ext cx="475488" cy="292608"/>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4594860" y="3982211"/>
            <a:ext cx="365760" cy="173736"/>
          </a:xfrm>
          <a:prstGeom prst="rect">
            <a:avLst/>
          </a:prstGeom>
          <a:noFill/>
        </p:spPr>
        <p:txBody>
          <a:bodyPr wrap="square" lIns="0" tIns="0" rIns="0" bIns="0">
            <a:spAutoFit/>
          </a:bodyPr>
          <a:lstStyle/>
          <a:p>
            <a:pPr>
              <a:spcBef>
                <a:spcPts val="0"/>
              </a:spcBef>
              <a:spcAft>
                <a:spcPts val="0"/>
              </a:spcAft>
              <a:defRPr sz="1150" b="1">
                <a:solidFill>
                  <a:srgbClr val="3C72A8"/>
                </a:solidFill>
                <a:latin typeface="Aptos"/>
              </a:defRPr>
            </a:pPr>
            <a:r>
              <a:t>05</a:t>
            </a:r>
          </a:p>
        </p:txBody>
      </p:sp>
      <p:sp>
        <p:nvSpPr>
          <p:cNvPr id="34" name="TextBox 33"/>
          <p:cNvSpPr txBox="1"/>
          <p:nvPr/>
        </p:nvSpPr>
        <p:spPr>
          <a:xfrm>
            <a:off x="5111496" y="3931920"/>
            <a:ext cx="2560320" cy="356616"/>
          </a:xfrm>
          <a:prstGeom prst="rect">
            <a:avLst/>
          </a:prstGeom>
          <a:noFill/>
        </p:spPr>
        <p:txBody>
          <a:bodyPr wrap="square" lIns="0" tIns="0" rIns="0" bIns="0">
            <a:spAutoFit/>
          </a:bodyPr>
          <a:lstStyle/>
          <a:p>
            <a:pPr>
              <a:spcBef>
                <a:spcPts val="0"/>
              </a:spcBef>
              <a:spcAft>
                <a:spcPts val="0"/>
              </a:spcAft>
              <a:defRPr sz="1780" b="1">
                <a:solidFill>
                  <a:srgbClr val="16354B"/>
                </a:solidFill>
                <a:latin typeface="Aptos"/>
              </a:defRPr>
            </a:pPr>
            <a:r>
              <a:t>USES EXPERIENCE</a:t>
            </a:r>
          </a:p>
        </p:txBody>
      </p:sp>
      <p:sp>
        <p:nvSpPr>
          <p:cNvPr id="35" name="TextBox 34"/>
          <p:cNvSpPr txBox="1"/>
          <p:nvPr/>
        </p:nvSpPr>
        <p:spPr>
          <a:xfrm>
            <a:off x="4562856" y="4453127"/>
            <a:ext cx="3072384" cy="658368"/>
          </a:xfrm>
          <a:prstGeom prst="rect">
            <a:avLst/>
          </a:prstGeom>
          <a:noFill/>
        </p:spPr>
        <p:txBody>
          <a:bodyPr wrap="square" lIns="0" tIns="0" rIns="0" bIns="0">
            <a:spAutoFit/>
          </a:bodyPr>
          <a:lstStyle/>
          <a:p>
            <a:pPr>
              <a:spcBef>
                <a:spcPts val="0"/>
              </a:spcBef>
              <a:spcAft>
                <a:spcPts val="0"/>
              </a:spcAft>
              <a:defRPr sz="1600" b="0">
                <a:solidFill>
                  <a:srgbClr val="183947"/>
                </a:solidFill>
                <a:latin typeface="Aptos"/>
              </a:defRPr>
            </a:pPr>
            <a:r>
              <a:t>Experienced officials can take on more demanding leadership roles.</a:t>
            </a:r>
          </a:p>
        </p:txBody>
      </p:sp>
      <p:sp>
        <p:nvSpPr>
          <p:cNvPr id="36" name="Rounded Rectangle 35"/>
          <p:cNvSpPr/>
          <p:nvPr/>
        </p:nvSpPr>
        <p:spPr>
          <a:xfrm>
            <a:off x="8046720" y="3749039"/>
            <a:ext cx="3529584" cy="1527048"/>
          </a:xfrm>
          <a:prstGeom prst="roundRect">
            <a:avLst/>
          </a:prstGeom>
          <a:solidFill>
            <a:srgbClr val="FFFFFF"/>
          </a:solidFill>
          <a:ln w="952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ectangle 36"/>
          <p:cNvSpPr/>
          <p:nvPr/>
        </p:nvSpPr>
        <p:spPr>
          <a:xfrm>
            <a:off x="8046720" y="3749039"/>
            <a:ext cx="68580" cy="1527048"/>
          </a:xfrm>
          <a:prstGeom prst="rect">
            <a:avLst/>
          </a:prstGeom>
          <a:solidFill>
            <a:srgbClr val="7A59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ounded Rectangle 37"/>
          <p:cNvSpPr/>
          <p:nvPr/>
        </p:nvSpPr>
        <p:spPr>
          <a:xfrm>
            <a:off x="8238744" y="3922776"/>
            <a:ext cx="475488" cy="292608"/>
          </a:xfrm>
          <a:prstGeom prst="roundRect">
            <a:avLst/>
          </a:prstGeom>
          <a:solidFill>
            <a:srgbClr val="F1E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307324" y="3982211"/>
            <a:ext cx="365760" cy="173736"/>
          </a:xfrm>
          <a:prstGeom prst="rect">
            <a:avLst/>
          </a:prstGeom>
          <a:noFill/>
        </p:spPr>
        <p:txBody>
          <a:bodyPr wrap="square" lIns="0" tIns="0" rIns="0" bIns="0">
            <a:spAutoFit/>
          </a:bodyPr>
          <a:lstStyle/>
          <a:p>
            <a:pPr>
              <a:spcBef>
                <a:spcPts val="0"/>
              </a:spcBef>
              <a:spcAft>
                <a:spcPts val="0"/>
              </a:spcAft>
              <a:defRPr sz="1150" b="1">
                <a:solidFill>
                  <a:srgbClr val="7A59A1"/>
                </a:solidFill>
                <a:latin typeface="Aptos"/>
              </a:defRPr>
            </a:pPr>
            <a:r>
              <a:t>06</a:t>
            </a:r>
          </a:p>
        </p:txBody>
      </p:sp>
      <p:sp>
        <p:nvSpPr>
          <p:cNvPr id="40" name="TextBox 39"/>
          <p:cNvSpPr txBox="1"/>
          <p:nvPr/>
        </p:nvSpPr>
        <p:spPr>
          <a:xfrm>
            <a:off x="8823960" y="3931920"/>
            <a:ext cx="2560320" cy="356616"/>
          </a:xfrm>
          <a:prstGeom prst="rect">
            <a:avLst/>
          </a:prstGeom>
          <a:noFill/>
        </p:spPr>
        <p:txBody>
          <a:bodyPr wrap="square" lIns="0" tIns="0" rIns="0" bIns="0">
            <a:spAutoFit/>
          </a:bodyPr>
          <a:lstStyle/>
          <a:p>
            <a:pPr>
              <a:spcBef>
                <a:spcPts val="0"/>
              </a:spcBef>
              <a:spcAft>
                <a:spcPts val="0"/>
              </a:spcAft>
              <a:defRPr sz="1780" b="1">
                <a:solidFill>
                  <a:srgbClr val="16354B"/>
                </a:solidFill>
                <a:latin typeface="Aptos"/>
              </a:defRPr>
            </a:pPr>
            <a:r>
              <a:t>ENSURES CONTINUITY</a:t>
            </a:r>
          </a:p>
        </p:txBody>
      </p:sp>
      <p:sp>
        <p:nvSpPr>
          <p:cNvPr id="41" name="TextBox 40"/>
          <p:cNvSpPr txBox="1"/>
          <p:nvPr/>
        </p:nvSpPr>
        <p:spPr>
          <a:xfrm>
            <a:off x="8275320" y="4453127"/>
            <a:ext cx="3072384" cy="658368"/>
          </a:xfrm>
          <a:prstGeom prst="rect">
            <a:avLst/>
          </a:prstGeom>
          <a:noFill/>
        </p:spPr>
        <p:txBody>
          <a:bodyPr wrap="square" lIns="0" tIns="0" rIns="0" bIns="0">
            <a:spAutoFit/>
          </a:bodyPr>
          <a:lstStyle/>
          <a:p>
            <a:pPr>
              <a:spcBef>
                <a:spcPts val="0"/>
              </a:spcBef>
              <a:spcAft>
                <a:spcPts val="0"/>
              </a:spcAft>
              <a:defRPr sz="1600" b="0">
                <a:solidFill>
                  <a:srgbClr val="183947"/>
                </a:solidFill>
                <a:latin typeface="Aptos"/>
              </a:defRPr>
            </a:pPr>
            <a:r>
              <a:t>Keeps institutional knowledge and supports stable administration.</a:t>
            </a:r>
          </a:p>
        </p:txBody>
      </p:sp>
      <p:sp>
        <p:nvSpPr>
          <p:cNvPr id="42" name="Rounded Rectangle 41"/>
          <p:cNvSpPr/>
          <p:nvPr/>
        </p:nvSpPr>
        <p:spPr>
          <a:xfrm>
            <a:off x="621792" y="5504688"/>
            <a:ext cx="10954512" cy="640080"/>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877824" y="5719572"/>
            <a:ext cx="978408" cy="201168"/>
          </a:xfrm>
          <a:prstGeom prst="rect">
            <a:avLst/>
          </a:prstGeom>
          <a:noFill/>
        </p:spPr>
        <p:txBody>
          <a:bodyPr wrap="square" lIns="0" tIns="0" rIns="0" bIns="0">
            <a:spAutoFit/>
          </a:bodyPr>
          <a:lstStyle/>
          <a:p>
            <a:pPr>
              <a:spcBef>
                <a:spcPts val="0"/>
              </a:spcBef>
              <a:spcAft>
                <a:spcPts val="0"/>
              </a:spcAft>
              <a:defRPr sz="1180" b="1">
                <a:solidFill>
                  <a:srgbClr val="137D77"/>
                </a:solidFill>
                <a:latin typeface="Aptos"/>
              </a:defRPr>
            </a:pPr>
            <a:r>
              <a:t>KEY IDEA</a:t>
            </a:r>
          </a:p>
        </p:txBody>
      </p:sp>
      <p:sp>
        <p:nvSpPr>
          <p:cNvPr id="44" name="TextBox 43"/>
          <p:cNvSpPr txBox="1"/>
          <p:nvPr/>
        </p:nvSpPr>
        <p:spPr>
          <a:xfrm>
            <a:off x="1847088" y="5623560"/>
            <a:ext cx="9372600" cy="411480"/>
          </a:xfrm>
          <a:prstGeom prst="rect">
            <a:avLst/>
          </a:prstGeom>
          <a:noFill/>
        </p:spPr>
        <p:txBody>
          <a:bodyPr wrap="square" lIns="0" tIns="0" rIns="0" bIns="0">
            <a:spAutoFit/>
          </a:bodyPr>
          <a:lstStyle/>
          <a:p>
            <a:pPr>
              <a:spcBef>
                <a:spcPts val="0"/>
              </a:spcBef>
              <a:spcAft>
                <a:spcPts val="0"/>
              </a:spcAft>
              <a:defRPr sz="1850" b="1">
                <a:solidFill>
                  <a:srgbClr val="16354B"/>
                </a:solidFill>
                <a:latin typeface="Aptos"/>
              </a:defRPr>
            </a:pPr>
            <a:r>
              <a:t>Fair promotion motivates staff and strengthens public administration.</a:t>
            </a:r>
          </a:p>
        </p:txBody>
      </p:sp>
      <p:sp>
        <p:nvSpPr>
          <p:cNvPr id="45" name="Rectangle 44"/>
          <p:cNvSpPr/>
          <p:nvPr/>
        </p:nvSpPr>
        <p:spPr>
          <a:xfrm>
            <a:off x="621792" y="6377940"/>
            <a:ext cx="10954512" cy="6400"/>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630936" y="6483096"/>
            <a:ext cx="4663440" cy="182880"/>
          </a:xfrm>
          <a:prstGeom prst="rect">
            <a:avLst/>
          </a:prstGeom>
          <a:noFill/>
        </p:spPr>
        <p:txBody>
          <a:bodyPr wrap="square" lIns="0" tIns="0" rIns="0" bIns="0">
            <a:spAutoFit/>
          </a:bodyPr>
          <a:lstStyle/>
          <a:p>
            <a:pPr>
              <a:spcBef>
                <a:spcPts val="0"/>
              </a:spcBef>
              <a:spcAft>
                <a:spcPts val="0"/>
              </a:spcAft>
              <a:defRPr sz="1020" b="1">
                <a:solidFill>
                  <a:srgbClr val="506373"/>
                </a:solidFill>
                <a:latin typeface="Aptos"/>
              </a:defRPr>
            </a:pPr>
            <a:r>
              <a:t>PROMOTION IN PUBLIC ADMINISTRATION</a:t>
            </a:r>
          </a:p>
        </p:txBody>
      </p:sp>
      <p:sp>
        <p:nvSpPr>
          <p:cNvPr id="47" name="TextBox 46"/>
          <p:cNvSpPr txBox="1"/>
          <p:nvPr/>
        </p:nvSpPr>
        <p:spPr>
          <a:xfrm>
            <a:off x="11091672" y="6446520"/>
            <a:ext cx="429768" cy="219456"/>
          </a:xfrm>
          <a:prstGeom prst="rect">
            <a:avLst/>
          </a:prstGeom>
          <a:noFill/>
        </p:spPr>
        <p:txBody>
          <a:bodyPr wrap="square" lIns="0" tIns="0" rIns="0" bIns="0">
            <a:spAutoFit/>
          </a:bodyPr>
          <a:lstStyle/>
          <a:p>
            <a:pPr>
              <a:spcBef>
                <a:spcPts val="0"/>
              </a:spcBef>
              <a:spcAft>
                <a:spcPts val="0"/>
              </a:spcAft>
              <a:defRPr sz="1150" b="1">
                <a:solidFill>
                  <a:srgbClr val="137D77"/>
                </a:solidFill>
                <a:latin typeface="Aptos"/>
              </a:defRPr>
            </a:pPr>
            <a:r>
              <a:t>04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19456"/>
          </a:xfrm>
          <a:prstGeom prst="rect">
            <a:avLst/>
          </a:prstGeom>
          <a:noFill/>
        </p:spPr>
        <p:txBody>
          <a:bodyPr wrap="square" lIns="0" tIns="0" rIns="0" bIns="0" anchor="t">
            <a:spAutoFit/>
          </a:bodyPr>
          <a:lstStyle/>
          <a:p>
            <a:pPr>
              <a:spcBef>
                <a:spcPts val="0"/>
              </a:spcBef>
              <a:spcAft>
                <a:spcPts val="0"/>
              </a:spcAft>
              <a:defRPr sz="1160" b="1" i="0">
                <a:solidFill>
                  <a:srgbClr val="137D77"/>
                </a:solidFill>
                <a:latin typeface="Aptos"/>
              </a:defRPr>
            </a:pPr>
            <a:r>
              <a:t>PERSONNEL ADMINISTRATION</a:t>
            </a:r>
          </a:p>
        </p:txBody>
      </p:sp>
      <p:sp>
        <p:nvSpPr>
          <p:cNvPr id="4" name="TextBox 3"/>
          <p:cNvSpPr txBox="1"/>
          <p:nvPr/>
        </p:nvSpPr>
        <p:spPr>
          <a:xfrm>
            <a:off x="612648" y="804672"/>
            <a:ext cx="11018520" cy="621792"/>
          </a:xfrm>
          <a:prstGeom prst="rect">
            <a:avLst/>
          </a:prstGeom>
          <a:noFill/>
        </p:spPr>
        <p:txBody>
          <a:bodyPr wrap="square" lIns="0" tIns="0" rIns="0" bIns="0" anchor="t">
            <a:spAutoFit/>
          </a:bodyPr>
          <a:lstStyle/>
          <a:p>
            <a:pPr>
              <a:spcBef>
                <a:spcPts val="0"/>
              </a:spcBef>
              <a:spcAft>
                <a:spcPts val="0"/>
              </a:spcAft>
              <a:defRPr sz="3450" b="1" i="0">
                <a:solidFill>
                  <a:srgbClr val="16354B"/>
                </a:solidFill>
                <a:latin typeface="Aptos"/>
              </a:defRPr>
            </a:pPr>
            <a:r>
              <a:t>Types of Promotion</a:t>
            </a:r>
          </a:p>
        </p:txBody>
      </p:sp>
      <p:sp>
        <p:nvSpPr>
          <p:cNvPr id="5" name="TextBox 4"/>
          <p:cNvSpPr txBox="1"/>
          <p:nvPr/>
        </p:nvSpPr>
        <p:spPr>
          <a:xfrm>
            <a:off x="630936" y="1527048"/>
            <a:ext cx="10927080" cy="393192"/>
          </a:xfrm>
          <a:prstGeom prst="rect">
            <a:avLst/>
          </a:prstGeom>
          <a:noFill/>
        </p:spPr>
        <p:txBody>
          <a:bodyPr wrap="square" lIns="0" tIns="0" rIns="0" bIns="0" anchor="t">
            <a:spAutoFit/>
          </a:bodyPr>
          <a:lstStyle/>
          <a:p>
            <a:pPr>
              <a:spcBef>
                <a:spcPts val="0"/>
              </a:spcBef>
              <a:spcAft>
                <a:spcPts val="0"/>
              </a:spcAft>
              <a:defRPr sz="1820" b="0" i="0">
                <a:solidFill>
                  <a:srgbClr val="506373"/>
                </a:solidFill>
                <a:latin typeface="Aptos"/>
              </a:defRPr>
            </a:pPr>
            <a:r>
              <a:t>Three ways an employee can move upward in public service</a:t>
            </a:r>
          </a:p>
        </p:txBody>
      </p:sp>
      <p:sp>
        <p:nvSpPr>
          <p:cNvPr id="6" name="Rectangle 5"/>
          <p:cNvSpPr/>
          <p:nvPr/>
        </p:nvSpPr>
        <p:spPr>
          <a:xfrm>
            <a:off x="621792" y="6377940"/>
            <a:ext cx="10954512" cy="7315"/>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936" y="6483096"/>
            <a:ext cx="6492240" cy="182880"/>
          </a:xfrm>
          <a:prstGeom prst="rect">
            <a:avLst/>
          </a:prstGeom>
          <a:noFill/>
        </p:spPr>
        <p:txBody>
          <a:bodyPr wrap="square" lIns="0" tIns="0" rIns="0" bIns="0" anchor="t">
            <a:spAutoFit/>
          </a:bodyPr>
          <a:lstStyle/>
          <a:p>
            <a:pPr>
              <a:spcBef>
                <a:spcPts val="0"/>
              </a:spcBef>
              <a:spcAft>
                <a:spcPts val="0"/>
              </a:spcAft>
              <a:defRPr sz="1020" b="1" i="0">
                <a:solidFill>
                  <a:srgbClr val="506373"/>
                </a:solidFill>
                <a:latin typeface="Aptos"/>
              </a:defRPr>
            </a:pPr>
            <a:r>
              <a:t>PROMOTION IN PUBLIC ADMINISTRATION</a:t>
            </a:r>
          </a:p>
        </p:txBody>
      </p:sp>
      <p:sp>
        <p:nvSpPr>
          <p:cNvPr id="8" name="TextBox 7"/>
          <p:cNvSpPr txBox="1"/>
          <p:nvPr/>
        </p:nvSpPr>
        <p:spPr>
          <a:xfrm>
            <a:off x="11091672" y="6441948"/>
            <a:ext cx="438912" cy="210312"/>
          </a:xfrm>
          <a:prstGeom prst="rect">
            <a:avLst/>
          </a:prstGeom>
          <a:noFill/>
        </p:spPr>
        <p:txBody>
          <a:bodyPr wrap="square" lIns="0" tIns="0" rIns="0" bIns="0" anchor="t">
            <a:spAutoFit/>
          </a:bodyPr>
          <a:lstStyle/>
          <a:p>
            <a:pPr algn="r">
              <a:spcBef>
                <a:spcPts val="0"/>
              </a:spcBef>
              <a:spcAft>
                <a:spcPts val="0"/>
              </a:spcAft>
              <a:defRPr sz="1150" b="1" i="0">
                <a:solidFill>
                  <a:srgbClr val="137D77"/>
                </a:solidFill>
                <a:latin typeface="Aptos"/>
              </a:defRPr>
            </a:pPr>
            <a:r>
              <a:t>05</a:t>
            </a:r>
          </a:p>
        </p:txBody>
      </p:sp>
      <p:sp>
        <p:nvSpPr>
          <p:cNvPr id="9" name="Rounded Rectangle 8"/>
          <p:cNvSpPr/>
          <p:nvPr/>
        </p:nvSpPr>
        <p:spPr>
          <a:xfrm>
            <a:off x="630936" y="2039112"/>
            <a:ext cx="3529584" cy="3218688"/>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30936" y="2039112"/>
            <a:ext cx="68580" cy="3218688"/>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832103" y="2267712"/>
            <a:ext cx="3108960" cy="347472"/>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50976" y="2342692"/>
            <a:ext cx="2880360" cy="210312"/>
          </a:xfrm>
          <a:prstGeom prst="rect">
            <a:avLst/>
          </a:prstGeom>
          <a:noFill/>
        </p:spPr>
        <p:txBody>
          <a:bodyPr wrap="square" lIns="0" tIns="0" rIns="0" bIns="0" anchor="t">
            <a:spAutoFit/>
          </a:bodyPr>
          <a:lstStyle/>
          <a:p>
            <a:pPr>
              <a:spcBef>
                <a:spcPts val="0"/>
              </a:spcBef>
              <a:spcAft>
                <a:spcPts val="0"/>
              </a:spcAft>
              <a:defRPr sz="1250" b="1" i="0">
                <a:solidFill>
                  <a:srgbClr val="3C72A8"/>
                </a:solidFill>
                <a:latin typeface="Aptos"/>
              </a:defRPr>
            </a:pPr>
            <a:r>
              <a:t>01  HIGHER GRADE</a:t>
            </a:r>
          </a:p>
        </p:txBody>
      </p:sp>
      <p:sp>
        <p:nvSpPr>
          <p:cNvPr id="13" name="TextBox 12"/>
          <p:cNvSpPr txBox="1"/>
          <p:nvPr/>
        </p:nvSpPr>
        <p:spPr>
          <a:xfrm>
            <a:off x="841247" y="2752344"/>
            <a:ext cx="3063240" cy="393192"/>
          </a:xfrm>
          <a:prstGeom prst="rect">
            <a:avLst/>
          </a:prstGeom>
          <a:noFill/>
        </p:spPr>
        <p:txBody>
          <a:bodyPr wrap="square" lIns="0" tIns="0" rIns="0" bIns="0" anchor="t">
            <a:spAutoFit/>
          </a:bodyPr>
          <a:lstStyle/>
          <a:p>
            <a:pPr algn="ctr">
              <a:spcBef>
                <a:spcPts val="0"/>
              </a:spcBef>
              <a:spcAft>
                <a:spcPts val="0"/>
              </a:spcAft>
              <a:defRPr sz="1560" b="0" i="0">
                <a:solidFill>
                  <a:srgbClr val="506373"/>
                </a:solidFill>
                <a:latin typeface="Aptos"/>
              </a:defRPr>
            </a:pPr>
            <a:r>
              <a:t>Within the same class</a:t>
            </a:r>
          </a:p>
        </p:txBody>
      </p:sp>
      <p:sp>
        <p:nvSpPr>
          <p:cNvPr id="14" name="TextBox 13"/>
          <p:cNvSpPr txBox="1"/>
          <p:nvPr/>
        </p:nvSpPr>
        <p:spPr>
          <a:xfrm>
            <a:off x="841247" y="3310128"/>
            <a:ext cx="3099816" cy="457200"/>
          </a:xfrm>
          <a:prstGeom prst="rect">
            <a:avLst/>
          </a:prstGeom>
          <a:noFill/>
        </p:spPr>
        <p:txBody>
          <a:bodyPr wrap="square" lIns="0" tIns="0" rIns="0" bIns="0" anchor="ctr">
            <a:spAutoFit/>
          </a:bodyPr>
          <a:lstStyle/>
          <a:p>
            <a:pPr algn="ctr">
              <a:spcBef>
                <a:spcPts val="0"/>
              </a:spcBef>
              <a:spcAft>
                <a:spcPts val="0"/>
              </a:spcAft>
              <a:defRPr sz="1810" b="1" i="0">
                <a:solidFill>
                  <a:srgbClr val="16354B"/>
                </a:solidFill>
                <a:latin typeface="Aptos"/>
              </a:defRPr>
            </a:pPr>
            <a:r>
              <a:t>Junior Assistant</a:t>
            </a:r>
          </a:p>
        </p:txBody>
      </p:sp>
      <p:sp>
        <p:nvSpPr>
          <p:cNvPr id="15" name="TextBox 14"/>
          <p:cNvSpPr txBox="1"/>
          <p:nvPr/>
        </p:nvSpPr>
        <p:spPr>
          <a:xfrm>
            <a:off x="2139696" y="3803904"/>
            <a:ext cx="521207" cy="374904"/>
          </a:xfrm>
          <a:prstGeom prst="rect">
            <a:avLst/>
          </a:prstGeom>
          <a:noFill/>
        </p:spPr>
        <p:txBody>
          <a:bodyPr wrap="square" lIns="0" tIns="0" rIns="0" bIns="0" anchor="t">
            <a:spAutoFit/>
          </a:bodyPr>
          <a:lstStyle/>
          <a:p>
            <a:pPr algn="ctr">
              <a:spcBef>
                <a:spcPts val="0"/>
              </a:spcBef>
              <a:spcAft>
                <a:spcPts val="0"/>
              </a:spcAft>
              <a:defRPr sz="2700" b="1" i="0">
                <a:solidFill>
                  <a:srgbClr val="3C72A8"/>
                </a:solidFill>
                <a:latin typeface="Aptos"/>
              </a:defRPr>
            </a:pPr>
            <a:r>
              <a:t>↓</a:t>
            </a:r>
          </a:p>
        </p:txBody>
      </p:sp>
      <p:sp>
        <p:nvSpPr>
          <p:cNvPr id="16" name="TextBox 15"/>
          <p:cNvSpPr txBox="1"/>
          <p:nvPr/>
        </p:nvSpPr>
        <p:spPr>
          <a:xfrm>
            <a:off x="813815" y="4261104"/>
            <a:ext cx="3154680" cy="612648"/>
          </a:xfrm>
          <a:prstGeom prst="rect">
            <a:avLst/>
          </a:prstGeom>
          <a:noFill/>
        </p:spPr>
        <p:txBody>
          <a:bodyPr wrap="square" lIns="0" tIns="0" rIns="0" bIns="0" anchor="ctr">
            <a:spAutoFit/>
          </a:bodyPr>
          <a:lstStyle/>
          <a:p>
            <a:pPr algn="ctr">
              <a:spcBef>
                <a:spcPts val="0"/>
              </a:spcBef>
              <a:spcAft>
                <a:spcPts val="0"/>
              </a:spcAft>
              <a:defRPr sz="1770" b="1" i="0">
                <a:solidFill>
                  <a:srgbClr val="16354B"/>
                </a:solidFill>
                <a:latin typeface="Aptos"/>
              </a:defRPr>
            </a:pPr>
            <a:r>
              <a:t>Senior Assistant</a:t>
            </a:r>
          </a:p>
        </p:txBody>
      </p:sp>
      <p:sp>
        <p:nvSpPr>
          <p:cNvPr id="17" name="Rounded Rectangle 16"/>
          <p:cNvSpPr/>
          <p:nvPr/>
        </p:nvSpPr>
        <p:spPr>
          <a:xfrm>
            <a:off x="4334256" y="2039112"/>
            <a:ext cx="3529584" cy="3218688"/>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4334256" y="2039112"/>
            <a:ext cx="68580" cy="3218688"/>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4535424" y="2267712"/>
            <a:ext cx="3108960" cy="347472"/>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654296" y="2342692"/>
            <a:ext cx="2880360" cy="210312"/>
          </a:xfrm>
          <a:prstGeom prst="rect">
            <a:avLst/>
          </a:prstGeom>
          <a:noFill/>
        </p:spPr>
        <p:txBody>
          <a:bodyPr wrap="square" lIns="0" tIns="0" rIns="0" bIns="0" anchor="t">
            <a:spAutoFit/>
          </a:bodyPr>
          <a:lstStyle/>
          <a:p>
            <a:pPr>
              <a:spcBef>
                <a:spcPts val="0"/>
              </a:spcBef>
              <a:spcAft>
                <a:spcPts val="0"/>
              </a:spcAft>
              <a:defRPr sz="1250" b="1" i="0">
                <a:solidFill>
                  <a:srgbClr val="137D77"/>
                </a:solidFill>
                <a:latin typeface="Aptos"/>
              </a:defRPr>
            </a:pPr>
            <a:r>
              <a:t>02  HIGHER CLASS</a:t>
            </a:r>
          </a:p>
        </p:txBody>
      </p:sp>
      <p:sp>
        <p:nvSpPr>
          <p:cNvPr id="21" name="TextBox 20"/>
          <p:cNvSpPr txBox="1"/>
          <p:nvPr/>
        </p:nvSpPr>
        <p:spPr>
          <a:xfrm>
            <a:off x="4544568" y="2752344"/>
            <a:ext cx="3063240" cy="393192"/>
          </a:xfrm>
          <a:prstGeom prst="rect">
            <a:avLst/>
          </a:prstGeom>
          <a:noFill/>
        </p:spPr>
        <p:txBody>
          <a:bodyPr wrap="square" lIns="0" tIns="0" rIns="0" bIns="0" anchor="t">
            <a:spAutoFit/>
          </a:bodyPr>
          <a:lstStyle/>
          <a:p>
            <a:pPr algn="ctr">
              <a:spcBef>
                <a:spcPts val="0"/>
              </a:spcBef>
              <a:spcAft>
                <a:spcPts val="0"/>
              </a:spcAft>
              <a:defRPr sz="1560" b="0" i="0">
                <a:solidFill>
                  <a:srgbClr val="506373"/>
                </a:solidFill>
                <a:latin typeface="Aptos"/>
              </a:defRPr>
            </a:pPr>
            <a:r>
              <a:t>From one class/group to another</a:t>
            </a:r>
          </a:p>
        </p:txBody>
      </p:sp>
      <p:sp>
        <p:nvSpPr>
          <p:cNvPr id="22" name="TextBox 21"/>
          <p:cNvSpPr txBox="1"/>
          <p:nvPr/>
        </p:nvSpPr>
        <p:spPr>
          <a:xfrm>
            <a:off x="4544568" y="3310128"/>
            <a:ext cx="3099816" cy="457200"/>
          </a:xfrm>
          <a:prstGeom prst="rect">
            <a:avLst/>
          </a:prstGeom>
          <a:noFill/>
        </p:spPr>
        <p:txBody>
          <a:bodyPr wrap="square" lIns="0" tIns="0" rIns="0" bIns="0" anchor="ctr">
            <a:spAutoFit/>
          </a:bodyPr>
          <a:lstStyle/>
          <a:p>
            <a:pPr algn="ctr">
              <a:spcBef>
                <a:spcPts val="0"/>
              </a:spcBef>
              <a:spcAft>
                <a:spcPts val="0"/>
              </a:spcAft>
              <a:defRPr sz="1810" b="1" i="0">
                <a:solidFill>
                  <a:srgbClr val="16354B"/>
                </a:solidFill>
                <a:latin typeface="Aptos"/>
              </a:defRPr>
            </a:pPr>
            <a:r>
              <a:t>Class II (Group B)</a:t>
            </a:r>
          </a:p>
        </p:txBody>
      </p:sp>
      <p:sp>
        <p:nvSpPr>
          <p:cNvPr id="23" name="TextBox 22"/>
          <p:cNvSpPr txBox="1"/>
          <p:nvPr/>
        </p:nvSpPr>
        <p:spPr>
          <a:xfrm>
            <a:off x="5843016" y="3803904"/>
            <a:ext cx="521207" cy="374904"/>
          </a:xfrm>
          <a:prstGeom prst="rect">
            <a:avLst/>
          </a:prstGeom>
          <a:noFill/>
        </p:spPr>
        <p:txBody>
          <a:bodyPr wrap="square" lIns="0" tIns="0" rIns="0" bIns="0" anchor="t">
            <a:spAutoFit/>
          </a:bodyPr>
          <a:lstStyle/>
          <a:p>
            <a:pPr algn="ctr">
              <a:spcBef>
                <a:spcPts val="0"/>
              </a:spcBef>
              <a:spcAft>
                <a:spcPts val="0"/>
              </a:spcAft>
              <a:defRPr sz="2700" b="1" i="0">
                <a:solidFill>
                  <a:srgbClr val="137D77"/>
                </a:solidFill>
                <a:latin typeface="Aptos"/>
              </a:defRPr>
            </a:pPr>
            <a:r>
              <a:t>↓</a:t>
            </a:r>
          </a:p>
        </p:txBody>
      </p:sp>
      <p:sp>
        <p:nvSpPr>
          <p:cNvPr id="24" name="TextBox 23"/>
          <p:cNvSpPr txBox="1"/>
          <p:nvPr/>
        </p:nvSpPr>
        <p:spPr>
          <a:xfrm>
            <a:off x="4517136" y="4261104"/>
            <a:ext cx="3154680" cy="612648"/>
          </a:xfrm>
          <a:prstGeom prst="rect">
            <a:avLst/>
          </a:prstGeom>
          <a:noFill/>
        </p:spPr>
        <p:txBody>
          <a:bodyPr wrap="square" lIns="0" tIns="0" rIns="0" bIns="0" anchor="ctr">
            <a:spAutoFit/>
          </a:bodyPr>
          <a:lstStyle/>
          <a:p>
            <a:pPr algn="ctr">
              <a:spcBef>
                <a:spcPts val="0"/>
              </a:spcBef>
              <a:spcAft>
                <a:spcPts val="0"/>
              </a:spcAft>
              <a:defRPr sz="1770" b="1" i="0">
                <a:solidFill>
                  <a:srgbClr val="16354B"/>
                </a:solidFill>
                <a:latin typeface="Aptos"/>
              </a:defRPr>
            </a:pPr>
            <a:r>
              <a:t>Class I (Group A)</a:t>
            </a:r>
          </a:p>
        </p:txBody>
      </p:sp>
      <p:sp>
        <p:nvSpPr>
          <p:cNvPr id="25" name="Rounded Rectangle 24"/>
          <p:cNvSpPr/>
          <p:nvPr/>
        </p:nvSpPr>
        <p:spPr>
          <a:xfrm>
            <a:off x="8037575" y="2039112"/>
            <a:ext cx="3529584" cy="3218688"/>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8037575" y="2039112"/>
            <a:ext cx="68580" cy="3218688"/>
          </a:xfrm>
          <a:prstGeom prst="rect">
            <a:avLst/>
          </a:prstGeom>
          <a:solidFill>
            <a:srgbClr val="7A59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8238744" y="2267712"/>
            <a:ext cx="3108960" cy="347472"/>
          </a:xfrm>
          <a:prstGeom prst="roundRect">
            <a:avLst/>
          </a:prstGeom>
          <a:solidFill>
            <a:srgbClr val="F1E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357616" y="2342692"/>
            <a:ext cx="2880360" cy="210312"/>
          </a:xfrm>
          <a:prstGeom prst="rect">
            <a:avLst/>
          </a:prstGeom>
          <a:noFill/>
        </p:spPr>
        <p:txBody>
          <a:bodyPr wrap="square" lIns="0" tIns="0" rIns="0" bIns="0" anchor="t">
            <a:spAutoFit/>
          </a:bodyPr>
          <a:lstStyle/>
          <a:p>
            <a:pPr>
              <a:spcBef>
                <a:spcPts val="0"/>
              </a:spcBef>
              <a:spcAft>
                <a:spcPts val="0"/>
              </a:spcAft>
              <a:defRPr sz="1250" b="1" i="0">
                <a:solidFill>
                  <a:srgbClr val="7A59A1"/>
                </a:solidFill>
                <a:latin typeface="Aptos"/>
              </a:defRPr>
            </a:pPr>
            <a:r>
              <a:t>03  HIGHER SERVICE</a:t>
            </a:r>
          </a:p>
        </p:txBody>
      </p:sp>
      <p:sp>
        <p:nvSpPr>
          <p:cNvPr id="29" name="TextBox 28"/>
          <p:cNvSpPr txBox="1"/>
          <p:nvPr/>
        </p:nvSpPr>
        <p:spPr>
          <a:xfrm>
            <a:off x="8247888" y="2752344"/>
            <a:ext cx="3063240" cy="393192"/>
          </a:xfrm>
          <a:prstGeom prst="rect">
            <a:avLst/>
          </a:prstGeom>
          <a:noFill/>
        </p:spPr>
        <p:txBody>
          <a:bodyPr wrap="square" lIns="0" tIns="0" rIns="0" bIns="0" anchor="t">
            <a:spAutoFit/>
          </a:bodyPr>
          <a:lstStyle/>
          <a:p>
            <a:pPr algn="ctr">
              <a:spcBef>
                <a:spcPts val="0"/>
              </a:spcBef>
              <a:spcAft>
                <a:spcPts val="0"/>
              </a:spcAft>
              <a:defRPr sz="1560" b="0" i="0">
                <a:solidFill>
                  <a:srgbClr val="506373"/>
                </a:solidFill>
                <a:latin typeface="Aptos"/>
              </a:defRPr>
            </a:pPr>
            <a:r>
              <a:t>From one service to another</a:t>
            </a:r>
          </a:p>
        </p:txBody>
      </p:sp>
      <p:sp>
        <p:nvSpPr>
          <p:cNvPr id="30" name="TextBox 29"/>
          <p:cNvSpPr txBox="1"/>
          <p:nvPr/>
        </p:nvSpPr>
        <p:spPr>
          <a:xfrm>
            <a:off x="8247888" y="3310128"/>
            <a:ext cx="3099816" cy="457200"/>
          </a:xfrm>
          <a:prstGeom prst="rect">
            <a:avLst/>
          </a:prstGeom>
          <a:noFill/>
        </p:spPr>
        <p:txBody>
          <a:bodyPr wrap="square" lIns="0" tIns="0" rIns="0" bIns="0" anchor="ctr">
            <a:spAutoFit/>
          </a:bodyPr>
          <a:lstStyle/>
          <a:p>
            <a:pPr algn="ctr">
              <a:spcBef>
                <a:spcPts val="0"/>
              </a:spcBef>
              <a:spcAft>
                <a:spcPts val="0"/>
              </a:spcAft>
              <a:defRPr sz="1810" b="1" i="0">
                <a:solidFill>
                  <a:srgbClr val="16354B"/>
                </a:solidFill>
                <a:latin typeface="Aptos"/>
              </a:defRPr>
            </a:pPr>
            <a:r>
              <a:t>State Civil Service</a:t>
            </a:r>
          </a:p>
        </p:txBody>
      </p:sp>
      <p:sp>
        <p:nvSpPr>
          <p:cNvPr id="31" name="TextBox 30"/>
          <p:cNvSpPr txBox="1"/>
          <p:nvPr/>
        </p:nvSpPr>
        <p:spPr>
          <a:xfrm>
            <a:off x="9546336" y="3803904"/>
            <a:ext cx="521207" cy="374904"/>
          </a:xfrm>
          <a:prstGeom prst="rect">
            <a:avLst/>
          </a:prstGeom>
          <a:noFill/>
        </p:spPr>
        <p:txBody>
          <a:bodyPr wrap="square" lIns="0" tIns="0" rIns="0" bIns="0" anchor="t">
            <a:spAutoFit/>
          </a:bodyPr>
          <a:lstStyle/>
          <a:p>
            <a:pPr algn="ctr">
              <a:spcBef>
                <a:spcPts val="0"/>
              </a:spcBef>
              <a:spcAft>
                <a:spcPts val="0"/>
              </a:spcAft>
              <a:defRPr sz="2700" b="1" i="0">
                <a:solidFill>
                  <a:srgbClr val="7A59A1"/>
                </a:solidFill>
                <a:latin typeface="Aptos"/>
              </a:defRPr>
            </a:pPr>
            <a:r>
              <a:t>↓</a:t>
            </a:r>
          </a:p>
        </p:txBody>
      </p:sp>
      <p:sp>
        <p:nvSpPr>
          <p:cNvPr id="32" name="TextBox 31"/>
          <p:cNvSpPr txBox="1"/>
          <p:nvPr/>
        </p:nvSpPr>
        <p:spPr>
          <a:xfrm>
            <a:off x="8220455" y="4261104"/>
            <a:ext cx="3154680" cy="612648"/>
          </a:xfrm>
          <a:prstGeom prst="rect">
            <a:avLst/>
          </a:prstGeom>
          <a:noFill/>
        </p:spPr>
        <p:txBody>
          <a:bodyPr wrap="square" lIns="0" tIns="0" rIns="0" bIns="0" anchor="ctr">
            <a:spAutoFit/>
          </a:bodyPr>
          <a:lstStyle/>
          <a:p>
            <a:pPr algn="ctr">
              <a:spcBef>
                <a:spcPts val="0"/>
              </a:spcBef>
              <a:spcAft>
                <a:spcPts val="0"/>
              </a:spcAft>
              <a:defRPr sz="1770" b="1" i="0">
                <a:solidFill>
                  <a:srgbClr val="16354B"/>
                </a:solidFill>
                <a:latin typeface="Aptos"/>
              </a:defRPr>
            </a:pPr>
            <a:r>
              <a:t>Indian Administrative Service</a:t>
            </a:r>
          </a:p>
        </p:txBody>
      </p:sp>
      <p:sp>
        <p:nvSpPr>
          <p:cNvPr id="33" name="Rounded Rectangle 32"/>
          <p:cNvSpPr/>
          <p:nvPr/>
        </p:nvSpPr>
        <p:spPr>
          <a:xfrm>
            <a:off x="630936" y="5440680"/>
            <a:ext cx="10936224" cy="630936"/>
          </a:xfrm>
          <a:prstGeom prst="roundRect">
            <a:avLst/>
          </a:prstGeom>
          <a:solidFill>
            <a:srgbClr val="F2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68680" y="5641848"/>
            <a:ext cx="1252728" cy="201168"/>
          </a:xfrm>
          <a:prstGeom prst="rect">
            <a:avLst/>
          </a:prstGeom>
          <a:noFill/>
        </p:spPr>
        <p:txBody>
          <a:bodyPr wrap="square" lIns="0" tIns="0" rIns="0" bIns="0" anchor="t">
            <a:spAutoFit/>
          </a:bodyPr>
          <a:lstStyle/>
          <a:p>
            <a:pPr>
              <a:spcBef>
                <a:spcPts val="0"/>
              </a:spcBef>
              <a:spcAft>
                <a:spcPts val="0"/>
              </a:spcAft>
              <a:defRPr sz="1180" b="1" i="0">
                <a:solidFill>
                  <a:srgbClr val="137D77"/>
                </a:solidFill>
                <a:latin typeface="Aptos"/>
              </a:defRPr>
            </a:pPr>
            <a:r>
              <a:t>IMPORTANT</a:t>
            </a:r>
          </a:p>
        </p:txBody>
      </p:sp>
      <p:sp>
        <p:nvSpPr>
          <p:cNvPr id="35" name="TextBox 34"/>
          <p:cNvSpPr txBox="1"/>
          <p:nvPr/>
        </p:nvSpPr>
        <p:spPr>
          <a:xfrm>
            <a:off x="2139696" y="5554980"/>
            <a:ext cx="9043416" cy="438912"/>
          </a:xfrm>
          <a:prstGeom prst="rect">
            <a:avLst/>
          </a:prstGeom>
          <a:noFill/>
        </p:spPr>
        <p:txBody>
          <a:bodyPr wrap="square" lIns="0" tIns="0" rIns="0" bIns="0" anchor="ctr">
            <a:spAutoFit/>
          </a:bodyPr>
          <a:lstStyle/>
          <a:p>
            <a:pPr>
              <a:spcBef>
                <a:spcPts val="0"/>
              </a:spcBef>
              <a:spcAft>
                <a:spcPts val="0"/>
              </a:spcAft>
              <a:defRPr sz="1690" b="0" i="0">
                <a:solidFill>
                  <a:srgbClr val="183947"/>
                </a:solidFill>
                <a:latin typeface="Aptos"/>
              </a:defRPr>
            </a:pPr>
            <a:r>
              <a:t>These are illustrations: promotions depend on eligibility and the relevant service rules.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19456"/>
          </a:xfrm>
          <a:prstGeom prst="rect">
            <a:avLst/>
          </a:prstGeom>
          <a:noFill/>
        </p:spPr>
        <p:txBody>
          <a:bodyPr wrap="square" lIns="0" tIns="0" rIns="0" bIns="0" anchor="t">
            <a:spAutoFit/>
          </a:bodyPr>
          <a:lstStyle/>
          <a:p>
            <a:pPr>
              <a:spcBef>
                <a:spcPts val="0"/>
              </a:spcBef>
              <a:spcAft>
                <a:spcPts val="0"/>
              </a:spcAft>
              <a:defRPr sz="1160" b="1" i="0">
                <a:solidFill>
                  <a:srgbClr val="137D77"/>
                </a:solidFill>
                <a:latin typeface="Aptos"/>
              </a:defRPr>
            </a:pPr>
            <a:r>
              <a:t>PERSONNEL ADMINISTRATION</a:t>
            </a:r>
          </a:p>
        </p:txBody>
      </p:sp>
      <p:sp>
        <p:nvSpPr>
          <p:cNvPr id="4" name="TextBox 3"/>
          <p:cNvSpPr txBox="1"/>
          <p:nvPr/>
        </p:nvSpPr>
        <p:spPr>
          <a:xfrm>
            <a:off x="612648" y="804672"/>
            <a:ext cx="11018520" cy="621792"/>
          </a:xfrm>
          <a:prstGeom prst="rect">
            <a:avLst/>
          </a:prstGeom>
          <a:noFill/>
        </p:spPr>
        <p:txBody>
          <a:bodyPr wrap="square" lIns="0" tIns="0" rIns="0" bIns="0" anchor="t">
            <a:spAutoFit/>
          </a:bodyPr>
          <a:lstStyle/>
          <a:p>
            <a:pPr>
              <a:spcBef>
                <a:spcPts val="0"/>
              </a:spcBef>
              <a:spcAft>
                <a:spcPts val="0"/>
              </a:spcAft>
              <a:defRPr sz="3450" b="1" i="0">
                <a:solidFill>
                  <a:srgbClr val="16354B"/>
                </a:solidFill>
                <a:latin typeface="Aptos"/>
              </a:defRPr>
            </a:pPr>
            <a:r>
              <a:t>Why Do We Need Promotion Principles?</a:t>
            </a:r>
          </a:p>
        </p:txBody>
      </p:sp>
      <p:sp>
        <p:nvSpPr>
          <p:cNvPr id="5" name="TextBox 4"/>
          <p:cNvSpPr txBox="1"/>
          <p:nvPr/>
        </p:nvSpPr>
        <p:spPr>
          <a:xfrm>
            <a:off x="630936" y="1527048"/>
            <a:ext cx="10927080" cy="393192"/>
          </a:xfrm>
          <a:prstGeom prst="rect">
            <a:avLst/>
          </a:prstGeom>
          <a:noFill/>
        </p:spPr>
        <p:txBody>
          <a:bodyPr wrap="square" lIns="0" tIns="0" rIns="0" bIns="0" anchor="t">
            <a:spAutoFit/>
          </a:bodyPr>
          <a:lstStyle/>
          <a:p>
            <a:pPr>
              <a:spcBef>
                <a:spcPts val="0"/>
              </a:spcBef>
              <a:spcAft>
                <a:spcPts val="0"/>
              </a:spcAft>
              <a:defRPr sz="1820" b="0" i="0">
                <a:solidFill>
                  <a:srgbClr val="506373"/>
                </a:solidFill>
                <a:latin typeface="Aptos"/>
              </a:defRPr>
            </a:pPr>
            <a:r>
              <a:t>Many employees seek promotion, but only a few higher posts become vacant.</a:t>
            </a:r>
          </a:p>
        </p:txBody>
      </p:sp>
      <p:sp>
        <p:nvSpPr>
          <p:cNvPr id="6" name="Rectangle 5"/>
          <p:cNvSpPr/>
          <p:nvPr/>
        </p:nvSpPr>
        <p:spPr>
          <a:xfrm>
            <a:off x="621792" y="6377940"/>
            <a:ext cx="10954512" cy="7315"/>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936" y="6483096"/>
            <a:ext cx="6492240" cy="182880"/>
          </a:xfrm>
          <a:prstGeom prst="rect">
            <a:avLst/>
          </a:prstGeom>
          <a:noFill/>
        </p:spPr>
        <p:txBody>
          <a:bodyPr wrap="square" lIns="0" tIns="0" rIns="0" bIns="0" anchor="t">
            <a:spAutoFit/>
          </a:bodyPr>
          <a:lstStyle/>
          <a:p>
            <a:pPr>
              <a:spcBef>
                <a:spcPts val="0"/>
              </a:spcBef>
              <a:spcAft>
                <a:spcPts val="0"/>
              </a:spcAft>
              <a:defRPr sz="1020" b="1" i="0">
                <a:solidFill>
                  <a:srgbClr val="506373"/>
                </a:solidFill>
                <a:latin typeface="Aptos"/>
              </a:defRPr>
            </a:pPr>
            <a:r>
              <a:t>PROMOTION IN PUBLIC ADMINISTRATION</a:t>
            </a:r>
          </a:p>
        </p:txBody>
      </p:sp>
      <p:sp>
        <p:nvSpPr>
          <p:cNvPr id="8" name="TextBox 7"/>
          <p:cNvSpPr txBox="1"/>
          <p:nvPr/>
        </p:nvSpPr>
        <p:spPr>
          <a:xfrm>
            <a:off x="11091672" y="6441948"/>
            <a:ext cx="438912" cy="210312"/>
          </a:xfrm>
          <a:prstGeom prst="rect">
            <a:avLst/>
          </a:prstGeom>
          <a:noFill/>
        </p:spPr>
        <p:txBody>
          <a:bodyPr wrap="square" lIns="0" tIns="0" rIns="0" bIns="0" anchor="t">
            <a:spAutoFit/>
          </a:bodyPr>
          <a:lstStyle/>
          <a:p>
            <a:pPr algn="r">
              <a:spcBef>
                <a:spcPts val="0"/>
              </a:spcBef>
              <a:spcAft>
                <a:spcPts val="0"/>
              </a:spcAft>
              <a:defRPr sz="1150" b="1" i="0">
                <a:solidFill>
                  <a:srgbClr val="137D77"/>
                </a:solidFill>
                <a:latin typeface="Aptos"/>
              </a:defRPr>
            </a:pPr>
            <a:r>
              <a:t>06</a:t>
            </a:r>
          </a:p>
        </p:txBody>
      </p:sp>
      <p:sp>
        <p:nvSpPr>
          <p:cNvPr id="9" name="Rectangle 8"/>
          <p:cNvSpPr/>
          <p:nvPr/>
        </p:nvSpPr>
        <p:spPr>
          <a:xfrm>
            <a:off x="2670048" y="2212848"/>
            <a:ext cx="1426464" cy="713232"/>
          </a:xfrm>
          <a:prstGeom prst="rect">
            <a:avLst/>
          </a:prstGeom>
          <a:solidFill>
            <a:srgbClr val="7A59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761488" y="2414016"/>
            <a:ext cx="1243584" cy="347472"/>
          </a:xfrm>
          <a:prstGeom prst="rect">
            <a:avLst/>
          </a:prstGeom>
          <a:noFill/>
        </p:spPr>
        <p:txBody>
          <a:bodyPr wrap="square" lIns="0" tIns="0" rIns="0" bIns="0" anchor="t">
            <a:spAutoFit/>
          </a:bodyPr>
          <a:lstStyle/>
          <a:p>
            <a:pPr algn="ctr">
              <a:spcBef>
                <a:spcPts val="0"/>
              </a:spcBef>
              <a:spcAft>
                <a:spcPts val="0"/>
              </a:spcAft>
              <a:defRPr sz="1700" b="1" i="0">
                <a:solidFill>
                  <a:srgbClr val="FFFFFF"/>
                </a:solidFill>
                <a:latin typeface="Aptos"/>
              </a:defRPr>
            </a:pPr>
            <a:r>
              <a:t>TOP</a:t>
            </a:r>
          </a:p>
        </p:txBody>
      </p:sp>
      <p:sp>
        <p:nvSpPr>
          <p:cNvPr id="11" name="Rectangle 10"/>
          <p:cNvSpPr/>
          <p:nvPr/>
        </p:nvSpPr>
        <p:spPr>
          <a:xfrm>
            <a:off x="2249424" y="2944368"/>
            <a:ext cx="2267712" cy="704088"/>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40864" y="3145536"/>
            <a:ext cx="2084831" cy="347472"/>
          </a:xfrm>
          <a:prstGeom prst="rect">
            <a:avLst/>
          </a:prstGeom>
          <a:noFill/>
        </p:spPr>
        <p:txBody>
          <a:bodyPr wrap="square" lIns="0" tIns="0" rIns="0" bIns="0" anchor="t">
            <a:spAutoFit/>
          </a:bodyPr>
          <a:lstStyle/>
          <a:p>
            <a:pPr algn="ctr">
              <a:spcBef>
                <a:spcPts val="0"/>
              </a:spcBef>
              <a:spcAft>
                <a:spcPts val="0"/>
              </a:spcAft>
              <a:defRPr sz="1700" b="1" i="0">
                <a:solidFill>
                  <a:srgbClr val="FFFFFF"/>
                </a:solidFill>
                <a:latin typeface="Aptos"/>
              </a:defRPr>
            </a:pPr>
            <a:r>
              <a:t>SENIOR</a:t>
            </a:r>
          </a:p>
        </p:txBody>
      </p:sp>
      <p:sp>
        <p:nvSpPr>
          <p:cNvPr id="13" name="Rectangle 12"/>
          <p:cNvSpPr/>
          <p:nvPr/>
        </p:nvSpPr>
        <p:spPr>
          <a:xfrm>
            <a:off x="1719072" y="3685032"/>
            <a:ext cx="3328416" cy="704088"/>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810512" y="3886200"/>
            <a:ext cx="3145536" cy="347472"/>
          </a:xfrm>
          <a:prstGeom prst="rect">
            <a:avLst/>
          </a:prstGeom>
          <a:noFill/>
        </p:spPr>
        <p:txBody>
          <a:bodyPr wrap="square" lIns="0" tIns="0" rIns="0" bIns="0" anchor="t">
            <a:spAutoFit/>
          </a:bodyPr>
          <a:lstStyle/>
          <a:p>
            <a:pPr algn="ctr">
              <a:spcBef>
                <a:spcPts val="0"/>
              </a:spcBef>
              <a:spcAft>
                <a:spcPts val="0"/>
              </a:spcAft>
              <a:defRPr sz="1700" b="1" i="0">
                <a:solidFill>
                  <a:srgbClr val="FFFFFF"/>
                </a:solidFill>
                <a:latin typeface="Aptos"/>
              </a:defRPr>
            </a:pPr>
            <a:r>
              <a:t>MIDDLE</a:t>
            </a:r>
          </a:p>
        </p:txBody>
      </p:sp>
      <p:sp>
        <p:nvSpPr>
          <p:cNvPr id="15" name="Rectangle 14"/>
          <p:cNvSpPr/>
          <p:nvPr/>
        </p:nvSpPr>
        <p:spPr>
          <a:xfrm>
            <a:off x="1143000" y="4425696"/>
            <a:ext cx="4480560" cy="749808"/>
          </a:xfrm>
          <a:prstGeom prst="rect">
            <a:avLst/>
          </a:prstGeom>
          <a:solidFill>
            <a:srgbClr val="5063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234440" y="4626864"/>
            <a:ext cx="4297680" cy="347472"/>
          </a:xfrm>
          <a:prstGeom prst="rect">
            <a:avLst/>
          </a:prstGeom>
          <a:noFill/>
        </p:spPr>
        <p:txBody>
          <a:bodyPr wrap="square" lIns="0" tIns="0" rIns="0" bIns="0" anchor="t">
            <a:spAutoFit/>
          </a:bodyPr>
          <a:lstStyle/>
          <a:p>
            <a:pPr algn="ctr">
              <a:spcBef>
                <a:spcPts val="0"/>
              </a:spcBef>
              <a:spcAft>
                <a:spcPts val="0"/>
              </a:spcAft>
              <a:defRPr sz="1650" b="1" i="0">
                <a:solidFill>
                  <a:srgbClr val="FFFFFF"/>
                </a:solidFill>
                <a:latin typeface="Aptos"/>
              </a:defRPr>
            </a:pPr>
            <a:r>
              <a:t>ENTRY / LOWER</a:t>
            </a:r>
          </a:p>
        </p:txBody>
      </p:sp>
      <p:sp>
        <p:nvSpPr>
          <p:cNvPr id="17" name="TextBox 16"/>
          <p:cNvSpPr txBox="1"/>
          <p:nvPr/>
        </p:nvSpPr>
        <p:spPr>
          <a:xfrm>
            <a:off x="2670048" y="1993392"/>
            <a:ext cx="1417320" cy="228600"/>
          </a:xfrm>
          <a:prstGeom prst="rect">
            <a:avLst/>
          </a:prstGeom>
          <a:noFill/>
        </p:spPr>
        <p:txBody>
          <a:bodyPr wrap="square" lIns="0" tIns="0" rIns="0" bIns="0" anchor="t">
            <a:spAutoFit/>
          </a:bodyPr>
          <a:lstStyle/>
          <a:p>
            <a:pPr algn="ctr">
              <a:spcBef>
                <a:spcPts val="0"/>
              </a:spcBef>
              <a:spcAft>
                <a:spcPts val="0"/>
              </a:spcAft>
              <a:defRPr sz="1370" b="1" i="0">
                <a:solidFill>
                  <a:srgbClr val="7A59A1"/>
                </a:solidFill>
                <a:latin typeface="Aptos"/>
              </a:defRPr>
            </a:pPr>
            <a:r>
              <a:t>Few posts</a:t>
            </a:r>
          </a:p>
        </p:txBody>
      </p:sp>
      <p:sp>
        <p:nvSpPr>
          <p:cNvPr id="18" name="TextBox 17"/>
          <p:cNvSpPr txBox="1"/>
          <p:nvPr/>
        </p:nvSpPr>
        <p:spPr>
          <a:xfrm>
            <a:off x="2304288" y="5276088"/>
            <a:ext cx="2212848" cy="246888"/>
          </a:xfrm>
          <a:prstGeom prst="rect">
            <a:avLst/>
          </a:prstGeom>
          <a:noFill/>
        </p:spPr>
        <p:txBody>
          <a:bodyPr wrap="square" lIns="0" tIns="0" rIns="0" bIns="0" anchor="t">
            <a:spAutoFit/>
          </a:bodyPr>
          <a:lstStyle/>
          <a:p>
            <a:pPr algn="ctr">
              <a:spcBef>
                <a:spcPts val="0"/>
              </a:spcBef>
              <a:spcAft>
                <a:spcPts val="0"/>
              </a:spcAft>
              <a:defRPr sz="1450" b="1" i="0">
                <a:solidFill>
                  <a:srgbClr val="506373"/>
                </a:solidFill>
                <a:latin typeface="Aptos"/>
              </a:defRPr>
            </a:pPr>
            <a:r>
              <a:t>Many employees</a:t>
            </a:r>
          </a:p>
        </p:txBody>
      </p:sp>
      <p:cxnSp>
        <p:nvCxnSpPr>
          <p:cNvPr id="19" name="Connector 18"/>
          <p:cNvCxnSpPr/>
          <p:nvPr/>
        </p:nvCxnSpPr>
        <p:spPr>
          <a:xfrm>
            <a:off x="6007608" y="2148840"/>
            <a:ext cx="0" cy="3191256"/>
          </a:xfrm>
          <a:prstGeom prst="line">
            <a:avLst/>
          </a:prstGeom>
          <a:ln w="13970">
            <a:solidFill>
              <a:srgbClr val="D9E4E5"/>
            </a:solidFill>
          </a:ln>
        </p:spPr>
        <p:style>
          <a:lnRef idx="2">
            <a:schemeClr val="accent1"/>
          </a:lnRef>
          <a:fillRef idx="0">
            <a:schemeClr val="accent1"/>
          </a:fillRef>
          <a:effectRef idx="1">
            <a:schemeClr val="accent1"/>
          </a:effectRef>
          <a:fontRef idx="minor">
            <a:schemeClr val="tx1"/>
          </a:fontRef>
        </p:style>
      </p:cxnSp>
      <p:sp>
        <p:nvSpPr>
          <p:cNvPr id="20" name="Rounded Rectangle 19"/>
          <p:cNvSpPr/>
          <p:nvPr/>
        </p:nvSpPr>
        <p:spPr>
          <a:xfrm>
            <a:off x="6318504" y="2176272"/>
            <a:ext cx="5120640" cy="932688"/>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6318504" y="2176272"/>
            <a:ext cx="66751" cy="932688"/>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556248" y="2286000"/>
            <a:ext cx="4572000" cy="237744"/>
          </a:xfrm>
          <a:prstGeom prst="rect">
            <a:avLst/>
          </a:prstGeom>
          <a:noFill/>
        </p:spPr>
        <p:txBody>
          <a:bodyPr wrap="square" lIns="0" tIns="0" rIns="0" bIns="0" anchor="t">
            <a:spAutoFit/>
          </a:bodyPr>
          <a:lstStyle/>
          <a:p>
            <a:pPr>
              <a:spcBef>
                <a:spcPts val="0"/>
              </a:spcBef>
              <a:spcAft>
                <a:spcPts val="0"/>
              </a:spcAft>
              <a:defRPr sz="1700" b="1" i="0">
                <a:solidFill>
                  <a:srgbClr val="16354B"/>
                </a:solidFill>
                <a:latin typeface="Aptos"/>
              </a:defRPr>
            </a:pPr>
            <a:r>
              <a:t>1. Scarce vacancies</a:t>
            </a:r>
          </a:p>
        </p:txBody>
      </p:sp>
      <p:sp>
        <p:nvSpPr>
          <p:cNvPr id="23" name="TextBox 22"/>
          <p:cNvSpPr txBox="1"/>
          <p:nvPr/>
        </p:nvSpPr>
        <p:spPr>
          <a:xfrm>
            <a:off x="6556248" y="2606039"/>
            <a:ext cx="4645152" cy="374904"/>
          </a:xfrm>
          <a:prstGeom prst="rect">
            <a:avLst/>
          </a:prstGeom>
          <a:noFill/>
        </p:spPr>
        <p:txBody>
          <a:bodyPr wrap="square" lIns="0" tIns="0" rIns="0" bIns="0" anchor="t">
            <a:spAutoFit/>
          </a:bodyPr>
          <a:lstStyle/>
          <a:p>
            <a:pPr>
              <a:spcBef>
                <a:spcPts val="0"/>
              </a:spcBef>
              <a:spcAft>
                <a:spcPts val="0"/>
              </a:spcAft>
              <a:defRPr sz="1550" b="0" i="0">
                <a:solidFill>
                  <a:srgbClr val="183947"/>
                </a:solidFill>
                <a:latin typeface="Aptos"/>
              </a:defRPr>
            </a:pPr>
            <a:r>
              <a:t>Higher-level positions are fewer than lower-level positions.</a:t>
            </a:r>
          </a:p>
        </p:txBody>
      </p:sp>
      <p:sp>
        <p:nvSpPr>
          <p:cNvPr id="24" name="Rounded Rectangle 23"/>
          <p:cNvSpPr/>
          <p:nvPr/>
        </p:nvSpPr>
        <p:spPr>
          <a:xfrm>
            <a:off x="6318504" y="3209544"/>
            <a:ext cx="5120640" cy="932688"/>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318504" y="3209544"/>
            <a:ext cx="66751" cy="932688"/>
          </a:xfrm>
          <a:prstGeom prst="rect">
            <a:avLst/>
          </a:prstGeom>
          <a:solidFill>
            <a:srgbClr val="7A59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556248" y="3319272"/>
            <a:ext cx="4572000" cy="237744"/>
          </a:xfrm>
          <a:prstGeom prst="rect">
            <a:avLst/>
          </a:prstGeom>
          <a:noFill/>
        </p:spPr>
        <p:txBody>
          <a:bodyPr wrap="square" lIns="0" tIns="0" rIns="0" bIns="0" anchor="t">
            <a:spAutoFit/>
          </a:bodyPr>
          <a:lstStyle/>
          <a:p>
            <a:pPr>
              <a:spcBef>
                <a:spcPts val="0"/>
              </a:spcBef>
              <a:spcAft>
                <a:spcPts val="0"/>
              </a:spcAft>
              <a:defRPr sz="1700" b="1" i="0">
                <a:solidFill>
                  <a:srgbClr val="16354B"/>
                </a:solidFill>
                <a:latin typeface="Aptos"/>
              </a:defRPr>
            </a:pPr>
            <a:r>
              <a:t>2. Competition</a:t>
            </a:r>
          </a:p>
        </p:txBody>
      </p:sp>
      <p:sp>
        <p:nvSpPr>
          <p:cNvPr id="27" name="TextBox 26"/>
          <p:cNvSpPr txBox="1"/>
          <p:nvPr/>
        </p:nvSpPr>
        <p:spPr>
          <a:xfrm>
            <a:off x="6556248" y="3639311"/>
            <a:ext cx="4645152" cy="374904"/>
          </a:xfrm>
          <a:prstGeom prst="rect">
            <a:avLst/>
          </a:prstGeom>
          <a:noFill/>
        </p:spPr>
        <p:txBody>
          <a:bodyPr wrap="square" lIns="0" tIns="0" rIns="0" bIns="0" anchor="t">
            <a:spAutoFit/>
          </a:bodyPr>
          <a:lstStyle/>
          <a:p>
            <a:pPr>
              <a:spcBef>
                <a:spcPts val="0"/>
              </a:spcBef>
              <a:spcAft>
                <a:spcPts val="0"/>
              </a:spcAft>
              <a:defRPr sz="1550" b="0" i="0">
                <a:solidFill>
                  <a:srgbClr val="183947"/>
                </a:solidFill>
                <a:latin typeface="Aptos"/>
              </a:defRPr>
            </a:pPr>
            <a:r>
              <a:t>Several eligible employees may seek one available post.</a:t>
            </a:r>
          </a:p>
        </p:txBody>
      </p:sp>
      <p:sp>
        <p:nvSpPr>
          <p:cNvPr id="28" name="Rounded Rectangle 27"/>
          <p:cNvSpPr/>
          <p:nvPr/>
        </p:nvSpPr>
        <p:spPr>
          <a:xfrm>
            <a:off x="6318504" y="4242816"/>
            <a:ext cx="5120640" cy="932688"/>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6318504" y="4242816"/>
            <a:ext cx="66751" cy="932688"/>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556248" y="4352544"/>
            <a:ext cx="4572000" cy="237744"/>
          </a:xfrm>
          <a:prstGeom prst="rect">
            <a:avLst/>
          </a:prstGeom>
          <a:noFill/>
        </p:spPr>
        <p:txBody>
          <a:bodyPr wrap="square" lIns="0" tIns="0" rIns="0" bIns="0" anchor="t">
            <a:spAutoFit/>
          </a:bodyPr>
          <a:lstStyle/>
          <a:p>
            <a:pPr>
              <a:spcBef>
                <a:spcPts val="0"/>
              </a:spcBef>
              <a:spcAft>
                <a:spcPts val="0"/>
              </a:spcAft>
              <a:defRPr sz="1700" b="1" i="0">
                <a:solidFill>
                  <a:srgbClr val="16354B"/>
                </a:solidFill>
                <a:latin typeface="Aptos"/>
              </a:defRPr>
            </a:pPr>
            <a:r>
              <a:t>3. Need for fairness</a:t>
            </a:r>
          </a:p>
        </p:txBody>
      </p:sp>
      <p:sp>
        <p:nvSpPr>
          <p:cNvPr id="31" name="TextBox 30"/>
          <p:cNvSpPr txBox="1"/>
          <p:nvPr/>
        </p:nvSpPr>
        <p:spPr>
          <a:xfrm>
            <a:off x="6556248" y="4672583"/>
            <a:ext cx="4645152" cy="374904"/>
          </a:xfrm>
          <a:prstGeom prst="rect">
            <a:avLst/>
          </a:prstGeom>
          <a:noFill/>
        </p:spPr>
        <p:txBody>
          <a:bodyPr wrap="square" lIns="0" tIns="0" rIns="0" bIns="0" anchor="t">
            <a:spAutoFit/>
          </a:bodyPr>
          <a:lstStyle/>
          <a:p>
            <a:pPr>
              <a:spcBef>
                <a:spcPts val="0"/>
              </a:spcBef>
              <a:spcAft>
                <a:spcPts val="0"/>
              </a:spcAft>
              <a:defRPr sz="1550" b="0" i="0">
                <a:solidFill>
                  <a:srgbClr val="183947"/>
                </a:solidFill>
                <a:latin typeface="Aptos"/>
              </a:defRPr>
            </a:pPr>
            <a:r>
              <a:t>Clear principles reduce arbitrary choice and resentment.</a:t>
            </a:r>
          </a:p>
        </p:txBody>
      </p:sp>
      <p:sp>
        <p:nvSpPr>
          <p:cNvPr id="32" name="Rounded Rectangle 31"/>
          <p:cNvSpPr/>
          <p:nvPr/>
        </p:nvSpPr>
        <p:spPr>
          <a:xfrm>
            <a:off x="621792" y="5596128"/>
            <a:ext cx="10954512" cy="557784"/>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22960" y="5765292"/>
            <a:ext cx="1115568" cy="219456"/>
          </a:xfrm>
          <a:prstGeom prst="rect">
            <a:avLst/>
          </a:prstGeom>
          <a:noFill/>
        </p:spPr>
        <p:txBody>
          <a:bodyPr wrap="square" lIns="0" tIns="0" rIns="0" bIns="0" anchor="t">
            <a:spAutoFit/>
          </a:bodyPr>
          <a:lstStyle/>
          <a:p>
            <a:pPr>
              <a:spcBef>
                <a:spcPts val="0"/>
              </a:spcBef>
              <a:spcAft>
                <a:spcPts val="0"/>
              </a:spcAft>
              <a:defRPr sz="1160" b="1" i="0">
                <a:solidFill>
                  <a:srgbClr val="137D77"/>
                </a:solidFill>
                <a:latin typeface="Aptos"/>
              </a:defRPr>
            </a:pPr>
            <a:r>
              <a:t>KEY IDEA</a:t>
            </a:r>
          </a:p>
        </p:txBody>
      </p:sp>
      <p:sp>
        <p:nvSpPr>
          <p:cNvPr id="34" name="TextBox 33"/>
          <p:cNvSpPr txBox="1"/>
          <p:nvPr/>
        </p:nvSpPr>
        <p:spPr>
          <a:xfrm>
            <a:off x="1984248" y="5700369"/>
            <a:ext cx="9372600" cy="393192"/>
          </a:xfrm>
          <a:prstGeom prst="rect">
            <a:avLst/>
          </a:prstGeom>
          <a:noFill/>
        </p:spPr>
        <p:txBody>
          <a:bodyPr wrap="square" lIns="0" tIns="0" rIns="0" bIns="0" anchor="ctr">
            <a:spAutoFit/>
          </a:bodyPr>
          <a:lstStyle/>
          <a:p>
            <a:pPr>
              <a:spcBef>
                <a:spcPts val="0"/>
              </a:spcBef>
              <a:spcAft>
                <a:spcPts val="0"/>
              </a:spcAft>
              <a:defRPr sz="1750" b="1" i="0">
                <a:solidFill>
                  <a:srgbClr val="16354B"/>
                </a:solidFill>
                <a:latin typeface="Aptos"/>
              </a:defRPr>
            </a:pPr>
            <a:r>
              <a:t>A promotion system must explain who should advance—and why.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19456"/>
          </a:xfrm>
          <a:prstGeom prst="rect">
            <a:avLst/>
          </a:prstGeom>
          <a:noFill/>
        </p:spPr>
        <p:txBody>
          <a:bodyPr wrap="square" lIns="0" tIns="0" rIns="0" bIns="0" anchor="t">
            <a:spAutoFit/>
          </a:bodyPr>
          <a:lstStyle/>
          <a:p>
            <a:pPr>
              <a:spcBef>
                <a:spcPts val="0"/>
              </a:spcBef>
              <a:spcAft>
                <a:spcPts val="0"/>
              </a:spcAft>
              <a:defRPr sz="1160" b="1" i="0">
                <a:solidFill>
                  <a:srgbClr val="137D77"/>
                </a:solidFill>
                <a:latin typeface="Aptos"/>
              </a:defRPr>
            </a:pPr>
            <a:r>
              <a:t>PERSONNEL ADMINISTRATION</a:t>
            </a:r>
          </a:p>
        </p:txBody>
      </p:sp>
      <p:sp>
        <p:nvSpPr>
          <p:cNvPr id="4" name="TextBox 3"/>
          <p:cNvSpPr txBox="1"/>
          <p:nvPr/>
        </p:nvSpPr>
        <p:spPr>
          <a:xfrm>
            <a:off x="612648" y="804672"/>
            <a:ext cx="11018520" cy="621792"/>
          </a:xfrm>
          <a:prstGeom prst="rect">
            <a:avLst/>
          </a:prstGeom>
          <a:noFill/>
        </p:spPr>
        <p:txBody>
          <a:bodyPr wrap="square" lIns="0" tIns="0" rIns="0" bIns="0" anchor="t">
            <a:spAutoFit/>
          </a:bodyPr>
          <a:lstStyle/>
          <a:p>
            <a:pPr>
              <a:spcBef>
                <a:spcPts val="0"/>
              </a:spcBef>
              <a:spcAft>
                <a:spcPts val="0"/>
              </a:spcAft>
              <a:defRPr sz="3450" b="1" i="0">
                <a:solidFill>
                  <a:srgbClr val="16354B"/>
                </a:solidFill>
                <a:latin typeface="Aptos"/>
              </a:defRPr>
            </a:pPr>
            <a:r>
              <a:t>Principle 1: Seniority</a:t>
            </a:r>
          </a:p>
        </p:txBody>
      </p:sp>
      <p:sp>
        <p:nvSpPr>
          <p:cNvPr id="5" name="TextBox 4"/>
          <p:cNvSpPr txBox="1"/>
          <p:nvPr/>
        </p:nvSpPr>
        <p:spPr>
          <a:xfrm>
            <a:off x="630936" y="1527048"/>
            <a:ext cx="10927080" cy="393192"/>
          </a:xfrm>
          <a:prstGeom prst="rect">
            <a:avLst/>
          </a:prstGeom>
          <a:noFill/>
        </p:spPr>
        <p:txBody>
          <a:bodyPr wrap="square" lIns="0" tIns="0" rIns="0" bIns="0" anchor="t">
            <a:spAutoFit/>
          </a:bodyPr>
          <a:lstStyle/>
          <a:p>
            <a:pPr>
              <a:spcBef>
                <a:spcPts val="0"/>
              </a:spcBef>
              <a:spcAft>
                <a:spcPts val="0"/>
              </a:spcAft>
              <a:defRPr sz="1820" b="0" i="0">
                <a:solidFill>
                  <a:srgbClr val="506373"/>
                </a:solidFill>
                <a:latin typeface="Aptos"/>
              </a:defRPr>
            </a:pPr>
            <a:r>
              <a:t>Priority is given to the employee with the longest relevant service.</a:t>
            </a:r>
          </a:p>
        </p:txBody>
      </p:sp>
      <p:sp>
        <p:nvSpPr>
          <p:cNvPr id="6" name="Rectangle 5"/>
          <p:cNvSpPr/>
          <p:nvPr/>
        </p:nvSpPr>
        <p:spPr>
          <a:xfrm>
            <a:off x="621792" y="6377940"/>
            <a:ext cx="10954512" cy="7315"/>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936" y="6483096"/>
            <a:ext cx="6492240" cy="182880"/>
          </a:xfrm>
          <a:prstGeom prst="rect">
            <a:avLst/>
          </a:prstGeom>
          <a:noFill/>
        </p:spPr>
        <p:txBody>
          <a:bodyPr wrap="square" lIns="0" tIns="0" rIns="0" bIns="0" anchor="t">
            <a:spAutoFit/>
          </a:bodyPr>
          <a:lstStyle/>
          <a:p>
            <a:pPr>
              <a:spcBef>
                <a:spcPts val="0"/>
              </a:spcBef>
              <a:spcAft>
                <a:spcPts val="0"/>
              </a:spcAft>
              <a:defRPr sz="1020" b="1" i="0">
                <a:solidFill>
                  <a:srgbClr val="506373"/>
                </a:solidFill>
                <a:latin typeface="Aptos"/>
              </a:defRPr>
            </a:pPr>
            <a:r>
              <a:t>PROMOTION IN PUBLIC ADMINISTRATION</a:t>
            </a:r>
          </a:p>
        </p:txBody>
      </p:sp>
      <p:sp>
        <p:nvSpPr>
          <p:cNvPr id="8" name="TextBox 7"/>
          <p:cNvSpPr txBox="1"/>
          <p:nvPr/>
        </p:nvSpPr>
        <p:spPr>
          <a:xfrm>
            <a:off x="11091672" y="6441948"/>
            <a:ext cx="438912" cy="210312"/>
          </a:xfrm>
          <a:prstGeom prst="rect">
            <a:avLst/>
          </a:prstGeom>
          <a:noFill/>
        </p:spPr>
        <p:txBody>
          <a:bodyPr wrap="square" lIns="0" tIns="0" rIns="0" bIns="0" anchor="t">
            <a:spAutoFit/>
          </a:bodyPr>
          <a:lstStyle/>
          <a:p>
            <a:pPr algn="r">
              <a:spcBef>
                <a:spcPts val="0"/>
              </a:spcBef>
              <a:spcAft>
                <a:spcPts val="0"/>
              </a:spcAft>
              <a:defRPr sz="1150" b="1" i="0">
                <a:solidFill>
                  <a:srgbClr val="137D77"/>
                </a:solidFill>
                <a:latin typeface="Aptos"/>
              </a:defRPr>
            </a:pPr>
            <a:r>
              <a:t>07</a:t>
            </a:r>
          </a:p>
        </p:txBody>
      </p:sp>
      <p:sp>
        <p:nvSpPr>
          <p:cNvPr id="9" name="Rounded Rectangle 8"/>
          <p:cNvSpPr/>
          <p:nvPr/>
        </p:nvSpPr>
        <p:spPr>
          <a:xfrm>
            <a:off x="630936" y="2066543"/>
            <a:ext cx="5650992" cy="3355848"/>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68680" y="2276856"/>
            <a:ext cx="3529584" cy="347472"/>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87552" y="2351836"/>
            <a:ext cx="3300984" cy="210312"/>
          </a:xfrm>
          <a:prstGeom prst="rect">
            <a:avLst/>
          </a:prstGeom>
          <a:noFill/>
        </p:spPr>
        <p:txBody>
          <a:bodyPr wrap="square" lIns="0" tIns="0" rIns="0" bIns="0" anchor="t">
            <a:spAutoFit/>
          </a:bodyPr>
          <a:lstStyle/>
          <a:p>
            <a:pPr>
              <a:spcBef>
                <a:spcPts val="0"/>
              </a:spcBef>
              <a:spcAft>
                <a:spcPts val="0"/>
              </a:spcAft>
              <a:defRPr sz="1240" b="1" i="0">
                <a:solidFill>
                  <a:srgbClr val="3C72A8"/>
                </a:solidFill>
                <a:latin typeface="Aptos"/>
              </a:defRPr>
            </a:pPr>
            <a:r>
              <a:t>ILLUSTRATION: ONE VACANCY</a:t>
            </a:r>
          </a:p>
        </p:txBody>
      </p:sp>
      <p:sp>
        <p:nvSpPr>
          <p:cNvPr id="12" name="TextBox 11"/>
          <p:cNvSpPr txBox="1"/>
          <p:nvPr/>
        </p:nvSpPr>
        <p:spPr>
          <a:xfrm>
            <a:off x="932688" y="2862072"/>
            <a:ext cx="1920240" cy="274320"/>
          </a:xfrm>
          <a:prstGeom prst="rect">
            <a:avLst/>
          </a:prstGeom>
          <a:noFill/>
        </p:spPr>
        <p:txBody>
          <a:bodyPr wrap="square" lIns="0" tIns="0" rIns="0" bIns="0" anchor="t">
            <a:spAutoFit/>
          </a:bodyPr>
          <a:lstStyle/>
          <a:p>
            <a:pPr>
              <a:spcBef>
                <a:spcPts val="0"/>
              </a:spcBef>
              <a:spcAft>
                <a:spcPts val="0"/>
              </a:spcAft>
              <a:defRPr sz="1510" b="1" i="0">
                <a:solidFill>
                  <a:srgbClr val="506373"/>
                </a:solidFill>
                <a:latin typeface="Aptos"/>
              </a:defRPr>
            </a:pPr>
            <a:r>
              <a:t>Employee</a:t>
            </a:r>
          </a:p>
        </p:txBody>
      </p:sp>
      <p:sp>
        <p:nvSpPr>
          <p:cNvPr id="13" name="TextBox 12"/>
          <p:cNvSpPr txBox="1"/>
          <p:nvPr/>
        </p:nvSpPr>
        <p:spPr>
          <a:xfrm>
            <a:off x="3730752" y="2862072"/>
            <a:ext cx="2167128" cy="274320"/>
          </a:xfrm>
          <a:prstGeom prst="rect">
            <a:avLst/>
          </a:prstGeom>
          <a:noFill/>
        </p:spPr>
        <p:txBody>
          <a:bodyPr wrap="square" lIns="0" tIns="0" rIns="0" bIns="0" anchor="t">
            <a:spAutoFit/>
          </a:bodyPr>
          <a:lstStyle/>
          <a:p>
            <a:pPr algn="ctr">
              <a:spcBef>
                <a:spcPts val="0"/>
              </a:spcBef>
              <a:spcAft>
                <a:spcPts val="0"/>
              </a:spcAft>
              <a:defRPr sz="1510" b="1" i="0">
                <a:solidFill>
                  <a:srgbClr val="506373"/>
                </a:solidFill>
                <a:latin typeface="Aptos"/>
              </a:defRPr>
            </a:pPr>
            <a:r>
              <a:t>Service in grade</a:t>
            </a:r>
          </a:p>
        </p:txBody>
      </p:sp>
      <p:sp>
        <p:nvSpPr>
          <p:cNvPr id="14" name="Rounded Rectangle 13"/>
          <p:cNvSpPr/>
          <p:nvPr/>
        </p:nvSpPr>
        <p:spPr>
          <a:xfrm>
            <a:off x="896112" y="3255264"/>
            <a:ext cx="5102352" cy="512064"/>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69848" y="3364992"/>
            <a:ext cx="1920240" cy="256032"/>
          </a:xfrm>
          <a:prstGeom prst="rect">
            <a:avLst/>
          </a:prstGeom>
          <a:noFill/>
        </p:spPr>
        <p:txBody>
          <a:bodyPr wrap="square" lIns="0" tIns="0" rIns="0" bIns="0" anchor="t">
            <a:spAutoFit/>
          </a:bodyPr>
          <a:lstStyle/>
          <a:p>
            <a:pPr>
              <a:spcBef>
                <a:spcPts val="0"/>
              </a:spcBef>
              <a:spcAft>
                <a:spcPts val="0"/>
              </a:spcAft>
              <a:defRPr sz="1780" b="1" i="0">
                <a:solidFill>
                  <a:srgbClr val="16354B"/>
                </a:solidFill>
                <a:latin typeface="Aptos"/>
              </a:defRPr>
            </a:pPr>
            <a:r>
              <a:t>Asha</a:t>
            </a:r>
          </a:p>
        </p:txBody>
      </p:sp>
      <p:sp>
        <p:nvSpPr>
          <p:cNvPr id="16" name="TextBox 15"/>
          <p:cNvSpPr txBox="1"/>
          <p:nvPr/>
        </p:nvSpPr>
        <p:spPr>
          <a:xfrm>
            <a:off x="3721608" y="3364992"/>
            <a:ext cx="2011680" cy="256032"/>
          </a:xfrm>
          <a:prstGeom prst="rect">
            <a:avLst/>
          </a:prstGeom>
          <a:noFill/>
        </p:spPr>
        <p:txBody>
          <a:bodyPr wrap="square" lIns="0" tIns="0" rIns="0" bIns="0" anchor="t">
            <a:spAutoFit/>
          </a:bodyPr>
          <a:lstStyle/>
          <a:p>
            <a:pPr algn="ctr">
              <a:spcBef>
                <a:spcPts val="0"/>
              </a:spcBef>
              <a:spcAft>
                <a:spcPts val="0"/>
              </a:spcAft>
              <a:defRPr sz="1740" b="1" i="0">
                <a:solidFill>
                  <a:srgbClr val="137D77"/>
                </a:solidFill>
                <a:latin typeface="Aptos"/>
              </a:defRPr>
            </a:pPr>
            <a:r>
              <a:t>12 years</a:t>
            </a:r>
          </a:p>
        </p:txBody>
      </p:sp>
      <p:sp>
        <p:nvSpPr>
          <p:cNvPr id="17" name="Rounded Rectangle 16"/>
          <p:cNvSpPr/>
          <p:nvPr/>
        </p:nvSpPr>
        <p:spPr>
          <a:xfrm>
            <a:off x="896112" y="3858768"/>
            <a:ext cx="5102352" cy="512064"/>
          </a:xfrm>
          <a:prstGeom prst="roundRect">
            <a:avLst/>
          </a:prstGeom>
          <a:solidFill>
            <a:srgbClr val="F2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69848" y="3968496"/>
            <a:ext cx="1920240" cy="256032"/>
          </a:xfrm>
          <a:prstGeom prst="rect">
            <a:avLst/>
          </a:prstGeom>
          <a:noFill/>
        </p:spPr>
        <p:txBody>
          <a:bodyPr wrap="square" lIns="0" tIns="0" rIns="0" bIns="0" anchor="t">
            <a:spAutoFit/>
          </a:bodyPr>
          <a:lstStyle/>
          <a:p>
            <a:pPr>
              <a:spcBef>
                <a:spcPts val="0"/>
              </a:spcBef>
              <a:spcAft>
                <a:spcPts val="0"/>
              </a:spcAft>
              <a:defRPr sz="1780" b="0" i="0">
                <a:solidFill>
                  <a:srgbClr val="16354B"/>
                </a:solidFill>
                <a:latin typeface="Aptos"/>
              </a:defRPr>
            </a:pPr>
            <a:r>
              <a:t>Biren</a:t>
            </a:r>
          </a:p>
        </p:txBody>
      </p:sp>
      <p:sp>
        <p:nvSpPr>
          <p:cNvPr id="19" name="TextBox 18"/>
          <p:cNvSpPr txBox="1"/>
          <p:nvPr/>
        </p:nvSpPr>
        <p:spPr>
          <a:xfrm>
            <a:off x="3721608" y="3968496"/>
            <a:ext cx="2011680" cy="256032"/>
          </a:xfrm>
          <a:prstGeom prst="rect">
            <a:avLst/>
          </a:prstGeom>
          <a:noFill/>
        </p:spPr>
        <p:txBody>
          <a:bodyPr wrap="square" lIns="0" tIns="0" rIns="0" bIns="0" anchor="t">
            <a:spAutoFit/>
          </a:bodyPr>
          <a:lstStyle/>
          <a:p>
            <a:pPr algn="ctr">
              <a:spcBef>
                <a:spcPts val="0"/>
              </a:spcBef>
              <a:spcAft>
                <a:spcPts val="0"/>
              </a:spcAft>
              <a:defRPr sz="1740" b="0" i="0">
                <a:solidFill>
                  <a:srgbClr val="183947"/>
                </a:solidFill>
                <a:latin typeface="Aptos"/>
              </a:defRPr>
            </a:pPr>
            <a:r>
              <a:t>9 years</a:t>
            </a:r>
          </a:p>
        </p:txBody>
      </p:sp>
      <p:sp>
        <p:nvSpPr>
          <p:cNvPr id="20" name="Rounded Rectangle 19"/>
          <p:cNvSpPr/>
          <p:nvPr/>
        </p:nvSpPr>
        <p:spPr>
          <a:xfrm>
            <a:off x="896112" y="4462272"/>
            <a:ext cx="5102352" cy="512064"/>
          </a:xfrm>
          <a:prstGeom prst="roundRect">
            <a:avLst/>
          </a:prstGeom>
          <a:solidFill>
            <a:srgbClr val="F2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69848" y="4572000"/>
            <a:ext cx="1920240" cy="256032"/>
          </a:xfrm>
          <a:prstGeom prst="rect">
            <a:avLst/>
          </a:prstGeom>
          <a:noFill/>
        </p:spPr>
        <p:txBody>
          <a:bodyPr wrap="square" lIns="0" tIns="0" rIns="0" bIns="0" anchor="t">
            <a:spAutoFit/>
          </a:bodyPr>
          <a:lstStyle/>
          <a:p>
            <a:pPr>
              <a:spcBef>
                <a:spcPts val="0"/>
              </a:spcBef>
              <a:spcAft>
                <a:spcPts val="0"/>
              </a:spcAft>
              <a:defRPr sz="1780" b="0" i="0">
                <a:solidFill>
                  <a:srgbClr val="16354B"/>
                </a:solidFill>
                <a:latin typeface="Aptos"/>
              </a:defRPr>
            </a:pPr>
            <a:r>
              <a:t>Rina</a:t>
            </a:r>
          </a:p>
        </p:txBody>
      </p:sp>
      <p:sp>
        <p:nvSpPr>
          <p:cNvPr id="22" name="TextBox 21"/>
          <p:cNvSpPr txBox="1"/>
          <p:nvPr/>
        </p:nvSpPr>
        <p:spPr>
          <a:xfrm>
            <a:off x="3721608" y="4572000"/>
            <a:ext cx="2011680" cy="256032"/>
          </a:xfrm>
          <a:prstGeom prst="rect">
            <a:avLst/>
          </a:prstGeom>
          <a:noFill/>
        </p:spPr>
        <p:txBody>
          <a:bodyPr wrap="square" lIns="0" tIns="0" rIns="0" bIns="0" anchor="t">
            <a:spAutoFit/>
          </a:bodyPr>
          <a:lstStyle/>
          <a:p>
            <a:pPr algn="ctr">
              <a:spcBef>
                <a:spcPts val="0"/>
              </a:spcBef>
              <a:spcAft>
                <a:spcPts val="0"/>
              </a:spcAft>
              <a:defRPr sz="1740" b="0" i="0">
                <a:solidFill>
                  <a:srgbClr val="183947"/>
                </a:solidFill>
                <a:latin typeface="Aptos"/>
              </a:defRPr>
            </a:pPr>
            <a:r>
              <a:t>6 years</a:t>
            </a:r>
          </a:p>
        </p:txBody>
      </p:sp>
      <p:sp>
        <p:nvSpPr>
          <p:cNvPr id="23" name="Rounded Rectangle 22"/>
          <p:cNvSpPr/>
          <p:nvPr/>
        </p:nvSpPr>
        <p:spPr>
          <a:xfrm>
            <a:off x="6510528" y="2066543"/>
            <a:ext cx="5047488" cy="3355848"/>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748272" y="2304288"/>
            <a:ext cx="4462272" cy="356616"/>
          </a:xfrm>
          <a:prstGeom prst="rect">
            <a:avLst/>
          </a:prstGeom>
          <a:noFill/>
        </p:spPr>
        <p:txBody>
          <a:bodyPr wrap="square" lIns="0" tIns="0" rIns="0" bIns="0" anchor="t">
            <a:spAutoFit/>
          </a:bodyPr>
          <a:lstStyle/>
          <a:p>
            <a:pPr>
              <a:spcBef>
                <a:spcPts val="0"/>
              </a:spcBef>
              <a:spcAft>
                <a:spcPts val="0"/>
              </a:spcAft>
              <a:defRPr sz="2200" b="1" i="0">
                <a:solidFill>
                  <a:srgbClr val="16354B"/>
                </a:solidFill>
                <a:latin typeface="Aptos"/>
              </a:defRPr>
            </a:pPr>
            <a:r>
              <a:t>Why use seniority?</a:t>
            </a:r>
          </a:p>
        </p:txBody>
      </p:sp>
      <p:sp>
        <p:nvSpPr>
          <p:cNvPr id="25" name="Rectangle 24"/>
          <p:cNvSpPr/>
          <p:nvPr/>
        </p:nvSpPr>
        <p:spPr>
          <a:xfrm>
            <a:off x="6757416" y="3052267"/>
            <a:ext cx="105156" cy="105156"/>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976872" y="2944368"/>
            <a:ext cx="4142231" cy="493776"/>
          </a:xfrm>
          <a:prstGeom prst="rect">
            <a:avLst/>
          </a:prstGeom>
          <a:noFill/>
        </p:spPr>
        <p:txBody>
          <a:bodyPr wrap="square" lIns="0" tIns="0" rIns="0" bIns="0" anchor="t">
            <a:spAutoFit/>
          </a:bodyPr>
          <a:lstStyle/>
          <a:p>
            <a:pPr>
              <a:spcBef>
                <a:spcPts val="0"/>
              </a:spcBef>
              <a:spcAft>
                <a:spcPts val="0"/>
              </a:spcAft>
              <a:defRPr sz="1680" b="0" i="0">
                <a:solidFill>
                  <a:srgbClr val="183947"/>
                </a:solidFill>
                <a:latin typeface="Aptos"/>
              </a:defRPr>
            </a:pPr>
            <a:r>
              <a:t>Simple to apply and easy to understand.</a:t>
            </a:r>
          </a:p>
        </p:txBody>
      </p:sp>
      <p:sp>
        <p:nvSpPr>
          <p:cNvPr id="27" name="Rectangle 26"/>
          <p:cNvSpPr/>
          <p:nvPr/>
        </p:nvSpPr>
        <p:spPr>
          <a:xfrm>
            <a:off x="6757416" y="3765499"/>
            <a:ext cx="105156" cy="105156"/>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976872" y="3657600"/>
            <a:ext cx="4151376" cy="493776"/>
          </a:xfrm>
          <a:prstGeom prst="rect">
            <a:avLst/>
          </a:prstGeom>
          <a:noFill/>
        </p:spPr>
        <p:txBody>
          <a:bodyPr wrap="square" lIns="0" tIns="0" rIns="0" bIns="0" anchor="t">
            <a:spAutoFit/>
          </a:bodyPr>
          <a:lstStyle/>
          <a:p>
            <a:pPr>
              <a:spcBef>
                <a:spcPts val="0"/>
              </a:spcBef>
              <a:spcAft>
                <a:spcPts val="0"/>
              </a:spcAft>
              <a:defRPr sz="1680" b="0" i="0">
                <a:solidFill>
                  <a:srgbClr val="183947"/>
                </a:solidFill>
                <a:latin typeface="Aptos"/>
              </a:defRPr>
            </a:pPr>
            <a:r>
              <a:t>Predictable; values length of service.</a:t>
            </a:r>
          </a:p>
        </p:txBody>
      </p:sp>
      <p:sp>
        <p:nvSpPr>
          <p:cNvPr id="29" name="Rectangle 28"/>
          <p:cNvSpPr/>
          <p:nvPr/>
        </p:nvSpPr>
        <p:spPr>
          <a:xfrm>
            <a:off x="6757416" y="4487875"/>
            <a:ext cx="105156" cy="105156"/>
          </a:xfrm>
          <a:prstGeom prst="rect">
            <a:avLst/>
          </a:prstGeom>
          <a:solidFill>
            <a:srgbClr val="A54D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976872" y="4379976"/>
            <a:ext cx="4187952" cy="603504"/>
          </a:xfrm>
          <a:prstGeom prst="rect">
            <a:avLst/>
          </a:prstGeom>
          <a:noFill/>
        </p:spPr>
        <p:txBody>
          <a:bodyPr wrap="square" lIns="0" tIns="0" rIns="0" bIns="0" anchor="t">
            <a:spAutoFit/>
          </a:bodyPr>
          <a:lstStyle/>
          <a:p>
            <a:pPr>
              <a:spcBef>
                <a:spcPts val="0"/>
              </a:spcBef>
              <a:spcAft>
                <a:spcPts val="0"/>
              </a:spcAft>
              <a:defRPr sz="1650" b="0" i="0">
                <a:solidFill>
                  <a:srgbClr val="183947"/>
                </a:solidFill>
                <a:latin typeface="Aptos"/>
              </a:defRPr>
            </a:pPr>
            <a:r>
              <a:t>But time served does not always mean ability.</a:t>
            </a:r>
          </a:p>
        </p:txBody>
      </p:sp>
      <p:sp>
        <p:nvSpPr>
          <p:cNvPr id="31" name="Rounded Rectangle 30"/>
          <p:cNvSpPr/>
          <p:nvPr/>
        </p:nvSpPr>
        <p:spPr>
          <a:xfrm>
            <a:off x="621792" y="5586984"/>
            <a:ext cx="10954512" cy="5852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22960" y="5756148"/>
            <a:ext cx="1115568" cy="219456"/>
          </a:xfrm>
          <a:prstGeom prst="rect">
            <a:avLst/>
          </a:prstGeom>
          <a:noFill/>
        </p:spPr>
        <p:txBody>
          <a:bodyPr wrap="square" lIns="0" tIns="0" rIns="0" bIns="0" anchor="t">
            <a:spAutoFit/>
          </a:bodyPr>
          <a:lstStyle/>
          <a:p>
            <a:pPr>
              <a:spcBef>
                <a:spcPts val="0"/>
              </a:spcBef>
              <a:spcAft>
                <a:spcPts val="0"/>
              </a:spcAft>
              <a:defRPr sz="1160" b="1" i="0">
                <a:solidFill>
                  <a:srgbClr val="137D77"/>
                </a:solidFill>
                <a:latin typeface="Aptos"/>
              </a:defRPr>
            </a:pPr>
            <a:r>
              <a:t>REMEMBER</a:t>
            </a:r>
          </a:p>
        </p:txBody>
      </p:sp>
      <p:sp>
        <p:nvSpPr>
          <p:cNvPr id="33" name="TextBox 32"/>
          <p:cNvSpPr txBox="1"/>
          <p:nvPr/>
        </p:nvSpPr>
        <p:spPr>
          <a:xfrm>
            <a:off x="1984248" y="5691225"/>
            <a:ext cx="9372600" cy="393192"/>
          </a:xfrm>
          <a:prstGeom prst="rect">
            <a:avLst/>
          </a:prstGeom>
          <a:noFill/>
        </p:spPr>
        <p:txBody>
          <a:bodyPr wrap="square" lIns="0" tIns="0" rIns="0" bIns="0" anchor="ctr">
            <a:spAutoFit/>
          </a:bodyPr>
          <a:lstStyle/>
          <a:p>
            <a:pPr>
              <a:spcBef>
                <a:spcPts val="0"/>
              </a:spcBef>
              <a:spcAft>
                <a:spcPts val="0"/>
              </a:spcAft>
              <a:defRPr sz="1750" b="1" i="0">
                <a:solidFill>
                  <a:srgbClr val="16354B"/>
                </a:solidFill>
                <a:latin typeface="Aptos"/>
              </a:defRPr>
            </a:pPr>
            <a:r>
              <a:t>Seniority is not the same as age: a younger officer may have joined earlier.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19456"/>
          </a:xfrm>
          <a:prstGeom prst="rect">
            <a:avLst/>
          </a:prstGeom>
          <a:noFill/>
        </p:spPr>
        <p:txBody>
          <a:bodyPr wrap="square" lIns="0" tIns="0" rIns="0" bIns="0" anchor="t">
            <a:spAutoFit/>
          </a:bodyPr>
          <a:lstStyle/>
          <a:p>
            <a:pPr>
              <a:spcBef>
                <a:spcPts val="0"/>
              </a:spcBef>
              <a:spcAft>
                <a:spcPts val="0"/>
              </a:spcAft>
              <a:defRPr sz="1160" b="1" i="0">
                <a:solidFill>
                  <a:srgbClr val="137D77"/>
                </a:solidFill>
                <a:latin typeface="Aptos"/>
              </a:defRPr>
            </a:pPr>
            <a:r>
              <a:t>PERSONNEL ADMINISTRATION</a:t>
            </a:r>
          </a:p>
        </p:txBody>
      </p:sp>
      <p:sp>
        <p:nvSpPr>
          <p:cNvPr id="4" name="TextBox 3"/>
          <p:cNvSpPr txBox="1"/>
          <p:nvPr/>
        </p:nvSpPr>
        <p:spPr>
          <a:xfrm>
            <a:off x="612648" y="804672"/>
            <a:ext cx="11018520" cy="621792"/>
          </a:xfrm>
          <a:prstGeom prst="rect">
            <a:avLst/>
          </a:prstGeom>
          <a:noFill/>
        </p:spPr>
        <p:txBody>
          <a:bodyPr wrap="square" lIns="0" tIns="0" rIns="0" bIns="0" anchor="t">
            <a:spAutoFit/>
          </a:bodyPr>
          <a:lstStyle/>
          <a:p>
            <a:pPr>
              <a:spcBef>
                <a:spcPts val="0"/>
              </a:spcBef>
              <a:spcAft>
                <a:spcPts val="0"/>
              </a:spcAft>
              <a:defRPr sz="3450" b="1" i="0">
                <a:solidFill>
                  <a:srgbClr val="16354B"/>
                </a:solidFill>
                <a:latin typeface="Aptos"/>
              </a:defRPr>
            </a:pPr>
            <a:r>
              <a:t>Principle 2: Merit</a:t>
            </a:r>
          </a:p>
        </p:txBody>
      </p:sp>
      <p:sp>
        <p:nvSpPr>
          <p:cNvPr id="5" name="TextBox 4"/>
          <p:cNvSpPr txBox="1"/>
          <p:nvPr/>
        </p:nvSpPr>
        <p:spPr>
          <a:xfrm>
            <a:off x="630936" y="1527048"/>
            <a:ext cx="10927080" cy="393192"/>
          </a:xfrm>
          <a:prstGeom prst="rect">
            <a:avLst/>
          </a:prstGeom>
          <a:noFill/>
        </p:spPr>
        <p:txBody>
          <a:bodyPr wrap="square" lIns="0" tIns="0" rIns="0" bIns="0" anchor="t">
            <a:spAutoFit/>
          </a:bodyPr>
          <a:lstStyle/>
          <a:p>
            <a:pPr>
              <a:spcBef>
                <a:spcPts val="0"/>
              </a:spcBef>
              <a:spcAft>
                <a:spcPts val="0"/>
              </a:spcAft>
              <a:defRPr sz="1820" b="0" i="0">
                <a:solidFill>
                  <a:srgbClr val="506373"/>
                </a:solidFill>
                <a:latin typeface="Aptos"/>
              </a:defRPr>
            </a:pPr>
            <a:r>
              <a:t>Promotion is based on suitability and ability for the higher post—not service length alone.</a:t>
            </a:r>
          </a:p>
        </p:txBody>
      </p:sp>
      <p:sp>
        <p:nvSpPr>
          <p:cNvPr id="6" name="Rectangle 5"/>
          <p:cNvSpPr/>
          <p:nvPr/>
        </p:nvSpPr>
        <p:spPr>
          <a:xfrm>
            <a:off x="621792" y="6377940"/>
            <a:ext cx="10954512" cy="7315"/>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936" y="6483096"/>
            <a:ext cx="6492240" cy="182880"/>
          </a:xfrm>
          <a:prstGeom prst="rect">
            <a:avLst/>
          </a:prstGeom>
          <a:noFill/>
        </p:spPr>
        <p:txBody>
          <a:bodyPr wrap="square" lIns="0" tIns="0" rIns="0" bIns="0" anchor="t">
            <a:spAutoFit/>
          </a:bodyPr>
          <a:lstStyle/>
          <a:p>
            <a:pPr>
              <a:spcBef>
                <a:spcPts val="0"/>
              </a:spcBef>
              <a:spcAft>
                <a:spcPts val="0"/>
              </a:spcAft>
              <a:defRPr sz="1020" b="1" i="0">
                <a:solidFill>
                  <a:srgbClr val="506373"/>
                </a:solidFill>
                <a:latin typeface="Aptos"/>
              </a:defRPr>
            </a:pPr>
            <a:r>
              <a:t>PROMOTION IN PUBLIC ADMINISTRATION</a:t>
            </a:r>
          </a:p>
        </p:txBody>
      </p:sp>
      <p:sp>
        <p:nvSpPr>
          <p:cNvPr id="8" name="TextBox 7"/>
          <p:cNvSpPr txBox="1"/>
          <p:nvPr/>
        </p:nvSpPr>
        <p:spPr>
          <a:xfrm>
            <a:off x="11091672" y="6441948"/>
            <a:ext cx="438912" cy="210312"/>
          </a:xfrm>
          <a:prstGeom prst="rect">
            <a:avLst/>
          </a:prstGeom>
          <a:noFill/>
        </p:spPr>
        <p:txBody>
          <a:bodyPr wrap="square" lIns="0" tIns="0" rIns="0" bIns="0" anchor="t">
            <a:spAutoFit/>
          </a:bodyPr>
          <a:lstStyle/>
          <a:p>
            <a:pPr algn="r">
              <a:spcBef>
                <a:spcPts val="0"/>
              </a:spcBef>
              <a:spcAft>
                <a:spcPts val="0"/>
              </a:spcAft>
              <a:defRPr sz="1150" b="1" i="0">
                <a:solidFill>
                  <a:srgbClr val="137D77"/>
                </a:solidFill>
                <a:latin typeface="Aptos"/>
              </a:defRPr>
            </a:pPr>
            <a:r>
              <a:t>08</a:t>
            </a:r>
          </a:p>
        </p:txBody>
      </p:sp>
      <p:sp>
        <p:nvSpPr>
          <p:cNvPr id="9" name="Rounded Rectangle 8"/>
          <p:cNvSpPr/>
          <p:nvPr/>
        </p:nvSpPr>
        <p:spPr>
          <a:xfrm>
            <a:off x="621792" y="2075688"/>
            <a:ext cx="5202936" cy="3364992"/>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77824" y="2286000"/>
            <a:ext cx="3017520" cy="347472"/>
          </a:xfrm>
          <a:prstGeom prst="roundRect">
            <a:avLst/>
          </a:prstGeom>
          <a:solidFill>
            <a:srgbClr val="F1E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96695" y="2360980"/>
            <a:ext cx="2788920" cy="210312"/>
          </a:xfrm>
          <a:prstGeom prst="rect">
            <a:avLst/>
          </a:prstGeom>
          <a:noFill/>
        </p:spPr>
        <p:txBody>
          <a:bodyPr wrap="square" lIns="0" tIns="0" rIns="0" bIns="0" anchor="t">
            <a:spAutoFit/>
          </a:bodyPr>
          <a:lstStyle/>
          <a:p>
            <a:pPr>
              <a:spcBef>
                <a:spcPts val="0"/>
              </a:spcBef>
              <a:spcAft>
                <a:spcPts val="0"/>
              </a:spcAft>
              <a:defRPr sz="1250" b="1" i="0">
                <a:solidFill>
                  <a:srgbClr val="7A59A1"/>
                </a:solidFill>
                <a:latin typeface="Aptos"/>
              </a:defRPr>
            </a:pPr>
            <a:r>
              <a:t>WHAT CAN MERIT MEAN?</a:t>
            </a:r>
          </a:p>
        </p:txBody>
      </p:sp>
      <p:sp>
        <p:nvSpPr>
          <p:cNvPr id="12" name="Rounded Rectangle 11"/>
          <p:cNvSpPr/>
          <p:nvPr/>
        </p:nvSpPr>
        <p:spPr>
          <a:xfrm>
            <a:off x="905256" y="2798064"/>
            <a:ext cx="384048" cy="356616"/>
          </a:xfrm>
          <a:prstGeom prst="roundRect">
            <a:avLst/>
          </a:prstGeom>
          <a:solidFill>
            <a:srgbClr val="F1E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3271" y="2873959"/>
            <a:ext cx="164592" cy="210312"/>
          </a:xfrm>
          <a:prstGeom prst="rect">
            <a:avLst/>
          </a:prstGeom>
          <a:noFill/>
        </p:spPr>
        <p:txBody>
          <a:bodyPr wrap="square" lIns="0" tIns="0" rIns="0" bIns="0" anchor="t">
            <a:spAutoFit/>
          </a:bodyPr>
          <a:lstStyle/>
          <a:p>
            <a:pPr>
              <a:spcBef>
                <a:spcPts val="0"/>
              </a:spcBef>
              <a:spcAft>
                <a:spcPts val="0"/>
              </a:spcAft>
              <a:defRPr sz="1260" b="1" i="0">
                <a:solidFill>
                  <a:srgbClr val="7A59A1"/>
                </a:solidFill>
                <a:latin typeface="Aptos"/>
              </a:defRPr>
            </a:pPr>
            <a:r>
              <a:t>1</a:t>
            </a:r>
          </a:p>
        </p:txBody>
      </p:sp>
      <p:sp>
        <p:nvSpPr>
          <p:cNvPr id="14" name="TextBox 13"/>
          <p:cNvSpPr txBox="1"/>
          <p:nvPr/>
        </p:nvSpPr>
        <p:spPr>
          <a:xfrm>
            <a:off x="1435608" y="2791663"/>
            <a:ext cx="1645920" cy="320040"/>
          </a:xfrm>
          <a:prstGeom prst="rect">
            <a:avLst/>
          </a:prstGeom>
          <a:noFill/>
        </p:spPr>
        <p:txBody>
          <a:bodyPr wrap="square" lIns="0" tIns="0" rIns="0" bIns="0" anchor="t">
            <a:spAutoFit/>
          </a:bodyPr>
          <a:lstStyle/>
          <a:p>
            <a:pPr>
              <a:spcBef>
                <a:spcPts val="0"/>
              </a:spcBef>
              <a:spcAft>
                <a:spcPts val="0"/>
              </a:spcAft>
              <a:defRPr sz="1690" b="1" i="0">
                <a:solidFill>
                  <a:srgbClr val="16354B"/>
                </a:solidFill>
                <a:latin typeface="Aptos"/>
              </a:defRPr>
            </a:pPr>
            <a:r>
              <a:t>Knowledge</a:t>
            </a:r>
          </a:p>
        </p:txBody>
      </p:sp>
      <p:sp>
        <p:nvSpPr>
          <p:cNvPr id="15" name="TextBox 14"/>
          <p:cNvSpPr txBox="1"/>
          <p:nvPr/>
        </p:nvSpPr>
        <p:spPr>
          <a:xfrm>
            <a:off x="3127248" y="2790748"/>
            <a:ext cx="2313432" cy="402336"/>
          </a:xfrm>
          <a:prstGeom prst="rect">
            <a:avLst/>
          </a:prstGeom>
          <a:noFill/>
        </p:spPr>
        <p:txBody>
          <a:bodyPr wrap="square" lIns="0" tIns="0" rIns="0" bIns="0" anchor="t">
            <a:spAutoFit/>
          </a:bodyPr>
          <a:lstStyle/>
          <a:p>
            <a:pPr>
              <a:spcBef>
                <a:spcPts val="0"/>
              </a:spcBef>
              <a:spcAft>
                <a:spcPts val="0"/>
              </a:spcAft>
              <a:defRPr sz="1425" b="0" i="0">
                <a:solidFill>
                  <a:srgbClr val="183947"/>
                </a:solidFill>
                <a:latin typeface="Aptos"/>
              </a:defRPr>
            </a:pPr>
            <a:r>
              <a:t>Understanding rules and the work</a:t>
            </a:r>
          </a:p>
        </p:txBody>
      </p:sp>
      <p:sp>
        <p:nvSpPr>
          <p:cNvPr id="16" name="Rounded Rectangle 15"/>
          <p:cNvSpPr/>
          <p:nvPr/>
        </p:nvSpPr>
        <p:spPr>
          <a:xfrm>
            <a:off x="905256" y="3383280"/>
            <a:ext cx="384048" cy="356616"/>
          </a:xfrm>
          <a:prstGeom prst="roundRect">
            <a:avLst/>
          </a:prstGeom>
          <a:solidFill>
            <a:srgbClr val="F1E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33271" y="3459175"/>
            <a:ext cx="164592" cy="210312"/>
          </a:xfrm>
          <a:prstGeom prst="rect">
            <a:avLst/>
          </a:prstGeom>
          <a:noFill/>
        </p:spPr>
        <p:txBody>
          <a:bodyPr wrap="square" lIns="0" tIns="0" rIns="0" bIns="0" anchor="t">
            <a:spAutoFit/>
          </a:bodyPr>
          <a:lstStyle/>
          <a:p>
            <a:pPr>
              <a:spcBef>
                <a:spcPts val="0"/>
              </a:spcBef>
              <a:spcAft>
                <a:spcPts val="0"/>
              </a:spcAft>
              <a:defRPr sz="1260" b="1" i="0">
                <a:solidFill>
                  <a:srgbClr val="7A59A1"/>
                </a:solidFill>
                <a:latin typeface="Aptos"/>
              </a:defRPr>
            </a:pPr>
            <a:r>
              <a:t>2</a:t>
            </a:r>
          </a:p>
        </p:txBody>
      </p:sp>
      <p:sp>
        <p:nvSpPr>
          <p:cNvPr id="18" name="TextBox 17"/>
          <p:cNvSpPr txBox="1"/>
          <p:nvPr/>
        </p:nvSpPr>
        <p:spPr>
          <a:xfrm>
            <a:off x="1435608" y="3376879"/>
            <a:ext cx="1645920" cy="320040"/>
          </a:xfrm>
          <a:prstGeom prst="rect">
            <a:avLst/>
          </a:prstGeom>
          <a:noFill/>
        </p:spPr>
        <p:txBody>
          <a:bodyPr wrap="square" lIns="0" tIns="0" rIns="0" bIns="0" anchor="t">
            <a:spAutoFit/>
          </a:bodyPr>
          <a:lstStyle/>
          <a:p>
            <a:pPr>
              <a:spcBef>
                <a:spcPts val="0"/>
              </a:spcBef>
              <a:spcAft>
                <a:spcPts val="0"/>
              </a:spcAft>
              <a:defRPr sz="1690" b="1" i="0">
                <a:solidFill>
                  <a:srgbClr val="16354B"/>
                </a:solidFill>
                <a:latin typeface="Aptos"/>
              </a:defRPr>
            </a:pPr>
            <a:r>
              <a:t>Performance</a:t>
            </a:r>
          </a:p>
        </p:txBody>
      </p:sp>
      <p:sp>
        <p:nvSpPr>
          <p:cNvPr id="19" name="TextBox 18"/>
          <p:cNvSpPr txBox="1"/>
          <p:nvPr/>
        </p:nvSpPr>
        <p:spPr>
          <a:xfrm>
            <a:off x="3127248" y="3375964"/>
            <a:ext cx="2313432" cy="402336"/>
          </a:xfrm>
          <a:prstGeom prst="rect">
            <a:avLst/>
          </a:prstGeom>
          <a:noFill/>
        </p:spPr>
        <p:txBody>
          <a:bodyPr wrap="square" lIns="0" tIns="0" rIns="0" bIns="0" anchor="t">
            <a:spAutoFit/>
          </a:bodyPr>
          <a:lstStyle/>
          <a:p>
            <a:pPr>
              <a:spcBef>
                <a:spcPts val="0"/>
              </a:spcBef>
              <a:spcAft>
                <a:spcPts val="0"/>
              </a:spcAft>
              <a:defRPr sz="1425" b="0" i="0">
                <a:solidFill>
                  <a:srgbClr val="183947"/>
                </a:solidFill>
                <a:latin typeface="Aptos"/>
              </a:defRPr>
            </a:pPr>
            <a:r>
              <a:t>Quality and results of earlier work</a:t>
            </a:r>
          </a:p>
        </p:txBody>
      </p:sp>
      <p:sp>
        <p:nvSpPr>
          <p:cNvPr id="20" name="Rounded Rectangle 19"/>
          <p:cNvSpPr/>
          <p:nvPr/>
        </p:nvSpPr>
        <p:spPr>
          <a:xfrm>
            <a:off x="905256" y="3968496"/>
            <a:ext cx="384048" cy="356616"/>
          </a:xfrm>
          <a:prstGeom prst="roundRect">
            <a:avLst/>
          </a:prstGeom>
          <a:solidFill>
            <a:srgbClr val="F1E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3271" y="4044391"/>
            <a:ext cx="164592" cy="210312"/>
          </a:xfrm>
          <a:prstGeom prst="rect">
            <a:avLst/>
          </a:prstGeom>
          <a:noFill/>
        </p:spPr>
        <p:txBody>
          <a:bodyPr wrap="square" lIns="0" tIns="0" rIns="0" bIns="0" anchor="t">
            <a:spAutoFit/>
          </a:bodyPr>
          <a:lstStyle/>
          <a:p>
            <a:pPr>
              <a:spcBef>
                <a:spcPts val="0"/>
              </a:spcBef>
              <a:spcAft>
                <a:spcPts val="0"/>
              </a:spcAft>
              <a:defRPr sz="1260" b="1" i="0">
                <a:solidFill>
                  <a:srgbClr val="7A59A1"/>
                </a:solidFill>
                <a:latin typeface="Aptos"/>
              </a:defRPr>
            </a:pPr>
            <a:r>
              <a:t>3</a:t>
            </a:r>
          </a:p>
        </p:txBody>
      </p:sp>
      <p:sp>
        <p:nvSpPr>
          <p:cNvPr id="22" name="TextBox 21"/>
          <p:cNvSpPr txBox="1"/>
          <p:nvPr/>
        </p:nvSpPr>
        <p:spPr>
          <a:xfrm>
            <a:off x="1435608" y="3962095"/>
            <a:ext cx="1645920" cy="320040"/>
          </a:xfrm>
          <a:prstGeom prst="rect">
            <a:avLst/>
          </a:prstGeom>
          <a:noFill/>
        </p:spPr>
        <p:txBody>
          <a:bodyPr wrap="square" lIns="0" tIns="0" rIns="0" bIns="0" anchor="t">
            <a:spAutoFit/>
          </a:bodyPr>
          <a:lstStyle/>
          <a:p>
            <a:pPr>
              <a:spcBef>
                <a:spcPts val="0"/>
              </a:spcBef>
              <a:spcAft>
                <a:spcPts val="0"/>
              </a:spcAft>
              <a:defRPr sz="1690" b="1" i="0">
                <a:solidFill>
                  <a:srgbClr val="16354B"/>
                </a:solidFill>
                <a:latin typeface="Aptos"/>
              </a:defRPr>
            </a:pPr>
            <a:r>
              <a:t>Judgment</a:t>
            </a:r>
          </a:p>
        </p:txBody>
      </p:sp>
      <p:sp>
        <p:nvSpPr>
          <p:cNvPr id="23" name="TextBox 22"/>
          <p:cNvSpPr txBox="1"/>
          <p:nvPr/>
        </p:nvSpPr>
        <p:spPr>
          <a:xfrm>
            <a:off x="3127248" y="3961180"/>
            <a:ext cx="2313432" cy="402336"/>
          </a:xfrm>
          <a:prstGeom prst="rect">
            <a:avLst/>
          </a:prstGeom>
          <a:noFill/>
        </p:spPr>
        <p:txBody>
          <a:bodyPr wrap="square" lIns="0" tIns="0" rIns="0" bIns="0" anchor="t">
            <a:spAutoFit/>
          </a:bodyPr>
          <a:lstStyle/>
          <a:p>
            <a:pPr>
              <a:spcBef>
                <a:spcPts val="0"/>
              </a:spcBef>
              <a:spcAft>
                <a:spcPts val="0"/>
              </a:spcAft>
              <a:defRPr sz="1425" b="0" i="0">
                <a:solidFill>
                  <a:srgbClr val="183947"/>
                </a:solidFill>
                <a:latin typeface="Aptos"/>
              </a:defRPr>
            </a:pPr>
            <a:r>
              <a:t>Solving problems and making decisions</a:t>
            </a:r>
          </a:p>
        </p:txBody>
      </p:sp>
      <p:sp>
        <p:nvSpPr>
          <p:cNvPr id="24" name="Rounded Rectangle 23"/>
          <p:cNvSpPr/>
          <p:nvPr/>
        </p:nvSpPr>
        <p:spPr>
          <a:xfrm>
            <a:off x="905256" y="4553712"/>
            <a:ext cx="384048" cy="356616"/>
          </a:xfrm>
          <a:prstGeom prst="roundRect">
            <a:avLst/>
          </a:prstGeom>
          <a:solidFill>
            <a:srgbClr val="F1E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33271" y="4629607"/>
            <a:ext cx="164592" cy="210312"/>
          </a:xfrm>
          <a:prstGeom prst="rect">
            <a:avLst/>
          </a:prstGeom>
          <a:noFill/>
        </p:spPr>
        <p:txBody>
          <a:bodyPr wrap="square" lIns="0" tIns="0" rIns="0" bIns="0" anchor="t">
            <a:spAutoFit/>
          </a:bodyPr>
          <a:lstStyle/>
          <a:p>
            <a:pPr>
              <a:spcBef>
                <a:spcPts val="0"/>
              </a:spcBef>
              <a:spcAft>
                <a:spcPts val="0"/>
              </a:spcAft>
              <a:defRPr sz="1260" b="1" i="0">
                <a:solidFill>
                  <a:srgbClr val="7A59A1"/>
                </a:solidFill>
                <a:latin typeface="Aptos"/>
              </a:defRPr>
            </a:pPr>
            <a:r>
              <a:t>4</a:t>
            </a:r>
          </a:p>
        </p:txBody>
      </p:sp>
      <p:sp>
        <p:nvSpPr>
          <p:cNvPr id="26" name="TextBox 25"/>
          <p:cNvSpPr txBox="1"/>
          <p:nvPr/>
        </p:nvSpPr>
        <p:spPr>
          <a:xfrm>
            <a:off x="1435608" y="4547311"/>
            <a:ext cx="1645920" cy="320040"/>
          </a:xfrm>
          <a:prstGeom prst="rect">
            <a:avLst/>
          </a:prstGeom>
          <a:noFill/>
        </p:spPr>
        <p:txBody>
          <a:bodyPr wrap="square" lIns="0" tIns="0" rIns="0" bIns="0" anchor="t">
            <a:spAutoFit/>
          </a:bodyPr>
          <a:lstStyle/>
          <a:p>
            <a:pPr>
              <a:spcBef>
                <a:spcPts val="0"/>
              </a:spcBef>
              <a:spcAft>
                <a:spcPts val="0"/>
              </a:spcAft>
              <a:defRPr sz="1690" b="1" i="0">
                <a:solidFill>
                  <a:srgbClr val="16354B"/>
                </a:solidFill>
                <a:latin typeface="Aptos"/>
              </a:defRPr>
            </a:pPr>
            <a:r>
              <a:t>Leadership</a:t>
            </a:r>
          </a:p>
        </p:txBody>
      </p:sp>
      <p:sp>
        <p:nvSpPr>
          <p:cNvPr id="27" name="TextBox 26"/>
          <p:cNvSpPr txBox="1"/>
          <p:nvPr/>
        </p:nvSpPr>
        <p:spPr>
          <a:xfrm>
            <a:off x="3127248" y="4546396"/>
            <a:ext cx="2313432" cy="402336"/>
          </a:xfrm>
          <a:prstGeom prst="rect">
            <a:avLst/>
          </a:prstGeom>
          <a:noFill/>
        </p:spPr>
        <p:txBody>
          <a:bodyPr wrap="square" lIns="0" tIns="0" rIns="0" bIns="0" anchor="t">
            <a:spAutoFit/>
          </a:bodyPr>
          <a:lstStyle/>
          <a:p>
            <a:pPr>
              <a:spcBef>
                <a:spcPts val="0"/>
              </a:spcBef>
              <a:spcAft>
                <a:spcPts val="0"/>
              </a:spcAft>
              <a:defRPr sz="1425" b="0" i="0">
                <a:solidFill>
                  <a:srgbClr val="183947"/>
                </a:solidFill>
                <a:latin typeface="Aptos"/>
              </a:defRPr>
            </a:pPr>
            <a:r>
              <a:t>Ability to guide and coordinate others</a:t>
            </a:r>
          </a:p>
        </p:txBody>
      </p:sp>
      <p:sp>
        <p:nvSpPr>
          <p:cNvPr id="28" name="Rounded Rectangle 27"/>
          <p:cNvSpPr/>
          <p:nvPr/>
        </p:nvSpPr>
        <p:spPr>
          <a:xfrm>
            <a:off x="6053328" y="2075688"/>
            <a:ext cx="5513832" cy="3364992"/>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318504" y="2304288"/>
            <a:ext cx="4937760" cy="384048"/>
          </a:xfrm>
          <a:prstGeom prst="rect">
            <a:avLst/>
          </a:prstGeom>
          <a:noFill/>
        </p:spPr>
        <p:txBody>
          <a:bodyPr wrap="square" lIns="0" tIns="0" rIns="0" bIns="0" anchor="t">
            <a:spAutoFit/>
          </a:bodyPr>
          <a:lstStyle/>
          <a:p>
            <a:pPr>
              <a:spcBef>
                <a:spcPts val="0"/>
              </a:spcBef>
              <a:spcAft>
                <a:spcPts val="0"/>
              </a:spcAft>
              <a:defRPr sz="2200" b="1" i="0">
                <a:solidFill>
                  <a:srgbClr val="16354B"/>
                </a:solidFill>
                <a:latin typeface="Aptos"/>
              </a:defRPr>
            </a:pPr>
            <a:r>
              <a:t>Illustrative choice</a:t>
            </a:r>
          </a:p>
        </p:txBody>
      </p:sp>
      <p:sp>
        <p:nvSpPr>
          <p:cNvPr id="30" name="TextBox 29"/>
          <p:cNvSpPr txBox="1"/>
          <p:nvPr/>
        </p:nvSpPr>
        <p:spPr>
          <a:xfrm>
            <a:off x="6327648" y="2871216"/>
            <a:ext cx="4736592" cy="960120"/>
          </a:xfrm>
          <a:prstGeom prst="rect">
            <a:avLst/>
          </a:prstGeom>
          <a:noFill/>
        </p:spPr>
        <p:txBody>
          <a:bodyPr wrap="square" lIns="0" tIns="0" rIns="0" bIns="0" anchor="t">
            <a:spAutoFit/>
          </a:bodyPr>
          <a:lstStyle/>
          <a:p>
            <a:pPr>
              <a:spcBef>
                <a:spcPts val="0"/>
              </a:spcBef>
              <a:spcAft>
                <a:spcPts val="0"/>
              </a:spcAft>
              <a:defRPr sz="1790" b="0" i="0">
                <a:solidFill>
                  <a:srgbClr val="183947"/>
                </a:solidFill>
                <a:latin typeface="Aptos"/>
              </a:defRPr>
            </a:pPr>
            <a:r>
              <a:t>One officer has longer service. Another demonstrates stronger skills for the new role.</a:t>
            </a:r>
          </a:p>
        </p:txBody>
      </p:sp>
      <p:sp>
        <p:nvSpPr>
          <p:cNvPr id="31" name="Rounded Rectangle 30"/>
          <p:cNvSpPr/>
          <p:nvPr/>
        </p:nvSpPr>
        <p:spPr>
          <a:xfrm>
            <a:off x="6327648" y="3986784"/>
            <a:ext cx="4873752" cy="749808"/>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492240" y="4114800"/>
            <a:ext cx="1929384" cy="210312"/>
          </a:xfrm>
          <a:prstGeom prst="rect">
            <a:avLst/>
          </a:prstGeom>
          <a:noFill/>
        </p:spPr>
        <p:txBody>
          <a:bodyPr wrap="square" lIns="0" tIns="0" rIns="0" bIns="0" anchor="t">
            <a:spAutoFit/>
          </a:bodyPr>
          <a:lstStyle/>
          <a:p>
            <a:pPr>
              <a:spcBef>
                <a:spcPts val="0"/>
              </a:spcBef>
              <a:spcAft>
                <a:spcPts val="0"/>
              </a:spcAft>
              <a:defRPr sz="1200" b="1" i="0">
                <a:solidFill>
                  <a:srgbClr val="137D77"/>
                </a:solidFill>
                <a:latin typeface="Aptos"/>
              </a:defRPr>
            </a:pPr>
            <a:r>
              <a:t>PURE MERIT MODEL</a:t>
            </a:r>
          </a:p>
        </p:txBody>
      </p:sp>
      <p:sp>
        <p:nvSpPr>
          <p:cNvPr id="33" name="TextBox 32"/>
          <p:cNvSpPr txBox="1"/>
          <p:nvPr/>
        </p:nvSpPr>
        <p:spPr>
          <a:xfrm>
            <a:off x="6492240" y="4389120"/>
            <a:ext cx="4462272" cy="265176"/>
          </a:xfrm>
          <a:prstGeom prst="rect">
            <a:avLst/>
          </a:prstGeom>
          <a:noFill/>
        </p:spPr>
        <p:txBody>
          <a:bodyPr wrap="square" lIns="0" tIns="0" rIns="0" bIns="0" anchor="t">
            <a:spAutoFit/>
          </a:bodyPr>
          <a:lstStyle/>
          <a:p>
            <a:pPr>
              <a:spcBef>
                <a:spcPts val="0"/>
              </a:spcBef>
              <a:spcAft>
                <a:spcPts val="0"/>
              </a:spcAft>
              <a:defRPr sz="1720" b="1" i="0">
                <a:solidFill>
                  <a:srgbClr val="16354B"/>
                </a:solidFill>
                <a:latin typeface="Aptos"/>
              </a:defRPr>
            </a:pPr>
            <a:r>
              <a:t>Select the more capable candidate.</a:t>
            </a:r>
          </a:p>
        </p:txBody>
      </p:sp>
      <p:sp>
        <p:nvSpPr>
          <p:cNvPr id="34" name="TextBox 33"/>
          <p:cNvSpPr txBox="1"/>
          <p:nvPr/>
        </p:nvSpPr>
        <p:spPr>
          <a:xfrm>
            <a:off x="6345936" y="4928616"/>
            <a:ext cx="4773168" cy="320040"/>
          </a:xfrm>
          <a:prstGeom prst="rect">
            <a:avLst/>
          </a:prstGeom>
          <a:noFill/>
        </p:spPr>
        <p:txBody>
          <a:bodyPr wrap="square" lIns="0" tIns="0" rIns="0" bIns="0" anchor="t">
            <a:spAutoFit/>
          </a:bodyPr>
          <a:lstStyle/>
          <a:p>
            <a:pPr>
              <a:spcBef>
                <a:spcPts val="0"/>
              </a:spcBef>
              <a:spcAft>
                <a:spcPts val="0"/>
              </a:spcAft>
              <a:defRPr sz="1520" b="0" i="0">
                <a:solidFill>
                  <a:srgbClr val="A54D50"/>
                </a:solidFill>
                <a:latin typeface="Aptos"/>
              </a:defRPr>
            </a:pPr>
            <a:r>
              <a:t>Caution: merit needs reliable, unbiased assessment.</a:t>
            </a:r>
          </a:p>
        </p:txBody>
      </p:sp>
      <p:sp>
        <p:nvSpPr>
          <p:cNvPr id="35" name="Rounded Rectangle 34"/>
          <p:cNvSpPr/>
          <p:nvPr/>
        </p:nvSpPr>
        <p:spPr>
          <a:xfrm>
            <a:off x="621792" y="5586984"/>
            <a:ext cx="10954512" cy="5852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22960" y="5756148"/>
            <a:ext cx="1115568" cy="219456"/>
          </a:xfrm>
          <a:prstGeom prst="rect">
            <a:avLst/>
          </a:prstGeom>
          <a:noFill/>
        </p:spPr>
        <p:txBody>
          <a:bodyPr wrap="square" lIns="0" tIns="0" rIns="0" bIns="0" anchor="t">
            <a:spAutoFit/>
          </a:bodyPr>
          <a:lstStyle/>
          <a:p>
            <a:pPr>
              <a:spcBef>
                <a:spcPts val="0"/>
              </a:spcBef>
              <a:spcAft>
                <a:spcPts val="0"/>
              </a:spcAft>
              <a:defRPr sz="1160" b="1" i="0">
                <a:solidFill>
                  <a:srgbClr val="137D77"/>
                </a:solidFill>
                <a:latin typeface="Aptos"/>
              </a:defRPr>
            </a:pPr>
            <a:r>
              <a:t>KEY IDEA</a:t>
            </a:r>
          </a:p>
        </p:txBody>
      </p:sp>
      <p:sp>
        <p:nvSpPr>
          <p:cNvPr id="37" name="TextBox 36"/>
          <p:cNvSpPr txBox="1"/>
          <p:nvPr/>
        </p:nvSpPr>
        <p:spPr>
          <a:xfrm>
            <a:off x="1984248" y="5691225"/>
            <a:ext cx="9372600" cy="393192"/>
          </a:xfrm>
          <a:prstGeom prst="rect">
            <a:avLst/>
          </a:prstGeom>
          <a:noFill/>
        </p:spPr>
        <p:txBody>
          <a:bodyPr wrap="square" lIns="0" tIns="0" rIns="0" bIns="0" anchor="ctr">
            <a:spAutoFit/>
          </a:bodyPr>
          <a:lstStyle/>
          <a:p>
            <a:pPr>
              <a:spcBef>
                <a:spcPts val="0"/>
              </a:spcBef>
              <a:spcAft>
                <a:spcPts val="0"/>
              </a:spcAft>
              <a:defRPr sz="1750" b="1" i="0">
                <a:solidFill>
                  <a:srgbClr val="16354B"/>
                </a:solidFill>
                <a:latin typeface="Aptos"/>
              </a:defRPr>
            </a:pPr>
            <a:r>
              <a:t>Merit rewards competence, but measuring it fairly can be difficult.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19456"/>
          </a:xfrm>
          <a:prstGeom prst="rect">
            <a:avLst/>
          </a:prstGeom>
          <a:noFill/>
        </p:spPr>
        <p:txBody>
          <a:bodyPr wrap="square" lIns="0" tIns="0" rIns="0" bIns="0" anchor="t">
            <a:spAutoFit/>
          </a:bodyPr>
          <a:lstStyle/>
          <a:p>
            <a:pPr>
              <a:spcBef>
                <a:spcPts val="0"/>
              </a:spcBef>
              <a:spcAft>
                <a:spcPts val="0"/>
              </a:spcAft>
              <a:defRPr sz="1160" b="1" i="0">
                <a:solidFill>
                  <a:srgbClr val="137D77"/>
                </a:solidFill>
                <a:latin typeface="Aptos"/>
              </a:defRPr>
            </a:pPr>
            <a:r>
              <a:t>PERSONNEL ADMINISTRATION</a:t>
            </a:r>
          </a:p>
        </p:txBody>
      </p:sp>
      <p:sp>
        <p:nvSpPr>
          <p:cNvPr id="4" name="TextBox 3"/>
          <p:cNvSpPr txBox="1"/>
          <p:nvPr/>
        </p:nvSpPr>
        <p:spPr>
          <a:xfrm>
            <a:off x="612648" y="804672"/>
            <a:ext cx="11018520" cy="621792"/>
          </a:xfrm>
          <a:prstGeom prst="rect">
            <a:avLst/>
          </a:prstGeom>
          <a:noFill/>
        </p:spPr>
        <p:txBody>
          <a:bodyPr wrap="square" lIns="0" tIns="0" rIns="0" bIns="0" anchor="t">
            <a:spAutoFit/>
          </a:bodyPr>
          <a:lstStyle/>
          <a:p>
            <a:pPr>
              <a:spcBef>
                <a:spcPts val="0"/>
              </a:spcBef>
              <a:spcAft>
                <a:spcPts val="0"/>
              </a:spcAft>
              <a:defRPr sz="3450" b="1" i="0">
                <a:solidFill>
                  <a:srgbClr val="16354B"/>
                </a:solidFill>
                <a:latin typeface="Aptos"/>
              </a:defRPr>
            </a:pPr>
            <a:r>
              <a:t>Principle 3: Seniority-cum-Merit</a:t>
            </a:r>
          </a:p>
        </p:txBody>
      </p:sp>
      <p:sp>
        <p:nvSpPr>
          <p:cNvPr id="5" name="TextBox 4"/>
          <p:cNvSpPr txBox="1"/>
          <p:nvPr/>
        </p:nvSpPr>
        <p:spPr>
          <a:xfrm>
            <a:off x="630936" y="1527048"/>
            <a:ext cx="10927080" cy="393192"/>
          </a:xfrm>
          <a:prstGeom prst="rect">
            <a:avLst/>
          </a:prstGeom>
          <a:noFill/>
        </p:spPr>
        <p:txBody>
          <a:bodyPr wrap="square" lIns="0" tIns="0" rIns="0" bIns="0" anchor="t">
            <a:spAutoFit/>
          </a:bodyPr>
          <a:lstStyle/>
          <a:p>
            <a:pPr>
              <a:spcBef>
                <a:spcPts val="0"/>
              </a:spcBef>
              <a:spcAft>
                <a:spcPts val="0"/>
              </a:spcAft>
              <a:defRPr sz="1710" b="0" i="0">
                <a:solidFill>
                  <a:srgbClr val="506373"/>
                </a:solidFill>
                <a:latin typeface="Aptos"/>
              </a:defRPr>
            </a:pPr>
            <a:r>
              <a:t>First check minimum suitability; then give priority to the most senior eligible officer.</a:t>
            </a:r>
          </a:p>
        </p:txBody>
      </p:sp>
      <p:sp>
        <p:nvSpPr>
          <p:cNvPr id="6" name="Rectangle 5"/>
          <p:cNvSpPr/>
          <p:nvPr/>
        </p:nvSpPr>
        <p:spPr>
          <a:xfrm>
            <a:off x="621792" y="6377940"/>
            <a:ext cx="10954512" cy="7315"/>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936" y="6483096"/>
            <a:ext cx="6492240" cy="182880"/>
          </a:xfrm>
          <a:prstGeom prst="rect">
            <a:avLst/>
          </a:prstGeom>
          <a:noFill/>
        </p:spPr>
        <p:txBody>
          <a:bodyPr wrap="square" lIns="0" tIns="0" rIns="0" bIns="0" anchor="t">
            <a:spAutoFit/>
          </a:bodyPr>
          <a:lstStyle/>
          <a:p>
            <a:pPr>
              <a:spcBef>
                <a:spcPts val="0"/>
              </a:spcBef>
              <a:spcAft>
                <a:spcPts val="0"/>
              </a:spcAft>
              <a:defRPr sz="1020" b="1" i="0">
                <a:solidFill>
                  <a:srgbClr val="506373"/>
                </a:solidFill>
                <a:latin typeface="Aptos"/>
              </a:defRPr>
            </a:pPr>
            <a:r>
              <a:t>PROMOTION IN PUBLIC ADMINISTRATION</a:t>
            </a:r>
          </a:p>
        </p:txBody>
      </p:sp>
      <p:sp>
        <p:nvSpPr>
          <p:cNvPr id="8" name="TextBox 7"/>
          <p:cNvSpPr txBox="1"/>
          <p:nvPr/>
        </p:nvSpPr>
        <p:spPr>
          <a:xfrm>
            <a:off x="11091672" y="6441948"/>
            <a:ext cx="438912" cy="210312"/>
          </a:xfrm>
          <a:prstGeom prst="rect">
            <a:avLst/>
          </a:prstGeom>
          <a:noFill/>
        </p:spPr>
        <p:txBody>
          <a:bodyPr wrap="square" lIns="0" tIns="0" rIns="0" bIns="0" anchor="t">
            <a:spAutoFit/>
          </a:bodyPr>
          <a:lstStyle/>
          <a:p>
            <a:pPr algn="r">
              <a:spcBef>
                <a:spcPts val="0"/>
              </a:spcBef>
              <a:spcAft>
                <a:spcPts val="0"/>
              </a:spcAft>
              <a:defRPr sz="1150" b="1" i="0">
                <a:solidFill>
                  <a:srgbClr val="137D77"/>
                </a:solidFill>
                <a:latin typeface="Aptos"/>
              </a:defRPr>
            </a:pPr>
            <a:r>
              <a:t>09</a:t>
            </a:r>
          </a:p>
        </p:txBody>
      </p:sp>
      <p:sp>
        <p:nvSpPr>
          <p:cNvPr id="9" name="Rounded Rectangle 8"/>
          <p:cNvSpPr/>
          <p:nvPr/>
        </p:nvSpPr>
        <p:spPr>
          <a:xfrm>
            <a:off x="640080" y="2057400"/>
            <a:ext cx="3520440" cy="1143000"/>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4671" y="2194560"/>
            <a:ext cx="3163824" cy="347472"/>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3" y="2269540"/>
            <a:ext cx="2935224" cy="210312"/>
          </a:xfrm>
          <a:prstGeom prst="rect">
            <a:avLst/>
          </a:prstGeom>
          <a:noFill/>
        </p:spPr>
        <p:txBody>
          <a:bodyPr wrap="square" lIns="0" tIns="0" rIns="0" bIns="0" anchor="t">
            <a:spAutoFit/>
          </a:bodyPr>
          <a:lstStyle/>
          <a:p>
            <a:pPr>
              <a:spcBef>
                <a:spcPts val="0"/>
              </a:spcBef>
              <a:spcAft>
                <a:spcPts val="0"/>
              </a:spcAft>
              <a:defRPr sz="1310" b="1" i="0">
                <a:solidFill>
                  <a:srgbClr val="3C72A8"/>
                </a:solidFill>
                <a:latin typeface="Aptos"/>
              </a:defRPr>
            </a:pPr>
            <a:r>
              <a:t>1  Eligibility</a:t>
            </a:r>
          </a:p>
        </p:txBody>
      </p:sp>
      <p:sp>
        <p:nvSpPr>
          <p:cNvPr id="12" name="TextBox 11"/>
          <p:cNvSpPr txBox="1"/>
          <p:nvPr/>
        </p:nvSpPr>
        <p:spPr>
          <a:xfrm>
            <a:off x="850392" y="2697480"/>
            <a:ext cx="3118104" cy="393192"/>
          </a:xfrm>
          <a:prstGeom prst="rect">
            <a:avLst/>
          </a:prstGeom>
          <a:noFill/>
        </p:spPr>
        <p:txBody>
          <a:bodyPr wrap="square" lIns="0" tIns="0" rIns="0" bIns="0" anchor="t">
            <a:spAutoFit/>
          </a:bodyPr>
          <a:lstStyle/>
          <a:p>
            <a:pPr algn="ctr">
              <a:spcBef>
                <a:spcPts val="0"/>
              </a:spcBef>
              <a:spcAft>
                <a:spcPts val="0"/>
              </a:spcAft>
              <a:defRPr sz="1540" b="0" i="0">
                <a:solidFill>
                  <a:srgbClr val="183947"/>
                </a:solidFill>
                <a:latin typeface="Aptos"/>
              </a:defRPr>
            </a:pPr>
            <a:r>
              <a:t>Check service rules</a:t>
            </a:r>
          </a:p>
        </p:txBody>
      </p:sp>
      <p:sp>
        <p:nvSpPr>
          <p:cNvPr id="13" name="Rounded Rectangle 12"/>
          <p:cNvSpPr/>
          <p:nvPr/>
        </p:nvSpPr>
        <p:spPr>
          <a:xfrm>
            <a:off x="4343400" y="2057400"/>
            <a:ext cx="3520440" cy="1143000"/>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4507992" y="2194560"/>
            <a:ext cx="3163824" cy="347472"/>
          </a:xfrm>
          <a:prstGeom prst="roundRect">
            <a:avLst/>
          </a:prstGeom>
          <a:solidFill>
            <a:srgbClr val="F1E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26864" y="2269540"/>
            <a:ext cx="2935224" cy="210312"/>
          </a:xfrm>
          <a:prstGeom prst="rect">
            <a:avLst/>
          </a:prstGeom>
          <a:noFill/>
        </p:spPr>
        <p:txBody>
          <a:bodyPr wrap="square" lIns="0" tIns="0" rIns="0" bIns="0" anchor="t">
            <a:spAutoFit/>
          </a:bodyPr>
          <a:lstStyle/>
          <a:p>
            <a:pPr>
              <a:spcBef>
                <a:spcPts val="0"/>
              </a:spcBef>
              <a:spcAft>
                <a:spcPts val="0"/>
              </a:spcAft>
              <a:defRPr sz="1310" b="1" i="0">
                <a:solidFill>
                  <a:srgbClr val="7A59A1"/>
                </a:solidFill>
                <a:latin typeface="Aptos"/>
              </a:defRPr>
            </a:pPr>
            <a:r>
              <a:t>2  Minimum merit</a:t>
            </a:r>
          </a:p>
        </p:txBody>
      </p:sp>
      <p:sp>
        <p:nvSpPr>
          <p:cNvPr id="16" name="TextBox 15"/>
          <p:cNvSpPr txBox="1"/>
          <p:nvPr/>
        </p:nvSpPr>
        <p:spPr>
          <a:xfrm>
            <a:off x="4553712" y="2697480"/>
            <a:ext cx="3118104" cy="393192"/>
          </a:xfrm>
          <a:prstGeom prst="rect">
            <a:avLst/>
          </a:prstGeom>
          <a:noFill/>
        </p:spPr>
        <p:txBody>
          <a:bodyPr wrap="square" lIns="0" tIns="0" rIns="0" bIns="0" anchor="t">
            <a:spAutoFit/>
          </a:bodyPr>
          <a:lstStyle/>
          <a:p>
            <a:pPr algn="ctr">
              <a:spcBef>
                <a:spcPts val="0"/>
              </a:spcBef>
              <a:spcAft>
                <a:spcPts val="0"/>
              </a:spcAft>
              <a:defRPr sz="1540" b="0" i="0">
                <a:solidFill>
                  <a:srgbClr val="183947"/>
                </a:solidFill>
                <a:latin typeface="Aptos"/>
              </a:defRPr>
            </a:pPr>
            <a:r>
              <a:t>Who meets the standard?</a:t>
            </a:r>
          </a:p>
        </p:txBody>
      </p:sp>
      <p:sp>
        <p:nvSpPr>
          <p:cNvPr id="17" name="Rounded Rectangle 16"/>
          <p:cNvSpPr/>
          <p:nvPr/>
        </p:nvSpPr>
        <p:spPr>
          <a:xfrm>
            <a:off x="8046719" y="2057400"/>
            <a:ext cx="3520440" cy="1143000"/>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8211311" y="2194560"/>
            <a:ext cx="3163824" cy="347472"/>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330183" y="2269540"/>
            <a:ext cx="2935224" cy="210312"/>
          </a:xfrm>
          <a:prstGeom prst="rect">
            <a:avLst/>
          </a:prstGeom>
          <a:noFill/>
        </p:spPr>
        <p:txBody>
          <a:bodyPr wrap="square" lIns="0" tIns="0" rIns="0" bIns="0" anchor="t">
            <a:spAutoFit/>
          </a:bodyPr>
          <a:lstStyle/>
          <a:p>
            <a:pPr>
              <a:spcBef>
                <a:spcPts val="0"/>
              </a:spcBef>
              <a:spcAft>
                <a:spcPts val="0"/>
              </a:spcAft>
              <a:defRPr sz="1310" b="1" i="0">
                <a:solidFill>
                  <a:srgbClr val="137D77"/>
                </a:solidFill>
                <a:latin typeface="Aptos"/>
              </a:defRPr>
            </a:pPr>
            <a:r>
              <a:t>3  Seniority priority</a:t>
            </a:r>
          </a:p>
        </p:txBody>
      </p:sp>
      <p:sp>
        <p:nvSpPr>
          <p:cNvPr id="20" name="TextBox 19"/>
          <p:cNvSpPr txBox="1"/>
          <p:nvPr/>
        </p:nvSpPr>
        <p:spPr>
          <a:xfrm>
            <a:off x="8257031" y="2697480"/>
            <a:ext cx="3118104" cy="393192"/>
          </a:xfrm>
          <a:prstGeom prst="rect">
            <a:avLst/>
          </a:prstGeom>
          <a:noFill/>
        </p:spPr>
        <p:txBody>
          <a:bodyPr wrap="square" lIns="0" tIns="0" rIns="0" bIns="0" anchor="t">
            <a:spAutoFit/>
          </a:bodyPr>
          <a:lstStyle/>
          <a:p>
            <a:pPr algn="ctr">
              <a:spcBef>
                <a:spcPts val="0"/>
              </a:spcBef>
              <a:spcAft>
                <a:spcPts val="0"/>
              </a:spcAft>
              <a:defRPr sz="1540" b="0" i="0">
                <a:solidFill>
                  <a:srgbClr val="183947"/>
                </a:solidFill>
                <a:latin typeface="Aptos"/>
              </a:defRPr>
            </a:pPr>
            <a:r>
              <a:t>Select the senior-most fit officer</a:t>
            </a:r>
          </a:p>
        </p:txBody>
      </p:sp>
      <p:sp>
        <p:nvSpPr>
          <p:cNvPr id="21" name="Rounded Rectangle 20"/>
          <p:cNvSpPr/>
          <p:nvPr/>
        </p:nvSpPr>
        <p:spPr>
          <a:xfrm>
            <a:off x="640080" y="3438144"/>
            <a:ext cx="7461504" cy="2103120"/>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77824" y="3621024"/>
            <a:ext cx="6821424" cy="320040"/>
          </a:xfrm>
          <a:prstGeom prst="rect">
            <a:avLst/>
          </a:prstGeom>
          <a:noFill/>
        </p:spPr>
        <p:txBody>
          <a:bodyPr wrap="square" lIns="0" tIns="0" rIns="0" bIns="0" anchor="t">
            <a:spAutoFit/>
          </a:bodyPr>
          <a:lstStyle/>
          <a:p>
            <a:pPr>
              <a:spcBef>
                <a:spcPts val="0"/>
              </a:spcBef>
              <a:spcAft>
                <a:spcPts val="0"/>
              </a:spcAft>
              <a:defRPr sz="1900" b="1" i="0">
                <a:solidFill>
                  <a:srgbClr val="16354B"/>
                </a:solidFill>
                <a:latin typeface="Aptos"/>
              </a:defRPr>
            </a:pPr>
            <a:r>
              <a:t>Classroom example · One vacancy</a:t>
            </a:r>
          </a:p>
        </p:txBody>
      </p:sp>
      <p:sp>
        <p:nvSpPr>
          <p:cNvPr id="23" name="Rounded Rectangle 22"/>
          <p:cNvSpPr/>
          <p:nvPr/>
        </p:nvSpPr>
        <p:spPr>
          <a:xfrm>
            <a:off x="868680" y="4041648"/>
            <a:ext cx="6986016" cy="338328"/>
          </a:xfrm>
          <a:prstGeom prst="roundRect">
            <a:avLst/>
          </a:prstGeom>
          <a:solidFill>
            <a:srgbClr val="F2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005840" y="4105656"/>
            <a:ext cx="1920240" cy="237744"/>
          </a:xfrm>
          <a:prstGeom prst="rect">
            <a:avLst/>
          </a:prstGeom>
          <a:noFill/>
        </p:spPr>
        <p:txBody>
          <a:bodyPr wrap="square" lIns="0" tIns="0" rIns="0" bIns="0" anchor="t">
            <a:spAutoFit/>
          </a:bodyPr>
          <a:lstStyle/>
          <a:p>
            <a:pPr>
              <a:spcBef>
                <a:spcPts val="0"/>
              </a:spcBef>
              <a:spcAft>
                <a:spcPts val="0"/>
              </a:spcAft>
              <a:defRPr sz="1270" b="1" i="0">
                <a:solidFill>
                  <a:srgbClr val="506373"/>
                </a:solidFill>
                <a:latin typeface="Aptos"/>
              </a:defRPr>
            </a:pPr>
            <a:r>
              <a:t>Officer</a:t>
            </a:r>
          </a:p>
        </p:txBody>
      </p:sp>
      <p:sp>
        <p:nvSpPr>
          <p:cNvPr id="25" name="TextBox 24"/>
          <p:cNvSpPr txBox="1"/>
          <p:nvPr/>
        </p:nvSpPr>
        <p:spPr>
          <a:xfrm>
            <a:off x="2816352" y="4105656"/>
            <a:ext cx="1920240" cy="237744"/>
          </a:xfrm>
          <a:prstGeom prst="rect">
            <a:avLst/>
          </a:prstGeom>
          <a:noFill/>
        </p:spPr>
        <p:txBody>
          <a:bodyPr wrap="square" lIns="0" tIns="0" rIns="0" bIns="0" anchor="t">
            <a:spAutoFit/>
          </a:bodyPr>
          <a:lstStyle/>
          <a:p>
            <a:pPr>
              <a:spcBef>
                <a:spcPts val="0"/>
              </a:spcBef>
              <a:spcAft>
                <a:spcPts val="0"/>
              </a:spcAft>
              <a:defRPr sz="1270" b="1" i="0">
                <a:solidFill>
                  <a:srgbClr val="506373"/>
                </a:solidFill>
                <a:latin typeface="Aptos"/>
              </a:defRPr>
            </a:pPr>
            <a:r>
              <a:t>Service</a:t>
            </a:r>
          </a:p>
        </p:txBody>
      </p:sp>
      <p:sp>
        <p:nvSpPr>
          <p:cNvPr id="26" name="TextBox 25"/>
          <p:cNvSpPr txBox="1"/>
          <p:nvPr/>
        </p:nvSpPr>
        <p:spPr>
          <a:xfrm>
            <a:off x="4352544" y="4105656"/>
            <a:ext cx="1920240" cy="237744"/>
          </a:xfrm>
          <a:prstGeom prst="rect">
            <a:avLst/>
          </a:prstGeom>
          <a:noFill/>
        </p:spPr>
        <p:txBody>
          <a:bodyPr wrap="square" lIns="0" tIns="0" rIns="0" bIns="0" anchor="t">
            <a:spAutoFit/>
          </a:bodyPr>
          <a:lstStyle/>
          <a:p>
            <a:pPr>
              <a:spcBef>
                <a:spcPts val="0"/>
              </a:spcBef>
              <a:spcAft>
                <a:spcPts val="0"/>
              </a:spcAft>
              <a:defRPr sz="1270" b="1" i="0">
                <a:solidFill>
                  <a:srgbClr val="506373"/>
                </a:solidFill>
                <a:latin typeface="Aptos"/>
              </a:defRPr>
            </a:pPr>
            <a:r>
              <a:t>Meets standard?</a:t>
            </a:r>
          </a:p>
        </p:txBody>
      </p:sp>
      <p:sp>
        <p:nvSpPr>
          <p:cNvPr id="27" name="TextBox 26"/>
          <p:cNvSpPr txBox="1"/>
          <p:nvPr/>
        </p:nvSpPr>
        <p:spPr>
          <a:xfrm>
            <a:off x="6784848" y="4105656"/>
            <a:ext cx="941832" cy="237744"/>
          </a:xfrm>
          <a:prstGeom prst="rect">
            <a:avLst/>
          </a:prstGeom>
          <a:noFill/>
        </p:spPr>
        <p:txBody>
          <a:bodyPr wrap="square" lIns="0" tIns="0" rIns="0" bIns="0" anchor="t">
            <a:spAutoFit/>
          </a:bodyPr>
          <a:lstStyle/>
          <a:p>
            <a:pPr>
              <a:spcBef>
                <a:spcPts val="0"/>
              </a:spcBef>
              <a:spcAft>
                <a:spcPts val="0"/>
              </a:spcAft>
              <a:defRPr sz="1270" b="1" i="0">
                <a:solidFill>
                  <a:srgbClr val="506373"/>
                </a:solidFill>
                <a:latin typeface="Aptos"/>
              </a:defRPr>
            </a:pPr>
            <a:r>
              <a:t>Result</a:t>
            </a:r>
          </a:p>
        </p:txBody>
      </p:sp>
      <p:sp>
        <p:nvSpPr>
          <p:cNvPr id="28" name="TextBox 27"/>
          <p:cNvSpPr txBox="1"/>
          <p:nvPr/>
        </p:nvSpPr>
        <p:spPr>
          <a:xfrm>
            <a:off x="1014984" y="4489704"/>
            <a:ext cx="1554480" cy="256032"/>
          </a:xfrm>
          <a:prstGeom prst="rect">
            <a:avLst/>
          </a:prstGeom>
          <a:noFill/>
        </p:spPr>
        <p:txBody>
          <a:bodyPr wrap="square" lIns="0" tIns="0" rIns="0" bIns="0" anchor="t">
            <a:spAutoFit/>
          </a:bodyPr>
          <a:lstStyle/>
          <a:p>
            <a:pPr>
              <a:spcBef>
                <a:spcPts val="0"/>
              </a:spcBef>
              <a:spcAft>
                <a:spcPts val="0"/>
              </a:spcAft>
              <a:defRPr sz="1450" b="0" i="0">
                <a:solidFill>
                  <a:srgbClr val="16354B"/>
                </a:solidFill>
                <a:latin typeface="Aptos"/>
              </a:defRPr>
            </a:pPr>
            <a:r>
              <a:t>Dev</a:t>
            </a:r>
          </a:p>
        </p:txBody>
      </p:sp>
      <p:sp>
        <p:nvSpPr>
          <p:cNvPr id="29" name="TextBox 28"/>
          <p:cNvSpPr txBox="1"/>
          <p:nvPr/>
        </p:nvSpPr>
        <p:spPr>
          <a:xfrm>
            <a:off x="2834640" y="4489704"/>
            <a:ext cx="1261872" cy="256032"/>
          </a:xfrm>
          <a:prstGeom prst="rect">
            <a:avLst/>
          </a:prstGeom>
          <a:noFill/>
        </p:spPr>
        <p:txBody>
          <a:bodyPr wrap="square" lIns="0" tIns="0" rIns="0" bIns="0" anchor="t">
            <a:spAutoFit/>
          </a:bodyPr>
          <a:lstStyle/>
          <a:p>
            <a:pPr>
              <a:spcBef>
                <a:spcPts val="0"/>
              </a:spcBef>
              <a:spcAft>
                <a:spcPts val="0"/>
              </a:spcAft>
              <a:defRPr sz="1450" b="0" i="0">
                <a:solidFill>
                  <a:srgbClr val="16354B"/>
                </a:solidFill>
                <a:latin typeface="Aptos"/>
              </a:defRPr>
            </a:pPr>
            <a:r>
              <a:t>16 yrs</a:t>
            </a:r>
          </a:p>
        </p:txBody>
      </p:sp>
      <p:sp>
        <p:nvSpPr>
          <p:cNvPr id="30" name="TextBox 29"/>
          <p:cNvSpPr txBox="1"/>
          <p:nvPr/>
        </p:nvSpPr>
        <p:spPr>
          <a:xfrm>
            <a:off x="4608576" y="4489704"/>
            <a:ext cx="1179576" cy="256032"/>
          </a:xfrm>
          <a:prstGeom prst="rect">
            <a:avLst/>
          </a:prstGeom>
          <a:noFill/>
        </p:spPr>
        <p:txBody>
          <a:bodyPr wrap="square" lIns="0" tIns="0" rIns="0" bIns="0" anchor="t">
            <a:spAutoFit/>
          </a:bodyPr>
          <a:lstStyle/>
          <a:p>
            <a:pPr>
              <a:spcBef>
                <a:spcPts val="0"/>
              </a:spcBef>
              <a:spcAft>
                <a:spcPts val="0"/>
              </a:spcAft>
              <a:defRPr sz="1450" b="0" i="0">
                <a:solidFill>
                  <a:srgbClr val="A54D50"/>
                </a:solidFill>
                <a:latin typeface="Aptos"/>
              </a:defRPr>
            </a:pPr>
            <a:r>
              <a:t>No</a:t>
            </a:r>
          </a:p>
        </p:txBody>
      </p:sp>
      <p:sp>
        <p:nvSpPr>
          <p:cNvPr id="31" name="TextBox 30"/>
          <p:cNvSpPr txBox="1"/>
          <p:nvPr/>
        </p:nvSpPr>
        <p:spPr>
          <a:xfrm>
            <a:off x="6711696" y="4489704"/>
            <a:ext cx="1042415" cy="256032"/>
          </a:xfrm>
          <a:prstGeom prst="rect">
            <a:avLst/>
          </a:prstGeom>
          <a:noFill/>
        </p:spPr>
        <p:txBody>
          <a:bodyPr wrap="square" lIns="0" tIns="0" rIns="0" bIns="0" anchor="t">
            <a:spAutoFit/>
          </a:bodyPr>
          <a:lstStyle/>
          <a:p>
            <a:pPr>
              <a:spcBef>
                <a:spcPts val="0"/>
              </a:spcBef>
              <a:spcAft>
                <a:spcPts val="0"/>
              </a:spcAft>
              <a:defRPr sz="1390" b="0" i="0">
                <a:solidFill>
                  <a:srgbClr val="506373"/>
                </a:solidFill>
                <a:latin typeface="Aptos"/>
              </a:defRPr>
            </a:pPr>
            <a:r>
              <a:t>Excluded</a:t>
            </a:r>
          </a:p>
        </p:txBody>
      </p:sp>
      <p:sp>
        <p:nvSpPr>
          <p:cNvPr id="32" name="Rounded Rectangle 31"/>
          <p:cNvSpPr/>
          <p:nvPr/>
        </p:nvSpPr>
        <p:spPr>
          <a:xfrm>
            <a:off x="868680" y="4800600"/>
            <a:ext cx="6986016" cy="301752"/>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1014984" y="4809744"/>
            <a:ext cx="1554480" cy="256032"/>
          </a:xfrm>
          <a:prstGeom prst="rect">
            <a:avLst/>
          </a:prstGeom>
          <a:noFill/>
        </p:spPr>
        <p:txBody>
          <a:bodyPr wrap="square" lIns="0" tIns="0" rIns="0" bIns="0" anchor="t">
            <a:spAutoFit/>
          </a:bodyPr>
          <a:lstStyle/>
          <a:p>
            <a:pPr>
              <a:spcBef>
                <a:spcPts val="0"/>
              </a:spcBef>
              <a:spcAft>
                <a:spcPts val="0"/>
              </a:spcAft>
              <a:defRPr sz="1450" b="1" i="0">
                <a:solidFill>
                  <a:srgbClr val="16354B"/>
                </a:solidFill>
                <a:latin typeface="Aptos"/>
              </a:defRPr>
            </a:pPr>
            <a:r>
              <a:t>Asha</a:t>
            </a:r>
          </a:p>
        </p:txBody>
      </p:sp>
      <p:sp>
        <p:nvSpPr>
          <p:cNvPr id="34" name="TextBox 33"/>
          <p:cNvSpPr txBox="1"/>
          <p:nvPr/>
        </p:nvSpPr>
        <p:spPr>
          <a:xfrm>
            <a:off x="2834640" y="4809744"/>
            <a:ext cx="1261872" cy="256032"/>
          </a:xfrm>
          <a:prstGeom prst="rect">
            <a:avLst/>
          </a:prstGeom>
          <a:noFill/>
        </p:spPr>
        <p:txBody>
          <a:bodyPr wrap="square" lIns="0" tIns="0" rIns="0" bIns="0" anchor="t">
            <a:spAutoFit/>
          </a:bodyPr>
          <a:lstStyle/>
          <a:p>
            <a:pPr>
              <a:spcBef>
                <a:spcPts val="0"/>
              </a:spcBef>
              <a:spcAft>
                <a:spcPts val="0"/>
              </a:spcAft>
              <a:defRPr sz="1450" b="1" i="0">
                <a:solidFill>
                  <a:srgbClr val="16354B"/>
                </a:solidFill>
                <a:latin typeface="Aptos"/>
              </a:defRPr>
            </a:pPr>
            <a:r>
              <a:t>14 yrs</a:t>
            </a:r>
          </a:p>
        </p:txBody>
      </p:sp>
      <p:sp>
        <p:nvSpPr>
          <p:cNvPr id="35" name="TextBox 34"/>
          <p:cNvSpPr txBox="1"/>
          <p:nvPr/>
        </p:nvSpPr>
        <p:spPr>
          <a:xfrm>
            <a:off x="4608576" y="4809744"/>
            <a:ext cx="1179576" cy="256032"/>
          </a:xfrm>
          <a:prstGeom prst="rect">
            <a:avLst/>
          </a:prstGeom>
          <a:noFill/>
        </p:spPr>
        <p:txBody>
          <a:bodyPr wrap="square" lIns="0" tIns="0" rIns="0" bIns="0" anchor="t">
            <a:spAutoFit/>
          </a:bodyPr>
          <a:lstStyle/>
          <a:p>
            <a:pPr>
              <a:spcBef>
                <a:spcPts val="0"/>
              </a:spcBef>
              <a:spcAft>
                <a:spcPts val="0"/>
              </a:spcAft>
              <a:defRPr sz="1450" b="1" i="0">
                <a:solidFill>
                  <a:srgbClr val="137D77"/>
                </a:solidFill>
                <a:latin typeface="Aptos"/>
              </a:defRPr>
            </a:pPr>
            <a:r>
              <a:t>Yes</a:t>
            </a:r>
          </a:p>
        </p:txBody>
      </p:sp>
      <p:sp>
        <p:nvSpPr>
          <p:cNvPr id="36" name="TextBox 35"/>
          <p:cNvSpPr txBox="1"/>
          <p:nvPr/>
        </p:nvSpPr>
        <p:spPr>
          <a:xfrm>
            <a:off x="6711696" y="4809744"/>
            <a:ext cx="1042415" cy="256032"/>
          </a:xfrm>
          <a:prstGeom prst="rect">
            <a:avLst/>
          </a:prstGeom>
          <a:noFill/>
        </p:spPr>
        <p:txBody>
          <a:bodyPr wrap="square" lIns="0" tIns="0" rIns="0" bIns="0" anchor="t">
            <a:spAutoFit/>
          </a:bodyPr>
          <a:lstStyle/>
          <a:p>
            <a:pPr>
              <a:spcBef>
                <a:spcPts val="0"/>
              </a:spcBef>
              <a:spcAft>
                <a:spcPts val="0"/>
              </a:spcAft>
              <a:defRPr sz="1390" b="1" i="0">
                <a:solidFill>
                  <a:srgbClr val="137D77"/>
                </a:solidFill>
                <a:latin typeface="Aptos"/>
              </a:defRPr>
            </a:pPr>
            <a:r>
              <a:t>Selected</a:t>
            </a:r>
          </a:p>
        </p:txBody>
      </p:sp>
      <p:sp>
        <p:nvSpPr>
          <p:cNvPr id="37" name="TextBox 36"/>
          <p:cNvSpPr txBox="1"/>
          <p:nvPr/>
        </p:nvSpPr>
        <p:spPr>
          <a:xfrm>
            <a:off x="1014984" y="5129784"/>
            <a:ext cx="1554480" cy="256032"/>
          </a:xfrm>
          <a:prstGeom prst="rect">
            <a:avLst/>
          </a:prstGeom>
          <a:noFill/>
        </p:spPr>
        <p:txBody>
          <a:bodyPr wrap="square" lIns="0" tIns="0" rIns="0" bIns="0" anchor="t">
            <a:spAutoFit/>
          </a:bodyPr>
          <a:lstStyle/>
          <a:p>
            <a:pPr>
              <a:spcBef>
                <a:spcPts val="0"/>
              </a:spcBef>
              <a:spcAft>
                <a:spcPts val="0"/>
              </a:spcAft>
              <a:defRPr sz="1450" b="0" i="0">
                <a:solidFill>
                  <a:srgbClr val="16354B"/>
                </a:solidFill>
                <a:latin typeface="Aptos"/>
              </a:defRPr>
            </a:pPr>
            <a:r>
              <a:t>Biren</a:t>
            </a:r>
          </a:p>
        </p:txBody>
      </p:sp>
      <p:sp>
        <p:nvSpPr>
          <p:cNvPr id="38" name="TextBox 37"/>
          <p:cNvSpPr txBox="1"/>
          <p:nvPr/>
        </p:nvSpPr>
        <p:spPr>
          <a:xfrm>
            <a:off x="2834640" y="5129784"/>
            <a:ext cx="1261872" cy="256032"/>
          </a:xfrm>
          <a:prstGeom prst="rect">
            <a:avLst/>
          </a:prstGeom>
          <a:noFill/>
        </p:spPr>
        <p:txBody>
          <a:bodyPr wrap="square" lIns="0" tIns="0" rIns="0" bIns="0" anchor="t">
            <a:spAutoFit/>
          </a:bodyPr>
          <a:lstStyle/>
          <a:p>
            <a:pPr>
              <a:spcBef>
                <a:spcPts val="0"/>
              </a:spcBef>
              <a:spcAft>
                <a:spcPts val="0"/>
              </a:spcAft>
              <a:defRPr sz="1450" b="0" i="0">
                <a:solidFill>
                  <a:srgbClr val="16354B"/>
                </a:solidFill>
                <a:latin typeface="Aptos"/>
              </a:defRPr>
            </a:pPr>
            <a:r>
              <a:t>11 yrs</a:t>
            </a:r>
          </a:p>
        </p:txBody>
      </p:sp>
      <p:sp>
        <p:nvSpPr>
          <p:cNvPr id="39" name="TextBox 38"/>
          <p:cNvSpPr txBox="1"/>
          <p:nvPr/>
        </p:nvSpPr>
        <p:spPr>
          <a:xfrm>
            <a:off x="4608576" y="5129784"/>
            <a:ext cx="1179576" cy="256032"/>
          </a:xfrm>
          <a:prstGeom prst="rect">
            <a:avLst/>
          </a:prstGeom>
          <a:noFill/>
        </p:spPr>
        <p:txBody>
          <a:bodyPr wrap="square" lIns="0" tIns="0" rIns="0" bIns="0" anchor="t">
            <a:spAutoFit/>
          </a:bodyPr>
          <a:lstStyle/>
          <a:p>
            <a:pPr>
              <a:spcBef>
                <a:spcPts val="0"/>
              </a:spcBef>
              <a:spcAft>
                <a:spcPts val="0"/>
              </a:spcAft>
              <a:defRPr sz="1450" b="0" i="0">
                <a:solidFill>
                  <a:srgbClr val="137D77"/>
                </a:solidFill>
                <a:latin typeface="Aptos"/>
              </a:defRPr>
            </a:pPr>
            <a:r>
              <a:t>Yes</a:t>
            </a:r>
          </a:p>
        </p:txBody>
      </p:sp>
      <p:sp>
        <p:nvSpPr>
          <p:cNvPr id="40" name="TextBox 39"/>
          <p:cNvSpPr txBox="1"/>
          <p:nvPr/>
        </p:nvSpPr>
        <p:spPr>
          <a:xfrm>
            <a:off x="6711696" y="5129784"/>
            <a:ext cx="1042415" cy="256032"/>
          </a:xfrm>
          <a:prstGeom prst="rect">
            <a:avLst/>
          </a:prstGeom>
          <a:noFill/>
        </p:spPr>
        <p:txBody>
          <a:bodyPr wrap="square" lIns="0" tIns="0" rIns="0" bIns="0" anchor="t">
            <a:spAutoFit/>
          </a:bodyPr>
          <a:lstStyle/>
          <a:p>
            <a:pPr>
              <a:spcBef>
                <a:spcPts val="0"/>
              </a:spcBef>
              <a:spcAft>
                <a:spcPts val="0"/>
              </a:spcAft>
              <a:defRPr sz="1390" b="0" i="0">
                <a:solidFill>
                  <a:srgbClr val="506373"/>
                </a:solidFill>
                <a:latin typeface="Aptos"/>
              </a:defRPr>
            </a:pPr>
            <a:r>
              <a:t>Eligible</a:t>
            </a:r>
          </a:p>
        </p:txBody>
      </p:sp>
      <p:sp>
        <p:nvSpPr>
          <p:cNvPr id="41" name="Rounded Rectangle 40"/>
          <p:cNvSpPr/>
          <p:nvPr/>
        </p:nvSpPr>
        <p:spPr>
          <a:xfrm>
            <a:off x="8302752" y="3438144"/>
            <a:ext cx="3255264" cy="2103120"/>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8531352" y="3694176"/>
            <a:ext cx="2651760" cy="338328"/>
          </a:xfrm>
          <a:prstGeom prst="rect">
            <a:avLst/>
          </a:prstGeom>
          <a:noFill/>
        </p:spPr>
        <p:txBody>
          <a:bodyPr wrap="square" lIns="0" tIns="0" rIns="0" bIns="0" anchor="t">
            <a:spAutoFit/>
          </a:bodyPr>
          <a:lstStyle/>
          <a:p>
            <a:pPr>
              <a:spcBef>
                <a:spcPts val="0"/>
              </a:spcBef>
              <a:spcAft>
                <a:spcPts val="0"/>
              </a:spcAft>
              <a:defRPr sz="2130" b="1" i="0">
                <a:solidFill>
                  <a:srgbClr val="16354B"/>
                </a:solidFill>
                <a:latin typeface="Aptos"/>
              </a:defRPr>
            </a:pPr>
            <a:r>
              <a:t>Why Asha?</a:t>
            </a:r>
          </a:p>
        </p:txBody>
      </p:sp>
      <p:sp>
        <p:nvSpPr>
          <p:cNvPr id="43" name="TextBox 42"/>
          <p:cNvSpPr txBox="1"/>
          <p:nvPr/>
        </p:nvSpPr>
        <p:spPr>
          <a:xfrm>
            <a:off x="8531352" y="4169663"/>
            <a:ext cx="2724912" cy="1097280"/>
          </a:xfrm>
          <a:prstGeom prst="rect">
            <a:avLst/>
          </a:prstGeom>
          <a:noFill/>
        </p:spPr>
        <p:txBody>
          <a:bodyPr wrap="square" lIns="0" tIns="0" rIns="0" bIns="0" anchor="t">
            <a:spAutoFit/>
          </a:bodyPr>
          <a:lstStyle/>
          <a:p>
            <a:pPr>
              <a:spcBef>
                <a:spcPts val="0"/>
              </a:spcBef>
              <a:spcAft>
                <a:spcPts val="0"/>
              </a:spcAft>
              <a:defRPr sz="1620" b="0" i="0">
                <a:solidFill>
                  <a:srgbClr val="183947"/>
                </a:solidFill>
                <a:latin typeface="Aptos"/>
              </a:defRPr>
            </a:pPr>
            <a:r>
              <a:t>Dev is the most senior, but does not meet the minimum standard. Among the fit officers, Asha is senior-most.</a:t>
            </a:r>
          </a:p>
        </p:txBody>
      </p:sp>
      <p:sp>
        <p:nvSpPr>
          <p:cNvPr id="44" name="Rounded Rectangle 43"/>
          <p:cNvSpPr/>
          <p:nvPr/>
        </p:nvSpPr>
        <p:spPr>
          <a:xfrm>
            <a:off x="621792" y="5641848"/>
            <a:ext cx="10954512" cy="521207"/>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822960" y="5811012"/>
            <a:ext cx="1115568" cy="219456"/>
          </a:xfrm>
          <a:prstGeom prst="rect">
            <a:avLst/>
          </a:prstGeom>
          <a:noFill/>
        </p:spPr>
        <p:txBody>
          <a:bodyPr wrap="square" lIns="0" tIns="0" rIns="0" bIns="0" anchor="t">
            <a:spAutoFit/>
          </a:bodyPr>
          <a:lstStyle/>
          <a:p>
            <a:pPr>
              <a:spcBef>
                <a:spcPts val="0"/>
              </a:spcBef>
              <a:spcAft>
                <a:spcPts val="0"/>
              </a:spcAft>
              <a:defRPr sz="1160" b="1" i="0">
                <a:solidFill>
                  <a:srgbClr val="137D77"/>
                </a:solidFill>
                <a:latin typeface="Aptos"/>
              </a:defRPr>
            </a:pPr>
            <a:r>
              <a:t>KEY IDEA</a:t>
            </a:r>
          </a:p>
        </p:txBody>
      </p:sp>
      <p:sp>
        <p:nvSpPr>
          <p:cNvPr id="46" name="TextBox 45"/>
          <p:cNvSpPr txBox="1"/>
          <p:nvPr/>
        </p:nvSpPr>
        <p:spPr>
          <a:xfrm>
            <a:off x="1984248" y="5746089"/>
            <a:ext cx="9372600" cy="393192"/>
          </a:xfrm>
          <a:prstGeom prst="rect">
            <a:avLst/>
          </a:prstGeom>
          <a:noFill/>
        </p:spPr>
        <p:txBody>
          <a:bodyPr wrap="square" lIns="0" tIns="0" rIns="0" bIns="0" anchor="ctr">
            <a:spAutoFit/>
          </a:bodyPr>
          <a:lstStyle/>
          <a:p>
            <a:pPr>
              <a:defRPr sz="1750" b="1">
                <a:solidFill>
                  <a:srgbClr val="16354B"/>
                </a:solidFill>
                <a:latin typeface="Aptos"/>
              </a:defRPr>
            </a:pPr>
            <a:r>
              <a:t>Meet the minimum standard; then seniority decides.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19456"/>
          </a:xfrm>
          <a:prstGeom prst="rect">
            <a:avLst/>
          </a:prstGeom>
          <a:noFill/>
        </p:spPr>
        <p:txBody>
          <a:bodyPr wrap="square" lIns="0" tIns="0" rIns="0" bIns="0" anchor="t">
            <a:spAutoFit/>
          </a:bodyPr>
          <a:lstStyle/>
          <a:p>
            <a:pPr>
              <a:spcBef>
                <a:spcPts val="0"/>
              </a:spcBef>
              <a:spcAft>
                <a:spcPts val="0"/>
              </a:spcAft>
              <a:defRPr sz="1160" b="1" i="0">
                <a:solidFill>
                  <a:srgbClr val="137D77"/>
                </a:solidFill>
                <a:latin typeface="Aptos"/>
              </a:defRPr>
            </a:pPr>
            <a:r>
              <a:t>PERSONNEL ADMINISTRATION</a:t>
            </a:r>
          </a:p>
        </p:txBody>
      </p:sp>
      <p:sp>
        <p:nvSpPr>
          <p:cNvPr id="4" name="TextBox 3"/>
          <p:cNvSpPr txBox="1"/>
          <p:nvPr/>
        </p:nvSpPr>
        <p:spPr>
          <a:xfrm>
            <a:off x="612648" y="804672"/>
            <a:ext cx="11018520" cy="621792"/>
          </a:xfrm>
          <a:prstGeom prst="rect">
            <a:avLst/>
          </a:prstGeom>
          <a:noFill/>
        </p:spPr>
        <p:txBody>
          <a:bodyPr wrap="square" lIns="0" tIns="0" rIns="0" bIns="0" anchor="t">
            <a:spAutoFit/>
          </a:bodyPr>
          <a:lstStyle/>
          <a:p>
            <a:pPr>
              <a:spcBef>
                <a:spcPts val="0"/>
              </a:spcBef>
              <a:spcAft>
                <a:spcPts val="0"/>
              </a:spcAft>
              <a:defRPr sz="3450" b="1" i="0">
                <a:solidFill>
                  <a:srgbClr val="16354B"/>
                </a:solidFill>
                <a:latin typeface="Aptos"/>
              </a:defRPr>
            </a:pPr>
            <a:r>
              <a:t>Do Not Confuse These Two Rules</a:t>
            </a:r>
          </a:p>
        </p:txBody>
      </p:sp>
      <p:sp>
        <p:nvSpPr>
          <p:cNvPr id="5" name="TextBox 4"/>
          <p:cNvSpPr txBox="1"/>
          <p:nvPr/>
        </p:nvSpPr>
        <p:spPr>
          <a:xfrm>
            <a:off x="630936" y="1527048"/>
            <a:ext cx="10927080" cy="393192"/>
          </a:xfrm>
          <a:prstGeom prst="rect">
            <a:avLst/>
          </a:prstGeom>
          <a:noFill/>
        </p:spPr>
        <p:txBody>
          <a:bodyPr wrap="square" lIns="0" tIns="0" rIns="0" bIns="0" anchor="t">
            <a:spAutoFit/>
          </a:bodyPr>
          <a:lstStyle/>
          <a:p>
            <a:pPr>
              <a:spcBef>
                <a:spcPts val="0"/>
              </a:spcBef>
              <a:spcAft>
                <a:spcPts val="0"/>
              </a:spcAft>
              <a:defRPr sz="1820" b="0" i="0">
                <a:solidFill>
                  <a:srgbClr val="506373"/>
                </a:solidFill>
                <a:latin typeface="Aptos"/>
              </a:defRPr>
            </a:pPr>
            <a:r>
              <a:t>Changing the order of the words changes the emphasis.</a:t>
            </a:r>
          </a:p>
        </p:txBody>
      </p:sp>
      <p:sp>
        <p:nvSpPr>
          <p:cNvPr id="6" name="Rectangle 5"/>
          <p:cNvSpPr/>
          <p:nvPr/>
        </p:nvSpPr>
        <p:spPr>
          <a:xfrm>
            <a:off x="621792" y="6377940"/>
            <a:ext cx="10954512" cy="7315"/>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936" y="6483096"/>
            <a:ext cx="6492240" cy="182880"/>
          </a:xfrm>
          <a:prstGeom prst="rect">
            <a:avLst/>
          </a:prstGeom>
          <a:noFill/>
        </p:spPr>
        <p:txBody>
          <a:bodyPr wrap="square" lIns="0" tIns="0" rIns="0" bIns="0" anchor="t">
            <a:spAutoFit/>
          </a:bodyPr>
          <a:lstStyle/>
          <a:p>
            <a:pPr>
              <a:spcBef>
                <a:spcPts val="0"/>
              </a:spcBef>
              <a:spcAft>
                <a:spcPts val="0"/>
              </a:spcAft>
              <a:defRPr sz="1020" b="1" i="0">
                <a:solidFill>
                  <a:srgbClr val="506373"/>
                </a:solidFill>
                <a:latin typeface="Aptos"/>
              </a:defRPr>
            </a:pPr>
            <a:r>
              <a:t>PROMOTION IN PUBLIC ADMINISTRATION</a:t>
            </a:r>
          </a:p>
        </p:txBody>
      </p:sp>
      <p:sp>
        <p:nvSpPr>
          <p:cNvPr id="8" name="TextBox 7"/>
          <p:cNvSpPr txBox="1"/>
          <p:nvPr/>
        </p:nvSpPr>
        <p:spPr>
          <a:xfrm>
            <a:off x="11091672" y="6441948"/>
            <a:ext cx="438912" cy="210312"/>
          </a:xfrm>
          <a:prstGeom prst="rect">
            <a:avLst/>
          </a:prstGeom>
          <a:noFill/>
        </p:spPr>
        <p:txBody>
          <a:bodyPr wrap="square" lIns="0" tIns="0" rIns="0" bIns="0" anchor="t">
            <a:spAutoFit/>
          </a:bodyPr>
          <a:lstStyle/>
          <a:p>
            <a:pPr algn="r">
              <a:spcBef>
                <a:spcPts val="0"/>
              </a:spcBef>
              <a:spcAft>
                <a:spcPts val="0"/>
              </a:spcAft>
              <a:defRPr sz="1150" b="1" i="0">
                <a:solidFill>
                  <a:srgbClr val="137D77"/>
                </a:solidFill>
                <a:latin typeface="Aptos"/>
              </a:defRPr>
            </a:pPr>
            <a:r>
              <a:t>10</a:t>
            </a:r>
          </a:p>
        </p:txBody>
      </p:sp>
      <p:sp>
        <p:nvSpPr>
          <p:cNvPr id="9" name="Rounded Rectangle 8"/>
          <p:cNvSpPr/>
          <p:nvPr/>
        </p:nvSpPr>
        <p:spPr>
          <a:xfrm>
            <a:off x="630936" y="2084831"/>
            <a:ext cx="5376672" cy="3383280"/>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172200" y="2084831"/>
            <a:ext cx="5376672" cy="3383280"/>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936" y="2084831"/>
            <a:ext cx="73152" cy="338328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172200" y="2084831"/>
            <a:ext cx="73152" cy="3383280"/>
          </a:xfrm>
          <a:prstGeom prst="rect">
            <a:avLst/>
          </a:prstGeom>
          <a:solidFill>
            <a:srgbClr val="7A59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2688" y="2331720"/>
            <a:ext cx="4425696" cy="347472"/>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51560" y="2406700"/>
            <a:ext cx="4197096" cy="210312"/>
          </a:xfrm>
          <a:prstGeom prst="rect">
            <a:avLst/>
          </a:prstGeom>
          <a:noFill/>
        </p:spPr>
        <p:txBody>
          <a:bodyPr wrap="square" lIns="0" tIns="0" rIns="0" bIns="0" anchor="t">
            <a:spAutoFit/>
          </a:bodyPr>
          <a:lstStyle/>
          <a:p>
            <a:pPr>
              <a:spcBef>
                <a:spcPts val="0"/>
              </a:spcBef>
              <a:spcAft>
                <a:spcPts val="0"/>
              </a:spcAft>
              <a:defRPr sz="1330" b="1" i="0">
                <a:solidFill>
                  <a:srgbClr val="137D77"/>
                </a:solidFill>
                <a:latin typeface="Aptos"/>
              </a:defRPr>
            </a:pPr>
            <a:r>
              <a:t>SENIORITY-CUM-MERIT</a:t>
            </a:r>
          </a:p>
        </p:txBody>
      </p:sp>
      <p:sp>
        <p:nvSpPr>
          <p:cNvPr id="15" name="Rounded Rectangle 14"/>
          <p:cNvSpPr/>
          <p:nvPr/>
        </p:nvSpPr>
        <p:spPr>
          <a:xfrm>
            <a:off x="6464808" y="2331720"/>
            <a:ext cx="4416552" cy="347472"/>
          </a:xfrm>
          <a:prstGeom prst="roundRect">
            <a:avLst/>
          </a:prstGeom>
          <a:solidFill>
            <a:srgbClr val="F1E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583680" y="2406700"/>
            <a:ext cx="4187952" cy="210312"/>
          </a:xfrm>
          <a:prstGeom prst="rect">
            <a:avLst/>
          </a:prstGeom>
          <a:noFill/>
        </p:spPr>
        <p:txBody>
          <a:bodyPr wrap="square" lIns="0" tIns="0" rIns="0" bIns="0" anchor="t">
            <a:spAutoFit/>
          </a:bodyPr>
          <a:lstStyle/>
          <a:p>
            <a:pPr>
              <a:spcBef>
                <a:spcPts val="0"/>
              </a:spcBef>
              <a:spcAft>
                <a:spcPts val="0"/>
              </a:spcAft>
              <a:defRPr sz="1330" b="1" i="0">
                <a:solidFill>
                  <a:srgbClr val="7A59A1"/>
                </a:solidFill>
                <a:latin typeface="Aptos"/>
              </a:defRPr>
            </a:pPr>
            <a:r>
              <a:t>MERIT-CUM-SENIORITY</a:t>
            </a:r>
          </a:p>
        </p:txBody>
      </p:sp>
      <p:sp>
        <p:nvSpPr>
          <p:cNvPr id="17" name="TextBox 16"/>
          <p:cNvSpPr txBox="1"/>
          <p:nvPr/>
        </p:nvSpPr>
        <p:spPr>
          <a:xfrm>
            <a:off x="978408" y="2907792"/>
            <a:ext cx="4462272" cy="393192"/>
          </a:xfrm>
          <a:prstGeom prst="rect">
            <a:avLst/>
          </a:prstGeom>
          <a:noFill/>
        </p:spPr>
        <p:txBody>
          <a:bodyPr wrap="square" lIns="0" tIns="0" rIns="0" bIns="0" anchor="t">
            <a:spAutoFit/>
          </a:bodyPr>
          <a:lstStyle/>
          <a:p>
            <a:pPr>
              <a:spcBef>
                <a:spcPts val="0"/>
              </a:spcBef>
              <a:spcAft>
                <a:spcPts val="0"/>
              </a:spcAft>
              <a:defRPr sz="2000" b="1" i="0">
                <a:solidFill>
                  <a:srgbClr val="16354B"/>
                </a:solidFill>
                <a:latin typeface="Aptos"/>
              </a:defRPr>
            </a:pPr>
            <a:r>
              <a:t>Main emphasis: seniority</a:t>
            </a:r>
          </a:p>
        </p:txBody>
      </p:sp>
      <p:sp>
        <p:nvSpPr>
          <p:cNvPr id="18" name="TextBox 17"/>
          <p:cNvSpPr txBox="1"/>
          <p:nvPr/>
        </p:nvSpPr>
        <p:spPr>
          <a:xfrm>
            <a:off x="978408" y="3502152"/>
            <a:ext cx="4517136" cy="594360"/>
          </a:xfrm>
          <a:prstGeom prst="rect">
            <a:avLst/>
          </a:prstGeom>
          <a:noFill/>
        </p:spPr>
        <p:txBody>
          <a:bodyPr wrap="square" lIns="0" tIns="0" rIns="0" bIns="0" anchor="t">
            <a:spAutoFit/>
          </a:bodyPr>
          <a:lstStyle/>
          <a:p>
            <a:pPr>
              <a:spcBef>
                <a:spcPts val="0"/>
              </a:spcBef>
              <a:spcAft>
                <a:spcPts val="0"/>
              </a:spcAft>
              <a:defRPr sz="1750" b="0" i="0">
                <a:solidFill>
                  <a:srgbClr val="183947"/>
                </a:solidFill>
                <a:latin typeface="Aptos"/>
              </a:defRPr>
            </a:pPr>
            <a:r>
              <a:t>Step 1: Find officers who meet the minimum standard.</a:t>
            </a:r>
          </a:p>
        </p:txBody>
      </p:sp>
      <p:sp>
        <p:nvSpPr>
          <p:cNvPr id="19" name="TextBox 18"/>
          <p:cNvSpPr txBox="1"/>
          <p:nvPr/>
        </p:nvSpPr>
        <p:spPr>
          <a:xfrm>
            <a:off x="978408" y="4325112"/>
            <a:ext cx="4517136" cy="557784"/>
          </a:xfrm>
          <a:prstGeom prst="rect">
            <a:avLst/>
          </a:prstGeom>
          <a:noFill/>
        </p:spPr>
        <p:txBody>
          <a:bodyPr wrap="square" lIns="0" tIns="0" rIns="0" bIns="0" anchor="t">
            <a:spAutoFit/>
          </a:bodyPr>
          <a:lstStyle/>
          <a:p>
            <a:pPr>
              <a:spcBef>
                <a:spcPts val="0"/>
              </a:spcBef>
              <a:spcAft>
                <a:spcPts val="0"/>
              </a:spcAft>
              <a:defRPr sz="1750" b="0" i="0">
                <a:solidFill>
                  <a:srgbClr val="183947"/>
                </a:solidFill>
                <a:latin typeface="Aptos"/>
              </a:defRPr>
            </a:pPr>
            <a:r>
              <a:t>Step 2: Among them, prefer the most senior.</a:t>
            </a:r>
          </a:p>
        </p:txBody>
      </p:sp>
      <p:sp>
        <p:nvSpPr>
          <p:cNvPr id="20" name="TextBox 19"/>
          <p:cNvSpPr txBox="1"/>
          <p:nvPr/>
        </p:nvSpPr>
        <p:spPr>
          <a:xfrm>
            <a:off x="6510528" y="2907792"/>
            <a:ext cx="4480560" cy="393192"/>
          </a:xfrm>
          <a:prstGeom prst="rect">
            <a:avLst/>
          </a:prstGeom>
          <a:noFill/>
        </p:spPr>
        <p:txBody>
          <a:bodyPr wrap="square" lIns="0" tIns="0" rIns="0" bIns="0" anchor="t">
            <a:spAutoFit/>
          </a:bodyPr>
          <a:lstStyle/>
          <a:p>
            <a:pPr>
              <a:spcBef>
                <a:spcPts val="0"/>
              </a:spcBef>
              <a:spcAft>
                <a:spcPts val="0"/>
              </a:spcAft>
              <a:defRPr sz="2000" b="1" i="0">
                <a:solidFill>
                  <a:srgbClr val="16354B"/>
                </a:solidFill>
                <a:latin typeface="Aptos"/>
              </a:defRPr>
            </a:pPr>
            <a:r>
              <a:t>Main emphasis: merit</a:t>
            </a:r>
          </a:p>
        </p:txBody>
      </p:sp>
      <p:sp>
        <p:nvSpPr>
          <p:cNvPr id="21" name="TextBox 20"/>
          <p:cNvSpPr txBox="1"/>
          <p:nvPr/>
        </p:nvSpPr>
        <p:spPr>
          <a:xfrm>
            <a:off x="6510528" y="3502152"/>
            <a:ext cx="4544568" cy="594360"/>
          </a:xfrm>
          <a:prstGeom prst="rect">
            <a:avLst/>
          </a:prstGeom>
          <a:noFill/>
        </p:spPr>
        <p:txBody>
          <a:bodyPr wrap="square" lIns="0" tIns="0" rIns="0" bIns="0" anchor="t">
            <a:spAutoFit/>
          </a:bodyPr>
          <a:lstStyle/>
          <a:p>
            <a:pPr>
              <a:spcBef>
                <a:spcPts val="0"/>
              </a:spcBef>
              <a:spcAft>
                <a:spcPts val="0"/>
              </a:spcAft>
              <a:defRPr sz="1750" b="0" i="0">
                <a:solidFill>
                  <a:srgbClr val="183947"/>
                </a:solidFill>
                <a:latin typeface="Aptos"/>
              </a:defRPr>
            </a:pPr>
            <a:r>
              <a:t>Step 1: Compare candidates’ ability and suitability.</a:t>
            </a:r>
          </a:p>
        </p:txBody>
      </p:sp>
      <p:sp>
        <p:nvSpPr>
          <p:cNvPr id="22" name="TextBox 21"/>
          <p:cNvSpPr txBox="1"/>
          <p:nvPr/>
        </p:nvSpPr>
        <p:spPr>
          <a:xfrm>
            <a:off x="6510528" y="4325112"/>
            <a:ext cx="4535424" cy="557784"/>
          </a:xfrm>
          <a:prstGeom prst="rect">
            <a:avLst/>
          </a:prstGeom>
          <a:noFill/>
        </p:spPr>
        <p:txBody>
          <a:bodyPr wrap="square" lIns="0" tIns="0" rIns="0" bIns="0" anchor="t">
            <a:spAutoFit/>
          </a:bodyPr>
          <a:lstStyle/>
          <a:p>
            <a:pPr>
              <a:spcBef>
                <a:spcPts val="0"/>
              </a:spcBef>
              <a:spcAft>
                <a:spcPts val="0"/>
              </a:spcAft>
              <a:defRPr sz="1750" b="0" i="0">
                <a:solidFill>
                  <a:srgbClr val="183947"/>
                </a:solidFill>
                <a:latin typeface="Aptos"/>
              </a:defRPr>
            </a:pPr>
            <a:r>
              <a:t>Step 2: Seniority matters when merit is broadly equal.</a:t>
            </a:r>
          </a:p>
        </p:txBody>
      </p:sp>
      <p:sp>
        <p:nvSpPr>
          <p:cNvPr id="23" name="Rounded Rectangle 22"/>
          <p:cNvSpPr/>
          <p:nvPr/>
        </p:nvSpPr>
        <p:spPr>
          <a:xfrm>
            <a:off x="658368" y="5614416"/>
            <a:ext cx="10863072" cy="521207"/>
          </a:xfrm>
          <a:prstGeom prst="roundRect">
            <a:avLst/>
          </a:prstGeom>
          <a:solidFill>
            <a:srgbClr val="F2F6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68680" y="5774436"/>
            <a:ext cx="10296144" cy="265176"/>
          </a:xfrm>
          <a:prstGeom prst="rect">
            <a:avLst/>
          </a:prstGeom>
          <a:noFill/>
        </p:spPr>
        <p:txBody>
          <a:bodyPr wrap="square" lIns="0" tIns="0" rIns="0" bIns="0" anchor="t">
            <a:spAutoFit/>
          </a:bodyPr>
          <a:lstStyle/>
          <a:p>
            <a:pPr>
              <a:spcBef>
                <a:spcPts val="0"/>
              </a:spcBef>
              <a:spcAft>
                <a:spcPts val="0"/>
              </a:spcAft>
              <a:defRPr sz="1400" b="0" i="0">
                <a:solidFill>
                  <a:srgbClr val="506373"/>
                </a:solidFill>
                <a:latin typeface="Aptos"/>
              </a:defRPr>
            </a:pPr>
            <a:r>
              <a:t>Indian Supreme Court: B. V. Sivaiah (1998); distinction restated in Ravikumar Dhansukhlal Maheta (2024).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19456"/>
          </a:xfrm>
          <a:prstGeom prst="rect">
            <a:avLst/>
          </a:prstGeom>
          <a:noFill/>
        </p:spPr>
        <p:txBody>
          <a:bodyPr wrap="square" lIns="0" tIns="0" rIns="0" bIns="0" anchor="t">
            <a:spAutoFit/>
          </a:bodyPr>
          <a:lstStyle/>
          <a:p>
            <a:pPr>
              <a:spcBef>
                <a:spcPts val="0"/>
              </a:spcBef>
              <a:spcAft>
                <a:spcPts val="0"/>
              </a:spcAft>
              <a:defRPr sz="1160" b="1" i="0">
                <a:solidFill>
                  <a:srgbClr val="137D77"/>
                </a:solidFill>
                <a:latin typeface="Aptos"/>
              </a:defRPr>
            </a:pPr>
            <a:r>
              <a:t>PERSONNEL ADMINISTRATION</a:t>
            </a:r>
          </a:p>
        </p:txBody>
      </p:sp>
      <p:sp>
        <p:nvSpPr>
          <p:cNvPr id="4" name="TextBox 3"/>
          <p:cNvSpPr txBox="1"/>
          <p:nvPr/>
        </p:nvSpPr>
        <p:spPr>
          <a:xfrm>
            <a:off x="612648" y="804672"/>
            <a:ext cx="11018520" cy="621792"/>
          </a:xfrm>
          <a:prstGeom prst="rect">
            <a:avLst/>
          </a:prstGeom>
          <a:noFill/>
        </p:spPr>
        <p:txBody>
          <a:bodyPr wrap="square" lIns="0" tIns="0" rIns="0" bIns="0" anchor="t">
            <a:spAutoFit/>
          </a:bodyPr>
          <a:lstStyle/>
          <a:p>
            <a:pPr>
              <a:spcBef>
                <a:spcPts val="0"/>
              </a:spcBef>
              <a:spcAft>
                <a:spcPts val="0"/>
              </a:spcAft>
              <a:defRPr sz="3450" b="1" i="0">
                <a:solidFill>
                  <a:srgbClr val="16354B"/>
                </a:solidFill>
                <a:latin typeface="Aptos"/>
              </a:defRPr>
            </a:pPr>
            <a:r>
              <a:t>Comparing the Principles</a:t>
            </a:r>
          </a:p>
        </p:txBody>
      </p:sp>
      <p:sp>
        <p:nvSpPr>
          <p:cNvPr id="5" name="TextBox 4"/>
          <p:cNvSpPr txBox="1"/>
          <p:nvPr/>
        </p:nvSpPr>
        <p:spPr>
          <a:xfrm>
            <a:off x="630936" y="1527048"/>
            <a:ext cx="10927080" cy="393192"/>
          </a:xfrm>
          <a:prstGeom prst="rect">
            <a:avLst/>
          </a:prstGeom>
          <a:noFill/>
        </p:spPr>
        <p:txBody>
          <a:bodyPr wrap="square" lIns="0" tIns="0" rIns="0" bIns="0" anchor="t">
            <a:spAutoFit/>
          </a:bodyPr>
          <a:lstStyle/>
          <a:p>
            <a:pPr>
              <a:spcBef>
                <a:spcPts val="0"/>
              </a:spcBef>
              <a:spcAft>
                <a:spcPts val="0"/>
              </a:spcAft>
              <a:defRPr sz="1820" b="0" i="0">
                <a:solidFill>
                  <a:srgbClr val="506373"/>
                </a:solidFill>
                <a:latin typeface="Aptos"/>
              </a:defRPr>
            </a:pPr>
            <a:r>
              <a:t>Each method solves one problem but creates another.</a:t>
            </a:r>
          </a:p>
        </p:txBody>
      </p:sp>
      <p:sp>
        <p:nvSpPr>
          <p:cNvPr id="6" name="Rectangle 5"/>
          <p:cNvSpPr/>
          <p:nvPr/>
        </p:nvSpPr>
        <p:spPr>
          <a:xfrm>
            <a:off x="621792" y="6377940"/>
            <a:ext cx="10954512" cy="7315"/>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936" y="6483096"/>
            <a:ext cx="6492240" cy="182880"/>
          </a:xfrm>
          <a:prstGeom prst="rect">
            <a:avLst/>
          </a:prstGeom>
          <a:noFill/>
        </p:spPr>
        <p:txBody>
          <a:bodyPr wrap="square" lIns="0" tIns="0" rIns="0" bIns="0" anchor="t">
            <a:spAutoFit/>
          </a:bodyPr>
          <a:lstStyle/>
          <a:p>
            <a:pPr>
              <a:spcBef>
                <a:spcPts val="0"/>
              </a:spcBef>
              <a:spcAft>
                <a:spcPts val="0"/>
              </a:spcAft>
              <a:defRPr sz="1020" b="1" i="0">
                <a:solidFill>
                  <a:srgbClr val="506373"/>
                </a:solidFill>
                <a:latin typeface="Aptos"/>
              </a:defRPr>
            </a:pPr>
            <a:r>
              <a:t>PROMOTION IN PUBLIC ADMINISTRATION</a:t>
            </a:r>
          </a:p>
        </p:txBody>
      </p:sp>
      <p:sp>
        <p:nvSpPr>
          <p:cNvPr id="8" name="TextBox 7"/>
          <p:cNvSpPr txBox="1"/>
          <p:nvPr/>
        </p:nvSpPr>
        <p:spPr>
          <a:xfrm>
            <a:off x="11091672" y="6441948"/>
            <a:ext cx="438912" cy="210312"/>
          </a:xfrm>
          <a:prstGeom prst="rect">
            <a:avLst/>
          </a:prstGeom>
          <a:noFill/>
        </p:spPr>
        <p:txBody>
          <a:bodyPr wrap="square" lIns="0" tIns="0" rIns="0" bIns="0" anchor="t">
            <a:spAutoFit/>
          </a:bodyPr>
          <a:lstStyle/>
          <a:p>
            <a:pPr algn="r">
              <a:spcBef>
                <a:spcPts val="0"/>
              </a:spcBef>
              <a:spcAft>
                <a:spcPts val="0"/>
              </a:spcAft>
              <a:defRPr sz="1150" b="1" i="0">
                <a:solidFill>
                  <a:srgbClr val="137D77"/>
                </a:solidFill>
                <a:latin typeface="Aptos"/>
              </a:defRPr>
            </a:pPr>
            <a:r>
              <a:t>11</a:t>
            </a:r>
          </a:p>
        </p:txBody>
      </p:sp>
      <p:sp>
        <p:nvSpPr>
          <p:cNvPr id="9" name="Rounded Rectangle 8"/>
          <p:cNvSpPr/>
          <p:nvPr/>
        </p:nvSpPr>
        <p:spPr>
          <a:xfrm>
            <a:off x="749808" y="2121408"/>
            <a:ext cx="3108960" cy="347472"/>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2196388"/>
            <a:ext cx="2880360" cy="210312"/>
          </a:xfrm>
          <a:prstGeom prst="rect">
            <a:avLst/>
          </a:prstGeom>
          <a:noFill/>
        </p:spPr>
        <p:txBody>
          <a:bodyPr wrap="square" lIns="0" tIns="0" rIns="0" bIns="0" anchor="t">
            <a:spAutoFit/>
          </a:bodyPr>
          <a:lstStyle/>
          <a:p>
            <a:pPr>
              <a:spcBef>
                <a:spcPts val="0"/>
              </a:spcBef>
              <a:spcAft>
                <a:spcPts val="0"/>
              </a:spcAft>
              <a:defRPr sz="1300" b="1" i="0">
                <a:solidFill>
                  <a:srgbClr val="3C72A8"/>
                </a:solidFill>
                <a:latin typeface="Aptos"/>
              </a:defRPr>
            </a:pPr>
            <a:r>
              <a:t>PRINCIPLE</a:t>
            </a:r>
          </a:p>
        </p:txBody>
      </p:sp>
      <p:sp>
        <p:nvSpPr>
          <p:cNvPr id="11" name="Rounded Rectangle 10"/>
          <p:cNvSpPr/>
          <p:nvPr/>
        </p:nvSpPr>
        <p:spPr>
          <a:xfrm>
            <a:off x="4023360" y="2121408"/>
            <a:ext cx="3593592" cy="347472"/>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142232" y="2196388"/>
            <a:ext cx="3364992" cy="210312"/>
          </a:xfrm>
          <a:prstGeom prst="rect">
            <a:avLst/>
          </a:prstGeom>
          <a:noFill/>
        </p:spPr>
        <p:txBody>
          <a:bodyPr wrap="square" lIns="0" tIns="0" rIns="0" bIns="0" anchor="t">
            <a:spAutoFit/>
          </a:bodyPr>
          <a:lstStyle/>
          <a:p>
            <a:pPr>
              <a:spcBef>
                <a:spcPts val="0"/>
              </a:spcBef>
              <a:spcAft>
                <a:spcPts val="0"/>
              </a:spcAft>
              <a:defRPr sz="1300" b="1" i="0">
                <a:solidFill>
                  <a:srgbClr val="137D77"/>
                </a:solidFill>
                <a:latin typeface="Aptos"/>
              </a:defRPr>
            </a:pPr>
            <a:r>
              <a:t>STRENGTH</a:t>
            </a:r>
          </a:p>
        </p:txBody>
      </p:sp>
      <p:sp>
        <p:nvSpPr>
          <p:cNvPr id="13" name="Rounded Rectangle 12"/>
          <p:cNvSpPr/>
          <p:nvPr/>
        </p:nvSpPr>
        <p:spPr>
          <a:xfrm>
            <a:off x="7790688" y="2121408"/>
            <a:ext cx="3493008" cy="347472"/>
          </a:xfrm>
          <a:prstGeom prst="roundRect">
            <a:avLst/>
          </a:prstGeom>
          <a:solidFill>
            <a:srgbClr val="FA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909560" y="2196388"/>
            <a:ext cx="3264408" cy="210312"/>
          </a:xfrm>
          <a:prstGeom prst="rect">
            <a:avLst/>
          </a:prstGeom>
          <a:noFill/>
        </p:spPr>
        <p:txBody>
          <a:bodyPr wrap="square" lIns="0" tIns="0" rIns="0" bIns="0" anchor="t">
            <a:spAutoFit/>
          </a:bodyPr>
          <a:lstStyle/>
          <a:p>
            <a:pPr>
              <a:spcBef>
                <a:spcPts val="0"/>
              </a:spcBef>
              <a:spcAft>
                <a:spcPts val="0"/>
              </a:spcAft>
              <a:defRPr sz="1300" b="1" i="0">
                <a:solidFill>
                  <a:srgbClr val="A54D50"/>
                </a:solidFill>
                <a:latin typeface="Aptos"/>
              </a:defRPr>
            </a:pPr>
            <a:r>
              <a:t>LIMITATION</a:t>
            </a:r>
          </a:p>
        </p:txBody>
      </p:sp>
      <p:sp>
        <p:nvSpPr>
          <p:cNvPr id="15" name="Rounded Rectangle 14"/>
          <p:cNvSpPr/>
          <p:nvPr/>
        </p:nvSpPr>
        <p:spPr>
          <a:xfrm>
            <a:off x="685800" y="2651760"/>
            <a:ext cx="10799064" cy="841248"/>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59536" y="2852928"/>
            <a:ext cx="2971800" cy="356616"/>
          </a:xfrm>
          <a:prstGeom prst="rect">
            <a:avLst/>
          </a:prstGeom>
          <a:noFill/>
        </p:spPr>
        <p:txBody>
          <a:bodyPr wrap="square" lIns="0" tIns="0" rIns="0" bIns="0" anchor="t">
            <a:spAutoFit/>
          </a:bodyPr>
          <a:lstStyle/>
          <a:p>
            <a:pPr>
              <a:spcBef>
                <a:spcPts val="0"/>
              </a:spcBef>
              <a:spcAft>
                <a:spcPts val="0"/>
              </a:spcAft>
              <a:defRPr sz="1880" b="1" i="0">
                <a:solidFill>
                  <a:srgbClr val="16354B"/>
                </a:solidFill>
                <a:latin typeface="Aptos"/>
              </a:defRPr>
            </a:pPr>
            <a:r>
              <a:t>Seniority</a:t>
            </a:r>
          </a:p>
        </p:txBody>
      </p:sp>
      <p:sp>
        <p:nvSpPr>
          <p:cNvPr id="17" name="TextBox 16"/>
          <p:cNvSpPr txBox="1"/>
          <p:nvPr/>
        </p:nvSpPr>
        <p:spPr>
          <a:xfrm>
            <a:off x="4041648" y="2779776"/>
            <a:ext cx="3438144" cy="548640"/>
          </a:xfrm>
          <a:prstGeom prst="rect">
            <a:avLst/>
          </a:prstGeom>
          <a:noFill/>
        </p:spPr>
        <p:txBody>
          <a:bodyPr wrap="square" lIns="0" tIns="0" rIns="0" bIns="0" anchor="ctr">
            <a:spAutoFit/>
          </a:bodyPr>
          <a:lstStyle/>
          <a:p>
            <a:pPr>
              <a:spcBef>
                <a:spcPts val="0"/>
              </a:spcBef>
              <a:spcAft>
                <a:spcPts val="0"/>
              </a:spcAft>
              <a:defRPr sz="1700" b="0" i="0">
                <a:solidFill>
                  <a:srgbClr val="183947"/>
                </a:solidFill>
                <a:latin typeface="Aptos"/>
              </a:defRPr>
            </a:pPr>
            <a:r>
              <a:t>Predictable; recognises experience</a:t>
            </a:r>
          </a:p>
        </p:txBody>
      </p:sp>
      <p:sp>
        <p:nvSpPr>
          <p:cNvPr id="18" name="TextBox 17"/>
          <p:cNvSpPr txBox="1"/>
          <p:nvPr/>
        </p:nvSpPr>
        <p:spPr>
          <a:xfrm>
            <a:off x="7799831" y="2779776"/>
            <a:ext cx="3429000" cy="548640"/>
          </a:xfrm>
          <a:prstGeom prst="rect">
            <a:avLst/>
          </a:prstGeom>
          <a:noFill/>
        </p:spPr>
        <p:txBody>
          <a:bodyPr wrap="square" lIns="0" tIns="0" rIns="0" bIns="0" anchor="ctr">
            <a:spAutoFit/>
          </a:bodyPr>
          <a:lstStyle/>
          <a:p>
            <a:pPr>
              <a:spcBef>
                <a:spcPts val="0"/>
              </a:spcBef>
              <a:spcAft>
                <a:spcPts val="0"/>
              </a:spcAft>
              <a:defRPr sz="1700" b="0" i="0">
                <a:solidFill>
                  <a:srgbClr val="183947"/>
                </a:solidFill>
                <a:latin typeface="Aptos"/>
              </a:defRPr>
            </a:pPr>
            <a:r>
              <a:t>May overlook superior ability</a:t>
            </a:r>
          </a:p>
        </p:txBody>
      </p:sp>
      <p:sp>
        <p:nvSpPr>
          <p:cNvPr id="19" name="Rounded Rectangle 18"/>
          <p:cNvSpPr/>
          <p:nvPr/>
        </p:nvSpPr>
        <p:spPr>
          <a:xfrm>
            <a:off x="685800" y="3593591"/>
            <a:ext cx="10799064" cy="841248"/>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59536" y="3794759"/>
            <a:ext cx="2971800" cy="356616"/>
          </a:xfrm>
          <a:prstGeom prst="rect">
            <a:avLst/>
          </a:prstGeom>
          <a:noFill/>
        </p:spPr>
        <p:txBody>
          <a:bodyPr wrap="square" lIns="0" tIns="0" rIns="0" bIns="0" anchor="t">
            <a:spAutoFit/>
          </a:bodyPr>
          <a:lstStyle/>
          <a:p>
            <a:pPr>
              <a:spcBef>
                <a:spcPts val="0"/>
              </a:spcBef>
              <a:spcAft>
                <a:spcPts val="0"/>
              </a:spcAft>
              <a:defRPr sz="1880" b="1" i="0">
                <a:solidFill>
                  <a:srgbClr val="16354B"/>
                </a:solidFill>
                <a:latin typeface="Aptos"/>
              </a:defRPr>
            </a:pPr>
            <a:r>
              <a:t>Merit</a:t>
            </a:r>
          </a:p>
        </p:txBody>
      </p:sp>
      <p:sp>
        <p:nvSpPr>
          <p:cNvPr id="21" name="TextBox 20"/>
          <p:cNvSpPr txBox="1"/>
          <p:nvPr/>
        </p:nvSpPr>
        <p:spPr>
          <a:xfrm>
            <a:off x="4041648" y="3721607"/>
            <a:ext cx="3438144" cy="548640"/>
          </a:xfrm>
          <a:prstGeom prst="rect">
            <a:avLst/>
          </a:prstGeom>
          <a:noFill/>
        </p:spPr>
        <p:txBody>
          <a:bodyPr wrap="square" lIns="0" tIns="0" rIns="0" bIns="0" anchor="ctr">
            <a:spAutoFit/>
          </a:bodyPr>
          <a:lstStyle/>
          <a:p>
            <a:pPr>
              <a:spcBef>
                <a:spcPts val="0"/>
              </a:spcBef>
              <a:spcAft>
                <a:spcPts val="0"/>
              </a:spcAft>
              <a:defRPr sz="1700" b="0" i="0">
                <a:solidFill>
                  <a:srgbClr val="183947"/>
                </a:solidFill>
                <a:latin typeface="Aptos"/>
              </a:defRPr>
            </a:pPr>
            <a:r>
              <a:t>Rewards skill and performance</a:t>
            </a:r>
          </a:p>
        </p:txBody>
      </p:sp>
      <p:sp>
        <p:nvSpPr>
          <p:cNvPr id="22" name="TextBox 21"/>
          <p:cNvSpPr txBox="1"/>
          <p:nvPr/>
        </p:nvSpPr>
        <p:spPr>
          <a:xfrm>
            <a:off x="7799831" y="3721607"/>
            <a:ext cx="3429000" cy="548640"/>
          </a:xfrm>
          <a:prstGeom prst="rect">
            <a:avLst/>
          </a:prstGeom>
          <a:noFill/>
        </p:spPr>
        <p:txBody>
          <a:bodyPr wrap="square" lIns="0" tIns="0" rIns="0" bIns="0" anchor="ctr">
            <a:spAutoFit/>
          </a:bodyPr>
          <a:lstStyle/>
          <a:p>
            <a:pPr>
              <a:spcBef>
                <a:spcPts val="0"/>
              </a:spcBef>
              <a:spcAft>
                <a:spcPts val="0"/>
              </a:spcAft>
              <a:defRPr sz="1700" b="0" i="0">
                <a:solidFill>
                  <a:srgbClr val="183947"/>
                </a:solidFill>
                <a:latin typeface="Aptos"/>
              </a:defRPr>
            </a:pPr>
            <a:r>
              <a:t>Hard to assess without bias</a:t>
            </a:r>
          </a:p>
        </p:txBody>
      </p:sp>
      <p:sp>
        <p:nvSpPr>
          <p:cNvPr id="23" name="Rounded Rectangle 22"/>
          <p:cNvSpPr/>
          <p:nvPr/>
        </p:nvSpPr>
        <p:spPr>
          <a:xfrm>
            <a:off x="685800" y="4535424"/>
            <a:ext cx="10799064" cy="841248"/>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59536" y="4736592"/>
            <a:ext cx="2971800" cy="356616"/>
          </a:xfrm>
          <a:prstGeom prst="rect">
            <a:avLst/>
          </a:prstGeom>
          <a:noFill/>
        </p:spPr>
        <p:txBody>
          <a:bodyPr wrap="square" lIns="0" tIns="0" rIns="0" bIns="0" anchor="t">
            <a:spAutoFit/>
          </a:bodyPr>
          <a:lstStyle/>
          <a:p>
            <a:pPr>
              <a:spcBef>
                <a:spcPts val="0"/>
              </a:spcBef>
              <a:spcAft>
                <a:spcPts val="0"/>
              </a:spcAft>
              <a:defRPr sz="1880" b="1" i="0">
                <a:solidFill>
                  <a:srgbClr val="16354B"/>
                </a:solidFill>
                <a:latin typeface="Aptos"/>
              </a:defRPr>
            </a:pPr>
            <a:r>
              <a:t>Seniority-cum-merit</a:t>
            </a:r>
          </a:p>
        </p:txBody>
      </p:sp>
      <p:sp>
        <p:nvSpPr>
          <p:cNvPr id="25" name="TextBox 24"/>
          <p:cNvSpPr txBox="1"/>
          <p:nvPr/>
        </p:nvSpPr>
        <p:spPr>
          <a:xfrm>
            <a:off x="4041648" y="4663440"/>
            <a:ext cx="3438144" cy="548640"/>
          </a:xfrm>
          <a:prstGeom prst="rect">
            <a:avLst/>
          </a:prstGeom>
          <a:noFill/>
        </p:spPr>
        <p:txBody>
          <a:bodyPr wrap="square" lIns="0" tIns="0" rIns="0" bIns="0" anchor="ctr">
            <a:spAutoFit/>
          </a:bodyPr>
          <a:lstStyle/>
          <a:p>
            <a:pPr>
              <a:spcBef>
                <a:spcPts val="0"/>
              </a:spcBef>
              <a:spcAft>
                <a:spcPts val="0"/>
              </a:spcAft>
              <a:defRPr sz="1700" b="0" i="0">
                <a:solidFill>
                  <a:srgbClr val="183947"/>
                </a:solidFill>
                <a:latin typeface="Aptos"/>
              </a:defRPr>
            </a:pPr>
            <a:r>
              <a:t>Balances experience and minimum fitness</a:t>
            </a:r>
          </a:p>
        </p:txBody>
      </p:sp>
      <p:sp>
        <p:nvSpPr>
          <p:cNvPr id="26" name="TextBox 25"/>
          <p:cNvSpPr txBox="1"/>
          <p:nvPr/>
        </p:nvSpPr>
        <p:spPr>
          <a:xfrm>
            <a:off x="7799831" y="4663440"/>
            <a:ext cx="3429000" cy="548640"/>
          </a:xfrm>
          <a:prstGeom prst="rect">
            <a:avLst/>
          </a:prstGeom>
          <a:noFill/>
        </p:spPr>
        <p:txBody>
          <a:bodyPr wrap="square" lIns="0" tIns="0" rIns="0" bIns="0" anchor="ctr">
            <a:spAutoFit/>
          </a:bodyPr>
          <a:lstStyle/>
          <a:p>
            <a:pPr>
              <a:spcBef>
                <a:spcPts val="0"/>
              </a:spcBef>
              <a:spcAft>
                <a:spcPts val="0"/>
              </a:spcAft>
              <a:defRPr sz="1700" b="0" i="0">
                <a:solidFill>
                  <a:srgbClr val="183947"/>
                </a:solidFill>
                <a:latin typeface="Aptos"/>
              </a:defRPr>
            </a:pPr>
            <a:r>
              <a:t>A more capable junior may wait</a:t>
            </a:r>
          </a:p>
        </p:txBody>
      </p:sp>
      <p:sp>
        <p:nvSpPr>
          <p:cNvPr id="27" name="Rounded Rectangle 26"/>
          <p:cNvSpPr/>
          <p:nvPr/>
        </p:nvSpPr>
        <p:spPr>
          <a:xfrm>
            <a:off x="713232" y="5650992"/>
            <a:ext cx="10789920" cy="512064"/>
          </a:xfrm>
          <a:prstGeom prst="roundRect">
            <a:avLst/>
          </a:prstGeom>
          <a:solidFill>
            <a:srgbClr val="FFF4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32688" y="5797296"/>
            <a:ext cx="1700784" cy="201168"/>
          </a:xfrm>
          <a:prstGeom prst="rect">
            <a:avLst/>
          </a:prstGeom>
          <a:noFill/>
        </p:spPr>
        <p:txBody>
          <a:bodyPr wrap="square" lIns="0" tIns="0" rIns="0" bIns="0" anchor="t">
            <a:spAutoFit/>
          </a:bodyPr>
          <a:lstStyle/>
          <a:p>
            <a:pPr>
              <a:spcBef>
                <a:spcPts val="0"/>
              </a:spcBef>
              <a:spcAft>
                <a:spcPts val="0"/>
              </a:spcAft>
              <a:defRPr sz="1190" b="1" i="0">
                <a:solidFill>
                  <a:srgbClr val="B47819"/>
                </a:solidFill>
                <a:latin typeface="Aptos"/>
              </a:defRPr>
            </a:pPr>
            <a:r>
              <a:t>THINK ABOUT IT</a:t>
            </a:r>
          </a:p>
        </p:txBody>
      </p:sp>
      <p:sp>
        <p:nvSpPr>
          <p:cNvPr id="29" name="TextBox 28"/>
          <p:cNvSpPr txBox="1"/>
          <p:nvPr/>
        </p:nvSpPr>
        <p:spPr>
          <a:xfrm>
            <a:off x="2770632" y="5724144"/>
            <a:ext cx="8403336" cy="365760"/>
          </a:xfrm>
          <a:prstGeom prst="rect">
            <a:avLst/>
          </a:prstGeom>
          <a:noFill/>
        </p:spPr>
        <p:txBody>
          <a:bodyPr wrap="square" lIns="0" tIns="0" rIns="0" bIns="0" anchor="t">
            <a:spAutoFit/>
          </a:bodyPr>
          <a:lstStyle/>
          <a:p>
            <a:pPr>
              <a:spcBef>
                <a:spcPts val="0"/>
              </a:spcBef>
              <a:spcAft>
                <a:spcPts val="0"/>
              </a:spcAft>
              <a:defRPr sz="1700" b="1" i="0">
                <a:solidFill>
                  <a:srgbClr val="16354B"/>
                </a:solidFill>
                <a:latin typeface="Aptos"/>
              </a:defRPr>
            </a:pPr>
            <a:r>
              <a:t>What matters more in a higher post: experience, competence—or both?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19456"/>
          </a:xfrm>
          <a:prstGeom prst="rect">
            <a:avLst/>
          </a:prstGeom>
          <a:noFill/>
        </p:spPr>
        <p:txBody>
          <a:bodyPr wrap="square" lIns="0" tIns="0" rIns="0" bIns="0" anchor="t">
            <a:spAutoFit/>
          </a:bodyPr>
          <a:lstStyle/>
          <a:p>
            <a:pPr>
              <a:spcBef>
                <a:spcPts val="0"/>
              </a:spcBef>
              <a:spcAft>
                <a:spcPts val="0"/>
              </a:spcAft>
              <a:defRPr sz="1160" b="1" i="0">
                <a:solidFill>
                  <a:srgbClr val="137D77"/>
                </a:solidFill>
                <a:latin typeface="Aptos"/>
              </a:defRPr>
            </a:pPr>
            <a:r>
              <a:t>PERSONNEL ADMINISTRATION</a:t>
            </a:r>
          </a:p>
        </p:txBody>
      </p:sp>
      <p:sp>
        <p:nvSpPr>
          <p:cNvPr id="4" name="TextBox 3"/>
          <p:cNvSpPr txBox="1"/>
          <p:nvPr/>
        </p:nvSpPr>
        <p:spPr>
          <a:xfrm>
            <a:off x="612648" y="804672"/>
            <a:ext cx="11018520" cy="621792"/>
          </a:xfrm>
          <a:prstGeom prst="rect">
            <a:avLst/>
          </a:prstGeom>
          <a:noFill/>
        </p:spPr>
        <p:txBody>
          <a:bodyPr wrap="square" lIns="0" tIns="0" rIns="0" bIns="0" anchor="t">
            <a:spAutoFit/>
          </a:bodyPr>
          <a:lstStyle/>
          <a:p>
            <a:pPr>
              <a:spcBef>
                <a:spcPts val="0"/>
              </a:spcBef>
              <a:spcAft>
                <a:spcPts val="0"/>
              </a:spcAft>
              <a:defRPr sz="3450" b="1" i="0">
                <a:solidFill>
                  <a:srgbClr val="16354B"/>
                </a:solidFill>
                <a:latin typeface="Aptos"/>
              </a:defRPr>
            </a:pPr>
            <a:r>
              <a:t>How Promotion Is Decided in Practice</a:t>
            </a:r>
          </a:p>
        </p:txBody>
      </p:sp>
      <p:sp>
        <p:nvSpPr>
          <p:cNvPr id="5" name="TextBox 4"/>
          <p:cNvSpPr txBox="1"/>
          <p:nvPr/>
        </p:nvSpPr>
        <p:spPr>
          <a:xfrm>
            <a:off x="630936" y="1527048"/>
            <a:ext cx="10927080" cy="393192"/>
          </a:xfrm>
          <a:prstGeom prst="rect">
            <a:avLst/>
          </a:prstGeom>
          <a:noFill/>
        </p:spPr>
        <p:txBody>
          <a:bodyPr wrap="square" lIns="0" tIns="0" rIns="0" bIns="0" anchor="t">
            <a:spAutoFit/>
          </a:bodyPr>
          <a:lstStyle/>
          <a:p>
            <a:pPr>
              <a:spcBef>
                <a:spcPts val="0"/>
              </a:spcBef>
              <a:spcAft>
                <a:spcPts val="0"/>
              </a:spcAft>
              <a:defRPr sz="1820" b="0" i="0">
                <a:solidFill>
                  <a:srgbClr val="506373"/>
                </a:solidFill>
                <a:latin typeface="Aptos"/>
              </a:defRPr>
            </a:pPr>
            <a:r>
              <a:t>Principles are useful ideas; actual promotions follow the applicable service rules.</a:t>
            </a:r>
          </a:p>
        </p:txBody>
      </p:sp>
      <p:sp>
        <p:nvSpPr>
          <p:cNvPr id="6" name="Rectangle 5"/>
          <p:cNvSpPr/>
          <p:nvPr/>
        </p:nvSpPr>
        <p:spPr>
          <a:xfrm>
            <a:off x="621792" y="6377940"/>
            <a:ext cx="10954512" cy="7315"/>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936" y="6483096"/>
            <a:ext cx="6492240" cy="182880"/>
          </a:xfrm>
          <a:prstGeom prst="rect">
            <a:avLst/>
          </a:prstGeom>
          <a:noFill/>
        </p:spPr>
        <p:txBody>
          <a:bodyPr wrap="square" lIns="0" tIns="0" rIns="0" bIns="0" anchor="t">
            <a:spAutoFit/>
          </a:bodyPr>
          <a:lstStyle/>
          <a:p>
            <a:pPr>
              <a:spcBef>
                <a:spcPts val="0"/>
              </a:spcBef>
              <a:spcAft>
                <a:spcPts val="0"/>
              </a:spcAft>
              <a:defRPr sz="1020" b="1" i="0">
                <a:solidFill>
                  <a:srgbClr val="506373"/>
                </a:solidFill>
                <a:latin typeface="Aptos"/>
              </a:defRPr>
            </a:pPr>
            <a:r>
              <a:t>PROMOTION IN PUBLIC ADMINISTRATION</a:t>
            </a:r>
          </a:p>
        </p:txBody>
      </p:sp>
      <p:sp>
        <p:nvSpPr>
          <p:cNvPr id="8" name="TextBox 7"/>
          <p:cNvSpPr txBox="1"/>
          <p:nvPr/>
        </p:nvSpPr>
        <p:spPr>
          <a:xfrm>
            <a:off x="11091672" y="6441948"/>
            <a:ext cx="438912" cy="210312"/>
          </a:xfrm>
          <a:prstGeom prst="rect">
            <a:avLst/>
          </a:prstGeom>
          <a:noFill/>
        </p:spPr>
        <p:txBody>
          <a:bodyPr wrap="square" lIns="0" tIns="0" rIns="0" bIns="0" anchor="t">
            <a:spAutoFit/>
          </a:bodyPr>
          <a:lstStyle/>
          <a:p>
            <a:pPr algn="r">
              <a:spcBef>
                <a:spcPts val="0"/>
              </a:spcBef>
              <a:spcAft>
                <a:spcPts val="0"/>
              </a:spcAft>
              <a:defRPr sz="1150" b="1" i="0">
                <a:solidFill>
                  <a:srgbClr val="137D77"/>
                </a:solidFill>
                <a:latin typeface="Aptos"/>
              </a:defRPr>
            </a:pPr>
            <a:r>
              <a:t>12</a:t>
            </a:r>
          </a:p>
        </p:txBody>
      </p:sp>
      <p:sp>
        <p:nvSpPr>
          <p:cNvPr id="9" name="Rounded Rectangle 8"/>
          <p:cNvSpPr/>
          <p:nvPr/>
        </p:nvSpPr>
        <p:spPr>
          <a:xfrm>
            <a:off x="640080" y="2057400"/>
            <a:ext cx="10644505" cy="3456305"/>
          </a:xfrm>
          <a:prstGeom prst="roundRect">
            <a:avLst/>
          </a:prstGeom>
          <a:solidFill>
            <a:srgbClr val="FFFFFF"/>
          </a:solidFill>
          <a:ln w="10795">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77824" y="2267712"/>
            <a:ext cx="3136392" cy="347472"/>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96695" y="2342692"/>
            <a:ext cx="2907792" cy="210312"/>
          </a:xfrm>
          <a:prstGeom prst="rect">
            <a:avLst/>
          </a:prstGeom>
          <a:noFill/>
        </p:spPr>
        <p:txBody>
          <a:bodyPr wrap="square" lIns="0" tIns="0" rIns="0" bIns="0" anchor="t">
            <a:spAutoFit/>
          </a:bodyPr>
          <a:lstStyle/>
          <a:p>
            <a:pPr>
              <a:spcBef>
                <a:spcPts val="0"/>
              </a:spcBef>
              <a:spcAft>
                <a:spcPts val="0"/>
              </a:spcAft>
              <a:defRPr sz="1280" b="1" i="0">
                <a:solidFill>
                  <a:srgbClr val="3C72A8"/>
                </a:solidFill>
                <a:latin typeface="Aptos"/>
              </a:defRPr>
            </a:pPr>
            <a:r>
              <a:t>ADMINISTRATIVE PROCESS</a:t>
            </a:r>
          </a:p>
        </p:txBody>
      </p:sp>
      <p:sp>
        <p:nvSpPr>
          <p:cNvPr id="12" name="Rounded Rectangle 11"/>
          <p:cNvSpPr/>
          <p:nvPr/>
        </p:nvSpPr>
        <p:spPr>
          <a:xfrm>
            <a:off x="886968" y="2788920"/>
            <a:ext cx="402336" cy="3566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24128" y="2866644"/>
            <a:ext cx="155448" cy="201168"/>
          </a:xfrm>
          <a:prstGeom prst="rect">
            <a:avLst/>
          </a:prstGeom>
          <a:noFill/>
        </p:spPr>
        <p:txBody>
          <a:bodyPr wrap="square" lIns="0" tIns="0" rIns="0" bIns="0" anchor="t">
            <a:spAutoFit/>
          </a:bodyPr>
          <a:lstStyle/>
          <a:p>
            <a:pPr>
              <a:spcBef>
                <a:spcPts val="0"/>
              </a:spcBef>
              <a:spcAft>
                <a:spcPts val="0"/>
              </a:spcAft>
              <a:defRPr sz="1330" b="1" i="0">
                <a:solidFill>
                  <a:srgbClr val="137D77"/>
                </a:solidFill>
                <a:latin typeface="Aptos"/>
              </a:defRPr>
            </a:pPr>
            <a:r>
              <a:t>1</a:t>
            </a:r>
          </a:p>
        </p:txBody>
      </p:sp>
      <p:sp>
        <p:nvSpPr>
          <p:cNvPr id="14" name="TextBox 13"/>
          <p:cNvSpPr txBox="1"/>
          <p:nvPr/>
        </p:nvSpPr>
        <p:spPr>
          <a:xfrm>
            <a:off x="1426464" y="2779776"/>
            <a:ext cx="1627632" cy="301752"/>
          </a:xfrm>
          <a:prstGeom prst="rect">
            <a:avLst/>
          </a:prstGeom>
          <a:noFill/>
        </p:spPr>
        <p:txBody>
          <a:bodyPr wrap="square" lIns="0" tIns="0" rIns="0" bIns="0" anchor="t">
            <a:spAutoFit/>
          </a:bodyPr>
          <a:lstStyle/>
          <a:p>
            <a:pPr>
              <a:spcBef>
                <a:spcPts val="0"/>
              </a:spcBef>
              <a:spcAft>
                <a:spcPts val="0"/>
              </a:spcAft>
              <a:defRPr sz="1700" b="1" i="0">
                <a:solidFill>
                  <a:srgbClr val="16354B"/>
                </a:solidFill>
                <a:latin typeface="Aptos"/>
              </a:defRPr>
            </a:pPr>
            <a:r>
              <a:t>Vacancy</a:t>
            </a:r>
          </a:p>
        </p:txBody>
      </p:sp>
      <p:sp>
        <p:nvSpPr>
          <p:cNvPr id="15" name="TextBox 14"/>
          <p:cNvSpPr txBox="1"/>
          <p:nvPr/>
        </p:nvSpPr>
        <p:spPr>
          <a:xfrm>
            <a:off x="3200400" y="2779776"/>
            <a:ext cx="3456432" cy="420624"/>
          </a:xfrm>
          <a:prstGeom prst="rect">
            <a:avLst/>
          </a:prstGeom>
          <a:noFill/>
        </p:spPr>
        <p:txBody>
          <a:bodyPr wrap="square" lIns="0" tIns="0" rIns="0" bIns="0" anchor="t">
            <a:spAutoFit/>
          </a:bodyPr>
          <a:lstStyle/>
          <a:p>
            <a:pPr>
              <a:spcBef>
                <a:spcPts val="0"/>
              </a:spcBef>
              <a:spcAft>
                <a:spcPts val="0"/>
              </a:spcAft>
              <a:defRPr sz="1540" b="0" i="0">
                <a:solidFill>
                  <a:srgbClr val="183947"/>
                </a:solidFill>
                <a:latin typeface="Aptos"/>
              </a:defRPr>
            </a:pPr>
            <a:r>
              <a:t>A higher post becomes available.</a:t>
            </a:r>
          </a:p>
        </p:txBody>
      </p:sp>
      <p:sp>
        <p:nvSpPr>
          <p:cNvPr id="16" name="Rounded Rectangle 15"/>
          <p:cNvSpPr/>
          <p:nvPr/>
        </p:nvSpPr>
        <p:spPr>
          <a:xfrm>
            <a:off x="886968" y="3383279"/>
            <a:ext cx="402336" cy="3566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24128" y="3461003"/>
            <a:ext cx="155448" cy="201168"/>
          </a:xfrm>
          <a:prstGeom prst="rect">
            <a:avLst/>
          </a:prstGeom>
          <a:noFill/>
        </p:spPr>
        <p:txBody>
          <a:bodyPr wrap="square" lIns="0" tIns="0" rIns="0" bIns="0" anchor="t">
            <a:spAutoFit/>
          </a:bodyPr>
          <a:lstStyle/>
          <a:p>
            <a:pPr>
              <a:spcBef>
                <a:spcPts val="0"/>
              </a:spcBef>
              <a:spcAft>
                <a:spcPts val="0"/>
              </a:spcAft>
              <a:defRPr sz="1330" b="1" i="0">
                <a:solidFill>
                  <a:srgbClr val="137D77"/>
                </a:solidFill>
                <a:latin typeface="Aptos"/>
              </a:defRPr>
            </a:pPr>
            <a:r>
              <a:t>2</a:t>
            </a:r>
          </a:p>
        </p:txBody>
      </p:sp>
      <p:sp>
        <p:nvSpPr>
          <p:cNvPr id="18" name="TextBox 17"/>
          <p:cNvSpPr txBox="1"/>
          <p:nvPr/>
        </p:nvSpPr>
        <p:spPr>
          <a:xfrm>
            <a:off x="1426464" y="3374136"/>
            <a:ext cx="1627632" cy="301752"/>
          </a:xfrm>
          <a:prstGeom prst="rect">
            <a:avLst/>
          </a:prstGeom>
          <a:noFill/>
        </p:spPr>
        <p:txBody>
          <a:bodyPr wrap="square" lIns="0" tIns="0" rIns="0" bIns="0" anchor="t">
            <a:spAutoFit/>
          </a:bodyPr>
          <a:lstStyle/>
          <a:p>
            <a:pPr>
              <a:spcBef>
                <a:spcPts val="0"/>
              </a:spcBef>
              <a:spcAft>
                <a:spcPts val="0"/>
              </a:spcAft>
              <a:defRPr sz="1700" b="1" i="0">
                <a:solidFill>
                  <a:srgbClr val="16354B"/>
                </a:solidFill>
                <a:latin typeface="Aptos"/>
              </a:defRPr>
            </a:pPr>
            <a:r>
              <a:t>Eligibility</a:t>
            </a:r>
          </a:p>
        </p:txBody>
      </p:sp>
      <p:sp>
        <p:nvSpPr>
          <p:cNvPr id="19" name="TextBox 18"/>
          <p:cNvSpPr txBox="1"/>
          <p:nvPr/>
        </p:nvSpPr>
        <p:spPr>
          <a:xfrm>
            <a:off x="3200400" y="3374136"/>
            <a:ext cx="3456432" cy="420624"/>
          </a:xfrm>
          <a:prstGeom prst="rect">
            <a:avLst/>
          </a:prstGeom>
          <a:noFill/>
        </p:spPr>
        <p:txBody>
          <a:bodyPr wrap="square" lIns="0" tIns="0" rIns="0" bIns="0" anchor="t">
            <a:spAutoFit/>
          </a:bodyPr>
          <a:lstStyle/>
          <a:p>
            <a:pPr>
              <a:spcBef>
                <a:spcPts val="0"/>
              </a:spcBef>
              <a:spcAft>
                <a:spcPts val="0"/>
              </a:spcAft>
              <a:defRPr sz="1540" b="0" i="0">
                <a:solidFill>
                  <a:srgbClr val="183947"/>
                </a:solidFill>
                <a:latin typeface="Aptos"/>
              </a:defRPr>
            </a:pPr>
            <a:r>
              <a:t>Rules identify who can be considered.</a:t>
            </a:r>
          </a:p>
        </p:txBody>
      </p:sp>
      <p:sp>
        <p:nvSpPr>
          <p:cNvPr id="20" name="Rounded Rectangle 19"/>
          <p:cNvSpPr/>
          <p:nvPr/>
        </p:nvSpPr>
        <p:spPr>
          <a:xfrm>
            <a:off x="886968" y="3977639"/>
            <a:ext cx="402336" cy="3566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24128" y="4055363"/>
            <a:ext cx="155448" cy="201168"/>
          </a:xfrm>
          <a:prstGeom prst="rect">
            <a:avLst/>
          </a:prstGeom>
          <a:noFill/>
        </p:spPr>
        <p:txBody>
          <a:bodyPr wrap="square" lIns="0" tIns="0" rIns="0" bIns="0" anchor="t">
            <a:spAutoFit/>
          </a:bodyPr>
          <a:lstStyle/>
          <a:p>
            <a:pPr>
              <a:spcBef>
                <a:spcPts val="0"/>
              </a:spcBef>
              <a:spcAft>
                <a:spcPts val="0"/>
              </a:spcAft>
              <a:defRPr sz="1330" b="1" i="0">
                <a:solidFill>
                  <a:srgbClr val="137D77"/>
                </a:solidFill>
                <a:latin typeface="Aptos"/>
              </a:defRPr>
            </a:pPr>
            <a:r>
              <a:t>3</a:t>
            </a:r>
          </a:p>
        </p:txBody>
      </p:sp>
      <p:sp>
        <p:nvSpPr>
          <p:cNvPr id="22" name="TextBox 21"/>
          <p:cNvSpPr txBox="1"/>
          <p:nvPr/>
        </p:nvSpPr>
        <p:spPr>
          <a:xfrm>
            <a:off x="1426464" y="3968496"/>
            <a:ext cx="1627632" cy="301752"/>
          </a:xfrm>
          <a:prstGeom prst="rect">
            <a:avLst/>
          </a:prstGeom>
          <a:noFill/>
        </p:spPr>
        <p:txBody>
          <a:bodyPr wrap="square" lIns="0" tIns="0" rIns="0" bIns="0" anchor="t">
            <a:spAutoFit/>
          </a:bodyPr>
          <a:lstStyle/>
          <a:p>
            <a:pPr>
              <a:spcBef>
                <a:spcPts val="0"/>
              </a:spcBef>
              <a:spcAft>
                <a:spcPts val="0"/>
              </a:spcAft>
              <a:defRPr sz="1700" b="1" i="0">
                <a:solidFill>
                  <a:srgbClr val="16354B"/>
                </a:solidFill>
                <a:latin typeface="Aptos"/>
              </a:defRPr>
            </a:pPr>
            <a:r>
              <a:t>Assessment</a:t>
            </a:r>
          </a:p>
        </p:txBody>
      </p:sp>
      <p:sp>
        <p:nvSpPr>
          <p:cNvPr id="23" name="TextBox 22"/>
          <p:cNvSpPr txBox="1"/>
          <p:nvPr/>
        </p:nvSpPr>
        <p:spPr>
          <a:xfrm>
            <a:off x="3200400" y="3968496"/>
            <a:ext cx="3456432" cy="420624"/>
          </a:xfrm>
          <a:prstGeom prst="rect">
            <a:avLst/>
          </a:prstGeom>
          <a:noFill/>
        </p:spPr>
        <p:txBody>
          <a:bodyPr wrap="square" lIns="0" tIns="0" rIns="0" bIns="0" anchor="t">
            <a:spAutoFit/>
          </a:bodyPr>
          <a:lstStyle/>
          <a:p>
            <a:pPr>
              <a:spcBef>
                <a:spcPts val="0"/>
              </a:spcBef>
              <a:spcAft>
                <a:spcPts val="0"/>
              </a:spcAft>
              <a:defRPr sz="1540" b="0" i="0">
                <a:solidFill>
                  <a:srgbClr val="183947"/>
                </a:solidFill>
                <a:latin typeface="Aptos"/>
              </a:defRPr>
            </a:pPr>
            <a:r>
              <a:t>A committee may assess service records and suitability.</a:t>
            </a:r>
          </a:p>
        </p:txBody>
      </p:sp>
      <p:sp>
        <p:nvSpPr>
          <p:cNvPr id="24" name="Rounded Rectangle 23"/>
          <p:cNvSpPr/>
          <p:nvPr/>
        </p:nvSpPr>
        <p:spPr>
          <a:xfrm>
            <a:off x="886968" y="4572000"/>
            <a:ext cx="402336" cy="3566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24128" y="4649724"/>
            <a:ext cx="155448" cy="201168"/>
          </a:xfrm>
          <a:prstGeom prst="rect">
            <a:avLst/>
          </a:prstGeom>
          <a:noFill/>
        </p:spPr>
        <p:txBody>
          <a:bodyPr wrap="square" lIns="0" tIns="0" rIns="0" bIns="0" anchor="t">
            <a:spAutoFit/>
          </a:bodyPr>
          <a:lstStyle/>
          <a:p>
            <a:pPr>
              <a:spcBef>
                <a:spcPts val="0"/>
              </a:spcBef>
              <a:spcAft>
                <a:spcPts val="0"/>
              </a:spcAft>
              <a:defRPr sz="1330" b="1" i="0">
                <a:solidFill>
                  <a:srgbClr val="137D77"/>
                </a:solidFill>
                <a:latin typeface="Aptos"/>
              </a:defRPr>
            </a:pPr>
            <a:r>
              <a:t>4</a:t>
            </a:r>
          </a:p>
        </p:txBody>
      </p:sp>
      <p:sp>
        <p:nvSpPr>
          <p:cNvPr id="26" name="TextBox 25"/>
          <p:cNvSpPr txBox="1"/>
          <p:nvPr/>
        </p:nvSpPr>
        <p:spPr>
          <a:xfrm>
            <a:off x="1426464" y="4562856"/>
            <a:ext cx="1627632" cy="301752"/>
          </a:xfrm>
          <a:prstGeom prst="rect">
            <a:avLst/>
          </a:prstGeom>
          <a:noFill/>
        </p:spPr>
        <p:txBody>
          <a:bodyPr wrap="square" lIns="0" tIns="0" rIns="0" bIns="0" anchor="t">
            <a:spAutoFit/>
          </a:bodyPr>
          <a:lstStyle/>
          <a:p>
            <a:pPr>
              <a:spcBef>
                <a:spcPts val="0"/>
              </a:spcBef>
              <a:spcAft>
                <a:spcPts val="0"/>
              </a:spcAft>
              <a:defRPr sz="1600" b="1" i="0">
                <a:solidFill>
                  <a:srgbClr val="16354B"/>
                </a:solidFill>
                <a:latin typeface="Aptos"/>
              </a:defRPr>
            </a:pPr>
            <a:r>
              <a:t>Panel / order</a:t>
            </a:r>
          </a:p>
        </p:txBody>
      </p:sp>
      <p:sp>
        <p:nvSpPr>
          <p:cNvPr id="27" name="TextBox 26"/>
          <p:cNvSpPr txBox="1"/>
          <p:nvPr/>
        </p:nvSpPr>
        <p:spPr>
          <a:xfrm>
            <a:off x="3200400" y="4562856"/>
            <a:ext cx="3456432" cy="420624"/>
          </a:xfrm>
          <a:prstGeom prst="rect">
            <a:avLst/>
          </a:prstGeom>
          <a:noFill/>
        </p:spPr>
        <p:txBody>
          <a:bodyPr wrap="square" lIns="0" tIns="0" rIns="0" bIns="0" anchor="t">
            <a:spAutoFit/>
          </a:bodyPr>
          <a:lstStyle/>
          <a:p>
            <a:pPr>
              <a:defRPr sz="1540">
                <a:latin typeface="Aptos"/>
              </a:defRPr>
            </a:pPr>
            <a:r>
              <a:t>Recommendations follow the rules.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46888"/>
          </a:xfrm>
          <a:prstGeom prst="rect">
            <a:avLst/>
          </a:prstGeom>
          <a:noFill/>
        </p:spPr>
        <p:txBody>
          <a:bodyPr wrap="square" lIns="9144" tIns="0" rIns="9144" bIns="0" anchor="t">
            <a:spAutoFit/>
          </a:bodyPr>
          <a:lstStyle/>
          <a:p>
            <a:pPr>
              <a:spcBef>
                <a:spcPts val="0"/>
              </a:spcBef>
              <a:spcAft>
                <a:spcPts val="0"/>
              </a:spcAft>
              <a:defRPr sz="1180" b="1">
                <a:solidFill>
                  <a:srgbClr val="137D77"/>
                </a:solidFill>
                <a:latin typeface="Aptos"/>
              </a:defRPr>
            </a:pPr>
            <a:r>
              <a:t>PERSONNEL ADMINISTRATION</a:t>
            </a:r>
          </a:p>
        </p:txBody>
      </p:sp>
      <p:sp>
        <p:nvSpPr>
          <p:cNvPr id="4" name="TextBox 3"/>
          <p:cNvSpPr txBox="1"/>
          <p:nvPr/>
        </p:nvSpPr>
        <p:spPr>
          <a:xfrm>
            <a:off x="621792" y="777240"/>
            <a:ext cx="10972800" cy="713232"/>
          </a:xfrm>
          <a:prstGeom prst="rect">
            <a:avLst/>
          </a:prstGeom>
          <a:noFill/>
        </p:spPr>
        <p:txBody>
          <a:bodyPr wrap="square" lIns="9144" tIns="0" rIns="9144" bIns="0" anchor="t">
            <a:spAutoFit/>
          </a:bodyPr>
          <a:lstStyle/>
          <a:p>
            <a:pPr>
              <a:spcBef>
                <a:spcPts val="0"/>
              </a:spcBef>
              <a:spcAft>
                <a:spcPts val="0"/>
              </a:spcAft>
              <a:defRPr sz="3200" b="1">
                <a:solidFill>
                  <a:srgbClr val="16354B"/>
                </a:solidFill>
                <a:latin typeface="Aptos"/>
              </a:defRPr>
            </a:pPr>
            <a:r>
              <a:t>Three Methods of Testing Merit</a:t>
            </a:r>
          </a:p>
        </p:txBody>
      </p:sp>
      <p:sp>
        <p:nvSpPr>
          <p:cNvPr id="5" name="TextBox 4"/>
          <p:cNvSpPr txBox="1"/>
          <p:nvPr/>
        </p:nvSpPr>
        <p:spPr>
          <a:xfrm>
            <a:off x="640080" y="1536192"/>
            <a:ext cx="10881360" cy="384048"/>
          </a:xfrm>
          <a:prstGeom prst="rect">
            <a:avLst/>
          </a:prstGeom>
          <a:noFill/>
        </p:spPr>
        <p:txBody>
          <a:bodyPr wrap="square" lIns="9144" tIns="0" rIns="9144" bIns="0" anchor="t">
            <a:spAutoFit/>
          </a:bodyPr>
          <a:lstStyle/>
          <a:p>
            <a:pPr>
              <a:spcBef>
                <a:spcPts val="0"/>
              </a:spcBef>
              <a:spcAft>
                <a:spcPts val="0"/>
              </a:spcAft>
              <a:defRPr sz="1730" b="0">
                <a:solidFill>
                  <a:srgbClr val="506373"/>
                </a:solidFill>
                <a:latin typeface="Aptos"/>
              </a:defRPr>
            </a:pPr>
            <a:r>
              <a:t>The textbook identifies three major methods; in practice they can be combined.</a:t>
            </a:r>
          </a:p>
        </p:txBody>
      </p:sp>
      <p:sp>
        <p:nvSpPr>
          <p:cNvPr id="6" name="Rectangle 5"/>
          <p:cNvSpPr/>
          <p:nvPr/>
        </p:nvSpPr>
        <p:spPr>
          <a:xfrm>
            <a:off x="621792" y="6391656"/>
            <a:ext cx="10963656" cy="8229"/>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6478524"/>
            <a:ext cx="8503920" cy="182880"/>
          </a:xfrm>
          <a:prstGeom prst="rect">
            <a:avLst/>
          </a:prstGeom>
          <a:noFill/>
        </p:spPr>
        <p:txBody>
          <a:bodyPr wrap="square" lIns="9144" tIns="0" rIns="9144" bIns="0" anchor="t">
            <a:spAutoFit/>
          </a:bodyPr>
          <a:lstStyle/>
          <a:p>
            <a:pPr>
              <a:spcBef>
                <a:spcPts val="0"/>
              </a:spcBef>
              <a:spcAft>
                <a:spcPts val="0"/>
              </a:spcAft>
              <a:defRPr sz="1020" b="1">
                <a:solidFill>
                  <a:srgbClr val="506373"/>
                </a:solidFill>
                <a:latin typeface="Aptos"/>
              </a:defRPr>
            </a:pPr>
            <a:r>
              <a:t>PROMOTION IN PUBLIC ADMINISTRATION</a:t>
            </a:r>
          </a:p>
        </p:txBody>
      </p:sp>
      <p:sp>
        <p:nvSpPr>
          <p:cNvPr id="8" name="TextBox 7"/>
          <p:cNvSpPr txBox="1"/>
          <p:nvPr/>
        </p:nvSpPr>
        <p:spPr>
          <a:xfrm>
            <a:off x="11100816" y="6446520"/>
            <a:ext cx="411480" cy="237744"/>
          </a:xfrm>
          <a:prstGeom prst="rect">
            <a:avLst/>
          </a:prstGeom>
          <a:noFill/>
        </p:spPr>
        <p:txBody>
          <a:bodyPr wrap="square" lIns="9144" tIns="0" rIns="9144" bIns="0" anchor="t">
            <a:spAutoFit/>
          </a:bodyPr>
          <a:lstStyle/>
          <a:p>
            <a:pPr algn="r">
              <a:spcBef>
                <a:spcPts val="0"/>
              </a:spcBef>
              <a:spcAft>
                <a:spcPts val="0"/>
              </a:spcAft>
              <a:defRPr sz="1150" b="1">
                <a:solidFill>
                  <a:srgbClr val="137D77"/>
                </a:solidFill>
                <a:latin typeface="Aptos"/>
              </a:defRPr>
            </a:pPr>
            <a:r>
              <a:t>14</a:t>
            </a:r>
          </a:p>
        </p:txBody>
      </p:sp>
      <p:sp>
        <p:nvSpPr>
          <p:cNvPr id="9" name="Rounded Rectangle 8"/>
          <p:cNvSpPr/>
          <p:nvPr/>
        </p:nvSpPr>
        <p:spPr>
          <a:xfrm>
            <a:off x="667512" y="2331720"/>
            <a:ext cx="3483864" cy="2633472"/>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67512" y="2331720"/>
            <a:ext cx="68580" cy="2633472"/>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896112" y="2578608"/>
            <a:ext cx="512064" cy="356616"/>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24128" y="2653588"/>
            <a:ext cx="283464" cy="219456"/>
          </a:xfrm>
          <a:prstGeom prst="rect">
            <a:avLst/>
          </a:prstGeom>
          <a:noFill/>
        </p:spPr>
        <p:txBody>
          <a:bodyPr wrap="square" lIns="9144" tIns="0" rIns="9144" bIns="0" anchor="t">
            <a:spAutoFit/>
          </a:bodyPr>
          <a:lstStyle/>
          <a:p>
            <a:pPr>
              <a:spcBef>
                <a:spcPts val="0"/>
              </a:spcBef>
              <a:spcAft>
                <a:spcPts val="0"/>
              </a:spcAft>
              <a:defRPr sz="1200" b="1">
                <a:solidFill>
                  <a:srgbClr val="3C72A8"/>
                </a:solidFill>
                <a:latin typeface="Aptos"/>
              </a:defRPr>
            </a:pPr>
            <a:r>
              <a:t>01</a:t>
            </a:r>
          </a:p>
        </p:txBody>
      </p:sp>
      <p:sp>
        <p:nvSpPr>
          <p:cNvPr id="13" name="TextBox 12"/>
          <p:cNvSpPr txBox="1"/>
          <p:nvPr/>
        </p:nvSpPr>
        <p:spPr>
          <a:xfrm>
            <a:off x="896112" y="3099816"/>
            <a:ext cx="3054096" cy="530352"/>
          </a:xfrm>
          <a:prstGeom prst="rect">
            <a:avLst/>
          </a:prstGeom>
          <a:noFill/>
        </p:spPr>
        <p:txBody>
          <a:bodyPr wrap="square" lIns="9144" tIns="0" rIns="9144" bIns="0" anchor="t">
            <a:spAutoFit/>
          </a:bodyPr>
          <a:lstStyle/>
          <a:p>
            <a:pPr>
              <a:spcBef>
                <a:spcPts val="0"/>
              </a:spcBef>
              <a:spcAft>
                <a:spcPts val="0"/>
              </a:spcAft>
              <a:defRPr sz="2000" b="1">
                <a:solidFill>
                  <a:srgbClr val="16354B"/>
                </a:solidFill>
                <a:latin typeface="Aptos"/>
              </a:defRPr>
            </a:pPr>
            <a:r>
              <a:t>WRITTEN &amp; ORAL TESTS</a:t>
            </a:r>
          </a:p>
        </p:txBody>
      </p:sp>
      <p:sp>
        <p:nvSpPr>
          <p:cNvPr id="14" name="TextBox 13"/>
          <p:cNvSpPr txBox="1"/>
          <p:nvPr/>
        </p:nvSpPr>
        <p:spPr>
          <a:xfrm>
            <a:off x="896112" y="3813048"/>
            <a:ext cx="3017520" cy="832104"/>
          </a:xfrm>
          <a:prstGeom prst="rect">
            <a:avLst/>
          </a:prstGeom>
          <a:noFill/>
        </p:spPr>
        <p:txBody>
          <a:bodyPr wrap="square" lIns="9144" tIns="0" rIns="9144" bIns="0" anchor="t">
            <a:spAutoFit/>
          </a:bodyPr>
          <a:lstStyle/>
          <a:p>
            <a:pPr>
              <a:spcBef>
                <a:spcPts val="0"/>
              </a:spcBef>
              <a:spcAft>
                <a:spcPts val="0"/>
              </a:spcAft>
              <a:defRPr sz="1700" b="0">
                <a:solidFill>
                  <a:srgbClr val="183947"/>
                </a:solidFill>
                <a:latin typeface="Aptos"/>
              </a:defRPr>
            </a:pPr>
            <a:r>
              <a:t>Assess specific knowledge, reasoning and communication.</a:t>
            </a:r>
          </a:p>
        </p:txBody>
      </p:sp>
      <p:sp>
        <p:nvSpPr>
          <p:cNvPr id="15" name="Rounded Rectangle 14"/>
          <p:cNvSpPr/>
          <p:nvPr/>
        </p:nvSpPr>
        <p:spPr>
          <a:xfrm>
            <a:off x="4389120" y="2331720"/>
            <a:ext cx="3483864" cy="2633472"/>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389120" y="2331720"/>
            <a:ext cx="68580" cy="2633472"/>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4617720" y="2578608"/>
            <a:ext cx="512064" cy="3566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745736" y="2653588"/>
            <a:ext cx="283464" cy="219456"/>
          </a:xfrm>
          <a:prstGeom prst="rect">
            <a:avLst/>
          </a:prstGeom>
          <a:noFill/>
        </p:spPr>
        <p:txBody>
          <a:bodyPr wrap="square" lIns="9144" tIns="0" rIns="9144" bIns="0" anchor="t">
            <a:spAutoFit/>
          </a:bodyPr>
          <a:lstStyle/>
          <a:p>
            <a:pPr>
              <a:spcBef>
                <a:spcPts val="0"/>
              </a:spcBef>
              <a:spcAft>
                <a:spcPts val="0"/>
              </a:spcAft>
              <a:defRPr sz="1200" b="1">
                <a:solidFill>
                  <a:srgbClr val="137D77"/>
                </a:solidFill>
                <a:latin typeface="Aptos"/>
              </a:defRPr>
            </a:pPr>
            <a:r>
              <a:t>02</a:t>
            </a:r>
          </a:p>
        </p:txBody>
      </p:sp>
      <p:sp>
        <p:nvSpPr>
          <p:cNvPr id="19" name="TextBox 18"/>
          <p:cNvSpPr txBox="1"/>
          <p:nvPr/>
        </p:nvSpPr>
        <p:spPr>
          <a:xfrm>
            <a:off x="4617720" y="3099816"/>
            <a:ext cx="3054096" cy="530352"/>
          </a:xfrm>
          <a:prstGeom prst="rect">
            <a:avLst/>
          </a:prstGeom>
          <a:noFill/>
        </p:spPr>
        <p:txBody>
          <a:bodyPr wrap="square" lIns="9144" tIns="0" rIns="9144" bIns="0" anchor="t">
            <a:spAutoFit/>
          </a:bodyPr>
          <a:lstStyle/>
          <a:p>
            <a:pPr>
              <a:spcBef>
                <a:spcPts val="0"/>
              </a:spcBef>
              <a:spcAft>
                <a:spcPts val="0"/>
              </a:spcAft>
              <a:defRPr sz="2000" b="1">
                <a:solidFill>
                  <a:srgbClr val="16354B"/>
                </a:solidFill>
                <a:latin typeface="Aptos"/>
              </a:defRPr>
            </a:pPr>
            <a:r>
              <a:t>EFFICIENCY RATING</a:t>
            </a:r>
          </a:p>
        </p:txBody>
      </p:sp>
      <p:sp>
        <p:nvSpPr>
          <p:cNvPr id="20" name="TextBox 19"/>
          <p:cNvSpPr txBox="1"/>
          <p:nvPr/>
        </p:nvSpPr>
        <p:spPr>
          <a:xfrm>
            <a:off x="4617720" y="3813048"/>
            <a:ext cx="3017520" cy="832104"/>
          </a:xfrm>
          <a:prstGeom prst="rect">
            <a:avLst/>
          </a:prstGeom>
          <a:noFill/>
        </p:spPr>
        <p:txBody>
          <a:bodyPr wrap="square" lIns="9144" tIns="0" rIns="9144" bIns="0" anchor="t">
            <a:spAutoFit/>
          </a:bodyPr>
          <a:lstStyle/>
          <a:p>
            <a:pPr>
              <a:spcBef>
                <a:spcPts val="0"/>
              </a:spcBef>
              <a:spcAft>
                <a:spcPts val="0"/>
              </a:spcAft>
              <a:defRPr sz="1700" b="0">
                <a:solidFill>
                  <a:srgbClr val="183947"/>
                </a:solidFill>
                <a:latin typeface="Aptos"/>
              </a:defRPr>
            </a:pPr>
            <a:r>
              <a:t>Use the service record and assessment of actual work.</a:t>
            </a:r>
          </a:p>
        </p:txBody>
      </p:sp>
      <p:sp>
        <p:nvSpPr>
          <p:cNvPr id="21" name="Rounded Rectangle 20"/>
          <p:cNvSpPr/>
          <p:nvPr/>
        </p:nvSpPr>
        <p:spPr>
          <a:xfrm>
            <a:off x="8110728" y="2331720"/>
            <a:ext cx="3483864" cy="2633472"/>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8110728" y="2331720"/>
            <a:ext cx="68580" cy="2633472"/>
          </a:xfrm>
          <a:prstGeom prst="rect">
            <a:avLst/>
          </a:prstGeom>
          <a:solidFill>
            <a:srgbClr val="7A59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8339328" y="2578608"/>
            <a:ext cx="512064" cy="356616"/>
          </a:xfrm>
          <a:prstGeom prst="roundRect">
            <a:avLst/>
          </a:prstGeom>
          <a:solidFill>
            <a:srgbClr val="F1E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467344" y="2653588"/>
            <a:ext cx="283464" cy="219456"/>
          </a:xfrm>
          <a:prstGeom prst="rect">
            <a:avLst/>
          </a:prstGeom>
          <a:noFill/>
        </p:spPr>
        <p:txBody>
          <a:bodyPr wrap="square" lIns="9144" tIns="0" rIns="9144" bIns="0" anchor="t">
            <a:spAutoFit/>
          </a:bodyPr>
          <a:lstStyle/>
          <a:p>
            <a:pPr>
              <a:spcBef>
                <a:spcPts val="0"/>
              </a:spcBef>
              <a:spcAft>
                <a:spcPts val="0"/>
              </a:spcAft>
              <a:defRPr sz="1200" b="1">
                <a:solidFill>
                  <a:srgbClr val="7A59A1"/>
                </a:solidFill>
                <a:latin typeface="Aptos"/>
              </a:defRPr>
            </a:pPr>
            <a:r>
              <a:t>03</a:t>
            </a:r>
          </a:p>
        </p:txBody>
      </p:sp>
      <p:sp>
        <p:nvSpPr>
          <p:cNvPr id="25" name="TextBox 24"/>
          <p:cNvSpPr txBox="1"/>
          <p:nvPr/>
        </p:nvSpPr>
        <p:spPr>
          <a:xfrm>
            <a:off x="8339328" y="3099816"/>
            <a:ext cx="3054096" cy="530352"/>
          </a:xfrm>
          <a:prstGeom prst="rect">
            <a:avLst/>
          </a:prstGeom>
          <a:noFill/>
        </p:spPr>
        <p:txBody>
          <a:bodyPr wrap="square" lIns="9144" tIns="0" rIns="9144" bIns="0" anchor="t">
            <a:spAutoFit/>
          </a:bodyPr>
          <a:lstStyle/>
          <a:p>
            <a:pPr>
              <a:spcBef>
                <a:spcPts val="0"/>
              </a:spcBef>
              <a:spcAft>
                <a:spcPts val="0"/>
              </a:spcAft>
              <a:defRPr sz="2000" b="1">
                <a:solidFill>
                  <a:srgbClr val="16354B"/>
                </a:solidFill>
                <a:latin typeface="Aptos"/>
              </a:defRPr>
            </a:pPr>
            <a:r>
              <a:t>HEAD’S JUDGEMENT</a:t>
            </a:r>
          </a:p>
        </p:txBody>
      </p:sp>
      <p:sp>
        <p:nvSpPr>
          <p:cNvPr id="26" name="TextBox 25"/>
          <p:cNvSpPr txBox="1"/>
          <p:nvPr/>
        </p:nvSpPr>
        <p:spPr>
          <a:xfrm>
            <a:off x="8339328" y="3813048"/>
            <a:ext cx="3017520" cy="832104"/>
          </a:xfrm>
          <a:prstGeom prst="rect">
            <a:avLst/>
          </a:prstGeom>
          <a:noFill/>
        </p:spPr>
        <p:txBody>
          <a:bodyPr wrap="square" lIns="9144" tIns="0" rIns="9144" bIns="0" anchor="t">
            <a:spAutoFit/>
          </a:bodyPr>
          <a:lstStyle/>
          <a:p>
            <a:pPr>
              <a:spcBef>
                <a:spcPts val="0"/>
              </a:spcBef>
              <a:spcAft>
                <a:spcPts val="0"/>
              </a:spcAft>
              <a:defRPr sz="1700" b="0">
                <a:solidFill>
                  <a:srgbClr val="183947"/>
                </a:solidFill>
                <a:latin typeface="Aptos"/>
              </a:defRPr>
            </a:pPr>
            <a:r>
              <a:t>Draw on managerial knowledge of an employee’s suitability.</a:t>
            </a:r>
          </a:p>
        </p:txBody>
      </p:sp>
      <p:sp>
        <p:nvSpPr>
          <p:cNvPr id="27" name="Rounded Rectangle 26"/>
          <p:cNvSpPr/>
          <p:nvPr/>
        </p:nvSpPr>
        <p:spPr>
          <a:xfrm>
            <a:off x="649224" y="5568696"/>
            <a:ext cx="10908792" cy="5852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41248" y="5724144"/>
            <a:ext cx="1353312" cy="237744"/>
          </a:xfrm>
          <a:prstGeom prst="rect">
            <a:avLst/>
          </a:prstGeom>
          <a:noFill/>
        </p:spPr>
        <p:txBody>
          <a:bodyPr wrap="square" lIns="9144" tIns="0" rIns="9144" bIns="0" anchor="t">
            <a:spAutoFit/>
          </a:bodyPr>
          <a:lstStyle/>
          <a:p>
            <a:pPr>
              <a:spcBef>
                <a:spcPts val="0"/>
              </a:spcBef>
              <a:spcAft>
                <a:spcPts val="0"/>
              </a:spcAft>
              <a:defRPr sz="1150" b="1">
                <a:solidFill>
                  <a:srgbClr val="137D77"/>
                </a:solidFill>
                <a:latin typeface="Aptos"/>
              </a:defRPr>
            </a:pPr>
            <a:r>
              <a:t>REMEMBER</a:t>
            </a:r>
          </a:p>
        </p:txBody>
      </p:sp>
      <p:sp>
        <p:nvSpPr>
          <p:cNvPr id="29" name="TextBox 28"/>
          <p:cNvSpPr txBox="1"/>
          <p:nvPr/>
        </p:nvSpPr>
        <p:spPr>
          <a:xfrm>
            <a:off x="2203704" y="5678424"/>
            <a:ext cx="8997696" cy="384048"/>
          </a:xfrm>
          <a:prstGeom prst="rect">
            <a:avLst/>
          </a:prstGeom>
          <a:noFill/>
        </p:spPr>
        <p:txBody>
          <a:bodyPr wrap="square" lIns="9144" tIns="0" rIns="9144" bIns="0" anchor="ctr">
            <a:spAutoFit/>
          </a:bodyPr>
          <a:lstStyle/>
          <a:p>
            <a:pPr>
              <a:spcBef>
                <a:spcPts val="0"/>
              </a:spcBef>
              <a:spcAft>
                <a:spcPts val="0"/>
              </a:spcAft>
              <a:defRPr sz="1650" b="1">
                <a:solidFill>
                  <a:srgbClr val="16354B"/>
                </a:solidFill>
                <a:latin typeface="Aptos"/>
              </a:defRPr>
            </a:pPr>
            <a:r>
              <a:t>No method is automatically objective or fair; design and safeguards matter.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46888"/>
          </a:xfrm>
          <a:prstGeom prst="rect">
            <a:avLst/>
          </a:prstGeom>
          <a:noFill/>
        </p:spPr>
        <p:txBody>
          <a:bodyPr wrap="square" lIns="9144" tIns="0" rIns="9144" bIns="0" anchor="t">
            <a:spAutoFit/>
          </a:bodyPr>
          <a:lstStyle/>
          <a:p>
            <a:pPr>
              <a:spcBef>
                <a:spcPts val="0"/>
              </a:spcBef>
              <a:spcAft>
                <a:spcPts val="0"/>
              </a:spcAft>
              <a:defRPr sz="1180" b="1">
                <a:solidFill>
                  <a:srgbClr val="137D77"/>
                </a:solidFill>
                <a:latin typeface="Aptos"/>
              </a:defRPr>
            </a:pPr>
            <a:r>
              <a:t>PERSONNEL ADMINISTRATION</a:t>
            </a:r>
          </a:p>
        </p:txBody>
      </p:sp>
      <p:sp>
        <p:nvSpPr>
          <p:cNvPr id="4" name="TextBox 3"/>
          <p:cNvSpPr txBox="1"/>
          <p:nvPr/>
        </p:nvSpPr>
        <p:spPr>
          <a:xfrm>
            <a:off x="621792" y="777240"/>
            <a:ext cx="10972800" cy="713232"/>
          </a:xfrm>
          <a:prstGeom prst="rect">
            <a:avLst/>
          </a:prstGeom>
          <a:noFill/>
        </p:spPr>
        <p:txBody>
          <a:bodyPr wrap="square" lIns="9144" tIns="0" rIns="9144" bIns="0" anchor="t">
            <a:spAutoFit/>
          </a:bodyPr>
          <a:lstStyle/>
          <a:p>
            <a:pPr>
              <a:spcBef>
                <a:spcPts val="0"/>
              </a:spcBef>
              <a:spcAft>
                <a:spcPts val="0"/>
              </a:spcAft>
              <a:defRPr sz="3200" b="1">
                <a:solidFill>
                  <a:srgbClr val="16354B"/>
                </a:solidFill>
                <a:latin typeface="Aptos"/>
              </a:defRPr>
            </a:pPr>
            <a:r>
              <a:t>Method 1: Written or Departmental Test</a:t>
            </a:r>
          </a:p>
        </p:txBody>
      </p:sp>
      <p:sp>
        <p:nvSpPr>
          <p:cNvPr id="5" name="TextBox 4"/>
          <p:cNvSpPr txBox="1"/>
          <p:nvPr/>
        </p:nvSpPr>
        <p:spPr>
          <a:xfrm>
            <a:off x="640080" y="1536192"/>
            <a:ext cx="10881360" cy="384048"/>
          </a:xfrm>
          <a:prstGeom prst="rect">
            <a:avLst/>
          </a:prstGeom>
          <a:noFill/>
        </p:spPr>
        <p:txBody>
          <a:bodyPr wrap="square" lIns="9144" tIns="0" rIns="9144" bIns="0" anchor="t">
            <a:spAutoFit/>
          </a:bodyPr>
          <a:lstStyle/>
          <a:p>
            <a:pPr>
              <a:spcBef>
                <a:spcPts val="0"/>
              </a:spcBef>
              <a:spcAft>
                <a:spcPts val="0"/>
              </a:spcAft>
              <a:defRPr sz="1730" b="0">
                <a:solidFill>
                  <a:srgbClr val="506373"/>
                </a:solidFill>
                <a:latin typeface="Aptos"/>
              </a:defRPr>
            </a:pPr>
            <a:r>
              <a:t>Tests whether an employee has the knowledge required for the higher position.</a:t>
            </a:r>
          </a:p>
        </p:txBody>
      </p:sp>
      <p:sp>
        <p:nvSpPr>
          <p:cNvPr id="6" name="Rectangle 5"/>
          <p:cNvSpPr/>
          <p:nvPr/>
        </p:nvSpPr>
        <p:spPr>
          <a:xfrm>
            <a:off x="621792" y="6391656"/>
            <a:ext cx="10963656" cy="8229"/>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6478524"/>
            <a:ext cx="8503920" cy="182880"/>
          </a:xfrm>
          <a:prstGeom prst="rect">
            <a:avLst/>
          </a:prstGeom>
          <a:noFill/>
        </p:spPr>
        <p:txBody>
          <a:bodyPr wrap="square" lIns="9144" tIns="0" rIns="9144" bIns="0" anchor="t">
            <a:spAutoFit/>
          </a:bodyPr>
          <a:lstStyle/>
          <a:p>
            <a:pPr>
              <a:spcBef>
                <a:spcPts val="0"/>
              </a:spcBef>
              <a:spcAft>
                <a:spcPts val="0"/>
              </a:spcAft>
              <a:defRPr sz="1020" b="1">
                <a:solidFill>
                  <a:srgbClr val="506373"/>
                </a:solidFill>
                <a:latin typeface="Aptos"/>
              </a:defRPr>
            </a:pPr>
            <a:r>
              <a:t>PROMOTION IN PUBLIC ADMINISTRATION</a:t>
            </a:r>
          </a:p>
        </p:txBody>
      </p:sp>
      <p:sp>
        <p:nvSpPr>
          <p:cNvPr id="8" name="TextBox 7"/>
          <p:cNvSpPr txBox="1"/>
          <p:nvPr/>
        </p:nvSpPr>
        <p:spPr>
          <a:xfrm>
            <a:off x="11100816" y="6446520"/>
            <a:ext cx="411480" cy="237744"/>
          </a:xfrm>
          <a:prstGeom prst="rect">
            <a:avLst/>
          </a:prstGeom>
          <a:noFill/>
        </p:spPr>
        <p:txBody>
          <a:bodyPr wrap="square" lIns="9144" tIns="0" rIns="9144" bIns="0" anchor="t">
            <a:spAutoFit/>
          </a:bodyPr>
          <a:lstStyle/>
          <a:p>
            <a:pPr algn="r">
              <a:spcBef>
                <a:spcPts val="0"/>
              </a:spcBef>
              <a:spcAft>
                <a:spcPts val="0"/>
              </a:spcAft>
              <a:defRPr sz="1150" b="1">
                <a:solidFill>
                  <a:srgbClr val="137D77"/>
                </a:solidFill>
                <a:latin typeface="Aptos"/>
              </a:defRPr>
            </a:pPr>
            <a:r>
              <a:t>15</a:t>
            </a:r>
          </a:p>
        </p:txBody>
      </p:sp>
      <p:sp>
        <p:nvSpPr>
          <p:cNvPr id="9" name="Rounded Rectangle 8"/>
          <p:cNvSpPr/>
          <p:nvPr/>
        </p:nvSpPr>
        <p:spPr>
          <a:xfrm>
            <a:off x="667512" y="2139696"/>
            <a:ext cx="6629400" cy="3246120"/>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67512" y="2139696"/>
            <a:ext cx="68580" cy="3246120"/>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14400" y="2340864"/>
            <a:ext cx="5120640" cy="338328"/>
          </a:xfrm>
          <a:prstGeom prst="rect">
            <a:avLst/>
          </a:prstGeom>
          <a:noFill/>
        </p:spPr>
        <p:txBody>
          <a:bodyPr wrap="square" lIns="9144" tIns="0" rIns="9144" bIns="0" anchor="t">
            <a:spAutoFit/>
          </a:bodyPr>
          <a:lstStyle/>
          <a:p>
            <a:pPr>
              <a:spcBef>
                <a:spcPts val="0"/>
              </a:spcBef>
              <a:spcAft>
                <a:spcPts val="0"/>
              </a:spcAft>
              <a:defRPr sz="2130" b="1">
                <a:solidFill>
                  <a:srgbClr val="16354B"/>
                </a:solidFill>
                <a:latin typeface="Aptos"/>
              </a:defRPr>
            </a:pPr>
            <a:r>
              <a:t>How it works</a:t>
            </a:r>
          </a:p>
        </p:txBody>
      </p:sp>
      <p:sp>
        <p:nvSpPr>
          <p:cNvPr id="12" name="Rounded Rectangle 11"/>
          <p:cNvSpPr/>
          <p:nvPr/>
        </p:nvSpPr>
        <p:spPr>
          <a:xfrm>
            <a:off x="914400" y="2798064"/>
            <a:ext cx="384048" cy="384048"/>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3271" y="2887675"/>
            <a:ext cx="137160" cy="210312"/>
          </a:xfrm>
          <a:prstGeom prst="rect">
            <a:avLst/>
          </a:prstGeom>
          <a:noFill/>
        </p:spPr>
        <p:txBody>
          <a:bodyPr wrap="square" lIns="9144" tIns="0" rIns="9144" bIns="0" anchor="t">
            <a:spAutoFit/>
          </a:bodyPr>
          <a:lstStyle/>
          <a:p>
            <a:pPr>
              <a:spcBef>
                <a:spcPts val="0"/>
              </a:spcBef>
              <a:spcAft>
                <a:spcPts val="0"/>
              </a:spcAft>
              <a:defRPr sz="1320" b="1">
                <a:solidFill>
                  <a:srgbClr val="3C72A8"/>
                </a:solidFill>
                <a:latin typeface="Aptos"/>
              </a:defRPr>
            </a:pPr>
            <a:r>
              <a:t>1</a:t>
            </a:r>
          </a:p>
        </p:txBody>
      </p:sp>
      <p:sp>
        <p:nvSpPr>
          <p:cNvPr id="14" name="TextBox 13"/>
          <p:cNvSpPr txBox="1"/>
          <p:nvPr/>
        </p:nvSpPr>
        <p:spPr>
          <a:xfrm>
            <a:off x="1426464" y="2807208"/>
            <a:ext cx="1691640" cy="310896"/>
          </a:xfrm>
          <a:prstGeom prst="rect">
            <a:avLst/>
          </a:prstGeom>
          <a:noFill/>
        </p:spPr>
        <p:txBody>
          <a:bodyPr wrap="square" lIns="9144" tIns="0" rIns="9144" bIns="0" anchor="t">
            <a:spAutoFit/>
          </a:bodyPr>
          <a:lstStyle/>
          <a:p>
            <a:pPr>
              <a:spcBef>
                <a:spcPts val="0"/>
              </a:spcBef>
              <a:spcAft>
                <a:spcPts val="0"/>
              </a:spcAft>
              <a:defRPr sz="1750" b="1">
                <a:solidFill>
                  <a:srgbClr val="16354B"/>
                </a:solidFill>
                <a:latin typeface="Aptos"/>
              </a:defRPr>
            </a:pPr>
            <a:r>
              <a:t>Eligibility</a:t>
            </a:r>
          </a:p>
        </p:txBody>
      </p:sp>
      <p:sp>
        <p:nvSpPr>
          <p:cNvPr id="15" name="TextBox 14"/>
          <p:cNvSpPr txBox="1"/>
          <p:nvPr/>
        </p:nvSpPr>
        <p:spPr>
          <a:xfrm>
            <a:off x="3108960" y="2772460"/>
            <a:ext cx="3849624" cy="576072"/>
          </a:xfrm>
          <a:prstGeom prst="rect">
            <a:avLst/>
          </a:prstGeom>
          <a:noFill/>
        </p:spPr>
        <p:txBody>
          <a:bodyPr wrap="square" lIns="9144" tIns="0" rIns="9144" bIns="0" anchor="t">
            <a:spAutoFit/>
          </a:bodyPr>
          <a:lstStyle/>
          <a:p>
            <a:pPr>
              <a:spcBef>
                <a:spcPts val="0"/>
              </a:spcBef>
              <a:spcAft>
                <a:spcPts val="0"/>
              </a:spcAft>
              <a:defRPr sz="1600" b="0">
                <a:solidFill>
                  <a:srgbClr val="183947"/>
                </a:solidFill>
                <a:latin typeface="Aptos"/>
              </a:defRPr>
            </a:pPr>
            <a:r>
              <a:t>Only employees meeting the service rules apply.</a:t>
            </a:r>
          </a:p>
        </p:txBody>
      </p:sp>
      <p:sp>
        <p:nvSpPr>
          <p:cNvPr id="16" name="Rounded Rectangle 15"/>
          <p:cNvSpPr/>
          <p:nvPr/>
        </p:nvSpPr>
        <p:spPr>
          <a:xfrm>
            <a:off x="914400" y="3529584"/>
            <a:ext cx="384048" cy="384048"/>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33271" y="3619195"/>
            <a:ext cx="137160" cy="210312"/>
          </a:xfrm>
          <a:prstGeom prst="rect">
            <a:avLst/>
          </a:prstGeom>
          <a:noFill/>
        </p:spPr>
        <p:txBody>
          <a:bodyPr wrap="square" lIns="9144" tIns="0" rIns="9144" bIns="0" anchor="t">
            <a:spAutoFit/>
          </a:bodyPr>
          <a:lstStyle/>
          <a:p>
            <a:pPr>
              <a:spcBef>
                <a:spcPts val="0"/>
              </a:spcBef>
              <a:spcAft>
                <a:spcPts val="0"/>
              </a:spcAft>
              <a:defRPr sz="1320" b="1">
                <a:solidFill>
                  <a:srgbClr val="3C72A8"/>
                </a:solidFill>
                <a:latin typeface="Aptos"/>
              </a:defRPr>
            </a:pPr>
            <a:r>
              <a:t>2</a:t>
            </a:r>
          </a:p>
        </p:txBody>
      </p:sp>
      <p:sp>
        <p:nvSpPr>
          <p:cNvPr id="18" name="TextBox 17"/>
          <p:cNvSpPr txBox="1"/>
          <p:nvPr/>
        </p:nvSpPr>
        <p:spPr>
          <a:xfrm>
            <a:off x="1426464" y="3538728"/>
            <a:ext cx="1691640" cy="310896"/>
          </a:xfrm>
          <a:prstGeom prst="rect">
            <a:avLst/>
          </a:prstGeom>
          <a:noFill/>
        </p:spPr>
        <p:txBody>
          <a:bodyPr wrap="square" lIns="9144" tIns="0" rIns="9144" bIns="0" anchor="t">
            <a:spAutoFit/>
          </a:bodyPr>
          <a:lstStyle/>
          <a:p>
            <a:pPr>
              <a:spcBef>
                <a:spcPts val="0"/>
              </a:spcBef>
              <a:spcAft>
                <a:spcPts val="0"/>
              </a:spcAft>
              <a:defRPr sz="1750" b="1">
                <a:solidFill>
                  <a:srgbClr val="16354B"/>
                </a:solidFill>
                <a:latin typeface="Aptos"/>
              </a:defRPr>
            </a:pPr>
            <a:r>
              <a:t>Test</a:t>
            </a:r>
          </a:p>
        </p:txBody>
      </p:sp>
      <p:sp>
        <p:nvSpPr>
          <p:cNvPr id="19" name="TextBox 18"/>
          <p:cNvSpPr txBox="1"/>
          <p:nvPr/>
        </p:nvSpPr>
        <p:spPr>
          <a:xfrm>
            <a:off x="3108960" y="3503980"/>
            <a:ext cx="3849624" cy="576072"/>
          </a:xfrm>
          <a:prstGeom prst="rect">
            <a:avLst/>
          </a:prstGeom>
          <a:noFill/>
        </p:spPr>
        <p:txBody>
          <a:bodyPr wrap="square" lIns="9144" tIns="0" rIns="9144" bIns="0" anchor="t">
            <a:spAutoFit/>
          </a:bodyPr>
          <a:lstStyle/>
          <a:p>
            <a:pPr>
              <a:spcBef>
                <a:spcPts val="0"/>
              </a:spcBef>
              <a:spcAft>
                <a:spcPts val="0"/>
              </a:spcAft>
              <a:defRPr sz="1600" b="0">
                <a:solidFill>
                  <a:srgbClr val="183947"/>
                </a:solidFill>
                <a:latin typeface="Aptos"/>
              </a:defRPr>
            </a:pPr>
            <a:r>
              <a:t>Questions may cover rules, procedures, drafting or subject knowledge.</a:t>
            </a:r>
          </a:p>
        </p:txBody>
      </p:sp>
      <p:sp>
        <p:nvSpPr>
          <p:cNvPr id="20" name="Rounded Rectangle 19"/>
          <p:cNvSpPr/>
          <p:nvPr/>
        </p:nvSpPr>
        <p:spPr>
          <a:xfrm>
            <a:off x="914400" y="4261104"/>
            <a:ext cx="384048" cy="384048"/>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3271" y="4350715"/>
            <a:ext cx="137160" cy="210312"/>
          </a:xfrm>
          <a:prstGeom prst="rect">
            <a:avLst/>
          </a:prstGeom>
          <a:noFill/>
        </p:spPr>
        <p:txBody>
          <a:bodyPr wrap="square" lIns="9144" tIns="0" rIns="9144" bIns="0" anchor="t">
            <a:spAutoFit/>
          </a:bodyPr>
          <a:lstStyle/>
          <a:p>
            <a:pPr>
              <a:spcBef>
                <a:spcPts val="0"/>
              </a:spcBef>
              <a:spcAft>
                <a:spcPts val="0"/>
              </a:spcAft>
              <a:defRPr sz="1320" b="1">
                <a:solidFill>
                  <a:srgbClr val="3C72A8"/>
                </a:solidFill>
                <a:latin typeface="Aptos"/>
              </a:defRPr>
            </a:pPr>
            <a:r>
              <a:t>3</a:t>
            </a:r>
          </a:p>
        </p:txBody>
      </p:sp>
      <p:sp>
        <p:nvSpPr>
          <p:cNvPr id="22" name="TextBox 21"/>
          <p:cNvSpPr txBox="1"/>
          <p:nvPr/>
        </p:nvSpPr>
        <p:spPr>
          <a:xfrm>
            <a:off x="1426464" y="4270248"/>
            <a:ext cx="1691640" cy="310896"/>
          </a:xfrm>
          <a:prstGeom prst="rect">
            <a:avLst/>
          </a:prstGeom>
          <a:noFill/>
        </p:spPr>
        <p:txBody>
          <a:bodyPr wrap="square" lIns="9144" tIns="0" rIns="9144" bIns="0" anchor="t">
            <a:spAutoFit/>
          </a:bodyPr>
          <a:lstStyle/>
          <a:p>
            <a:pPr>
              <a:spcBef>
                <a:spcPts val="0"/>
              </a:spcBef>
              <a:spcAft>
                <a:spcPts val="0"/>
              </a:spcAft>
              <a:defRPr sz="1750" b="1">
                <a:solidFill>
                  <a:srgbClr val="16354B"/>
                </a:solidFill>
                <a:latin typeface="Aptos"/>
              </a:defRPr>
            </a:pPr>
            <a:r>
              <a:t>Result</a:t>
            </a:r>
          </a:p>
        </p:txBody>
      </p:sp>
      <p:sp>
        <p:nvSpPr>
          <p:cNvPr id="23" name="TextBox 22"/>
          <p:cNvSpPr txBox="1"/>
          <p:nvPr/>
        </p:nvSpPr>
        <p:spPr>
          <a:xfrm>
            <a:off x="3108960" y="4235500"/>
            <a:ext cx="3849624" cy="576072"/>
          </a:xfrm>
          <a:prstGeom prst="rect">
            <a:avLst/>
          </a:prstGeom>
          <a:noFill/>
        </p:spPr>
        <p:txBody>
          <a:bodyPr wrap="square" lIns="9144" tIns="0" rIns="9144" bIns="0" anchor="t">
            <a:spAutoFit/>
          </a:bodyPr>
          <a:lstStyle/>
          <a:p>
            <a:pPr>
              <a:spcBef>
                <a:spcPts val="0"/>
              </a:spcBef>
              <a:spcAft>
                <a:spcPts val="0"/>
              </a:spcAft>
              <a:defRPr sz="1600" b="0">
                <a:solidFill>
                  <a:srgbClr val="183947"/>
                </a:solidFill>
                <a:latin typeface="Aptos"/>
              </a:defRPr>
            </a:pPr>
            <a:r>
              <a:t>Scores or qualifying marks are used as prescribed.</a:t>
            </a:r>
          </a:p>
        </p:txBody>
      </p:sp>
      <p:sp>
        <p:nvSpPr>
          <p:cNvPr id="24" name="Rounded Rectangle 23"/>
          <p:cNvSpPr/>
          <p:nvPr/>
        </p:nvSpPr>
        <p:spPr>
          <a:xfrm>
            <a:off x="7534656" y="2139696"/>
            <a:ext cx="3968496" cy="3246120"/>
          </a:xfrm>
          <a:prstGeom prst="roundRect">
            <a:avLst/>
          </a:prstGeom>
          <a:solidFill>
            <a:srgbClr val="F2F6F7"/>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790688" y="2359152"/>
            <a:ext cx="3401568" cy="356616"/>
          </a:xfrm>
          <a:prstGeom prst="rect">
            <a:avLst/>
          </a:prstGeom>
          <a:noFill/>
        </p:spPr>
        <p:txBody>
          <a:bodyPr wrap="square" lIns="9144" tIns="0" rIns="9144" bIns="0" anchor="t">
            <a:spAutoFit/>
          </a:bodyPr>
          <a:lstStyle/>
          <a:p>
            <a:pPr>
              <a:spcBef>
                <a:spcPts val="0"/>
              </a:spcBef>
              <a:spcAft>
                <a:spcPts val="0"/>
              </a:spcAft>
              <a:defRPr sz="2130" b="1">
                <a:solidFill>
                  <a:srgbClr val="16354B"/>
                </a:solidFill>
                <a:latin typeface="Aptos"/>
              </a:defRPr>
            </a:pPr>
            <a:r>
              <a:t>Real Indian example</a:t>
            </a:r>
          </a:p>
        </p:txBody>
      </p:sp>
      <p:sp>
        <p:nvSpPr>
          <p:cNvPr id="26" name="TextBox 25"/>
          <p:cNvSpPr txBox="1"/>
          <p:nvPr/>
        </p:nvSpPr>
        <p:spPr>
          <a:xfrm>
            <a:off x="7790688" y="2880360"/>
            <a:ext cx="3310128" cy="1380744"/>
          </a:xfrm>
          <a:prstGeom prst="rect">
            <a:avLst/>
          </a:prstGeom>
          <a:noFill/>
        </p:spPr>
        <p:txBody>
          <a:bodyPr wrap="square" lIns="9144" tIns="0" rIns="9144" bIns="0" anchor="t">
            <a:spAutoFit/>
          </a:bodyPr>
          <a:lstStyle/>
          <a:p>
            <a:pPr>
              <a:spcBef>
                <a:spcPts val="0"/>
              </a:spcBef>
              <a:spcAft>
                <a:spcPts val="0"/>
              </a:spcAft>
              <a:defRPr sz="1710" b="0">
                <a:solidFill>
                  <a:srgbClr val="183947"/>
                </a:solidFill>
                <a:latin typeface="Aptos"/>
              </a:defRPr>
            </a:pPr>
            <a:r>
              <a:t>UPSC conducts Limited Departmental Competitive Examinations (LDCEs), including for Section Officers and certain stenographer grades.</a:t>
            </a:r>
          </a:p>
        </p:txBody>
      </p:sp>
      <p:sp>
        <p:nvSpPr>
          <p:cNvPr id="27" name="TextBox 26"/>
          <p:cNvSpPr txBox="1"/>
          <p:nvPr/>
        </p:nvSpPr>
        <p:spPr>
          <a:xfrm>
            <a:off x="7790688" y="4517136"/>
            <a:ext cx="3246120" cy="612648"/>
          </a:xfrm>
          <a:prstGeom prst="rect">
            <a:avLst/>
          </a:prstGeom>
          <a:noFill/>
        </p:spPr>
        <p:txBody>
          <a:bodyPr wrap="square" lIns="9144" tIns="0" rIns="9144" bIns="0" anchor="t">
            <a:spAutoFit/>
          </a:bodyPr>
          <a:lstStyle/>
          <a:p>
            <a:pPr>
              <a:spcBef>
                <a:spcPts val="0"/>
              </a:spcBef>
              <a:spcAft>
                <a:spcPts val="0"/>
              </a:spcAft>
              <a:defRPr sz="1560" b="1">
                <a:solidFill>
                  <a:srgbClr val="137D77"/>
                </a:solidFill>
                <a:latin typeface="Aptos"/>
              </a:defRPr>
            </a:pPr>
            <a:r>
              <a:t>Eligibility and selection are governed by the relevant rules.</a:t>
            </a:r>
          </a:p>
        </p:txBody>
      </p:sp>
      <p:sp>
        <p:nvSpPr>
          <p:cNvPr id="28" name="Rounded Rectangle 27"/>
          <p:cNvSpPr/>
          <p:nvPr/>
        </p:nvSpPr>
        <p:spPr>
          <a:xfrm>
            <a:off x="649224" y="5568696"/>
            <a:ext cx="10908792" cy="5852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41248" y="5724144"/>
            <a:ext cx="1353312" cy="237744"/>
          </a:xfrm>
          <a:prstGeom prst="rect">
            <a:avLst/>
          </a:prstGeom>
          <a:noFill/>
        </p:spPr>
        <p:txBody>
          <a:bodyPr wrap="square" lIns="9144" tIns="0" rIns="9144" bIns="0" anchor="t">
            <a:spAutoFit/>
          </a:bodyPr>
          <a:lstStyle/>
          <a:p>
            <a:pPr>
              <a:spcBef>
                <a:spcPts val="0"/>
              </a:spcBef>
              <a:spcAft>
                <a:spcPts val="0"/>
              </a:spcAft>
              <a:defRPr sz="1150" b="1">
                <a:solidFill>
                  <a:srgbClr val="137D77"/>
                </a:solidFill>
                <a:latin typeface="Aptos"/>
              </a:defRPr>
            </a:pPr>
            <a:r>
              <a:t>KEY POINT</a:t>
            </a:r>
          </a:p>
        </p:txBody>
      </p:sp>
      <p:sp>
        <p:nvSpPr>
          <p:cNvPr id="30" name="TextBox 29"/>
          <p:cNvSpPr txBox="1"/>
          <p:nvPr/>
        </p:nvSpPr>
        <p:spPr>
          <a:xfrm>
            <a:off x="2203704" y="5678424"/>
            <a:ext cx="8997696" cy="384048"/>
          </a:xfrm>
          <a:prstGeom prst="rect">
            <a:avLst/>
          </a:prstGeom>
          <a:noFill/>
        </p:spPr>
        <p:txBody>
          <a:bodyPr wrap="square" lIns="9144" tIns="0" rIns="9144" bIns="0" anchor="ctr">
            <a:spAutoFit/>
          </a:bodyPr>
          <a:lstStyle/>
          <a:p>
            <a:pPr>
              <a:spcBef>
                <a:spcPts val="0"/>
              </a:spcBef>
              <a:spcAft>
                <a:spcPts val="0"/>
              </a:spcAft>
              <a:defRPr sz="1600" b="1">
                <a:solidFill>
                  <a:srgbClr val="16354B"/>
                </a:solidFill>
                <a:latin typeface="Aptos"/>
              </a:defRPr>
            </a:pPr>
            <a:r>
              <a:t>This is a competition among eligible in-service candidates—not open recruitment.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46888"/>
          </a:xfrm>
          <a:prstGeom prst="rect">
            <a:avLst/>
          </a:prstGeom>
          <a:noFill/>
        </p:spPr>
        <p:txBody>
          <a:bodyPr wrap="square" lIns="9144" tIns="0" rIns="9144" bIns="0" anchor="t">
            <a:spAutoFit/>
          </a:bodyPr>
          <a:lstStyle/>
          <a:p>
            <a:pPr>
              <a:spcBef>
                <a:spcPts val="0"/>
              </a:spcBef>
              <a:spcAft>
                <a:spcPts val="0"/>
              </a:spcAft>
              <a:defRPr sz="1180" b="1">
                <a:solidFill>
                  <a:srgbClr val="137D77"/>
                </a:solidFill>
                <a:latin typeface="Aptos"/>
              </a:defRPr>
            </a:pPr>
            <a:r>
              <a:t>PERSONNEL ADMINISTRATION</a:t>
            </a:r>
          </a:p>
        </p:txBody>
      </p:sp>
      <p:sp>
        <p:nvSpPr>
          <p:cNvPr id="4" name="TextBox 3"/>
          <p:cNvSpPr txBox="1"/>
          <p:nvPr/>
        </p:nvSpPr>
        <p:spPr>
          <a:xfrm>
            <a:off x="621792" y="777240"/>
            <a:ext cx="10972800" cy="713232"/>
          </a:xfrm>
          <a:prstGeom prst="rect">
            <a:avLst/>
          </a:prstGeom>
          <a:noFill/>
        </p:spPr>
        <p:txBody>
          <a:bodyPr wrap="square" lIns="9144" tIns="0" rIns="9144" bIns="0" anchor="t">
            <a:spAutoFit/>
          </a:bodyPr>
          <a:lstStyle/>
          <a:p>
            <a:pPr>
              <a:spcBef>
                <a:spcPts val="0"/>
              </a:spcBef>
              <a:spcAft>
                <a:spcPts val="0"/>
              </a:spcAft>
              <a:defRPr sz="3200" b="1">
                <a:solidFill>
                  <a:srgbClr val="16354B"/>
                </a:solidFill>
                <a:latin typeface="Aptos"/>
              </a:defRPr>
            </a:pPr>
            <a:r>
              <a:t>Examinations: Strengths and Limitations</a:t>
            </a:r>
          </a:p>
        </p:txBody>
      </p:sp>
      <p:sp>
        <p:nvSpPr>
          <p:cNvPr id="5" name="TextBox 4"/>
          <p:cNvSpPr txBox="1"/>
          <p:nvPr/>
        </p:nvSpPr>
        <p:spPr>
          <a:xfrm>
            <a:off x="640080" y="1536192"/>
            <a:ext cx="10881360" cy="384048"/>
          </a:xfrm>
          <a:prstGeom prst="rect">
            <a:avLst/>
          </a:prstGeom>
          <a:noFill/>
        </p:spPr>
        <p:txBody>
          <a:bodyPr wrap="square" lIns="9144" tIns="0" rIns="9144" bIns="0" anchor="t">
            <a:spAutoFit/>
          </a:bodyPr>
          <a:lstStyle/>
          <a:p>
            <a:pPr>
              <a:spcBef>
                <a:spcPts val="0"/>
              </a:spcBef>
              <a:spcAft>
                <a:spcPts val="0"/>
              </a:spcAft>
              <a:defRPr sz="1730" b="0">
                <a:solidFill>
                  <a:srgbClr val="506373"/>
                </a:solidFill>
                <a:latin typeface="Aptos"/>
              </a:defRPr>
            </a:pPr>
            <a:r>
              <a:t>A measurable score is useful—but a good test does not measure every job skill.</a:t>
            </a:r>
          </a:p>
        </p:txBody>
      </p:sp>
      <p:sp>
        <p:nvSpPr>
          <p:cNvPr id="6" name="Rectangle 5"/>
          <p:cNvSpPr/>
          <p:nvPr/>
        </p:nvSpPr>
        <p:spPr>
          <a:xfrm>
            <a:off x="621792" y="6391656"/>
            <a:ext cx="10963656" cy="8229"/>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6478524"/>
            <a:ext cx="8503920" cy="182880"/>
          </a:xfrm>
          <a:prstGeom prst="rect">
            <a:avLst/>
          </a:prstGeom>
          <a:noFill/>
        </p:spPr>
        <p:txBody>
          <a:bodyPr wrap="square" lIns="9144" tIns="0" rIns="9144" bIns="0" anchor="t">
            <a:spAutoFit/>
          </a:bodyPr>
          <a:lstStyle/>
          <a:p>
            <a:pPr>
              <a:spcBef>
                <a:spcPts val="0"/>
              </a:spcBef>
              <a:spcAft>
                <a:spcPts val="0"/>
              </a:spcAft>
              <a:defRPr sz="1020" b="1">
                <a:solidFill>
                  <a:srgbClr val="506373"/>
                </a:solidFill>
                <a:latin typeface="Aptos"/>
              </a:defRPr>
            </a:pPr>
            <a:r>
              <a:t>PROMOTION IN PUBLIC ADMINISTRATION</a:t>
            </a:r>
          </a:p>
        </p:txBody>
      </p:sp>
      <p:sp>
        <p:nvSpPr>
          <p:cNvPr id="8" name="TextBox 7"/>
          <p:cNvSpPr txBox="1"/>
          <p:nvPr/>
        </p:nvSpPr>
        <p:spPr>
          <a:xfrm>
            <a:off x="11100816" y="6446520"/>
            <a:ext cx="411480" cy="237744"/>
          </a:xfrm>
          <a:prstGeom prst="rect">
            <a:avLst/>
          </a:prstGeom>
          <a:noFill/>
        </p:spPr>
        <p:txBody>
          <a:bodyPr wrap="square" lIns="9144" tIns="0" rIns="9144" bIns="0" anchor="t">
            <a:spAutoFit/>
          </a:bodyPr>
          <a:lstStyle/>
          <a:p>
            <a:pPr algn="r">
              <a:spcBef>
                <a:spcPts val="0"/>
              </a:spcBef>
              <a:spcAft>
                <a:spcPts val="0"/>
              </a:spcAft>
              <a:defRPr sz="1150" b="1">
                <a:solidFill>
                  <a:srgbClr val="137D77"/>
                </a:solidFill>
                <a:latin typeface="Aptos"/>
              </a:defRPr>
            </a:pPr>
            <a:r>
              <a:t>16</a:t>
            </a:r>
          </a:p>
        </p:txBody>
      </p:sp>
      <p:sp>
        <p:nvSpPr>
          <p:cNvPr id="9" name="Rounded Rectangle 8"/>
          <p:cNvSpPr/>
          <p:nvPr/>
        </p:nvSpPr>
        <p:spPr>
          <a:xfrm>
            <a:off x="685800" y="2194560"/>
            <a:ext cx="5303520" cy="3090672"/>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85800" y="2194560"/>
            <a:ext cx="68580" cy="3090672"/>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2688" y="2441448"/>
            <a:ext cx="1883664" cy="3566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60704" y="2516428"/>
            <a:ext cx="1655064" cy="219456"/>
          </a:xfrm>
          <a:prstGeom prst="rect">
            <a:avLst/>
          </a:prstGeom>
          <a:noFill/>
        </p:spPr>
        <p:txBody>
          <a:bodyPr wrap="square" lIns="9144" tIns="0" rIns="9144" bIns="0" anchor="t">
            <a:spAutoFit/>
          </a:bodyPr>
          <a:lstStyle/>
          <a:p>
            <a:pPr>
              <a:spcBef>
                <a:spcPts val="0"/>
              </a:spcBef>
              <a:spcAft>
                <a:spcPts val="0"/>
              </a:spcAft>
              <a:defRPr sz="1200" b="1">
                <a:solidFill>
                  <a:srgbClr val="137D77"/>
                </a:solidFill>
                <a:latin typeface="Aptos"/>
              </a:defRPr>
            </a:pPr>
            <a:r>
              <a:t>STRENGTHS</a:t>
            </a:r>
          </a:p>
        </p:txBody>
      </p:sp>
      <p:sp>
        <p:nvSpPr>
          <p:cNvPr id="13" name="Rectangle 12"/>
          <p:cNvSpPr/>
          <p:nvPr/>
        </p:nvSpPr>
        <p:spPr>
          <a:xfrm>
            <a:off x="960120" y="3095244"/>
            <a:ext cx="105156" cy="100584"/>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170432" y="2962656"/>
            <a:ext cx="4370832" cy="429768"/>
          </a:xfrm>
          <a:prstGeom prst="rect">
            <a:avLst/>
          </a:prstGeom>
          <a:noFill/>
        </p:spPr>
        <p:txBody>
          <a:bodyPr wrap="square" lIns="9144" tIns="0" rIns="9144" bIns="0" anchor="t">
            <a:spAutoFit/>
          </a:bodyPr>
          <a:lstStyle/>
          <a:p>
            <a:pPr>
              <a:spcBef>
                <a:spcPts val="0"/>
              </a:spcBef>
              <a:spcAft>
                <a:spcPts val="0"/>
              </a:spcAft>
              <a:defRPr sz="1690" b="0">
                <a:solidFill>
                  <a:srgbClr val="183947"/>
                </a:solidFill>
                <a:latin typeface="Aptos"/>
              </a:defRPr>
            </a:pPr>
            <a:r>
              <a:t>Common questions allow comparison.</a:t>
            </a:r>
          </a:p>
        </p:txBody>
      </p:sp>
      <p:sp>
        <p:nvSpPr>
          <p:cNvPr id="15" name="Rectangle 14"/>
          <p:cNvSpPr/>
          <p:nvPr/>
        </p:nvSpPr>
        <p:spPr>
          <a:xfrm>
            <a:off x="960120" y="3589020"/>
            <a:ext cx="105156" cy="100584"/>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70432" y="3456432"/>
            <a:ext cx="4370832" cy="429768"/>
          </a:xfrm>
          <a:prstGeom prst="rect">
            <a:avLst/>
          </a:prstGeom>
          <a:noFill/>
        </p:spPr>
        <p:txBody>
          <a:bodyPr wrap="square" lIns="9144" tIns="0" rIns="9144" bIns="0" anchor="t">
            <a:spAutoFit/>
          </a:bodyPr>
          <a:lstStyle/>
          <a:p>
            <a:pPr>
              <a:spcBef>
                <a:spcPts val="0"/>
              </a:spcBef>
              <a:spcAft>
                <a:spcPts val="0"/>
              </a:spcAft>
              <a:defRPr sz="1690" b="0">
                <a:solidFill>
                  <a:srgbClr val="183947"/>
                </a:solidFill>
                <a:latin typeface="Aptos"/>
              </a:defRPr>
            </a:pPr>
            <a:r>
              <a:t>Can test updated technical knowledge.</a:t>
            </a:r>
          </a:p>
        </p:txBody>
      </p:sp>
      <p:sp>
        <p:nvSpPr>
          <p:cNvPr id="17" name="Rectangle 16"/>
          <p:cNvSpPr/>
          <p:nvPr/>
        </p:nvSpPr>
        <p:spPr>
          <a:xfrm>
            <a:off x="960120" y="4082796"/>
            <a:ext cx="105156" cy="100584"/>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70432" y="3950208"/>
            <a:ext cx="4370832" cy="429768"/>
          </a:xfrm>
          <a:prstGeom prst="rect">
            <a:avLst/>
          </a:prstGeom>
          <a:noFill/>
        </p:spPr>
        <p:txBody>
          <a:bodyPr wrap="square" lIns="9144" tIns="0" rIns="9144" bIns="0" anchor="t">
            <a:spAutoFit/>
          </a:bodyPr>
          <a:lstStyle/>
          <a:p>
            <a:pPr>
              <a:spcBef>
                <a:spcPts val="0"/>
              </a:spcBef>
              <a:spcAft>
                <a:spcPts val="0"/>
              </a:spcAft>
              <a:defRPr sz="1690" b="0">
                <a:solidFill>
                  <a:srgbClr val="183947"/>
                </a:solidFill>
                <a:latin typeface="Aptos"/>
              </a:defRPr>
            </a:pPr>
            <a:r>
              <a:t>Useful when many employees compete.</a:t>
            </a:r>
          </a:p>
        </p:txBody>
      </p:sp>
      <p:sp>
        <p:nvSpPr>
          <p:cNvPr id="19" name="Rectangle 18"/>
          <p:cNvSpPr/>
          <p:nvPr/>
        </p:nvSpPr>
        <p:spPr>
          <a:xfrm>
            <a:off x="960120" y="4576572"/>
            <a:ext cx="105156" cy="100584"/>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170432" y="4443984"/>
            <a:ext cx="4370832" cy="429768"/>
          </a:xfrm>
          <a:prstGeom prst="rect">
            <a:avLst/>
          </a:prstGeom>
          <a:noFill/>
        </p:spPr>
        <p:txBody>
          <a:bodyPr wrap="square" lIns="9144" tIns="0" rIns="9144" bIns="0" anchor="t">
            <a:spAutoFit/>
          </a:bodyPr>
          <a:lstStyle/>
          <a:p>
            <a:pPr>
              <a:spcBef>
                <a:spcPts val="0"/>
              </a:spcBef>
              <a:spcAft>
                <a:spcPts val="0"/>
              </a:spcAft>
              <a:defRPr sz="1690" b="0">
                <a:solidFill>
                  <a:srgbClr val="183947"/>
                </a:solidFill>
                <a:latin typeface="Aptos"/>
              </a:defRPr>
            </a:pPr>
            <a:r>
              <a:t>Can reward preparation and learning.</a:t>
            </a:r>
          </a:p>
        </p:txBody>
      </p:sp>
      <p:sp>
        <p:nvSpPr>
          <p:cNvPr id="21" name="Rounded Rectangle 20"/>
          <p:cNvSpPr/>
          <p:nvPr/>
        </p:nvSpPr>
        <p:spPr>
          <a:xfrm>
            <a:off x="6227064" y="2194560"/>
            <a:ext cx="5266944" cy="3090672"/>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227064" y="2194560"/>
            <a:ext cx="68580" cy="3090672"/>
          </a:xfrm>
          <a:prstGeom prst="rect">
            <a:avLst/>
          </a:prstGeom>
          <a:solidFill>
            <a:srgbClr val="A54D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6483096" y="2441448"/>
            <a:ext cx="1938528" cy="356616"/>
          </a:xfrm>
          <a:prstGeom prst="roundRect">
            <a:avLst/>
          </a:prstGeom>
          <a:solidFill>
            <a:srgbClr val="FA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611112" y="2516428"/>
            <a:ext cx="1709928" cy="219456"/>
          </a:xfrm>
          <a:prstGeom prst="rect">
            <a:avLst/>
          </a:prstGeom>
          <a:noFill/>
        </p:spPr>
        <p:txBody>
          <a:bodyPr wrap="square" lIns="9144" tIns="0" rIns="9144" bIns="0" anchor="t">
            <a:spAutoFit/>
          </a:bodyPr>
          <a:lstStyle/>
          <a:p>
            <a:pPr>
              <a:spcBef>
                <a:spcPts val="0"/>
              </a:spcBef>
              <a:spcAft>
                <a:spcPts val="0"/>
              </a:spcAft>
              <a:defRPr sz="1200" b="1">
                <a:solidFill>
                  <a:srgbClr val="A54D50"/>
                </a:solidFill>
                <a:latin typeface="Aptos"/>
              </a:defRPr>
            </a:pPr>
            <a:r>
              <a:t>LIMITATIONS</a:t>
            </a:r>
          </a:p>
        </p:txBody>
      </p:sp>
      <p:sp>
        <p:nvSpPr>
          <p:cNvPr id="25" name="Rectangle 24"/>
          <p:cNvSpPr/>
          <p:nvPr/>
        </p:nvSpPr>
        <p:spPr>
          <a:xfrm>
            <a:off x="6492240" y="3095244"/>
            <a:ext cx="105156" cy="100584"/>
          </a:xfrm>
          <a:prstGeom prst="rect">
            <a:avLst/>
          </a:prstGeom>
          <a:solidFill>
            <a:srgbClr val="A54D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702552" y="2962656"/>
            <a:ext cx="4370832" cy="438912"/>
          </a:xfrm>
          <a:prstGeom prst="rect">
            <a:avLst/>
          </a:prstGeom>
          <a:noFill/>
        </p:spPr>
        <p:txBody>
          <a:bodyPr wrap="square" lIns="9144" tIns="0" rIns="9144" bIns="0" anchor="t">
            <a:spAutoFit/>
          </a:bodyPr>
          <a:lstStyle/>
          <a:p>
            <a:pPr>
              <a:spcBef>
                <a:spcPts val="0"/>
              </a:spcBef>
              <a:spcAft>
                <a:spcPts val="0"/>
              </a:spcAft>
              <a:defRPr sz="1670" b="0">
                <a:solidFill>
                  <a:srgbClr val="183947"/>
                </a:solidFill>
                <a:latin typeface="Aptos"/>
              </a:defRPr>
            </a:pPr>
            <a:r>
              <a:t>Marks may not capture judgement or ethics.</a:t>
            </a:r>
          </a:p>
        </p:txBody>
      </p:sp>
      <p:sp>
        <p:nvSpPr>
          <p:cNvPr id="27" name="Rectangle 26"/>
          <p:cNvSpPr/>
          <p:nvPr/>
        </p:nvSpPr>
        <p:spPr>
          <a:xfrm>
            <a:off x="6492240" y="3589020"/>
            <a:ext cx="105156" cy="100584"/>
          </a:xfrm>
          <a:prstGeom prst="rect">
            <a:avLst/>
          </a:prstGeom>
          <a:solidFill>
            <a:srgbClr val="A54D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702552" y="3456432"/>
            <a:ext cx="4370832" cy="438912"/>
          </a:xfrm>
          <a:prstGeom prst="rect">
            <a:avLst/>
          </a:prstGeom>
          <a:noFill/>
        </p:spPr>
        <p:txBody>
          <a:bodyPr wrap="square" lIns="9144" tIns="0" rIns="9144" bIns="0" anchor="t">
            <a:spAutoFit/>
          </a:bodyPr>
          <a:lstStyle/>
          <a:p>
            <a:pPr>
              <a:spcBef>
                <a:spcPts val="0"/>
              </a:spcBef>
              <a:spcAft>
                <a:spcPts val="0"/>
              </a:spcAft>
              <a:defRPr sz="1670" b="0">
                <a:solidFill>
                  <a:srgbClr val="183947"/>
                </a:solidFill>
                <a:latin typeface="Aptos"/>
              </a:defRPr>
            </a:pPr>
            <a:r>
              <a:t>Exam coaching can crowd out daily work.</a:t>
            </a:r>
          </a:p>
        </p:txBody>
      </p:sp>
      <p:sp>
        <p:nvSpPr>
          <p:cNvPr id="29" name="Rectangle 28"/>
          <p:cNvSpPr/>
          <p:nvPr/>
        </p:nvSpPr>
        <p:spPr>
          <a:xfrm>
            <a:off x="6492240" y="4082796"/>
            <a:ext cx="105156" cy="100584"/>
          </a:xfrm>
          <a:prstGeom prst="rect">
            <a:avLst/>
          </a:prstGeom>
          <a:solidFill>
            <a:srgbClr val="A54D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702552" y="3950208"/>
            <a:ext cx="4370832" cy="438912"/>
          </a:xfrm>
          <a:prstGeom prst="rect">
            <a:avLst/>
          </a:prstGeom>
          <a:noFill/>
        </p:spPr>
        <p:txBody>
          <a:bodyPr wrap="square" lIns="9144" tIns="0" rIns="9144" bIns="0" anchor="t">
            <a:spAutoFit/>
          </a:bodyPr>
          <a:lstStyle/>
          <a:p>
            <a:pPr>
              <a:spcBef>
                <a:spcPts val="0"/>
              </a:spcBef>
              <a:spcAft>
                <a:spcPts val="0"/>
              </a:spcAft>
              <a:defRPr sz="1670" b="0">
                <a:solidFill>
                  <a:srgbClr val="183947"/>
                </a:solidFill>
                <a:latin typeface="Aptos"/>
              </a:defRPr>
            </a:pPr>
            <a:r>
              <a:t>Test anxiety may affect performance.</a:t>
            </a:r>
          </a:p>
        </p:txBody>
      </p:sp>
      <p:sp>
        <p:nvSpPr>
          <p:cNvPr id="31" name="Rectangle 30"/>
          <p:cNvSpPr/>
          <p:nvPr/>
        </p:nvSpPr>
        <p:spPr>
          <a:xfrm>
            <a:off x="6492240" y="4576572"/>
            <a:ext cx="105156" cy="100584"/>
          </a:xfrm>
          <a:prstGeom prst="rect">
            <a:avLst/>
          </a:prstGeom>
          <a:solidFill>
            <a:srgbClr val="A54D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702552" y="4443984"/>
            <a:ext cx="4370832" cy="438912"/>
          </a:xfrm>
          <a:prstGeom prst="rect">
            <a:avLst/>
          </a:prstGeom>
          <a:noFill/>
        </p:spPr>
        <p:txBody>
          <a:bodyPr wrap="square" lIns="9144" tIns="0" rIns="9144" bIns="0" anchor="t">
            <a:spAutoFit/>
          </a:bodyPr>
          <a:lstStyle/>
          <a:p>
            <a:pPr>
              <a:spcBef>
                <a:spcPts val="0"/>
              </a:spcBef>
              <a:spcAft>
                <a:spcPts val="0"/>
              </a:spcAft>
              <a:defRPr sz="1670" b="0">
                <a:solidFill>
                  <a:srgbClr val="183947"/>
                </a:solidFill>
                <a:latin typeface="Aptos"/>
              </a:defRPr>
            </a:pPr>
            <a:r>
              <a:t>Experience is not fully captured by scores.</a:t>
            </a:r>
          </a:p>
        </p:txBody>
      </p:sp>
      <p:sp>
        <p:nvSpPr>
          <p:cNvPr id="33" name="Rounded Rectangle 32"/>
          <p:cNvSpPr/>
          <p:nvPr/>
        </p:nvSpPr>
        <p:spPr>
          <a:xfrm>
            <a:off x="649224" y="5568696"/>
            <a:ext cx="10908792" cy="5852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41248" y="5724144"/>
            <a:ext cx="1353312" cy="237744"/>
          </a:xfrm>
          <a:prstGeom prst="rect">
            <a:avLst/>
          </a:prstGeom>
          <a:noFill/>
        </p:spPr>
        <p:txBody>
          <a:bodyPr wrap="square" lIns="9144" tIns="0" rIns="9144" bIns="0" anchor="t">
            <a:spAutoFit/>
          </a:bodyPr>
          <a:lstStyle/>
          <a:p>
            <a:pPr>
              <a:spcBef>
                <a:spcPts val="0"/>
              </a:spcBef>
              <a:spcAft>
                <a:spcPts val="0"/>
              </a:spcAft>
              <a:defRPr sz="1150" b="1">
                <a:solidFill>
                  <a:srgbClr val="137D77"/>
                </a:solidFill>
                <a:latin typeface="Aptos"/>
              </a:defRPr>
            </a:pPr>
            <a:r>
              <a:t>FAIR DESIGN</a:t>
            </a:r>
          </a:p>
        </p:txBody>
      </p:sp>
      <p:sp>
        <p:nvSpPr>
          <p:cNvPr id="35" name="TextBox 34"/>
          <p:cNvSpPr txBox="1"/>
          <p:nvPr/>
        </p:nvSpPr>
        <p:spPr>
          <a:xfrm>
            <a:off x="2203704" y="5678424"/>
            <a:ext cx="8997696" cy="384048"/>
          </a:xfrm>
          <a:prstGeom prst="rect">
            <a:avLst/>
          </a:prstGeom>
          <a:noFill/>
        </p:spPr>
        <p:txBody>
          <a:bodyPr wrap="square" lIns="9144" tIns="0" rIns="9144" bIns="0" anchor="ctr">
            <a:spAutoFit/>
          </a:bodyPr>
          <a:lstStyle/>
          <a:p>
            <a:pPr>
              <a:spcBef>
                <a:spcPts val="0"/>
              </a:spcBef>
              <a:spcAft>
                <a:spcPts val="0"/>
              </a:spcAft>
              <a:defRPr sz="1640" b="1">
                <a:solidFill>
                  <a:srgbClr val="16354B"/>
                </a:solidFill>
                <a:latin typeface="Aptos"/>
              </a:defRPr>
            </a:pPr>
            <a:r>
              <a:t>Use job-related questions and combine scores with relevant work evidence.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46888"/>
          </a:xfrm>
          <a:prstGeom prst="rect">
            <a:avLst/>
          </a:prstGeom>
          <a:noFill/>
        </p:spPr>
        <p:txBody>
          <a:bodyPr wrap="square" lIns="9144" tIns="0" rIns="9144" bIns="0" anchor="t">
            <a:spAutoFit/>
          </a:bodyPr>
          <a:lstStyle/>
          <a:p>
            <a:pPr>
              <a:spcBef>
                <a:spcPts val="0"/>
              </a:spcBef>
              <a:spcAft>
                <a:spcPts val="0"/>
              </a:spcAft>
              <a:defRPr sz="1180" b="1">
                <a:solidFill>
                  <a:srgbClr val="137D77"/>
                </a:solidFill>
                <a:latin typeface="Aptos"/>
              </a:defRPr>
            </a:pPr>
            <a:r>
              <a:t>PERSONNEL ADMINISTRATION</a:t>
            </a:r>
          </a:p>
        </p:txBody>
      </p:sp>
      <p:sp>
        <p:nvSpPr>
          <p:cNvPr id="4" name="TextBox 3"/>
          <p:cNvSpPr txBox="1"/>
          <p:nvPr/>
        </p:nvSpPr>
        <p:spPr>
          <a:xfrm>
            <a:off x="621792" y="777240"/>
            <a:ext cx="10972800" cy="713232"/>
          </a:xfrm>
          <a:prstGeom prst="rect">
            <a:avLst/>
          </a:prstGeom>
          <a:noFill/>
        </p:spPr>
        <p:txBody>
          <a:bodyPr wrap="square" lIns="9144" tIns="0" rIns="9144" bIns="0" anchor="t">
            <a:spAutoFit/>
          </a:bodyPr>
          <a:lstStyle/>
          <a:p>
            <a:pPr>
              <a:spcBef>
                <a:spcPts val="0"/>
              </a:spcBef>
              <a:spcAft>
                <a:spcPts val="0"/>
              </a:spcAft>
              <a:defRPr sz="3200" b="1">
                <a:solidFill>
                  <a:srgbClr val="16354B"/>
                </a:solidFill>
                <a:latin typeface="Aptos"/>
              </a:defRPr>
            </a:pPr>
            <a:r>
              <a:t>Oral Test / Interview</a:t>
            </a:r>
          </a:p>
        </p:txBody>
      </p:sp>
      <p:sp>
        <p:nvSpPr>
          <p:cNvPr id="5" name="TextBox 4"/>
          <p:cNvSpPr txBox="1"/>
          <p:nvPr/>
        </p:nvSpPr>
        <p:spPr>
          <a:xfrm>
            <a:off x="640080" y="1536192"/>
            <a:ext cx="10881360" cy="384048"/>
          </a:xfrm>
          <a:prstGeom prst="rect">
            <a:avLst/>
          </a:prstGeom>
          <a:noFill/>
        </p:spPr>
        <p:txBody>
          <a:bodyPr wrap="square" lIns="9144" tIns="0" rIns="9144" bIns="0" anchor="t">
            <a:spAutoFit/>
          </a:bodyPr>
          <a:lstStyle/>
          <a:p>
            <a:pPr>
              <a:spcBef>
                <a:spcPts val="0"/>
              </a:spcBef>
              <a:spcAft>
                <a:spcPts val="0"/>
              </a:spcAft>
              <a:defRPr sz="1730" b="0">
                <a:solidFill>
                  <a:srgbClr val="506373"/>
                </a:solidFill>
                <a:latin typeface="Aptos"/>
              </a:defRPr>
            </a:pPr>
            <a:r>
              <a:t>A structured interview can explore abilities that written answers alone may miss.</a:t>
            </a:r>
          </a:p>
        </p:txBody>
      </p:sp>
      <p:sp>
        <p:nvSpPr>
          <p:cNvPr id="6" name="Rectangle 5"/>
          <p:cNvSpPr/>
          <p:nvPr/>
        </p:nvSpPr>
        <p:spPr>
          <a:xfrm>
            <a:off x="621792" y="6391656"/>
            <a:ext cx="10963656" cy="8229"/>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6478524"/>
            <a:ext cx="8503920" cy="182880"/>
          </a:xfrm>
          <a:prstGeom prst="rect">
            <a:avLst/>
          </a:prstGeom>
          <a:noFill/>
        </p:spPr>
        <p:txBody>
          <a:bodyPr wrap="square" lIns="9144" tIns="0" rIns="9144" bIns="0" anchor="t">
            <a:spAutoFit/>
          </a:bodyPr>
          <a:lstStyle/>
          <a:p>
            <a:pPr>
              <a:spcBef>
                <a:spcPts val="0"/>
              </a:spcBef>
              <a:spcAft>
                <a:spcPts val="0"/>
              </a:spcAft>
              <a:defRPr sz="1020" b="1">
                <a:solidFill>
                  <a:srgbClr val="506373"/>
                </a:solidFill>
                <a:latin typeface="Aptos"/>
              </a:defRPr>
            </a:pPr>
            <a:r>
              <a:t>PROMOTION IN PUBLIC ADMINISTRATION</a:t>
            </a:r>
          </a:p>
        </p:txBody>
      </p:sp>
      <p:sp>
        <p:nvSpPr>
          <p:cNvPr id="8" name="TextBox 7"/>
          <p:cNvSpPr txBox="1"/>
          <p:nvPr/>
        </p:nvSpPr>
        <p:spPr>
          <a:xfrm>
            <a:off x="11100816" y="6446520"/>
            <a:ext cx="411480" cy="237744"/>
          </a:xfrm>
          <a:prstGeom prst="rect">
            <a:avLst/>
          </a:prstGeom>
          <a:noFill/>
        </p:spPr>
        <p:txBody>
          <a:bodyPr wrap="square" lIns="9144" tIns="0" rIns="9144" bIns="0" anchor="t">
            <a:spAutoFit/>
          </a:bodyPr>
          <a:lstStyle/>
          <a:p>
            <a:pPr algn="r">
              <a:spcBef>
                <a:spcPts val="0"/>
              </a:spcBef>
              <a:spcAft>
                <a:spcPts val="0"/>
              </a:spcAft>
              <a:defRPr sz="1150" b="1">
                <a:solidFill>
                  <a:srgbClr val="137D77"/>
                </a:solidFill>
                <a:latin typeface="Aptos"/>
              </a:defRPr>
            </a:pPr>
            <a:r>
              <a:t>17</a:t>
            </a:r>
          </a:p>
        </p:txBody>
      </p:sp>
      <p:sp>
        <p:nvSpPr>
          <p:cNvPr id="9" name="Rounded Rectangle 8"/>
          <p:cNvSpPr/>
          <p:nvPr/>
        </p:nvSpPr>
        <p:spPr>
          <a:xfrm>
            <a:off x="667512" y="2194560"/>
            <a:ext cx="4892040" cy="3172968"/>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67512" y="2194560"/>
            <a:ext cx="68580" cy="3172968"/>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23544" y="2432304"/>
            <a:ext cx="4270248" cy="402336"/>
          </a:xfrm>
          <a:prstGeom prst="rect">
            <a:avLst/>
          </a:prstGeom>
          <a:noFill/>
        </p:spPr>
        <p:txBody>
          <a:bodyPr wrap="square" lIns="9144" tIns="0" rIns="9144" bIns="0" anchor="t">
            <a:spAutoFit/>
          </a:bodyPr>
          <a:lstStyle/>
          <a:p>
            <a:pPr>
              <a:spcBef>
                <a:spcPts val="0"/>
              </a:spcBef>
              <a:spcAft>
                <a:spcPts val="0"/>
              </a:spcAft>
              <a:defRPr sz="2100" b="1">
                <a:solidFill>
                  <a:srgbClr val="16354B"/>
                </a:solidFill>
                <a:latin typeface="Aptos"/>
              </a:defRPr>
            </a:pPr>
            <a:r>
              <a:t>What can it assess?</a:t>
            </a:r>
          </a:p>
        </p:txBody>
      </p:sp>
      <p:sp>
        <p:nvSpPr>
          <p:cNvPr id="12" name="Rectangle 11"/>
          <p:cNvSpPr/>
          <p:nvPr/>
        </p:nvSpPr>
        <p:spPr>
          <a:xfrm>
            <a:off x="950976" y="3186684"/>
            <a:ext cx="105156" cy="100584"/>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61288" y="3054096"/>
            <a:ext cx="4169664" cy="393192"/>
          </a:xfrm>
          <a:prstGeom prst="rect">
            <a:avLst/>
          </a:prstGeom>
          <a:noFill/>
        </p:spPr>
        <p:txBody>
          <a:bodyPr wrap="square" lIns="9144" tIns="0" rIns="9144" bIns="0" anchor="t">
            <a:spAutoFit/>
          </a:bodyPr>
          <a:lstStyle/>
          <a:p>
            <a:pPr>
              <a:spcBef>
                <a:spcPts val="0"/>
              </a:spcBef>
              <a:spcAft>
                <a:spcPts val="0"/>
              </a:spcAft>
              <a:defRPr sz="1700" b="0">
                <a:solidFill>
                  <a:srgbClr val="183947"/>
                </a:solidFill>
                <a:latin typeface="Aptos"/>
              </a:defRPr>
            </a:pPr>
            <a:r>
              <a:t>Clear communication</a:t>
            </a:r>
          </a:p>
        </p:txBody>
      </p:sp>
      <p:sp>
        <p:nvSpPr>
          <p:cNvPr id="14" name="Rectangle 13"/>
          <p:cNvSpPr/>
          <p:nvPr/>
        </p:nvSpPr>
        <p:spPr>
          <a:xfrm>
            <a:off x="950976" y="3689603"/>
            <a:ext cx="105156" cy="100584"/>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61288" y="3557015"/>
            <a:ext cx="4169664" cy="393192"/>
          </a:xfrm>
          <a:prstGeom prst="rect">
            <a:avLst/>
          </a:prstGeom>
          <a:noFill/>
        </p:spPr>
        <p:txBody>
          <a:bodyPr wrap="square" lIns="9144" tIns="0" rIns="9144" bIns="0" anchor="t">
            <a:spAutoFit/>
          </a:bodyPr>
          <a:lstStyle/>
          <a:p>
            <a:pPr>
              <a:spcBef>
                <a:spcPts val="0"/>
              </a:spcBef>
              <a:spcAft>
                <a:spcPts val="0"/>
              </a:spcAft>
              <a:defRPr sz="1700" b="0">
                <a:solidFill>
                  <a:srgbClr val="183947"/>
                </a:solidFill>
                <a:latin typeface="Aptos"/>
              </a:defRPr>
            </a:pPr>
            <a:r>
              <a:t>Reasoning and judgement</a:t>
            </a:r>
          </a:p>
        </p:txBody>
      </p:sp>
      <p:sp>
        <p:nvSpPr>
          <p:cNvPr id="16" name="Rectangle 15"/>
          <p:cNvSpPr/>
          <p:nvPr/>
        </p:nvSpPr>
        <p:spPr>
          <a:xfrm>
            <a:off x="950976" y="4192523"/>
            <a:ext cx="105156" cy="100584"/>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61288" y="4059935"/>
            <a:ext cx="4169664" cy="393192"/>
          </a:xfrm>
          <a:prstGeom prst="rect">
            <a:avLst/>
          </a:prstGeom>
          <a:noFill/>
        </p:spPr>
        <p:txBody>
          <a:bodyPr wrap="square" lIns="9144" tIns="0" rIns="9144" bIns="0" anchor="t">
            <a:spAutoFit/>
          </a:bodyPr>
          <a:lstStyle/>
          <a:p>
            <a:pPr>
              <a:spcBef>
                <a:spcPts val="0"/>
              </a:spcBef>
              <a:spcAft>
                <a:spcPts val="0"/>
              </a:spcAft>
              <a:defRPr sz="1700" b="0">
                <a:solidFill>
                  <a:srgbClr val="183947"/>
                </a:solidFill>
                <a:latin typeface="Aptos"/>
              </a:defRPr>
            </a:pPr>
            <a:r>
              <a:t>Experience of solving real problems</a:t>
            </a:r>
          </a:p>
        </p:txBody>
      </p:sp>
      <p:sp>
        <p:nvSpPr>
          <p:cNvPr id="18" name="Rectangle 17"/>
          <p:cNvSpPr/>
          <p:nvPr/>
        </p:nvSpPr>
        <p:spPr>
          <a:xfrm>
            <a:off x="950976" y="4695444"/>
            <a:ext cx="105156" cy="100584"/>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61288" y="4562856"/>
            <a:ext cx="4169664" cy="393192"/>
          </a:xfrm>
          <a:prstGeom prst="rect">
            <a:avLst/>
          </a:prstGeom>
          <a:noFill/>
        </p:spPr>
        <p:txBody>
          <a:bodyPr wrap="square" lIns="9144" tIns="0" rIns="9144" bIns="0" anchor="t">
            <a:spAutoFit/>
          </a:bodyPr>
          <a:lstStyle/>
          <a:p>
            <a:pPr>
              <a:spcBef>
                <a:spcPts val="0"/>
              </a:spcBef>
              <a:spcAft>
                <a:spcPts val="0"/>
              </a:spcAft>
              <a:defRPr sz="1700" b="0">
                <a:solidFill>
                  <a:srgbClr val="183947"/>
                </a:solidFill>
                <a:latin typeface="Aptos"/>
              </a:defRPr>
            </a:pPr>
            <a:r>
              <a:t>Leadership and coordination</a:t>
            </a:r>
          </a:p>
        </p:txBody>
      </p:sp>
      <p:sp>
        <p:nvSpPr>
          <p:cNvPr id="20" name="Rounded Rectangle 19"/>
          <p:cNvSpPr/>
          <p:nvPr/>
        </p:nvSpPr>
        <p:spPr>
          <a:xfrm>
            <a:off x="5833872" y="2194560"/>
            <a:ext cx="5650992" cy="3172968"/>
          </a:xfrm>
          <a:prstGeom prst="roundRect">
            <a:avLst/>
          </a:prstGeom>
          <a:solidFill>
            <a:srgbClr val="F2F6F7"/>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089904" y="2423160"/>
            <a:ext cx="5010912" cy="640080"/>
          </a:xfrm>
          <a:prstGeom prst="rect">
            <a:avLst/>
          </a:prstGeom>
          <a:noFill/>
        </p:spPr>
        <p:txBody>
          <a:bodyPr wrap="square" lIns="9144" tIns="0" rIns="9144" bIns="0" anchor="t">
            <a:spAutoFit/>
          </a:bodyPr>
          <a:lstStyle/>
          <a:p>
            <a:pPr>
              <a:spcBef>
                <a:spcPts val="0"/>
              </a:spcBef>
              <a:spcAft>
                <a:spcPts val="0"/>
              </a:spcAft>
              <a:defRPr sz="2060" b="1">
                <a:solidFill>
                  <a:srgbClr val="16354B"/>
                </a:solidFill>
                <a:latin typeface="Aptos"/>
              </a:defRPr>
            </a:pPr>
            <a:r>
              <a:t>Example: a common interview question</a:t>
            </a:r>
          </a:p>
        </p:txBody>
      </p:sp>
      <p:sp>
        <p:nvSpPr>
          <p:cNvPr id="22" name="TextBox 21"/>
          <p:cNvSpPr txBox="1"/>
          <p:nvPr/>
        </p:nvSpPr>
        <p:spPr>
          <a:xfrm>
            <a:off x="6126480" y="3154680"/>
            <a:ext cx="4937760" cy="1033271"/>
          </a:xfrm>
          <a:prstGeom prst="rect">
            <a:avLst/>
          </a:prstGeom>
          <a:noFill/>
        </p:spPr>
        <p:txBody>
          <a:bodyPr wrap="square" lIns="9144" tIns="0" rIns="9144" bIns="0" anchor="t">
            <a:spAutoFit/>
          </a:bodyPr>
          <a:lstStyle/>
          <a:p>
            <a:pPr>
              <a:spcBef>
                <a:spcPts val="0"/>
              </a:spcBef>
              <a:spcAft>
                <a:spcPts val="0"/>
              </a:spcAft>
              <a:defRPr sz="1870" b="1">
                <a:solidFill>
                  <a:srgbClr val="16354B"/>
                </a:solidFill>
                <a:latin typeface="Aptos"/>
              </a:defRPr>
            </a:pPr>
            <a:r>
              <a:t>“Two sections disagree about an urgent public-service file. How would you settle the matter fairly and on time?”</a:t>
            </a:r>
          </a:p>
        </p:txBody>
      </p:sp>
      <p:sp>
        <p:nvSpPr>
          <p:cNvPr id="23" name="TextBox 22"/>
          <p:cNvSpPr txBox="1"/>
          <p:nvPr/>
        </p:nvSpPr>
        <p:spPr>
          <a:xfrm>
            <a:off x="6126480" y="4526280"/>
            <a:ext cx="4864608" cy="585216"/>
          </a:xfrm>
          <a:prstGeom prst="rect">
            <a:avLst/>
          </a:prstGeom>
          <a:noFill/>
        </p:spPr>
        <p:txBody>
          <a:bodyPr wrap="square" lIns="9144" tIns="0" rIns="9144" bIns="0" anchor="t">
            <a:spAutoFit/>
          </a:bodyPr>
          <a:lstStyle/>
          <a:p>
            <a:pPr>
              <a:spcBef>
                <a:spcPts val="0"/>
              </a:spcBef>
              <a:spcAft>
                <a:spcPts val="0"/>
              </a:spcAft>
              <a:defRPr sz="1590" b="0">
                <a:solidFill>
                  <a:srgbClr val="506373"/>
                </a:solidFill>
                <a:latin typeface="Aptos"/>
              </a:defRPr>
            </a:pPr>
            <a:r>
              <a:t>Evaluate the quality of the response—not personal charm or similarity to the interviewer.</a:t>
            </a:r>
          </a:p>
        </p:txBody>
      </p:sp>
      <p:sp>
        <p:nvSpPr>
          <p:cNvPr id="24" name="Rounded Rectangle 23"/>
          <p:cNvSpPr/>
          <p:nvPr/>
        </p:nvSpPr>
        <p:spPr>
          <a:xfrm>
            <a:off x="649224" y="5568696"/>
            <a:ext cx="10908792" cy="5852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41248" y="5724144"/>
            <a:ext cx="1353312" cy="237744"/>
          </a:xfrm>
          <a:prstGeom prst="rect">
            <a:avLst/>
          </a:prstGeom>
          <a:noFill/>
        </p:spPr>
        <p:txBody>
          <a:bodyPr wrap="square" lIns="9144" tIns="0" rIns="9144" bIns="0" anchor="t">
            <a:spAutoFit/>
          </a:bodyPr>
          <a:lstStyle/>
          <a:p>
            <a:pPr>
              <a:spcBef>
                <a:spcPts val="0"/>
              </a:spcBef>
              <a:spcAft>
                <a:spcPts val="0"/>
              </a:spcAft>
              <a:defRPr sz="1150" b="1">
                <a:solidFill>
                  <a:srgbClr val="137D77"/>
                </a:solidFill>
                <a:latin typeface="Aptos"/>
              </a:defRPr>
            </a:pPr>
            <a:r>
              <a:t>SAFEGUARD</a:t>
            </a:r>
          </a:p>
        </p:txBody>
      </p:sp>
      <p:sp>
        <p:nvSpPr>
          <p:cNvPr id="26" name="TextBox 25"/>
          <p:cNvSpPr txBox="1"/>
          <p:nvPr/>
        </p:nvSpPr>
        <p:spPr>
          <a:xfrm>
            <a:off x="2203704" y="5678424"/>
            <a:ext cx="8997696" cy="384048"/>
          </a:xfrm>
          <a:prstGeom prst="rect">
            <a:avLst/>
          </a:prstGeom>
          <a:noFill/>
        </p:spPr>
        <p:txBody>
          <a:bodyPr wrap="square" lIns="9144" tIns="0" rIns="9144" bIns="0" anchor="ctr">
            <a:spAutoFit/>
          </a:bodyPr>
          <a:lstStyle/>
          <a:p>
            <a:pPr>
              <a:spcBef>
                <a:spcPts val="0"/>
              </a:spcBef>
              <a:spcAft>
                <a:spcPts val="0"/>
              </a:spcAft>
              <a:defRPr sz="1630" b="1">
                <a:solidFill>
                  <a:srgbClr val="16354B"/>
                </a:solidFill>
                <a:latin typeface="Aptos"/>
              </a:defRPr>
            </a:pPr>
            <a:r>
              <a:t>Use the same core questions, scoring criteria and panel procedures for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46888"/>
          </a:xfrm>
          <a:prstGeom prst="rect">
            <a:avLst/>
          </a:prstGeom>
          <a:noFill/>
        </p:spPr>
        <p:txBody>
          <a:bodyPr wrap="square" lIns="9144" tIns="0" rIns="9144" bIns="0" anchor="t">
            <a:spAutoFit/>
          </a:bodyPr>
          <a:lstStyle/>
          <a:p>
            <a:pPr>
              <a:spcBef>
                <a:spcPts val="0"/>
              </a:spcBef>
              <a:spcAft>
                <a:spcPts val="0"/>
              </a:spcAft>
              <a:defRPr sz="1180" b="1">
                <a:solidFill>
                  <a:srgbClr val="137D77"/>
                </a:solidFill>
                <a:latin typeface="Aptos"/>
              </a:defRPr>
            </a:pPr>
            <a:r>
              <a:t>PERSONNEL ADMINISTRATION</a:t>
            </a:r>
          </a:p>
        </p:txBody>
      </p:sp>
      <p:sp>
        <p:nvSpPr>
          <p:cNvPr id="4" name="TextBox 3"/>
          <p:cNvSpPr txBox="1"/>
          <p:nvPr/>
        </p:nvSpPr>
        <p:spPr>
          <a:xfrm>
            <a:off x="621792" y="777240"/>
            <a:ext cx="10972800" cy="713232"/>
          </a:xfrm>
          <a:prstGeom prst="rect">
            <a:avLst/>
          </a:prstGeom>
          <a:noFill/>
        </p:spPr>
        <p:txBody>
          <a:bodyPr wrap="square" lIns="9144" tIns="0" rIns="9144" bIns="0" anchor="t">
            <a:spAutoFit/>
          </a:bodyPr>
          <a:lstStyle/>
          <a:p>
            <a:pPr>
              <a:spcBef>
                <a:spcPts val="0"/>
              </a:spcBef>
              <a:spcAft>
                <a:spcPts val="0"/>
              </a:spcAft>
              <a:defRPr sz="3200" b="1">
                <a:solidFill>
                  <a:srgbClr val="16354B"/>
                </a:solidFill>
                <a:latin typeface="Aptos"/>
              </a:defRPr>
            </a:pPr>
            <a:r>
              <a:t>Method 2: Efficiency Rating</a:t>
            </a:r>
          </a:p>
        </p:txBody>
      </p:sp>
      <p:sp>
        <p:nvSpPr>
          <p:cNvPr id="5" name="TextBox 4"/>
          <p:cNvSpPr txBox="1"/>
          <p:nvPr/>
        </p:nvSpPr>
        <p:spPr>
          <a:xfrm>
            <a:off x="640080" y="1536192"/>
            <a:ext cx="10881360" cy="384048"/>
          </a:xfrm>
          <a:prstGeom prst="rect">
            <a:avLst/>
          </a:prstGeom>
          <a:noFill/>
        </p:spPr>
        <p:txBody>
          <a:bodyPr wrap="square" lIns="9144" tIns="0" rIns="9144" bIns="0" anchor="t">
            <a:spAutoFit/>
          </a:bodyPr>
          <a:lstStyle/>
          <a:p>
            <a:pPr>
              <a:spcBef>
                <a:spcPts val="0"/>
              </a:spcBef>
              <a:spcAft>
                <a:spcPts val="0"/>
              </a:spcAft>
              <a:defRPr sz="1730" b="0">
                <a:solidFill>
                  <a:srgbClr val="506373"/>
                </a:solidFill>
                <a:latin typeface="Aptos"/>
              </a:defRPr>
            </a:pPr>
            <a:r>
              <a:t>Assessing performance through the work an employee has actually performed.</a:t>
            </a:r>
          </a:p>
        </p:txBody>
      </p:sp>
      <p:sp>
        <p:nvSpPr>
          <p:cNvPr id="6" name="Rectangle 5"/>
          <p:cNvSpPr/>
          <p:nvPr/>
        </p:nvSpPr>
        <p:spPr>
          <a:xfrm>
            <a:off x="621792" y="6391656"/>
            <a:ext cx="10963656" cy="8229"/>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6478524"/>
            <a:ext cx="8503920" cy="182880"/>
          </a:xfrm>
          <a:prstGeom prst="rect">
            <a:avLst/>
          </a:prstGeom>
          <a:noFill/>
        </p:spPr>
        <p:txBody>
          <a:bodyPr wrap="square" lIns="9144" tIns="0" rIns="9144" bIns="0" anchor="t">
            <a:spAutoFit/>
          </a:bodyPr>
          <a:lstStyle/>
          <a:p>
            <a:pPr>
              <a:spcBef>
                <a:spcPts val="0"/>
              </a:spcBef>
              <a:spcAft>
                <a:spcPts val="0"/>
              </a:spcAft>
              <a:defRPr sz="1020" b="1">
                <a:solidFill>
                  <a:srgbClr val="506373"/>
                </a:solidFill>
                <a:latin typeface="Aptos"/>
              </a:defRPr>
            </a:pPr>
            <a:r>
              <a:t>PROMOTION IN PUBLIC ADMINISTRATION</a:t>
            </a:r>
          </a:p>
        </p:txBody>
      </p:sp>
      <p:sp>
        <p:nvSpPr>
          <p:cNvPr id="8" name="TextBox 7"/>
          <p:cNvSpPr txBox="1"/>
          <p:nvPr/>
        </p:nvSpPr>
        <p:spPr>
          <a:xfrm>
            <a:off x="11100816" y="6446520"/>
            <a:ext cx="411480" cy="237744"/>
          </a:xfrm>
          <a:prstGeom prst="rect">
            <a:avLst/>
          </a:prstGeom>
          <a:noFill/>
        </p:spPr>
        <p:txBody>
          <a:bodyPr wrap="square" lIns="9144" tIns="0" rIns="9144" bIns="0" anchor="t">
            <a:spAutoFit/>
          </a:bodyPr>
          <a:lstStyle/>
          <a:p>
            <a:pPr algn="r">
              <a:spcBef>
                <a:spcPts val="0"/>
              </a:spcBef>
              <a:spcAft>
                <a:spcPts val="0"/>
              </a:spcAft>
              <a:defRPr sz="1150" b="1">
                <a:solidFill>
                  <a:srgbClr val="137D77"/>
                </a:solidFill>
                <a:latin typeface="Aptos"/>
              </a:defRPr>
            </a:pPr>
            <a:r>
              <a:t>18</a:t>
            </a:r>
          </a:p>
        </p:txBody>
      </p:sp>
      <p:sp>
        <p:nvSpPr>
          <p:cNvPr id="9" name="TextBox 8"/>
          <p:cNvSpPr txBox="1"/>
          <p:nvPr/>
        </p:nvSpPr>
        <p:spPr>
          <a:xfrm>
            <a:off x="795528" y="2203704"/>
            <a:ext cx="10607040" cy="438912"/>
          </a:xfrm>
          <a:prstGeom prst="rect">
            <a:avLst/>
          </a:prstGeom>
          <a:noFill/>
        </p:spPr>
        <p:txBody>
          <a:bodyPr wrap="square" lIns="9144" tIns="0" rIns="9144" bIns="0" anchor="t">
            <a:spAutoFit/>
          </a:bodyPr>
          <a:lstStyle/>
          <a:p>
            <a:pPr algn="ctr">
              <a:spcBef>
                <a:spcPts val="0"/>
              </a:spcBef>
              <a:spcAft>
                <a:spcPts val="0"/>
              </a:spcAft>
              <a:defRPr sz="2420" b="1">
                <a:solidFill>
                  <a:srgbClr val="137D77"/>
                </a:solidFill>
                <a:latin typeface="Aptos"/>
              </a:defRPr>
            </a:pPr>
            <a:r>
              <a:t>SERVICE RECORD  ≠  EFFICIENCY RATING</a:t>
            </a:r>
          </a:p>
        </p:txBody>
      </p:sp>
      <p:sp>
        <p:nvSpPr>
          <p:cNvPr id="10" name="Rounded Rectangle 9"/>
          <p:cNvSpPr/>
          <p:nvPr/>
        </p:nvSpPr>
        <p:spPr>
          <a:xfrm>
            <a:off x="676656" y="2971800"/>
            <a:ext cx="2596896" cy="1828800"/>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76656" y="2971800"/>
            <a:ext cx="68580" cy="1828800"/>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877824" y="3182112"/>
            <a:ext cx="448056" cy="356616"/>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3257092"/>
            <a:ext cx="219456" cy="219456"/>
          </a:xfrm>
          <a:prstGeom prst="rect">
            <a:avLst/>
          </a:prstGeom>
          <a:noFill/>
        </p:spPr>
        <p:txBody>
          <a:bodyPr wrap="square" lIns="9144" tIns="0" rIns="9144" bIns="0" anchor="t">
            <a:spAutoFit/>
          </a:bodyPr>
          <a:lstStyle/>
          <a:p>
            <a:pPr>
              <a:spcBef>
                <a:spcPts val="0"/>
              </a:spcBef>
              <a:spcAft>
                <a:spcPts val="0"/>
              </a:spcAft>
              <a:defRPr sz="1200" b="1">
                <a:solidFill>
                  <a:srgbClr val="3C72A8"/>
                </a:solidFill>
                <a:latin typeface="Aptos"/>
              </a:defRPr>
            </a:pPr>
            <a:r>
              <a:t>1</a:t>
            </a:r>
          </a:p>
        </p:txBody>
      </p:sp>
      <p:sp>
        <p:nvSpPr>
          <p:cNvPr id="14" name="TextBox 13"/>
          <p:cNvSpPr txBox="1"/>
          <p:nvPr/>
        </p:nvSpPr>
        <p:spPr>
          <a:xfrm>
            <a:off x="877824" y="3630168"/>
            <a:ext cx="2148840" cy="365760"/>
          </a:xfrm>
          <a:prstGeom prst="rect">
            <a:avLst/>
          </a:prstGeom>
          <a:noFill/>
        </p:spPr>
        <p:txBody>
          <a:bodyPr wrap="square" lIns="9144" tIns="0" rIns="9144" bIns="0" anchor="t">
            <a:spAutoFit/>
          </a:bodyPr>
          <a:lstStyle/>
          <a:p>
            <a:pPr>
              <a:spcBef>
                <a:spcPts val="0"/>
              </a:spcBef>
              <a:spcAft>
                <a:spcPts val="0"/>
              </a:spcAft>
              <a:defRPr sz="2050" b="1">
                <a:solidFill>
                  <a:srgbClr val="16354B"/>
                </a:solidFill>
                <a:latin typeface="Aptos"/>
              </a:defRPr>
            </a:pPr>
            <a:r>
              <a:t>Record</a:t>
            </a:r>
          </a:p>
        </p:txBody>
      </p:sp>
      <p:sp>
        <p:nvSpPr>
          <p:cNvPr id="15" name="TextBox 14"/>
          <p:cNvSpPr txBox="1"/>
          <p:nvPr/>
        </p:nvSpPr>
        <p:spPr>
          <a:xfrm>
            <a:off x="877824" y="4123944"/>
            <a:ext cx="2194560" cy="539496"/>
          </a:xfrm>
          <a:prstGeom prst="rect">
            <a:avLst/>
          </a:prstGeom>
          <a:noFill/>
        </p:spPr>
        <p:txBody>
          <a:bodyPr wrap="square" lIns="9144" tIns="0" rIns="9144" bIns="0" anchor="t">
            <a:spAutoFit/>
          </a:bodyPr>
          <a:lstStyle/>
          <a:p>
            <a:pPr>
              <a:spcBef>
                <a:spcPts val="0"/>
              </a:spcBef>
              <a:spcAft>
                <a:spcPts val="0"/>
              </a:spcAft>
              <a:defRPr sz="1550" b="0">
                <a:solidFill>
                  <a:srgbClr val="16354B"/>
                </a:solidFill>
                <a:latin typeface="Aptos"/>
              </a:defRPr>
            </a:pPr>
            <a:r>
              <a:t>Collect evidence of work and conduct.</a:t>
            </a:r>
          </a:p>
        </p:txBody>
      </p:sp>
      <p:sp>
        <p:nvSpPr>
          <p:cNvPr id="16" name="TextBox 15"/>
          <p:cNvSpPr txBox="1"/>
          <p:nvPr/>
        </p:nvSpPr>
        <p:spPr>
          <a:xfrm>
            <a:off x="3273552" y="3557016"/>
            <a:ext cx="265176" cy="393192"/>
          </a:xfrm>
          <a:prstGeom prst="rect">
            <a:avLst/>
          </a:prstGeom>
          <a:noFill/>
        </p:spPr>
        <p:txBody>
          <a:bodyPr wrap="square" lIns="9144" tIns="0" rIns="9144" bIns="0" anchor="t">
            <a:spAutoFit/>
          </a:bodyPr>
          <a:lstStyle/>
          <a:p>
            <a:pPr algn="ctr">
              <a:spcBef>
                <a:spcPts val="0"/>
              </a:spcBef>
              <a:spcAft>
                <a:spcPts val="0"/>
              </a:spcAft>
              <a:defRPr sz="2600" b="1">
                <a:solidFill>
                  <a:srgbClr val="137D77"/>
                </a:solidFill>
                <a:latin typeface="Aptos"/>
              </a:defRPr>
            </a:pPr>
            <a:r>
              <a:t>→</a:t>
            </a:r>
          </a:p>
        </p:txBody>
      </p:sp>
      <p:sp>
        <p:nvSpPr>
          <p:cNvPr id="17" name="Rounded Rectangle 16"/>
          <p:cNvSpPr/>
          <p:nvPr/>
        </p:nvSpPr>
        <p:spPr>
          <a:xfrm>
            <a:off x="3502152" y="2971800"/>
            <a:ext cx="2596896" cy="1828800"/>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3502152" y="2971800"/>
            <a:ext cx="68580" cy="18288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3703320" y="3182112"/>
            <a:ext cx="448056" cy="3566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831335" y="3257092"/>
            <a:ext cx="219456" cy="219456"/>
          </a:xfrm>
          <a:prstGeom prst="rect">
            <a:avLst/>
          </a:prstGeom>
          <a:noFill/>
        </p:spPr>
        <p:txBody>
          <a:bodyPr wrap="square" lIns="9144" tIns="0" rIns="9144" bIns="0" anchor="t">
            <a:spAutoFit/>
          </a:bodyPr>
          <a:lstStyle/>
          <a:p>
            <a:pPr>
              <a:spcBef>
                <a:spcPts val="0"/>
              </a:spcBef>
              <a:spcAft>
                <a:spcPts val="0"/>
              </a:spcAft>
              <a:defRPr sz="1200" b="1">
                <a:solidFill>
                  <a:srgbClr val="137D77"/>
                </a:solidFill>
                <a:latin typeface="Aptos"/>
              </a:defRPr>
            </a:pPr>
            <a:r>
              <a:t>2</a:t>
            </a:r>
          </a:p>
        </p:txBody>
      </p:sp>
      <p:sp>
        <p:nvSpPr>
          <p:cNvPr id="21" name="TextBox 20"/>
          <p:cNvSpPr txBox="1"/>
          <p:nvPr/>
        </p:nvSpPr>
        <p:spPr>
          <a:xfrm>
            <a:off x="3703320" y="3630168"/>
            <a:ext cx="2148840" cy="365760"/>
          </a:xfrm>
          <a:prstGeom prst="rect">
            <a:avLst/>
          </a:prstGeom>
          <a:noFill/>
        </p:spPr>
        <p:txBody>
          <a:bodyPr wrap="square" lIns="9144" tIns="0" rIns="9144" bIns="0" anchor="t">
            <a:spAutoFit/>
          </a:bodyPr>
          <a:lstStyle/>
          <a:p>
            <a:pPr>
              <a:spcBef>
                <a:spcPts val="0"/>
              </a:spcBef>
              <a:spcAft>
                <a:spcPts val="0"/>
              </a:spcAft>
              <a:defRPr sz="2050" b="1">
                <a:solidFill>
                  <a:srgbClr val="16354B"/>
                </a:solidFill>
                <a:latin typeface="Aptos"/>
              </a:defRPr>
            </a:pPr>
            <a:r>
              <a:t>Appraise</a:t>
            </a:r>
          </a:p>
        </p:txBody>
      </p:sp>
      <p:sp>
        <p:nvSpPr>
          <p:cNvPr id="22" name="TextBox 21"/>
          <p:cNvSpPr txBox="1"/>
          <p:nvPr/>
        </p:nvSpPr>
        <p:spPr>
          <a:xfrm>
            <a:off x="3703320" y="4123944"/>
            <a:ext cx="2194560" cy="539496"/>
          </a:xfrm>
          <a:prstGeom prst="rect">
            <a:avLst/>
          </a:prstGeom>
          <a:noFill/>
        </p:spPr>
        <p:txBody>
          <a:bodyPr wrap="square" lIns="9144" tIns="0" rIns="9144" bIns="0" anchor="t">
            <a:spAutoFit/>
          </a:bodyPr>
          <a:lstStyle/>
          <a:p>
            <a:pPr>
              <a:spcBef>
                <a:spcPts val="0"/>
              </a:spcBef>
              <a:spcAft>
                <a:spcPts val="0"/>
              </a:spcAft>
              <a:defRPr sz="1550" b="0">
                <a:solidFill>
                  <a:srgbClr val="16354B"/>
                </a:solidFill>
                <a:latin typeface="Aptos"/>
              </a:defRPr>
            </a:pPr>
            <a:r>
              <a:t>Assess performance against relevant criteria.</a:t>
            </a:r>
          </a:p>
        </p:txBody>
      </p:sp>
      <p:sp>
        <p:nvSpPr>
          <p:cNvPr id="23" name="TextBox 22"/>
          <p:cNvSpPr txBox="1"/>
          <p:nvPr/>
        </p:nvSpPr>
        <p:spPr>
          <a:xfrm>
            <a:off x="6099048" y="3557016"/>
            <a:ext cx="265176" cy="393192"/>
          </a:xfrm>
          <a:prstGeom prst="rect">
            <a:avLst/>
          </a:prstGeom>
          <a:noFill/>
        </p:spPr>
        <p:txBody>
          <a:bodyPr wrap="square" lIns="9144" tIns="0" rIns="9144" bIns="0" anchor="t">
            <a:spAutoFit/>
          </a:bodyPr>
          <a:lstStyle/>
          <a:p>
            <a:pPr algn="ctr">
              <a:spcBef>
                <a:spcPts val="0"/>
              </a:spcBef>
              <a:spcAft>
                <a:spcPts val="0"/>
              </a:spcAft>
              <a:defRPr sz="2600" b="1">
                <a:solidFill>
                  <a:srgbClr val="137D77"/>
                </a:solidFill>
                <a:latin typeface="Aptos"/>
              </a:defRPr>
            </a:pPr>
            <a:r>
              <a:t>→</a:t>
            </a:r>
          </a:p>
        </p:txBody>
      </p:sp>
      <p:sp>
        <p:nvSpPr>
          <p:cNvPr id="24" name="Rounded Rectangle 23"/>
          <p:cNvSpPr/>
          <p:nvPr/>
        </p:nvSpPr>
        <p:spPr>
          <a:xfrm>
            <a:off x="6327648" y="2971800"/>
            <a:ext cx="2596896" cy="1828800"/>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327648" y="2971800"/>
            <a:ext cx="68580" cy="1828800"/>
          </a:xfrm>
          <a:prstGeom prst="rect">
            <a:avLst/>
          </a:prstGeom>
          <a:solidFill>
            <a:srgbClr val="7A59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a:off x="6528816" y="3182112"/>
            <a:ext cx="448056" cy="356616"/>
          </a:xfrm>
          <a:prstGeom prst="roundRect">
            <a:avLst/>
          </a:prstGeom>
          <a:solidFill>
            <a:srgbClr val="F1EA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656831" y="3257092"/>
            <a:ext cx="219456" cy="219456"/>
          </a:xfrm>
          <a:prstGeom prst="rect">
            <a:avLst/>
          </a:prstGeom>
          <a:noFill/>
        </p:spPr>
        <p:txBody>
          <a:bodyPr wrap="square" lIns="9144" tIns="0" rIns="9144" bIns="0" anchor="t">
            <a:spAutoFit/>
          </a:bodyPr>
          <a:lstStyle/>
          <a:p>
            <a:pPr>
              <a:spcBef>
                <a:spcPts val="0"/>
              </a:spcBef>
              <a:spcAft>
                <a:spcPts val="0"/>
              </a:spcAft>
              <a:defRPr sz="1200" b="1">
                <a:solidFill>
                  <a:srgbClr val="7A59A1"/>
                </a:solidFill>
                <a:latin typeface="Aptos"/>
              </a:defRPr>
            </a:pPr>
            <a:r>
              <a:t>3</a:t>
            </a:r>
          </a:p>
        </p:txBody>
      </p:sp>
      <p:sp>
        <p:nvSpPr>
          <p:cNvPr id="28" name="TextBox 27"/>
          <p:cNvSpPr txBox="1"/>
          <p:nvPr/>
        </p:nvSpPr>
        <p:spPr>
          <a:xfrm>
            <a:off x="6528816" y="3630168"/>
            <a:ext cx="2148840" cy="365760"/>
          </a:xfrm>
          <a:prstGeom prst="rect">
            <a:avLst/>
          </a:prstGeom>
          <a:noFill/>
        </p:spPr>
        <p:txBody>
          <a:bodyPr wrap="square" lIns="9144" tIns="0" rIns="9144" bIns="0" anchor="t">
            <a:spAutoFit/>
          </a:bodyPr>
          <a:lstStyle/>
          <a:p>
            <a:pPr>
              <a:spcBef>
                <a:spcPts val="0"/>
              </a:spcBef>
              <a:spcAft>
                <a:spcPts val="0"/>
              </a:spcAft>
              <a:defRPr sz="2050" b="1">
                <a:solidFill>
                  <a:srgbClr val="16354B"/>
                </a:solidFill>
                <a:latin typeface="Aptos"/>
              </a:defRPr>
            </a:pPr>
            <a:r>
              <a:t>Review</a:t>
            </a:r>
          </a:p>
        </p:txBody>
      </p:sp>
      <p:sp>
        <p:nvSpPr>
          <p:cNvPr id="29" name="TextBox 28"/>
          <p:cNvSpPr txBox="1"/>
          <p:nvPr/>
        </p:nvSpPr>
        <p:spPr>
          <a:xfrm>
            <a:off x="6528816" y="4123944"/>
            <a:ext cx="2194560" cy="539496"/>
          </a:xfrm>
          <a:prstGeom prst="rect">
            <a:avLst/>
          </a:prstGeom>
          <a:noFill/>
        </p:spPr>
        <p:txBody>
          <a:bodyPr wrap="square" lIns="9144" tIns="0" rIns="9144" bIns="0" anchor="t">
            <a:spAutoFit/>
          </a:bodyPr>
          <a:lstStyle/>
          <a:p>
            <a:pPr>
              <a:spcBef>
                <a:spcPts val="0"/>
              </a:spcBef>
              <a:spcAft>
                <a:spcPts val="0"/>
              </a:spcAft>
              <a:defRPr sz="1550" b="0">
                <a:solidFill>
                  <a:srgbClr val="16354B"/>
                </a:solidFill>
                <a:latin typeface="Aptos"/>
              </a:defRPr>
            </a:pPr>
            <a:r>
              <a:t>Check ratings and allow prescribed representation.</a:t>
            </a:r>
          </a:p>
        </p:txBody>
      </p:sp>
      <p:sp>
        <p:nvSpPr>
          <p:cNvPr id="30" name="TextBox 29"/>
          <p:cNvSpPr txBox="1"/>
          <p:nvPr/>
        </p:nvSpPr>
        <p:spPr>
          <a:xfrm>
            <a:off x="8924544" y="3557016"/>
            <a:ext cx="265176" cy="393192"/>
          </a:xfrm>
          <a:prstGeom prst="rect">
            <a:avLst/>
          </a:prstGeom>
          <a:noFill/>
        </p:spPr>
        <p:txBody>
          <a:bodyPr wrap="square" lIns="9144" tIns="0" rIns="9144" bIns="0" anchor="t">
            <a:spAutoFit/>
          </a:bodyPr>
          <a:lstStyle/>
          <a:p>
            <a:pPr algn="ctr">
              <a:spcBef>
                <a:spcPts val="0"/>
              </a:spcBef>
              <a:spcAft>
                <a:spcPts val="0"/>
              </a:spcAft>
              <a:defRPr sz="2600" b="1">
                <a:solidFill>
                  <a:srgbClr val="137D77"/>
                </a:solidFill>
                <a:latin typeface="Aptos"/>
              </a:defRPr>
            </a:pPr>
            <a:r>
              <a:t>→</a:t>
            </a:r>
          </a:p>
        </p:txBody>
      </p:sp>
      <p:sp>
        <p:nvSpPr>
          <p:cNvPr id="31" name="Rounded Rectangle 30"/>
          <p:cNvSpPr/>
          <p:nvPr/>
        </p:nvSpPr>
        <p:spPr>
          <a:xfrm>
            <a:off x="9153144" y="2971800"/>
            <a:ext cx="2596896" cy="1828800"/>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9153144" y="2971800"/>
            <a:ext cx="68580" cy="1828800"/>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ounded Rectangle 32"/>
          <p:cNvSpPr/>
          <p:nvPr/>
        </p:nvSpPr>
        <p:spPr>
          <a:xfrm>
            <a:off x="9354312" y="3182112"/>
            <a:ext cx="448056" cy="356616"/>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482328" y="3257092"/>
            <a:ext cx="219456" cy="219456"/>
          </a:xfrm>
          <a:prstGeom prst="rect">
            <a:avLst/>
          </a:prstGeom>
          <a:noFill/>
        </p:spPr>
        <p:txBody>
          <a:bodyPr wrap="square" lIns="9144" tIns="0" rIns="9144" bIns="0" anchor="t">
            <a:spAutoFit/>
          </a:bodyPr>
          <a:lstStyle/>
          <a:p>
            <a:pPr>
              <a:spcBef>
                <a:spcPts val="0"/>
              </a:spcBef>
              <a:spcAft>
                <a:spcPts val="0"/>
              </a:spcAft>
              <a:defRPr sz="1200" b="1">
                <a:solidFill>
                  <a:srgbClr val="3C72A8"/>
                </a:solidFill>
                <a:latin typeface="Aptos"/>
              </a:defRPr>
            </a:pPr>
            <a:r>
              <a:t>4</a:t>
            </a:r>
          </a:p>
        </p:txBody>
      </p:sp>
      <p:sp>
        <p:nvSpPr>
          <p:cNvPr id="35" name="TextBox 34"/>
          <p:cNvSpPr txBox="1"/>
          <p:nvPr/>
        </p:nvSpPr>
        <p:spPr>
          <a:xfrm>
            <a:off x="9354312" y="3630168"/>
            <a:ext cx="2148840" cy="365760"/>
          </a:xfrm>
          <a:prstGeom prst="rect">
            <a:avLst/>
          </a:prstGeom>
          <a:noFill/>
        </p:spPr>
        <p:txBody>
          <a:bodyPr wrap="square" lIns="9144" tIns="0" rIns="9144" bIns="0" anchor="t">
            <a:spAutoFit/>
          </a:bodyPr>
          <a:lstStyle/>
          <a:p>
            <a:pPr>
              <a:spcBef>
                <a:spcPts val="0"/>
              </a:spcBef>
              <a:spcAft>
                <a:spcPts val="0"/>
              </a:spcAft>
              <a:defRPr sz="2050" b="1">
                <a:solidFill>
                  <a:srgbClr val="16354B"/>
                </a:solidFill>
                <a:latin typeface="Aptos"/>
              </a:defRPr>
            </a:pPr>
            <a:r>
              <a:t>Use</a:t>
            </a:r>
          </a:p>
        </p:txBody>
      </p:sp>
      <p:sp>
        <p:nvSpPr>
          <p:cNvPr id="36" name="TextBox 35"/>
          <p:cNvSpPr txBox="1"/>
          <p:nvPr/>
        </p:nvSpPr>
        <p:spPr>
          <a:xfrm>
            <a:off x="9354312" y="4123944"/>
            <a:ext cx="2194560" cy="539496"/>
          </a:xfrm>
          <a:prstGeom prst="rect">
            <a:avLst/>
          </a:prstGeom>
          <a:noFill/>
        </p:spPr>
        <p:txBody>
          <a:bodyPr wrap="square" lIns="9144" tIns="0" rIns="9144" bIns="0" anchor="t">
            <a:spAutoFit/>
          </a:bodyPr>
          <a:lstStyle/>
          <a:p>
            <a:pPr>
              <a:spcBef>
                <a:spcPts val="0"/>
              </a:spcBef>
              <a:spcAft>
                <a:spcPts val="0"/>
              </a:spcAft>
              <a:defRPr sz="1550" b="0">
                <a:solidFill>
                  <a:srgbClr val="16354B"/>
                </a:solidFill>
                <a:latin typeface="Aptos"/>
              </a:defRPr>
            </a:pPr>
            <a:r>
              <a:t>Consider records under the promotion rules.</a:t>
            </a:r>
          </a:p>
        </p:txBody>
      </p:sp>
      <p:sp>
        <p:nvSpPr>
          <p:cNvPr id="37" name="Rounded Rectangle 36"/>
          <p:cNvSpPr/>
          <p:nvPr/>
        </p:nvSpPr>
        <p:spPr>
          <a:xfrm>
            <a:off x="649224" y="5568696"/>
            <a:ext cx="10908792" cy="5852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841248" y="5724144"/>
            <a:ext cx="1353312" cy="237744"/>
          </a:xfrm>
          <a:prstGeom prst="rect">
            <a:avLst/>
          </a:prstGeom>
          <a:noFill/>
        </p:spPr>
        <p:txBody>
          <a:bodyPr wrap="square" lIns="9144" tIns="0" rIns="9144" bIns="0" anchor="t">
            <a:spAutoFit/>
          </a:bodyPr>
          <a:lstStyle/>
          <a:p>
            <a:pPr>
              <a:spcBef>
                <a:spcPts val="0"/>
              </a:spcBef>
              <a:spcAft>
                <a:spcPts val="0"/>
              </a:spcAft>
              <a:defRPr sz="1150" b="1">
                <a:solidFill>
                  <a:srgbClr val="137D77"/>
                </a:solidFill>
                <a:latin typeface="Aptos"/>
              </a:defRPr>
            </a:pPr>
            <a:r>
              <a:t>DISTINCTION</a:t>
            </a:r>
          </a:p>
        </p:txBody>
      </p:sp>
      <p:sp>
        <p:nvSpPr>
          <p:cNvPr id="39" name="TextBox 38"/>
          <p:cNvSpPr txBox="1"/>
          <p:nvPr/>
        </p:nvSpPr>
        <p:spPr>
          <a:xfrm>
            <a:off x="2203704" y="5678424"/>
            <a:ext cx="8997696" cy="384048"/>
          </a:xfrm>
          <a:prstGeom prst="rect">
            <a:avLst/>
          </a:prstGeom>
          <a:noFill/>
        </p:spPr>
        <p:txBody>
          <a:bodyPr wrap="square" lIns="9144" tIns="0" rIns="9144" bIns="0" anchor="ctr">
            <a:spAutoFit/>
          </a:bodyPr>
          <a:lstStyle/>
          <a:p>
            <a:pPr>
              <a:spcBef>
                <a:spcPts val="0"/>
              </a:spcBef>
              <a:spcAft>
                <a:spcPts val="0"/>
              </a:spcAft>
              <a:defRPr sz="1610" b="1">
                <a:solidFill>
                  <a:srgbClr val="16354B"/>
                </a:solidFill>
                <a:latin typeface="Aptos"/>
              </a:defRPr>
            </a:pPr>
            <a:r>
              <a:t>A file of reports supplies evidence; rating requires an evaluative judgement.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46888"/>
          </a:xfrm>
          <a:prstGeom prst="rect">
            <a:avLst/>
          </a:prstGeom>
          <a:noFill/>
        </p:spPr>
        <p:txBody>
          <a:bodyPr wrap="square" lIns="9144" tIns="0" rIns="9144" bIns="0" anchor="t">
            <a:spAutoFit/>
          </a:bodyPr>
          <a:lstStyle/>
          <a:p>
            <a:pPr>
              <a:spcBef>
                <a:spcPts val="0"/>
              </a:spcBef>
              <a:spcAft>
                <a:spcPts val="0"/>
              </a:spcAft>
              <a:defRPr sz="1180" b="1">
                <a:solidFill>
                  <a:srgbClr val="137D77"/>
                </a:solidFill>
                <a:latin typeface="Aptos"/>
              </a:defRPr>
            </a:pPr>
            <a:r>
              <a:t>PERSONNEL ADMINISTRATION</a:t>
            </a:r>
          </a:p>
        </p:txBody>
      </p:sp>
      <p:sp>
        <p:nvSpPr>
          <p:cNvPr id="4" name="TextBox 3"/>
          <p:cNvSpPr txBox="1"/>
          <p:nvPr/>
        </p:nvSpPr>
        <p:spPr>
          <a:xfrm>
            <a:off x="621792" y="777240"/>
            <a:ext cx="10972800" cy="713232"/>
          </a:xfrm>
          <a:prstGeom prst="rect">
            <a:avLst/>
          </a:prstGeom>
          <a:noFill/>
        </p:spPr>
        <p:txBody>
          <a:bodyPr wrap="square" lIns="9144" tIns="0" rIns="9144" bIns="0" anchor="t">
            <a:spAutoFit/>
          </a:bodyPr>
          <a:lstStyle/>
          <a:p>
            <a:pPr>
              <a:spcBef>
                <a:spcPts val="0"/>
              </a:spcBef>
              <a:spcAft>
                <a:spcPts val="0"/>
              </a:spcAft>
              <a:defRPr sz="3200" b="1">
                <a:solidFill>
                  <a:srgbClr val="16354B"/>
                </a:solidFill>
                <a:latin typeface="Aptos"/>
              </a:defRPr>
            </a:pPr>
            <a:r>
              <a:t>What Can an Efficiency Rating Examine?</a:t>
            </a:r>
          </a:p>
        </p:txBody>
      </p:sp>
      <p:sp>
        <p:nvSpPr>
          <p:cNvPr id="5" name="TextBox 4"/>
          <p:cNvSpPr txBox="1"/>
          <p:nvPr/>
        </p:nvSpPr>
        <p:spPr>
          <a:xfrm>
            <a:off x="640080" y="1536192"/>
            <a:ext cx="10881360" cy="384048"/>
          </a:xfrm>
          <a:prstGeom prst="rect">
            <a:avLst/>
          </a:prstGeom>
          <a:noFill/>
        </p:spPr>
        <p:txBody>
          <a:bodyPr wrap="square" lIns="9144" tIns="0" rIns="9144" bIns="0" anchor="t">
            <a:spAutoFit/>
          </a:bodyPr>
          <a:lstStyle/>
          <a:p>
            <a:pPr>
              <a:spcBef>
                <a:spcPts val="0"/>
              </a:spcBef>
              <a:spcAft>
                <a:spcPts val="0"/>
              </a:spcAft>
              <a:defRPr sz="1730" b="0">
                <a:solidFill>
                  <a:srgbClr val="506373"/>
                </a:solidFill>
                <a:latin typeface="Aptos"/>
              </a:defRPr>
            </a:pPr>
            <a:r>
              <a:t>The criteria should relate to the duties of the existing and proposed post.</a:t>
            </a:r>
          </a:p>
        </p:txBody>
      </p:sp>
      <p:sp>
        <p:nvSpPr>
          <p:cNvPr id="6" name="Rectangle 5"/>
          <p:cNvSpPr/>
          <p:nvPr/>
        </p:nvSpPr>
        <p:spPr>
          <a:xfrm>
            <a:off x="621792" y="6391656"/>
            <a:ext cx="10963656" cy="8229"/>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6478524"/>
            <a:ext cx="8503920" cy="182880"/>
          </a:xfrm>
          <a:prstGeom prst="rect">
            <a:avLst/>
          </a:prstGeom>
          <a:noFill/>
        </p:spPr>
        <p:txBody>
          <a:bodyPr wrap="square" lIns="9144" tIns="0" rIns="9144" bIns="0" anchor="t">
            <a:spAutoFit/>
          </a:bodyPr>
          <a:lstStyle/>
          <a:p>
            <a:pPr>
              <a:spcBef>
                <a:spcPts val="0"/>
              </a:spcBef>
              <a:spcAft>
                <a:spcPts val="0"/>
              </a:spcAft>
              <a:defRPr sz="1020" b="1">
                <a:solidFill>
                  <a:srgbClr val="506373"/>
                </a:solidFill>
                <a:latin typeface="Aptos"/>
              </a:defRPr>
            </a:pPr>
            <a:r>
              <a:t>PROMOTION IN PUBLIC ADMINISTRATION</a:t>
            </a:r>
          </a:p>
        </p:txBody>
      </p:sp>
      <p:sp>
        <p:nvSpPr>
          <p:cNvPr id="8" name="TextBox 7"/>
          <p:cNvSpPr txBox="1"/>
          <p:nvPr/>
        </p:nvSpPr>
        <p:spPr>
          <a:xfrm>
            <a:off x="11100816" y="6446520"/>
            <a:ext cx="411480" cy="237744"/>
          </a:xfrm>
          <a:prstGeom prst="rect">
            <a:avLst/>
          </a:prstGeom>
          <a:noFill/>
        </p:spPr>
        <p:txBody>
          <a:bodyPr wrap="square" lIns="9144" tIns="0" rIns="9144" bIns="0" anchor="t">
            <a:spAutoFit/>
          </a:bodyPr>
          <a:lstStyle/>
          <a:p>
            <a:pPr algn="r">
              <a:spcBef>
                <a:spcPts val="0"/>
              </a:spcBef>
              <a:spcAft>
                <a:spcPts val="0"/>
              </a:spcAft>
              <a:defRPr sz="1150" b="1">
                <a:solidFill>
                  <a:srgbClr val="137D77"/>
                </a:solidFill>
                <a:latin typeface="Aptos"/>
              </a:defRPr>
            </a:pPr>
            <a:r>
              <a:t>19</a:t>
            </a:r>
          </a:p>
        </p:txBody>
      </p:sp>
      <p:sp>
        <p:nvSpPr>
          <p:cNvPr id="9" name="Rounded Rectangle 8"/>
          <p:cNvSpPr/>
          <p:nvPr/>
        </p:nvSpPr>
        <p:spPr>
          <a:xfrm>
            <a:off x="713232" y="2194560"/>
            <a:ext cx="10716768" cy="557784"/>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60120" y="2350008"/>
            <a:ext cx="2816352" cy="265176"/>
          </a:xfrm>
          <a:prstGeom prst="rect">
            <a:avLst/>
          </a:prstGeom>
          <a:noFill/>
        </p:spPr>
        <p:txBody>
          <a:bodyPr wrap="square" lIns="9144" tIns="0" rIns="9144" bIns="0" anchor="t">
            <a:spAutoFit/>
          </a:bodyPr>
          <a:lstStyle/>
          <a:p>
            <a:pPr>
              <a:spcBef>
                <a:spcPts val="0"/>
              </a:spcBef>
              <a:spcAft>
                <a:spcPts val="0"/>
              </a:spcAft>
              <a:defRPr sz="1790" b="1">
                <a:solidFill>
                  <a:srgbClr val="16354B"/>
                </a:solidFill>
                <a:latin typeface="Aptos"/>
              </a:defRPr>
            </a:pPr>
            <a:r>
              <a:t>Job knowledge</a:t>
            </a:r>
          </a:p>
        </p:txBody>
      </p:sp>
      <p:sp>
        <p:nvSpPr>
          <p:cNvPr id="11" name="TextBox 10"/>
          <p:cNvSpPr txBox="1"/>
          <p:nvPr/>
        </p:nvSpPr>
        <p:spPr>
          <a:xfrm>
            <a:off x="4069080" y="2322576"/>
            <a:ext cx="6912864" cy="310896"/>
          </a:xfrm>
          <a:prstGeom prst="rect">
            <a:avLst/>
          </a:prstGeom>
          <a:noFill/>
        </p:spPr>
        <p:txBody>
          <a:bodyPr wrap="square" lIns="9144" tIns="0" rIns="9144" bIns="0" anchor="t">
            <a:spAutoFit/>
          </a:bodyPr>
          <a:lstStyle/>
          <a:p>
            <a:pPr>
              <a:spcBef>
                <a:spcPts val="0"/>
              </a:spcBef>
              <a:spcAft>
                <a:spcPts val="0"/>
              </a:spcAft>
              <a:defRPr sz="1720" b="0">
                <a:solidFill>
                  <a:srgbClr val="183947"/>
                </a:solidFill>
                <a:latin typeface="Aptos"/>
              </a:defRPr>
            </a:pPr>
            <a:r>
              <a:t>Correct application of rules and procedure</a:t>
            </a:r>
          </a:p>
        </p:txBody>
      </p:sp>
      <p:sp>
        <p:nvSpPr>
          <p:cNvPr id="12" name="Rounded Rectangle 11"/>
          <p:cNvSpPr/>
          <p:nvPr/>
        </p:nvSpPr>
        <p:spPr>
          <a:xfrm>
            <a:off x="713232" y="2825496"/>
            <a:ext cx="10716768" cy="557784"/>
          </a:xfrm>
          <a:prstGeom prst="roundRect">
            <a:avLst/>
          </a:prstGeom>
          <a:solidFill>
            <a:srgbClr val="F2F6F7"/>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0120" y="2980944"/>
            <a:ext cx="2816352" cy="265176"/>
          </a:xfrm>
          <a:prstGeom prst="rect">
            <a:avLst/>
          </a:prstGeom>
          <a:noFill/>
        </p:spPr>
        <p:txBody>
          <a:bodyPr wrap="square" lIns="9144" tIns="0" rIns="9144" bIns="0" anchor="t">
            <a:spAutoFit/>
          </a:bodyPr>
          <a:lstStyle/>
          <a:p>
            <a:pPr>
              <a:spcBef>
                <a:spcPts val="0"/>
              </a:spcBef>
              <a:spcAft>
                <a:spcPts val="0"/>
              </a:spcAft>
              <a:defRPr sz="1790" b="1">
                <a:solidFill>
                  <a:srgbClr val="16354B"/>
                </a:solidFill>
                <a:latin typeface="Aptos"/>
              </a:defRPr>
            </a:pPr>
            <a:r>
              <a:t>Quality of work</a:t>
            </a:r>
          </a:p>
        </p:txBody>
      </p:sp>
      <p:sp>
        <p:nvSpPr>
          <p:cNvPr id="14" name="TextBox 13"/>
          <p:cNvSpPr txBox="1"/>
          <p:nvPr/>
        </p:nvSpPr>
        <p:spPr>
          <a:xfrm>
            <a:off x="4069080" y="2953512"/>
            <a:ext cx="6912864" cy="310896"/>
          </a:xfrm>
          <a:prstGeom prst="rect">
            <a:avLst/>
          </a:prstGeom>
          <a:noFill/>
        </p:spPr>
        <p:txBody>
          <a:bodyPr wrap="square" lIns="9144" tIns="0" rIns="9144" bIns="0" anchor="t">
            <a:spAutoFit/>
          </a:bodyPr>
          <a:lstStyle/>
          <a:p>
            <a:pPr>
              <a:spcBef>
                <a:spcPts val="0"/>
              </a:spcBef>
              <a:spcAft>
                <a:spcPts val="0"/>
              </a:spcAft>
              <a:defRPr sz="1720" b="0">
                <a:solidFill>
                  <a:srgbClr val="183947"/>
                </a:solidFill>
                <a:latin typeface="Aptos"/>
              </a:defRPr>
            </a:pPr>
            <a:r>
              <a:t>Accuracy, timeliness and completeness</a:t>
            </a:r>
          </a:p>
        </p:txBody>
      </p:sp>
      <p:sp>
        <p:nvSpPr>
          <p:cNvPr id="15" name="Rounded Rectangle 14"/>
          <p:cNvSpPr/>
          <p:nvPr/>
        </p:nvSpPr>
        <p:spPr>
          <a:xfrm>
            <a:off x="713232" y="3456432"/>
            <a:ext cx="10716768" cy="557784"/>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3611879"/>
            <a:ext cx="2816352" cy="265176"/>
          </a:xfrm>
          <a:prstGeom prst="rect">
            <a:avLst/>
          </a:prstGeom>
          <a:noFill/>
        </p:spPr>
        <p:txBody>
          <a:bodyPr wrap="square" lIns="9144" tIns="0" rIns="9144" bIns="0" anchor="t">
            <a:spAutoFit/>
          </a:bodyPr>
          <a:lstStyle/>
          <a:p>
            <a:pPr>
              <a:spcBef>
                <a:spcPts val="0"/>
              </a:spcBef>
              <a:spcAft>
                <a:spcPts val="0"/>
              </a:spcAft>
              <a:defRPr sz="1790" b="1">
                <a:solidFill>
                  <a:srgbClr val="16354B"/>
                </a:solidFill>
                <a:latin typeface="Aptos"/>
              </a:defRPr>
            </a:pPr>
            <a:r>
              <a:t>Initiative</a:t>
            </a:r>
          </a:p>
        </p:txBody>
      </p:sp>
      <p:sp>
        <p:nvSpPr>
          <p:cNvPr id="17" name="TextBox 16"/>
          <p:cNvSpPr txBox="1"/>
          <p:nvPr/>
        </p:nvSpPr>
        <p:spPr>
          <a:xfrm>
            <a:off x="4069080" y="3584448"/>
            <a:ext cx="6912864" cy="310896"/>
          </a:xfrm>
          <a:prstGeom prst="rect">
            <a:avLst/>
          </a:prstGeom>
          <a:noFill/>
        </p:spPr>
        <p:txBody>
          <a:bodyPr wrap="square" lIns="9144" tIns="0" rIns="9144" bIns="0" anchor="t">
            <a:spAutoFit/>
          </a:bodyPr>
          <a:lstStyle/>
          <a:p>
            <a:pPr>
              <a:spcBef>
                <a:spcPts val="0"/>
              </a:spcBef>
              <a:spcAft>
                <a:spcPts val="0"/>
              </a:spcAft>
              <a:defRPr sz="1720" b="0">
                <a:solidFill>
                  <a:srgbClr val="183947"/>
                </a:solidFill>
                <a:latin typeface="Aptos"/>
              </a:defRPr>
            </a:pPr>
            <a:r>
              <a:t>Identifying and solving work problems</a:t>
            </a:r>
          </a:p>
        </p:txBody>
      </p:sp>
      <p:sp>
        <p:nvSpPr>
          <p:cNvPr id="18" name="Rounded Rectangle 17"/>
          <p:cNvSpPr/>
          <p:nvPr/>
        </p:nvSpPr>
        <p:spPr>
          <a:xfrm>
            <a:off x="713232" y="4087368"/>
            <a:ext cx="10716768" cy="557784"/>
          </a:xfrm>
          <a:prstGeom prst="roundRect">
            <a:avLst/>
          </a:prstGeom>
          <a:solidFill>
            <a:srgbClr val="F2F6F7"/>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60120" y="4242816"/>
            <a:ext cx="2816352" cy="265176"/>
          </a:xfrm>
          <a:prstGeom prst="rect">
            <a:avLst/>
          </a:prstGeom>
          <a:noFill/>
        </p:spPr>
        <p:txBody>
          <a:bodyPr wrap="square" lIns="9144" tIns="0" rIns="9144" bIns="0" anchor="t">
            <a:spAutoFit/>
          </a:bodyPr>
          <a:lstStyle/>
          <a:p>
            <a:pPr>
              <a:spcBef>
                <a:spcPts val="0"/>
              </a:spcBef>
              <a:spcAft>
                <a:spcPts val="0"/>
              </a:spcAft>
              <a:defRPr sz="1790" b="1">
                <a:solidFill>
                  <a:srgbClr val="16354B"/>
                </a:solidFill>
                <a:latin typeface="Aptos"/>
              </a:defRPr>
            </a:pPr>
            <a:r>
              <a:t>Responsibility</a:t>
            </a:r>
          </a:p>
        </p:txBody>
      </p:sp>
      <p:sp>
        <p:nvSpPr>
          <p:cNvPr id="20" name="TextBox 19"/>
          <p:cNvSpPr txBox="1"/>
          <p:nvPr/>
        </p:nvSpPr>
        <p:spPr>
          <a:xfrm>
            <a:off x="4069080" y="4215383"/>
            <a:ext cx="6912864" cy="310896"/>
          </a:xfrm>
          <a:prstGeom prst="rect">
            <a:avLst/>
          </a:prstGeom>
          <a:noFill/>
        </p:spPr>
        <p:txBody>
          <a:bodyPr wrap="square" lIns="9144" tIns="0" rIns="9144" bIns="0" anchor="t">
            <a:spAutoFit/>
          </a:bodyPr>
          <a:lstStyle/>
          <a:p>
            <a:pPr>
              <a:spcBef>
                <a:spcPts val="0"/>
              </a:spcBef>
              <a:spcAft>
                <a:spcPts val="0"/>
              </a:spcAft>
              <a:defRPr sz="1720" b="0">
                <a:solidFill>
                  <a:srgbClr val="183947"/>
                </a:solidFill>
                <a:latin typeface="Aptos"/>
              </a:defRPr>
            </a:pPr>
            <a:r>
              <a:t>Reliability, integrity and accountability</a:t>
            </a:r>
          </a:p>
        </p:txBody>
      </p:sp>
      <p:sp>
        <p:nvSpPr>
          <p:cNvPr id="21" name="Rounded Rectangle 20"/>
          <p:cNvSpPr/>
          <p:nvPr/>
        </p:nvSpPr>
        <p:spPr>
          <a:xfrm>
            <a:off x="713232" y="4718304"/>
            <a:ext cx="10716768" cy="557784"/>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60120" y="4873752"/>
            <a:ext cx="2816352" cy="265176"/>
          </a:xfrm>
          <a:prstGeom prst="rect">
            <a:avLst/>
          </a:prstGeom>
          <a:noFill/>
        </p:spPr>
        <p:txBody>
          <a:bodyPr wrap="square" lIns="9144" tIns="0" rIns="9144" bIns="0" anchor="t">
            <a:spAutoFit/>
          </a:bodyPr>
          <a:lstStyle/>
          <a:p>
            <a:pPr>
              <a:spcBef>
                <a:spcPts val="0"/>
              </a:spcBef>
              <a:spcAft>
                <a:spcPts val="0"/>
              </a:spcAft>
              <a:defRPr sz="1790" b="1">
                <a:solidFill>
                  <a:srgbClr val="16354B"/>
                </a:solidFill>
                <a:latin typeface="Aptos"/>
              </a:defRPr>
            </a:pPr>
            <a:r>
              <a:t>Leadership</a:t>
            </a:r>
          </a:p>
        </p:txBody>
      </p:sp>
      <p:sp>
        <p:nvSpPr>
          <p:cNvPr id="23" name="TextBox 22"/>
          <p:cNvSpPr txBox="1"/>
          <p:nvPr/>
        </p:nvSpPr>
        <p:spPr>
          <a:xfrm>
            <a:off x="4069080" y="4846320"/>
            <a:ext cx="6912864" cy="310896"/>
          </a:xfrm>
          <a:prstGeom prst="rect">
            <a:avLst/>
          </a:prstGeom>
          <a:noFill/>
        </p:spPr>
        <p:txBody>
          <a:bodyPr wrap="square" lIns="9144" tIns="0" rIns="9144" bIns="0" anchor="t">
            <a:spAutoFit/>
          </a:bodyPr>
          <a:lstStyle/>
          <a:p>
            <a:pPr>
              <a:spcBef>
                <a:spcPts val="0"/>
              </a:spcBef>
              <a:spcAft>
                <a:spcPts val="0"/>
              </a:spcAft>
              <a:defRPr sz="1720" b="0">
                <a:solidFill>
                  <a:srgbClr val="183947"/>
                </a:solidFill>
                <a:latin typeface="Aptos"/>
              </a:defRPr>
            </a:pPr>
            <a:r>
              <a:t>Coordinating colleagues and decisions</a:t>
            </a:r>
          </a:p>
        </p:txBody>
      </p:sp>
      <p:sp>
        <p:nvSpPr>
          <p:cNvPr id="24" name="Rounded Rectangle 23"/>
          <p:cNvSpPr/>
          <p:nvPr/>
        </p:nvSpPr>
        <p:spPr>
          <a:xfrm>
            <a:off x="713232" y="5605272"/>
            <a:ext cx="10716768" cy="502920"/>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32688" y="5760720"/>
            <a:ext cx="1289304" cy="192024"/>
          </a:xfrm>
          <a:prstGeom prst="rect">
            <a:avLst/>
          </a:prstGeom>
          <a:noFill/>
        </p:spPr>
        <p:txBody>
          <a:bodyPr wrap="square" lIns="9144" tIns="0" rIns="9144" bIns="0" anchor="t">
            <a:spAutoFit/>
          </a:bodyPr>
          <a:lstStyle/>
          <a:p>
            <a:pPr>
              <a:spcBef>
                <a:spcPts val="0"/>
              </a:spcBef>
              <a:spcAft>
                <a:spcPts val="0"/>
              </a:spcAft>
              <a:defRPr sz="1160" b="1">
                <a:solidFill>
                  <a:srgbClr val="3C72A8"/>
                </a:solidFill>
                <a:latin typeface="Aptos"/>
              </a:defRPr>
            </a:pPr>
            <a:r>
              <a:t>ILLUSTRATION</a:t>
            </a:r>
          </a:p>
        </p:txBody>
      </p:sp>
      <p:sp>
        <p:nvSpPr>
          <p:cNvPr id="26" name="TextBox 25"/>
          <p:cNvSpPr txBox="1"/>
          <p:nvPr/>
        </p:nvSpPr>
        <p:spPr>
          <a:xfrm>
            <a:off x="2304288" y="5673852"/>
            <a:ext cx="8750808" cy="374904"/>
          </a:xfrm>
          <a:prstGeom prst="rect">
            <a:avLst/>
          </a:prstGeom>
          <a:noFill/>
        </p:spPr>
        <p:txBody>
          <a:bodyPr wrap="square" lIns="9144" tIns="0" rIns="9144" bIns="0" anchor="t">
            <a:spAutoFit/>
          </a:bodyPr>
          <a:lstStyle/>
          <a:p>
            <a:pPr>
              <a:spcBef>
                <a:spcPts val="0"/>
              </a:spcBef>
              <a:spcAft>
                <a:spcPts val="0"/>
              </a:spcAft>
              <a:defRPr sz="1630" b="1">
                <a:solidFill>
                  <a:srgbClr val="16354B"/>
                </a:solidFill>
                <a:latin typeface="Aptos"/>
              </a:defRPr>
            </a:pPr>
            <a:r>
              <a:t>Possible grades: Outstanding | Very Good | Good | Below benchmark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46888"/>
          </a:xfrm>
          <a:prstGeom prst="rect">
            <a:avLst/>
          </a:prstGeom>
          <a:noFill/>
        </p:spPr>
        <p:txBody>
          <a:bodyPr wrap="square" lIns="9144" tIns="0" rIns="9144" bIns="0" anchor="t">
            <a:spAutoFit/>
          </a:bodyPr>
          <a:lstStyle/>
          <a:p>
            <a:pPr>
              <a:spcBef>
                <a:spcPts val="0"/>
              </a:spcBef>
              <a:spcAft>
                <a:spcPts val="0"/>
              </a:spcAft>
              <a:defRPr sz="1180" b="1">
                <a:solidFill>
                  <a:srgbClr val="137D77"/>
                </a:solidFill>
                <a:latin typeface="Aptos"/>
              </a:defRPr>
            </a:pPr>
            <a:r>
              <a:t>PERSONNEL ADMINISTRATION</a:t>
            </a:r>
          </a:p>
        </p:txBody>
      </p:sp>
      <p:sp>
        <p:nvSpPr>
          <p:cNvPr id="4" name="TextBox 3"/>
          <p:cNvSpPr txBox="1"/>
          <p:nvPr/>
        </p:nvSpPr>
        <p:spPr>
          <a:xfrm>
            <a:off x="621792" y="777240"/>
            <a:ext cx="10972800" cy="713232"/>
          </a:xfrm>
          <a:prstGeom prst="rect">
            <a:avLst/>
          </a:prstGeom>
          <a:noFill/>
        </p:spPr>
        <p:txBody>
          <a:bodyPr wrap="square" lIns="9144" tIns="0" rIns="9144" bIns="0" anchor="t">
            <a:spAutoFit/>
          </a:bodyPr>
          <a:lstStyle/>
          <a:p>
            <a:pPr>
              <a:spcBef>
                <a:spcPts val="0"/>
              </a:spcBef>
              <a:spcAft>
                <a:spcPts val="0"/>
              </a:spcAft>
              <a:defRPr sz="3200" b="1">
                <a:solidFill>
                  <a:srgbClr val="16354B"/>
                </a:solidFill>
                <a:latin typeface="Aptos"/>
              </a:defRPr>
            </a:pPr>
            <a:r>
              <a:t>APARs: An Indian Administrative Example</a:t>
            </a:r>
          </a:p>
        </p:txBody>
      </p:sp>
      <p:sp>
        <p:nvSpPr>
          <p:cNvPr id="5" name="TextBox 4"/>
          <p:cNvSpPr txBox="1"/>
          <p:nvPr/>
        </p:nvSpPr>
        <p:spPr>
          <a:xfrm>
            <a:off x="640080" y="1536192"/>
            <a:ext cx="10881360" cy="384048"/>
          </a:xfrm>
          <a:prstGeom prst="rect">
            <a:avLst/>
          </a:prstGeom>
          <a:noFill/>
        </p:spPr>
        <p:txBody>
          <a:bodyPr wrap="square" lIns="9144" tIns="0" rIns="9144" bIns="0" anchor="t">
            <a:spAutoFit/>
          </a:bodyPr>
          <a:lstStyle/>
          <a:p>
            <a:pPr>
              <a:spcBef>
                <a:spcPts val="0"/>
              </a:spcBef>
              <a:spcAft>
                <a:spcPts val="0"/>
              </a:spcAft>
              <a:defRPr sz="1730" b="0">
                <a:solidFill>
                  <a:srgbClr val="506373"/>
                </a:solidFill>
                <a:latin typeface="Aptos"/>
              </a:defRPr>
            </a:pPr>
            <a:r>
              <a:t>Performance appraisal is more useful when its preparation and review are transparent.</a:t>
            </a:r>
          </a:p>
        </p:txBody>
      </p:sp>
      <p:sp>
        <p:nvSpPr>
          <p:cNvPr id="6" name="Rectangle 5"/>
          <p:cNvSpPr/>
          <p:nvPr/>
        </p:nvSpPr>
        <p:spPr>
          <a:xfrm>
            <a:off x="621792" y="6391656"/>
            <a:ext cx="10963656" cy="8229"/>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6478524"/>
            <a:ext cx="8503920" cy="182880"/>
          </a:xfrm>
          <a:prstGeom prst="rect">
            <a:avLst/>
          </a:prstGeom>
          <a:noFill/>
        </p:spPr>
        <p:txBody>
          <a:bodyPr wrap="square" lIns="9144" tIns="0" rIns="9144" bIns="0" anchor="t">
            <a:spAutoFit/>
          </a:bodyPr>
          <a:lstStyle/>
          <a:p>
            <a:pPr>
              <a:spcBef>
                <a:spcPts val="0"/>
              </a:spcBef>
              <a:spcAft>
                <a:spcPts val="0"/>
              </a:spcAft>
              <a:defRPr sz="1020" b="1">
                <a:solidFill>
                  <a:srgbClr val="506373"/>
                </a:solidFill>
                <a:latin typeface="Aptos"/>
              </a:defRPr>
            </a:pPr>
            <a:r>
              <a:t>PROMOTION IN PUBLIC ADMINISTRATION</a:t>
            </a:r>
          </a:p>
        </p:txBody>
      </p:sp>
      <p:sp>
        <p:nvSpPr>
          <p:cNvPr id="8" name="TextBox 7"/>
          <p:cNvSpPr txBox="1"/>
          <p:nvPr/>
        </p:nvSpPr>
        <p:spPr>
          <a:xfrm>
            <a:off x="11100816" y="6446520"/>
            <a:ext cx="411480" cy="237744"/>
          </a:xfrm>
          <a:prstGeom prst="rect">
            <a:avLst/>
          </a:prstGeom>
          <a:noFill/>
        </p:spPr>
        <p:txBody>
          <a:bodyPr wrap="square" lIns="9144" tIns="0" rIns="9144" bIns="0" anchor="t">
            <a:spAutoFit/>
          </a:bodyPr>
          <a:lstStyle/>
          <a:p>
            <a:pPr algn="r">
              <a:spcBef>
                <a:spcPts val="0"/>
              </a:spcBef>
              <a:spcAft>
                <a:spcPts val="0"/>
              </a:spcAft>
              <a:defRPr sz="1150" b="1">
                <a:solidFill>
                  <a:srgbClr val="137D77"/>
                </a:solidFill>
                <a:latin typeface="Aptos"/>
              </a:defRPr>
            </a:pPr>
            <a:r>
              <a:t>20</a:t>
            </a:r>
          </a:p>
        </p:txBody>
      </p:sp>
      <p:sp>
        <p:nvSpPr>
          <p:cNvPr id="9" name="Rounded Rectangle 8"/>
          <p:cNvSpPr/>
          <p:nvPr/>
        </p:nvSpPr>
        <p:spPr>
          <a:xfrm>
            <a:off x="667512" y="2231136"/>
            <a:ext cx="6400800" cy="3136392"/>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67512" y="2231136"/>
            <a:ext cx="68580" cy="3136392"/>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23544" y="2459736"/>
            <a:ext cx="3026664" cy="3566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51560" y="2534716"/>
            <a:ext cx="2798064" cy="219456"/>
          </a:xfrm>
          <a:prstGeom prst="rect">
            <a:avLst/>
          </a:prstGeom>
          <a:noFill/>
        </p:spPr>
        <p:txBody>
          <a:bodyPr wrap="square" lIns="9144" tIns="0" rIns="9144" bIns="0" anchor="t">
            <a:spAutoFit/>
          </a:bodyPr>
          <a:lstStyle/>
          <a:p>
            <a:pPr>
              <a:spcBef>
                <a:spcPts val="0"/>
              </a:spcBef>
              <a:spcAft>
                <a:spcPts val="0"/>
              </a:spcAft>
              <a:defRPr sz="1200" b="1">
                <a:solidFill>
                  <a:srgbClr val="137D77"/>
                </a:solidFill>
                <a:latin typeface="Aptos"/>
              </a:defRPr>
            </a:pPr>
            <a:r>
              <a:t>INDIAN CIVIL SERVICES</a:t>
            </a:r>
          </a:p>
        </p:txBody>
      </p:sp>
      <p:sp>
        <p:nvSpPr>
          <p:cNvPr id="13" name="Rectangle 12"/>
          <p:cNvSpPr/>
          <p:nvPr/>
        </p:nvSpPr>
        <p:spPr>
          <a:xfrm>
            <a:off x="941832" y="3131820"/>
            <a:ext cx="105156" cy="100584"/>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152144" y="2999232"/>
            <a:ext cx="5605272" cy="502920"/>
          </a:xfrm>
          <a:prstGeom prst="rect">
            <a:avLst/>
          </a:prstGeom>
          <a:noFill/>
        </p:spPr>
        <p:txBody>
          <a:bodyPr wrap="square" lIns="9144" tIns="0" rIns="9144" bIns="0" anchor="t">
            <a:spAutoFit/>
          </a:bodyPr>
          <a:lstStyle/>
          <a:p>
            <a:pPr>
              <a:spcBef>
                <a:spcPts val="0"/>
              </a:spcBef>
              <a:spcAft>
                <a:spcPts val="0"/>
              </a:spcAft>
              <a:defRPr sz="1630" b="0">
                <a:solidFill>
                  <a:srgbClr val="183947"/>
                </a:solidFill>
                <a:latin typeface="Aptos"/>
              </a:defRPr>
            </a:pPr>
            <a:r>
              <a:t>APAR means Annual Performance Assessment Report.</a:t>
            </a:r>
          </a:p>
        </p:txBody>
      </p:sp>
      <p:sp>
        <p:nvSpPr>
          <p:cNvPr id="15" name="Rectangle 14"/>
          <p:cNvSpPr/>
          <p:nvPr/>
        </p:nvSpPr>
        <p:spPr>
          <a:xfrm>
            <a:off x="941832" y="3653027"/>
            <a:ext cx="105156" cy="100584"/>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52144" y="3520439"/>
            <a:ext cx="5605272" cy="502920"/>
          </a:xfrm>
          <a:prstGeom prst="rect">
            <a:avLst/>
          </a:prstGeom>
          <a:noFill/>
        </p:spPr>
        <p:txBody>
          <a:bodyPr wrap="square" lIns="9144" tIns="0" rIns="9144" bIns="0" anchor="t">
            <a:spAutoFit/>
          </a:bodyPr>
          <a:lstStyle/>
          <a:p>
            <a:pPr>
              <a:spcBef>
                <a:spcPts val="0"/>
              </a:spcBef>
              <a:spcAft>
                <a:spcPts val="0"/>
              </a:spcAft>
              <a:defRPr sz="1630" b="0">
                <a:solidFill>
                  <a:srgbClr val="183947"/>
                </a:solidFill>
                <a:latin typeface="Aptos"/>
              </a:defRPr>
            </a:pPr>
            <a:r>
              <a:t>It records evaluations of an officer’s work and attributes.</a:t>
            </a:r>
          </a:p>
        </p:txBody>
      </p:sp>
      <p:sp>
        <p:nvSpPr>
          <p:cNvPr id="17" name="Rectangle 16"/>
          <p:cNvSpPr/>
          <p:nvPr/>
        </p:nvSpPr>
        <p:spPr>
          <a:xfrm>
            <a:off x="941832" y="4174235"/>
            <a:ext cx="105156" cy="100584"/>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52144" y="4041648"/>
            <a:ext cx="5605272" cy="502920"/>
          </a:xfrm>
          <a:prstGeom prst="rect">
            <a:avLst/>
          </a:prstGeom>
          <a:noFill/>
        </p:spPr>
        <p:txBody>
          <a:bodyPr wrap="square" lIns="9144" tIns="0" rIns="9144" bIns="0" anchor="t">
            <a:spAutoFit/>
          </a:bodyPr>
          <a:lstStyle/>
          <a:p>
            <a:pPr>
              <a:spcBef>
                <a:spcPts val="0"/>
              </a:spcBef>
              <a:spcAft>
                <a:spcPts val="0"/>
              </a:spcAft>
              <a:defRPr sz="1630" b="0">
                <a:solidFill>
                  <a:srgbClr val="183947"/>
                </a:solidFill>
                <a:latin typeface="Aptos"/>
              </a:defRPr>
            </a:pPr>
            <a:r>
              <a:t>Under applicable rules, the officer may see the report and seek review of specified entries.</a:t>
            </a:r>
          </a:p>
        </p:txBody>
      </p:sp>
      <p:sp>
        <p:nvSpPr>
          <p:cNvPr id="19" name="Rectangle 18"/>
          <p:cNvSpPr/>
          <p:nvPr/>
        </p:nvSpPr>
        <p:spPr>
          <a:xfrm>
            <a:off x="941832" y="4695444"/>
            <a:ext cx="105156" cy="100584"/>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152144" y="4562856"/>
            <a:ext cx="5605272" cy="502920"/>
          </a:xfrm>
          <a:prstGeom prst="rect">
            <a:avLst/>
          </a:prstGeom>
          <a:noFill/>
        </p:spPr>
        <p:txBody>
          <a:bodyPr wrap="square" lIns="9144" tIns="0" rIns="9144" bIns="0" anchor="t">
            <a:spAutoFit/>
          </a:bodyPr>
          <a:lstStyle/>
          <a:p>
            <a:pPr>
              <a:spcBef>
                <a:spcPts val="0"/>
              </a:spcBef>
              <a:spcAft>
                <a:spcPts val="0"/>
              </a:spcAft>
              <a:defRPr sz="1630" b="0">
                <a:solidFill>
                  <a:srgbClr val="183947"/>
                </a:solidFill>
                <a:latin typeface="Aptos"/>
              </a:defRPr>
            </a:pPr>
            <a:r>
              <a:t>Promotion bodies examine relevant records and suitability.</a:t>
            </a:r>
          </a:p>
        </p:txBody>
      </p:sp>
      <p:sp>
        <p:nvSpPr>
          <p:cNvPr id="21" name="Rounded Rectangle 20"/>
          <p:cNvSpPr/>
          <p:nvPr/>
        </p:nvSpPr>
        <p:spPr>
          <a:xfrm>
            <a:off x="7351775" y="2231136"/>
            <a:ext cx="4096512" cy="3136392"/>
          </a:xfrm>
          <a:prstGeom prst="roundRect">
            <a:avLst/>
          </a:prstGeom>
          <a:solidFill>
            <a:srgbClr val="F2F6F7"/>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616952" y="2478024"/>
            <a:ext cx="3575304" cy="402336"/>
          </a:xfrm>
          <a:prstGeom prst="rect">
            <a:avLst/>
          </a:prstGeom>
          <a:noFill/>
        </p:spPr>
        <p:txBody>
          <a:bodyPr wrap="square" lIns="9144" tIns="0" rIns="9144" bIns="0" anchor="t">
            <a:spAutoFit/>
          </a:bodyPr>
          <a:lstStyle/>
          <a:p>
            <a:pPr>
              <a:spcBef>
                <a:spcPts val="0"/>
              </a:spcBef>
              <a:spcAft>
                <a:spcPts val="0"/>
              </a:spcAft>
              <a:defRPr sz="2100" b="1">
                <a:solidFill>
                  <a:srgbClr val="16354B"/>
                </a:solidFill>
                <a:latin typeface="Aptos"/>
              </a:defRPr>
            </a:pPr>
            <a:r>
              <a:t>Why does this matter?</a:t>
            </a:r>
          </a:p>
        </p:txBody>
      </p:sp>
      <p:sp>
        <p:nvSpPr>
          <p:cNvPr id="23" name="TextBox 22"/>
          <p:cNvSpPr txBox="1"/>
          <p:nvPr/>
        </p:nvSpPr>
        <p:spPr>
          <a:xfrm>
            <a:off x="7616952" y="3136392"/>
            <a:ext cx="3465576" cy="1371600"/>
          </a:xfrm>
          <a:prstGeom prst="rect">
            <a:avLst/>
          </a:prstGeom>
          <a:noFill/>
        </p:spPr>
        <p:txBody>
          <a:bodyPr wrap="square" lIns="9144" tIns="0" rIns="9144" bIns="0" anchor="t">
            <a:spAutoFit/>
          </a:bodyPr>
          <a:lstStyle/>
          <a:p>
            <a:pPr>
              <a:spcBef>
                <a:spcPts val="0"/>
              </a:spcBef>
              <a:spcAft>
                <a:spcPts val="0"/>
              </a:spcAft>
              <a:defRPr sz="1800" b="0">
                <a:solidFill>
                  <a:srgbClr val="183947"/>
                </a:solidFill>
                <a:latin typeface="Aptos"/>
              </a:defRPr>
            </a:pPr>
            <a:r>
              <a:t>A one-line label such as “very good” has limited value unless it is supported by meaningful evidence of performance.</a:t>
            </a:r>
          </a:p>
        </p:txBody>
      </p:sp>
      <p:sp>
        <p:nvSpPr>
          <p:cNvPr id="24" name="TextBox 23"/>
          <p:cNvSpPr txBox="1"/>
          <p:nvPr/>
        </p:nvSpPr>
        <p:spPr>
          <a:xfrm>
            <a:off x="7626096" y="4727448"/>
            <a:ext cx="3474720" cy="301752"/>
          </a:xfrm>
          <a:prstGeom prst="rect">
            <a:avLst/>
          </a:prstGeom>
          <a:noFill/>
        </p:spPr>
        <p:txBody>
          <a:bodyPr wrap="square" lIns="9144" tIns="0" rIns="9144" bIns="0" anchor="t">
            <a:spAutoFit/>
          </a:bodyPr>
          <a:lstStyle/>
          <a:p>
            <a:pPr>
              <a:spcBef>
                <a:spcPts val="0"/>
              </a:spcBef>
              <a:spcAft>
                <a:spcPts val="0"/>
              </a:spcAft>
              <a:defRPr sz="1500" b="1">
                <a:solidFill>
                  <a:srgbClr val="137D77"/>
                </a:solidFill>
                <a:latin typeface="Aptos"/>
              </a:defRPr>
            </a:pPr>
            <a:r>
              <a:t>Rating ≠ automatic promotion</a:t>
            </a:r>
          </a:p>
        </p:txBody>
      </p:sp>
      <p:sp>
        <p:nvSpPr>
          <p:cNvPr id="25" name="Rounded Rectangle 24"/>
          <p:cNvSpPr/>
          <p:nvPr/>
        </p:nvSpPr>
        <p:spPr>
          <a:xfrm>
            <a:off x="649224" y="5568696"/>
            <a:ext cx="10908792" cy="5852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41248" y="5724144"/>
            <a:ext cx="1353312" cy="237744"/>
          </a:xfrm>
          <a:prstGeom prst="rect">
            <a:avLst/>
          </a:prstGeom>
          <a:noFill/>
        </p:spPr>
        <p:txBody>
          <a:bodyPr wrap="square" lIns="9144" tIns="0" rIns="9144" bIns="0" anchor="t">
            <a:spAutoFit/>
          </a:bodyPr>
          <a:lstStyle/>
          <a:p>
            <a:pPr>
              <a:spcBef>
                <a:spcPts val="0"/>
              </a:spcBef>
              <a:spcAft>
                <a:spcPts val="0"/>
              </a:spcAft>
              <a:defRPr sz="1150" b="1">
                <a:solidFill>
                  <a:srgbClr val="137D77"/>
                </a:solidFill>
                <a:latin typeface="Aptos"/>
              </a:defRPr>
            </a:pPr>
            <a:r>
              <a:t>SOURCE NOTE</a:t>
            </a:r>
          </a:p>
        </p:txBody>
      </p:sp>
      <p:sp>
        <p:nvSpPr>
          <p:cNvPr id="27" name="TextBox 26"/>
          <p:cNvSpPr txBox="1"/>
          <p:nvPr/>
        </p:nvSpPr>
        <p:spPr>
          <a:xfrm>
            <a:off x="2203704" y="5678424"/>
            <a:ext cx="8997696" cy="384048"/>
          </a:xfrm>
          <a:prstGeom prst="rect">
            <a:avLst/>
          </a:prstGeom>
          <a:noFill/>
        </p:spPr>
        <p:txBody>
          <a:bodyPr wrap="square" lIns="9144" tIns="0" rIns="9144" bIns="0" anchor="ctr">
            <a:spAutoFit/>
          </a:bodyPr>
          <a:lstStyle/>
          <a:p>
            <a:pPr>
              <a:spcBef>
                <a:spcPts val="0"/>
              </a:spcBef>
              <a:spcAft>
                <a:spcPts val="0"/>
              </a:spcAft>
              <a:defRPr sz="1620" b="1">
                <a:solidFill>
                  <a:srgbClr val="16354B"/>
                </a:solidFill>
                <a:latin typeface="Aptos"/>
              </a:defRPr>
            </a:pPr>
            <a:r>
              <a:t>Relevant safeguards and procedures differ across services and rules.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46888"/>
          </a:xfrm>
          <a:prstGeom prst="rect">
            <a:avLst/>
          </a:prstGeom>
          <a:noFill/>
        </p:spPr>
        <p:txBody>
          <a:bodyPr wrap="square" lIns="9144" tIns="0" rIns="9144" bIns="0" anchor="t">
            <a:spAutoFit/>
          </a:bodyPr>
          <a:lstStyle/>
          <a:p>
            <a:pPr>
              <a:spcBef>
                <a:spcPts val="0"/>
              </a:spcBef>
              <a:spcAft>
                <a:spcPts val="0"/>
              </a:spcAft>
              <a:defRPr sz="1180" b="1">
                <a:solidFill>
                  <a:srgbClr val="137D77"/>
                </a:solidFill>
                <a:latin typeface="Aptos"/>
              </a:defRPr>
            </a:pPr>
            <a:r>
              <a:t>PERSONNEL ADMINISTRATION</a:t>
            </a:r>
          </a:p>
        </p:txBody>
      </p:sp>
      <p:sp>
        <p:nvSpPr>
          <p:cNvPr id="4" name="TextBox 3"/>
          <p:cNvSpPr txBox="1"/>
          <p:nvPr/>
        </p:nvSpPr>
        <p:spPr>
          <a:xfrm>
            <a:off x="621792" y="777240"/>
            <a:ext cx="10972800" cy="713232"/>
          </a:xfrm>
          <a:prstGeom prst="rect">
            <a:avLst/>
          </a:prstGeom>
          <a:noFill/>
        </p:spPr>
        <p:txBody>
          <a:bodyPr wrap="square" lIns="9144" tIns="0" rIns="9144" bIns="0" anchor="t">
            <a:spAutoFit/>
          </a:bodyPr>
          <a:lstStyle/>
          <a:p>
            <a:pPr>
              <a:spcBef>
                <a:spcPts val="0"/>
              </a:spcBef>
              <a:spcAft>
                <a:spcPts val="0"/>
              </a:spcAft>
              <a:defRPr sz="3200" b="1">
                <a:solidFill>
                  <a:srgbClr val="16354B"/>
                </a:solidFill>
                <a:latin typeface="Aptos"/>
              </a:defRPr>
            </a:pPr>
            <a:r>
              <a:t>Efficiency Ratings: Promise and Problems</a:t>
            </a:r>
          </a:p>
        </p:txBody>
      </p:sp>
      <p:sp>
        <p:nvSpPr>
          <p:cNvPr id="5" name="TextBox 4"/>
          <p:cNvSpPr txBox="1"/>
          <p:nvPr/>
        </p:nvSpPr>
        <p:spPr>
          <a:xfrm>
            <a:off x="640080" y="1536192"/>
            <a:ext cx="10881360" cy="384048"/>
          </a:xfrm>
          <a:prstGeom prst="rect">
            <a:avLst/>
          </a:prstGeom>
          <a:noFill/>
        </p:spPr>
        <p:txBody>
          <a:bodyPr wrap="square" lIns="9144" tIns="0" rIns="9144" bIns="0" anchor="t">
            <a:spAutoFit/>
          </a:bodyPr>
          <a:lstStyle/>
          <a:p>
            <a:pPr>
              <a:spcBef>
                <a:spcPts val="0"/>
              </a:spcBef>
              <a:spcAft>
                <a:spcPts val="0"/>
              </a:spcAft>
              <a:defRPr sz="1730" b="0">
                <a:solidFill>
                  <a:srgbClr val="506373"/>
                </a:solidFill>
                <a:latin typeface="Aptos"/>
              </a:defRPr>
            </a:pPr>
            <a:r>
              <a:t>The same system may reward careful work or reproduce unfair supervisor judgements.</a:t>
            </a:r>
          </a:p>
        </p:txBody>
      </p:sp>
      <p:sp>
        <p:nvSpPr>
          <p:cNvPr id="6" name="Rectangle 5"/>
          <p:cNvSpPr/>
          <p:nvPr/>
        </p:nvSpPr>
        <p:spPr>
          <a:xfrm>
            <a:off x="621792" y="6391656"/>
            <a:ext cx="10963656" cy="8229"/>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6478524"/>
            <a:ext cx="8503920" cy="182880"/>
          </a:xfrm>
          <a:prstGeom prst="rect">
            <a:avLst/>
          </a:prstGeom>
          <a:noFill/>
        </p:spPr>
        <p:txBody>
          <a:bodyPr wrap="square" lIns="9144" tIns="0" rIns="9144" bIns="0" anchor="t">
            <a:spAutoFit/>
          </a:bodyPr>
          <a:lstStyle/>
          <a:p>
            <a:pPr>
              <a:spcBef>
                <a:spcPts val="0"/>
              </a:spcBef>
              <a:spcAft>
                <a:spcPts val="0"/>
              </a:spcAft>
              <a:defRPr sz="1020" b="1">
                <a:solidFill>
                  <a:srgbClr val="506373"/>
                </a:solidFill>
                <a:latin typeface="Aptos"/>
              </a:defRPr>
            </a:pPr>
            <a:r>
              <a:t>PROMOTION IN PUBLIC ADMINISTRATION</a:t>
            </a:r>
          </a:p>
        </p:txBody>
      </p:sp>
      <p:sp>
        <p:nvSpPr>
          <p:cNvPr id="8" name="TextBox 7"/>
          <p:cNvSpPr txBox="1"/>
          <p:nvPr/>
        </p:nvSpPr>
        <p:spPr>
          <a:xfrm>
            <a:off x="11100816" y="6446520"/>
            <a:ext cx="411480" cy="237744"/>
          </a:xfrm>
          <a:prstGeom prst="rect">
            <a:avLst/>
          </a:prstGeom>
          <a:noFill/>
        </p:spPr>
        <p:txBody>
          <a:bodyPr wrap="square" lIns="9144" tIns="0" rIns="9144" bIns="0" anchor="t">
            <a:spAutoFit/>
          </a:bodyPr>
          <a:lstStyle/>
          <a:p>
            <a:pPr algn="r">
              <a:spcBef>
                <a:spcPts val="0"/>
              </a:spcBef>
              <a:spcAft>
                <a:spcPts val="0"/>
              </a:spcAft>
              <a:defRPr sz="1150" b="1">
                <a:solidFill>
                  <a:srgbClr val="137D77"/>
                </a:solidFill>
                <a:latin typeface="Aptos"/>
              </a:defRPr>
            </a:pPr>
            <a:r>
              <a:t>21</a:t>
            </a:r>
          </a:p>
        </p:txBody>
      </p:sp>
      <p:sp>
        <p:nvSpPr>
          <p:cNvPr id="9" name="Rounded Rectangle 8"/>
          <p:cNvSpPr/>
          <p:nvPr/>
        </p:nvSpPr>
        <p:spPr>
          <a:xfrm>
            <a:off x="704088" y="2221992"/>
            <a:ext cx="5276088" cy="3099816"/>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704088" y="2221992"/>
            <a:ext cx="68580" cy="3099816"/>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50976" y="2514600"/>
            <a:ext cx="4434840" cy="384048"/>
          </a:xfrm>
          <a:prstGeom prst="rect">
            <a:avLst/>
          </a:prstGeom>
          <a:noFill/>
        </p:spPr>
        <p:txBody>
          <a:bodyPr wrap="square" lIns="9144" tIns="0" rIns="9144" bIns="0" anchor="t">
            <a:spAutoFit/>
          </a:bodyPr>
          <a:lstStyle/>
          <a:p>
            <a:pPr>
              <a:spcBef>
                <a:spcPts val="0"/>
              </a:spcBef>
              <a:spcAft>
                <a:spcPts val="0"/>
              </a:spcAft>
              <a:defRPr sz="2200" b="1">
                <a:solidFill>
                  <a:srgbClr val="16354B"/>
                </a:solidFill>
                <a:latin typeface="Aptos"/>
              </a:defRPr>
            </a:pPr>
            <a:r>
              <a:t>Why they help</a:t>
            </a:r>
          </a:p>
        </p:txBody>
      </p:sp>
      <p:sp>
        <p:nvSpPr>
          <p:cNvPr id="12" name="Rectangle 11"/>
          <p:cNvSpPr/>
          <p:nvPr/>
        </p:nvSpPr>
        <p:spPr>
          <a:xfrm>
            <a:off x="960120" y="3214116"/>
            <a:ext cx="105156" cy="100584"/>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70432" y="3081528"/>
            <a:ext cx="4389120" cy="411480"/>
          </a:xfrm>
          <a:prstGeom prst="rect">
            <a:avLst/>
          </a:prstGeom>
          <a:noFill/>
        </p:spPr>
        <p:txBody>
          <a:bodyPr wrap="square" lIns="9144" tIns="0" rIns="9144" bIns="0" anchor="t">
            <a:spAutoFit/>
          </a:bodyPr>
          <a:lstStyle/>
          <a:p>
            <a:pPr>
              <a:spcBef>
                <a:spcPts val="0"/>
              </a:spcBef>
              <a:spcAft>
                <a:spcPts val="0"/>
              </a:spcAft>
              <a:defRPr sz="1660" b="0">
                <a:solidFill>
                  <a:srgbClr val="183947"/>
                </a:solidFill>
                <a:latin typeface="Aptos"/>
              </a:defRPr>
            </a:pPr>
            <a:r>
              <a:t>Look at performance over time.</a:t>
            </a:r>
          </a:p>
        </p:txBody>
      </p:sp>
      <p:sp>
        <p:nvSpPr>
          <p:cNvPr id="14" name="Rectangle 13"/>
          <p:cNvSpPr/>
          <p:nvPr/>
        </p:nvSpPr>
        <p:spPr>
          <a:xfrm>
            <a:off x="960120" y="3698748"/>
            <a:ext cx="105156" cy="100584"/>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70432" y="3566160"/>
            <a:ext cx="4389120" cy="411480"/>
          </a:xfrm>
          <a:prstGeom prst="rect">
            <a:avLst/>
          </a:prstGeom>
          <a:noFill/>
        </p:spPr>
        <p:txBody>
          <a:bodyPr wrap="square" lIns="9144" tIns="0" rIns="9144" bIns="0" anchor="t">
            <a:spAutoFit/>
          </a:bodyPr>
          <a:lstStyle/>
          <a:p>
            <a:pPr>
              <a:spcBef>
                <a:spcPts val="0"/>
              </a:spcBef>
              <a:spcAft>
                <a:spcPts val="0"/>
              </a:spcAft>
              <a:defRPr sz="1660" b="0">
                <a:solidFill>
                  <a:srgbClr val="183947"/>
                </a:solidFill>
                <a:latin typeface="Aptos"/>
              </a:defRPr>
            </a:pPr>
            <a:r>
              <a:t>Recognise reliable everyday service.</a:t>
            </a:r>
          </a:p>
        </p:txBody>
      </p:sp>
      <p:sp>
        <p:nvSpPr>
          <p:cNvPr id="16" name="Rectangle 15"/>
          <p:cNvSpPr/>
          <p:nvPr/>
        </p:nvSpPr>
        <p:spPr>
          <a:xfrm>
            <a:off x="960120" y="4183379"/>
            <a:ext cx="105156" cy="100584"/>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70432" y="4050791"/>
            <a:ext cx="4389120" cy="411480"/>
          </a:xfrm>
          <a:prstGeom prst="rect">
            <a:avLst/>
          </a:prstGeom>
          <a:noFill/>
        </p:spPr>
        <p:txBody>
          <a:bodyPr wrap="square" lIns="9144" tIns="0" rIns="9144" bIns="0" anchor="t">
            <a:spAutoFit/>
          </a:bodyPr>
          <a:lstStyle/>
          <a:p>
            <a:pPr>
              <a:spcBef>
                <a:spcPts val="0"/>
              </a:spcBef>
              <a:spcAft>
                <a:spcPts val="0"/>
              </a:spcAft>
              <a:defRPr sz="1660" b="0">
                <a:solidFill>
                  <a:srgbClr val="183947"/>
                </a:solidFill>
                <a:latin typeface="Aptos"/>
              </a:defRPr>
            </a:pPr>
            <a:r>
              <a:t>Consider qualities tests may miss.</a:t>
            </a:r>
          </a:p>
        </p:txBody>
      </p:sp>
      <p:sp>
        <p:nvSpPr>
          <p:cNvPr id="18" name="Rectangle 17"/>
          <p:cNvSpPr/>
          <p:nvPr/>
        </p:nvSpPr>
        <p:spPr>
          <a:xfrm>
            <a:off x="960120" y="4668012"/>
            <a:ext cx="105156" cy="100584"/>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70432" y="4535424"/>
            <a:ext cx="4389120" cy="411480"/>
          </a:xfrm>
          <a:prstGeom prst="rect">
            <a:avLst/>
          </a:prstGeom>
          <a:noFill/>
        </p:spPr>
        <p:txBody>
          <a:bodyPr wrap="square" lIns="9144" tIns="0" rIns="9144" bIns="0" anchor="t">
            <a:spAutoFit/>
          </a:bodyPr>
          <a:lstStyle/>
          <a:p>
            <a:pPr>
              <a:spcBef>
                <a:spcPts val="0"/>
              </a:spcBef>
              <a:spcAft>
                <a:spcPts val="0"/>
              </a:spcAft>
              <a:defRPr sz="1660" b="0">
                <a:solidFill>
                  <a:srgbClr val="183947"/>
                </a:solidFill>
                <a:latin typeface="Aptos"/>
              </a:defRPr>
            </a:pPr>
            <a:r>
              <a:t>Identify development and training needs.</a:t>
            </a:r>
          </a:p>
        </p:txBody>
      </p:sp>
      <p:sp>
        <p:nvSpPr>
          <p:cNvPr id="20" name="Rounded Rectangle 19"/>
          <p:cNvSpPr/>
          <p:nvPr/>
        </p:nvSpPr>
        <p:spPr>
          <a:xfrm>
            <a:off x="6236208" y="2221992"/>
            <a:ext cx="5221224" cy="3099816"/>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6236208" y="2221992"/>
            <a:ext cx="68580" cy="3099816"/>
          </a:xfrm>
          <a:prstGeom prst="rect">
            <a:avLst/>
          </a:prstGeom>
          <a:solidFill>
            <a:srgbClr val="A54D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92240" y="2514600"/>
            <a:ext cx="4453128" cy="384048"/>
          </a:xfrm>
          <a:prstGeom prst="rect">
            <a:avLst/>
          </a:prstGeom>
          <a:noFill/>
        </p:spPr>
        <p:txBody>
          <a:bodyPr wrap="square" lIns="9144" tIns="0" rIns="9144" bIns="0" anchor="t">
            <a:spAutoFit/>
          </a:bodyPr>
          <a:lstStyle/>
          <a:p>
            <a:pPr>
              <a:spcBef>
                <a:spcPts val="0"/>
              </a:spcBef>
              <a:spcAft>
                <a:spcPts val="0"/>
              </a:spcAft>
              <a:defRPr sz="2200" b="1">
                <a:solidFill>
                  <a:srgbClr val="16354B"/>
                </a:solidFill>
                <a:latin typeface="Aptos"/>
              </a:defRPr>
            </a:pPr>
            <a:r>
              <a:t>What can go wrong?</a:t>
            </a:r>
          </a:p>
        </p:txBody>
      </p:sp>
      <p:sp>
        <p:nvSpPr>
          <p:cNvPr id="23" name="Rectangle 22"/>
          <p:cNvSpPr/>
          <p:nvPr/>
        </p:nvSpPr>
        <p:spPr>
          <a:xfrm>
            <a:off x="6501384" y="3214116"/>
            <a:ext cx="105156" cy="100584"/>
          </a:xfrm>
          <a:prstGeom prst="rect">
            <a:avLst/>
          </a:prstGeom>
          <a:solidFill>
            <a:srgbClr val="A54D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711696" y="3081528"/>
            <a:ext cx="4352544" cy="411480"/>
          </a:xfrm>
          <a:prstGeom prst="rect">
            <a:avLst/>
          </a:prstGeom>
          <a:noFill/>
        </p:spPr>
        <p:txBody>
          <a:bodyPr wrap="square" lIns="9144" tIns="0" rIns="9144" bIns="0" anchor="t">
            <a:spAutoFit/>
          </a:bodyPr>
          <a:lstStyle/>
          <a:p>
            <a:pPr>
              <a:spcBef>
                <a:spcPts val="0"/>
              </a:spcBef>
              <a:spcAft>
                <a:spcPts val="0"/>
              </a:spcAft>
              <a:defRPr sz="1640" b="0">
                <a:solidFill>
                  <a:srgbClr val="183947"/>
                </a:solidFill>
                <a:latin typeface="Aptos"/>
              </a:defRPr>
            </a:pPr>
            <a:r>
              <a:t>Personal bias or favouritism.</a:t>
            </a:r>
          </a:p>
        </p:txBody>
      </p:sp>
      <p:sp>
        <p:nvSpPr>
          <p:cNvPr id="25" name="Rectangle 24"/>
          <p:cNvSpPr/>
          <p:nvPr/>
        </p:nvSpPr>
        <p:spPr>
          <a:xfrm>
            <a:off x="6501384" y="3698748"/>
            <a:ext cx="105156" cy="100584"/>
          </a:xfrm>
          <a:prstGeom prst="rect">
            <a:avLst/>
          </a:prstGeom>
          <a:solidFill>
            <a:srgbClr val="A54D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711696" y="3566160"/>
            <a:ext cx="4352544" cy="411480"/>
          </a:xfrm>
          <a:prstGeom prst="rect">
            <a:avLst/>
          </a:prstGeom>
          <a:noFill/>
        </p:spPr>
        <p:txBody>
          <a:bodyPr wrap="square" lIns="9144" tIns="0" rIns="9144" bIns="0" anchor="t">
            <a:spAutoFit/>
          </a:bodyPr>
          <a:lstStyle/>
          <a:p>
            <a:pPr>
              <a:spcBef>
                <a:spcPts val="0"/>
              </a:spcBef>
              <a:spcAft>
                <a:spcPts val="0"/>
              </a:spcAft>
              <a:defRPr sz="1640" b="0">
                <a:solidFill>
                  <a:srgbClr val="183947"/>
                </a:solidFill>
                <a:latin typeface="Aptos"/>
              </a:defRPr>
            </a:pPr>
            <a:r>
              <a:t>Vague or inconsistent rating criteria.</a:t>
            </a:r>
          </a:p>
        </p:txBody>
      </p:sp>
      <p:sp>
        <p:nvSpPr>
          <p:cNvPr id="27" name="Rectangle 26"/>
          <p:cNvSpPr/>
          <p:nvPr/>
        </p:nvSpPr>
        <p:spPr>
          <a:xfrm>
            <a:off x="6501384" y="4183379"/>
            <a:ext cx="105156" cy="100584"/>
          </a:xfrm>
          <a:prstGeom prst="rect">
            <a:avLst/>
          </a:prstGeom>
          <a:solidFill>
            <a:srgbClr val="A54D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711696" y="4050791"/>
            <a:ext cx="4352544" cy="411480"/>
          </a:xfrm>
          <a:prstGeom prst="rect">
            <a:avLst/>
          </a:prstGeom>
          <a:noFill/>
        </p:spPr>
        <p:txBody>
          <a:bodyPr wrap="square" lIns="9144" tIns="0" rIns="9144" bIns="0" anchor="t">
            <a:spAutoFit/>
          </a:bodyPr>
          <a:lstStyle/>
          <a:p>
            <a:pPr>
              <a:spcBef>
                <a:spcPts val="0"/>
              </a:spcBef>
              <a:spcAft>
                <a:spcPts val="0"/>
              </a:spcAft>
              <a:defRPr sz="1640" b="0">
                <a:solidFill>
                  <a:srgbClr val="183947"/>
                </a:solidFill>
                <a:latin typeface="Aptos"/>
              </a:defRPr>
            </a:pPr>
            <a:r>
              <a:t>Different supervisors applying different standards.</a:t>
            </a:r>
          </a:p>
        </p:txBody>
      </p:sp>
      <p:sp>
        <p:nvSpPr>
          <p:cNvPr id="29" name="Rectangle 28"/>
          <p:cNvSpPr/>
          <p:nvPr/>
        </p:nvSpPr>
        <p:spPr>
          <a:xfrm>
            <a:off x="6501384" y="4668012"/>
            <a:ext cx="105156" cy="100584"/>
          </a:xfrm>
          <a:prstGeom prst="rect">
            <a:avLst/>
          </a:prstGeom>
          <a:solidFill>
            <a:srgbClr val="A54D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711696" y="4535424"/>
            <a:ext cx="4352544" cy="411480"/>
          </a:xfrm>
          <a:prstGeom prst="rect">
            <a:avLst/>
          </a:prstGeom>
          <a:noFill/>
        </p:spPr>
        <p:txBody>
          <a:bodyPr wrap="square" lIns="9144" tIns="0" rIns="9144" bIns="0" anchor="t">
            <a:spAutoFit/>
          </a:bodyPr>
          <a:lstStyle/>
          <a:p>
            <a:pPr>
              <a:spcBef>
                <a:spcPts val="0"/>
              </a:spcBef>
              <a:spcAft>
                <a:spcPts val="0"/>
              </a:spcAft>
              <a:defRPr sz="1640" b="0">
                <a:solidFill>
                  <a:srgbClr val="183947"/>
                </a:solidFill>
                <a:latin typeface="Aptos"/>
              </a:defRPr>
            </a:pPr>
            <a:r>
              <a:t>Errors in reports or missing evidence.</a:t>
            </a:r>
          </a:p>
        </p:txBody>
      </p:sp>
      <p:sp>
        <p:nvSpPr>
          <p:cNvPr id="31" name="Rounded Rectangle 30"/>
          <p:cNvSpPr/>
          <p:nvPr/>
        </p:nvSpPr>
        <p:spPr>
          <a:xfrm>
            <a:off x="649224" y="5568696"/>
            <a:ext cx="10908792" cy="5852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41248" y="5724144"/>
            <a:ext cx="1353312" cy="237744"/>
          </a:xfrm>
          <a:prstGeom prst="rect">
            <a:avLst/>
          </a:prstGeom>
          <a:noFill/>
        </p:spPr>
        <p:txBody>
          <a:bodyPr wrap="square" lIns="9144" tIns="0" rIns="9144" bIns="0" anchor="t">
            <a:spAutoFit/>
          </a:bodyPr>
          <a:lstStyle/>
          <a:p>
            <a:pPr>
              <a:spcBef>
                <a:spcPts val="0"/>
              </a:spcBef>
              <a:spcAft>
                <a:spcPts val="0"/>
              </a:spcAft>
              <a:defRPr sz="1150" b="1">
                <a:solidFill>
                  <a:srgbClr val="137D77"/>
                </a:solidFill>
                <a:latin typeface="Aptos"/>
              </a:defRPr>
            </a:pPr>
            <a:r>
              <a:t>REFORM IDEA</a:t>
            </a:r>
          </a:p>
        </p:txBody>
      </p:sp>
      <p:sp>
        <p:nvSpPr>
          <p:cNvPr id="33" name="TextBox 32"/>
          <p:cNvSpPr txBox="1"/>
          <p:nvPr/>
        </p:nvSpPr>
        <p:spPr>
          <a:xfrm>
            <a:off x="2203704" y="5678424"/>
            <a:ext cx="8997696" cy="384048"/>
          </a:xfrm>
          <a:prstGeom prst="rect">
            <a:avLst/>
          </a:prstGeom>
          <a:noFill/>
        </p:spPr>
        <p:txBody>
          <a:bodyPr wrap="square" lIns="9144" tIns="0" rIns="9144" bIns="0" anchor="ctr">
            <a:spAutoFit/>
          </a:bodyPr>
          <a:lstStyle/>
          <a:p>
            <a:pPr>
              <a:spcBef>
                <a:spcPts val="0"/>
              </a:spcBef>
              <a:spcAft>
                <a:spcPts val="0"/>
              </a:spcAft>
              <a:defRPr sz="1590" b="1">
                <a:solidFill>
                  <a:srgbClr val="16354B"/>
                </a:solidFill>
                <a:latin typeface="Aptos"/>
              </a:defRPr>
            </a:pPr>
            <a:r>
              <a:t>Written criteria + specific evidence + review/representation = stronger fairness.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46888"/>
          </a:xfrm>
          <a:prstGeom prst="rect">
            <a:avLst/>
          </a:prstGeom>
          <a:noFill/>
        </p:spPr>
        <p:txBody>
          <a:bodyPr wrap="square" lIns="9144" tIns="0" rIns="9144" bIns="0" anchor="t">
            <a:spAutoFit/>
          </a:bodyPr>
          <a:lstStyle/>
          <a:p>
            <a:pPr>
              <a:spcBef>
                <a:spcPts val="0"/>
              </a:spcBef>
              <a:spcAft>
                <a:spcPts val="0"/>
              </a:spcAft>
              <a:defRPr sz="1180" b="1">
                <a:solidFill>
                  <a:srgbClr val="137D77"/>
                </a:solidFill>
                <a:latin typeface="Aptos"/>
              </a:defRPr>
            </a:pPr>
            <a:r>
              <a:t>PERSONNEL ADMINISTRATION</a:t>
            </a:r>
          </a:p>
        </p:txBody>
      </p:sp>
      <p:sp>
        <p:nvSpPr>
          <p:cNvPr id="4" name="TextBox 3"/>
          <p:cNvSpPr txBox="1"/>
          <p:nvPr/>
        </p:nvSpPr>
        <p:spPr>
          <a:xfrm>
            <a:off x="621792" y="777240"/>
            <a:ext cx="10972800" cy="713232"/>
          </a:xfrm>
          <a:prstGeom prst="rect">
            <a:avLst/>
          </a:prstGeom>
          <a:noFill/>
        </p:spPr>
        <p:txBody>
          <a:bodyPr wrap="square" lIns="9144" tIns="0" rIns="9144" bIns="0" anchor="t">
            <a:spAutoFit/>
          </a:bodyPr>
          <a:lstStyle/>
          <a:p>
            <a:pPr>
              <a:spcBef>
                <a:spcPts val="0"/>
              </a:spcBef>
              <a:spcAft>
                <a:spcPts val="0"/>
              </a:spcAft>
              <a:defRPr sz="3200" b="1">
                <a:solidFill>
                  <a:srgbClr val="16354B"/>
                </a:solidFill>
                <a:latin typeface="Aptos"/>
              </a:defRPr>
            </a:pPr>
            <a:r>
              <a:t>Method 3: Personal Judgement of the Head</a:t>
            </a:r>
          </a:p>
        </p:txBody>
      </p:sp>
      <p:sp>
        <p:nvSpPr>
          <p:cNvPr id="5" name="TextBox 4"/>
          <p:cNvSpPr txBox="1"/>
          <p:nvPr/>
        </p:nvSpPr>
        <p:spPr>
          <a:xfrm>
            <a:off x="640080" y="1536192"/>
            <a:ext cx="10881360" cy="384048"/>
          </a:xfrm>
          <a:prstGeom prst="rect">
            <a:avLst/>
          </a:prstGeom>
          <a:noFill/>
        </p:spPr>
        <p:txBody>
          <a:bodyPr wrap="square" lIns="9144" tIns="0" rIns="9144" bIns="0" anchor="t">
            <a:spAutoFit/>
          </a:bodyPr>
          <a:lstStyle/>
          <a:p>
            <a:pPr>
              <a:spcBef>
                <a:spcPts val="0"/>
              </a:spcBef>
              <a:spcAft>
                <a:spcPts val="0"/>
              </a:spcAft>
              <a:defRPr sz="1730" b="0">
                <a:solidFill>
                  <a:srgbClr val="506373"/>
                </a:solidFill>
                <a:latin typeface="Aptos"/>
              </a:defRPr>
            </a:pPr>
            <a:r>
              <a:t>A superior may know employees well—but unchecked discretion is risky.</a:t>
            </a:r>
          </a:p>
        </p:txBody>
      </p:sp>
      <p:sp>
        <p:nvSpPr>
          <p:cNvPr id="6" name="Rectangle 5"/>
          <p:cNvSpPr/>
          <p:nvPr/>
        </p:nvSpPr>
        <p:spPr>
          <a:xfrm>
            <a:off x="621792" y="6391656"/>
            <a:ext cx="10963656" cy="8229"/>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6478524"/>
            <a:ext cx="8503920" cy="182880"/>
          </a:xfrm>
          <a:prstGeom prst="rect">
            <a:avLst/>
          </a:prstGeom>
          <a:noFill/>
        </p:spPr>
        <p:txBody>
          <a:bodyPr wrap="square" lIns="9144" tIns="0" rIns="9144" bIns="0" anchor="t">
            <a:spAutoFit/>
          </a:bodyPr>
          <a:lstStyle/>
          <a:p>
            <a:pPr>
              <a:spcBef>
                <a:spcPts val="0"/>
              </a:spcBef>
              <a:spcAft>
                <a:spcPts val="0"/>
              </a:spcAft>
              <a:defRPr sz="1020" b="1">
                <a:solidFill>
                  <a:srgbClr val="506373"/>
                </a:solidFill>
                <a:latin typeface="Aptos"/>
              </a:defRPr>
            </a:pPr>
            <a:r>
              <a:t>PROMOTION IN PUBLIC ADMINISTRATION</a:t>
            </a:r>
          </a:p>
        </p:txBody>
      </p:sp>
      <p:sp>
        <p:nvSpPr>
          <p:cNvPr id="8" name="TextBox 7"/>
          <p:cNvSpPr txBox="1"/>
          <p:nvPr/>
        </p:nvSpPr>
        <p:spPr>
          <a:xfrm>
            <a:off x="11100816" y="6446520"/>
            <a:ext cx="411480" cy="237744"/>
          </a:xfrm>
          <a:prstGeom prst="rect">
            <a:avLst/>
          </a:prstGeom>
          <a:noFill/>
        </p:spPr>
        <p:txBody>
          <a:bodyPr wrap="square" lIns="9144" tIns="0" rIns="9144" bIns="0" anchor="t">
            <a:spAutoFit/>
          </a:bodyPr>
          <a:lstStyle/>
          <a:p>
            <a:pPr algn="r">
              <a:spcBef>
                <a:spcPts val="0"/>
              </a:spcBef>
              <a:spcAft>
                <a:spcPts val="0"/>
              </a:spcAft>
              <a:defRPr sz="1150" b="1">
                <a:solidFill>
                  <a:srgbClr val="137D77"/>
                </a:solidFill>
                <a:latin typeface="Aptos"/>
              </a:defRPr>
            </a:pPr>
            <a:r>
              <a:t>22</a:t>
            </a:r>
          </a:p>
        </p:txBody>
      </p:sp>
      <p:sp>
        <p:nvSpPr>
          <p:cNvPr id="9" name="Rounded Rectangle 8"/>
          <p:cNvSpPr/>
          <p:nvPr/>
        </p:nvSpPr>
        <p:spPr>
          <a:xfrm>
            <a:off x="685800" y="2194560"/>
            <a:ext cx="5239512" cy="3054096"/>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85800" y="2194560"/>
            <a:ext cx="68580" cy="3054096"/>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50976" y="2468880"/>
            <a:ext cx="4507992" cy="384048"/>
          </a:xfrm>
          <a:prstGeom prst="rect">
            <a:avLst/>
          </a:prstGeom>
          <a:noFill/>
        </p:spPr>
        <p:txBody>
          <a:bodyPr wrap="square" lIns="9144" tIns="0" rIns="9144" bIns="0" anchor="t">
            <a:spAutoFit/>
          </a:bodyPr>
          <a:lstStyle/>
          <a:p>
            <a:pPr>
              <a:spcBef>
                <a:spcPts val="0"/>
              </a:spcBef>
              <a:spcAft>
                <a:spcPts val="0"/>
              </a:spcAft>
              <a:defRPr sz="2180" b="1">
                <a:solidFill>
                  <a:srgbClr val="16354B"/>
                </a:solidFill>
                <a:latin typeface="Aptos"/>
              </a:defRPr>
            </a:pPr>
            <a:r>
              <a:t>Potential value</a:t>
            </a:r>
          </a:p>
        </p:txBody>
      </p:sp>
      <p:sp>
        <p:nvSpPr>
          <p:cNvPr id="12" name="Rectangle 11"/>
          <p:cNvSpPr/>
          <p:nvPr/>
        </p:nvSpPr>
        <p:spPr>
          <a:xfrm>
            <a:off x="960120" y="3278124"/>
            <a:ext cx="105156" cy="100584"/>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70432" y="3145536"/>
            <a:ext cx="4315968" cy="438912"/>
          </a:xfrm>
          <a:prstGeom prst="rect">
            <a:avLst/>
          </a:prstGeom>
          <a:noFill/>
        </p:spPr>
        <p:txBody>
          <a:bodyPr wrap="square" lIns="9144" tIns="0" rIns="9144" bIns="0" anchor="t">
            <a:spAutoFit/>
          </a:bodyPr>
          <a:lstStyle/>
          <a:p>
            <a:pPr>
              <a:spcBef>
                <a:spcPts val="0"/>
              </a:spcBef>
              <a:spcAft>
                <a:spcPts val="0"/>
              </a:spcAft>
              <a:defRPr sz="1710" b="0">
                <a:solidFill>
                  <a:srgbClr val="183947"/>
                </a:solidFill>
                <a:latin typeface="Aptos"/>
              </a:defRPr>
            </a:pPr>
            <a:r>
              <a:t>Can observe work habits firsthand.</a:t>
            </a:r>
          </a:p>
        </p:txBody>
      </p:sp>
      <p:sp>
        <p:nvSpPr>
          <p:cNvPr id="14" name="Rectangle 13"/>
          <p:cNvSpPr/>
          <p:nvPr/>
        </p:nvSpPr>
        <p:spPr>
          <a:xfrm>
            <a:off x="960120" y="3845051"/>
            <a:ext cx="105156" cy="100584"/>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70432" y="3712463"/>
            <a:ext cx="4315968" cy="438912"/>
          </a:xfrm>
          <a:prstGeom prst="rect">
            <a:avLst/>
          </a:prstGeom>
          <a:noFill/>
        </p:spPr>
        <p:txBody>
          <a:bodyPr wrap="square" lIns="9144" tIns="0" rIns="9144" bIns="0" anchor="t">
            <a:spAutoFit/>
          </a:bodyPr>
          <a:lstStyle/>
          <a:p>
            <a:pPr>
              <a:spcBef>
                <a:spcPts val="0"/>
              </a:spcBef>
              <a:spcAft>
                <a:spcPts val="0"/>
              </a:spcAft>
              <a:defRPr sz="1710" b="0">
                <a:solidFill>
                  <a:srgbClr val="183947"/>
                </a:solidFill>
                <a:latin typeface="Aptos"/>
              </a:defRPr>
            </a:pPr>
            <a:r>
              <a:t>May notice initiative and judgement.</a:t>
            </a:r>
          </a:p>
        </p:txBody>
      </p:sp>
      <p:sp>
        <p:nvSpPr>
          <p:cNvPr id="16" name="Rectangle 15"/>
          <p:cNvSpPr/>
          <p:nvPr/>
        </p:nvSpPr>
        <p:spPr>
          <a:xfrm>
            <a:off x="960120" y="4411979"/>
            <a:ext cx="105156" cy="100584"/>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70432" y="4279392"/>
            <a:ext cx="4315968" cy="438912"/>
          </a:xfrm>
          <a:prstGeom prst="rect">
            <a:avLst/>
          </a:prstGeom>
          <a:noFill/>
        </p:spPr>
        <p:txBody>
          <a:bodyPr wrap="square" lIns="9144" tIns="0" rIns="9144" bIns="0" anchor="t">
            <a:spAutoFit/>
          </a:bodyPr>
          <a:lstStyle/>
          <a:p>
            <a:pPr>
              <a:spcBef>
                <a:spcPts val="0"/>
              </a:spcBef>
              <a:spcAft>
                <a:spcPts val="0"/>
              </a:spcAft>
              <a:defRPr sz="1710" b="0">
                <a:solidFill>
                  <a:srgbClr val="183947"/>
                </a:solidFill>
                <a:latin typeface="Aptos"/>
              </a:defRPr>
            </a:pPr>
            <a:r>
              <a:t>Useful for context that scores miss.</a:t>
            </a:r>
          </a:p>
        </p:txBody>
      </p:sp>
      <p:sp>
        <p:nvSpPr>
          <p:cNvPr id="18" name="Rounded Rectangle 17"/>
          <p:cNvSpPr/>
          <p:nvPr/>
        </p:nvSpPr>
        <p:spPr>
          <a:xfrm>
            <a:off x="6245352" y="2194560"/>
            <a:ext cx="5212080" cy="3054096"/>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6245352" y="2194560"/>
            <a:ext cx="68580" cy="3054096"/>
          </a:xfrm>
          <a:prstGeom prst="rect">
            <a:avLst/>
          </a:prstGeom>
          <a:solidFill>
            <a:srgbClr val="A54D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01384" y="2468880"/>
            <a:ext cx="4434840" cy="384048"/>
          </a:xfrm>
          <a:prstGeom prst="rect">
            <a:avLst/>
          </a:prstGeom>
          <a:noFill/>
        </p:spPr>
        <p:txBody>
          <a:bodyPr wrap="square" lIns="9144" tIns="0" rIns="9144" bIns="0" anchor="t">
            <a:spAutoFit/>
          </a:bodyPr>
          <a:lstStyle/>
          <a:p>
            <a:pPr>
              <a:spcBef>
                <a:spcPts val="0"/>
              </a:spcBef>
              <a:spcAft>
                <a:spcPts val="0"/>
              </a:spcAft>
              <a:defRPr sz="2120" b="1">
                <a:solidFill>
                  <a:srgbClr val="16354B"/>
                </a:solidFill>
                <a:latin typeface="Aptos"/>
              </a:defRPr>
            </a:pPr>
            <a:r>
              <a:t>Risks without safeguards</a:t>
            </a:r>
          </a:p>
        </p:txBody>
      </p:sp>
      <p:sp>
        <p:nvSpPr>
          <p:cNvPr id="21" name="Rectangle 20"/>
          <p:cNvSpPr/>
          <p:nvPr/>
        </p:nvSpPr>
        <p:spPr>
          <a:xfrm>
            <a:off x="6510528" y="3278124"/>
            <a:ext cx="105156" cy="100584"/>
          </a:xfrm>
          <a:prstGeom prst="rect">
            <a:avLst/>
          </a:prstGeom>
          <a:solidFill>
            <a:srgbClr val="A54D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720840" y="3145536"/>
            <a:ext cx="4315968" cy="438912"/>
          </a:xfrm>
          <a:prstGeom prst="rect">
            <a:avLst/>
          </a:prstGeom>
          <a:noFill/>
        </p:spPr>
        <p:txBody>
          <a:bodyPr wrap="square" lIns="9144" tIns="0" rIns="9144" bIns="0" anchor="t">
            <a:spAutoFit/>
          </a:bodyPr>
          <a:lstStyle/>
          <a:p>
            <a:pPr>
              <a:spcBef>
                <a:spcPts val="0"/>
              </a:spcBef>
              <a:spcAft>
                <a:spcPts val="0"/>
              </a:spcAft>
              <a:defRPr sz="1710" b="0">
                <a:solidFill>
                  <a:srgbClr val="183947"/>
                </a:solidFill>
                <a:latin typeface="Aptos"/>
              </a:defRPr>
            </a:pPr>
            <a:r>
              <a:t>Favouritism and nepotism.</a:t>
            </a:r>
          </a:p>
        </p:txBody>
      </p:sp>
      <p:sp>
        <p:nvSpPr>
          <p:cNvPr id="23" name="Rectangle 22"/>
          <p:cNvSpPr/>
          <p:nvPr/>
        </p:nvSpPr>
        <p:spPr>
          <a:xfrm>
            <a:off x="6510528" y="3845051"/>
            <a:ext cx="105156" cy="100584"/>
          </a:xfrm>
          <a:prstGeom prst="rect">
            <a:avLst/>
          </a:prstGeom>
          <a:solidFill>
            <a:srgbClr val="A54D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720840" y="3712463"/>
            <a:ext cx="4315968" cy="438912"/>
          </a:xfrm>
          <a:prstGeom prst="rect">
            <a:avLst/>
          </a:prstGeom>
          <a:noFill/>
        </p:spPr>
        <p:txBody>
          <a:bodyPr wrap="square" lIns="9144" tIns="0" rIns="9144" bIns="0" anchor="t">
            <a:spAutoFit/>
          </a:bodyPr>
          <a:lstStyle/>
          <a:p>
            <a:pPr>
              <a:spcBef>
                <a:spcPts val="0"/>
              </a:spcBef>
              <a:spcAft>
                <a:spcPts val="0"/>
              </a:spcAft>
              <a:defRPr sz="1710" b="0">
                <a:solidFill>
                  <a:srgbClr val="183947"/>
                </a:solidFill>
                <a:latin typeface="Aptos"/>
              </a:defRPr>
            </a:pPr>
            <a:r>
              <a:t>Pressure to flatter the superior.</a:t>
            </a:r>
          </a:p>
        </p:txBody>
      </p:sp>
      <p:sp>
        <p:nvSpPr>
          <p:cNvPr id="25" name="Rectangle 24"/>
          <p:cNvSpPr/>
          <p:nvPr/>
        </p:nvSpPr>
        <p:spPr>
          <a:xfrm>
            <a:off x="6510528" y="4411979"/>
            <a:ext cx="105156" cy="100584"/>
          </a:xfrm>
          <a:prstGeom prst="rect">
            <a:avLst/>
          </a:prstGeom>
          <a:solidFill>
            <a:srgbClr val="A54D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720840" y="4279392"/>
            <a:ext cx="4315968" cy="438912"/>
          </a:xfrm>
          <a:prstGeom prst="rect">
            <a:avLst/>
          </a:prstGeom>
          <a:noFill/>
        </p:spPr>
        <p:txBody>
          <a:bodyPr wrap="square" lIns="9144" tIns="0" rIns="9144" bIns="0" anchor="t">
            <a:spAutoFit/>
          </a:bodyPr>
          <a:lstStyle/>
          <a:p>
            <a:pPr>
              <a:spcBef>
                <a:spcPts val="0"/>
              </a:spcBef>
              <a:spcAft>
                <a:spcPts val="0"/>
              </a:spcAft>
              <a:defRPr sz="1710" b="0">
                <a:solidFill>
                  <a:srgbClr val="183947"/>
                </a:solidFill>
                <a:latin typeface="Aptos"/>
              </a:defRPr>
            </a:pPr>
            <a:r>
              <a:t>Opaque and inconsistent choices.</a:t>
            </a:r>
          </a:p>
        </p:txBody>
      </p:sp>
      <p:sp>
        <p:nvSpPr>
          <p:cNvPr id="27" name="Rounded Rectangle 26"/>
          <p:cNvSpPr/>
          <p:nvPr/>
        </p:nvSpPr>
        <p:spPr>
          <a:xfrm>
            <a:off x="649224" y="5568696"/>
            <a:ext cx="10908792" cy="5852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41248" y="5724144"/>
            <a:ext cx="1353312" cy="237744"/>
          </a:xfrm>
          <a:prstGeom prst="rect">
            <a:avLst/>
          </a:prstGeom>
          <a:noFill/>
        </p:spPr>
        <p:txBody>
          <a:bodyPr wrap="square" lIns="9144" tIns="0" rIns="9144" bIns="0" anchor="t">
            <a:spAutoFit/>
          </a:bodyPr>
          <a:lstStyle/>
          <a:p>
            <a:pPr>
              <a:spcBef>
                <a:spcPts val="0"/>
              </a:spcBef>
              <a:spcAft>
                <a:spcPts val="0"/>
              </a:spcAft>
              <a:defRPr sz="1150" b="1">
                <a:solidFill>
                  <a:srgbClr val="137D77"/>
                </a:solidFill>
                <a:latin typeface="Aptos"/>
              </a:defRPr>
            </a:pPr>
            <a:r>
              <a:t>BEST PRACTICE</a:t>
            </a:r>
          </a:p>
        </p:txBody>
      </p:sp>
      <p:sp>
        <p:nvSpPr>
          <p:cNvPr id="29" name="TextBox 28"/>
          <p:cNvSpPr txBox="1"/>
          <p:nvPr/>
        </p:nvSpPr>
        <p:spPr>
          <a:xfrm>
            <a:off x="2203704" y="5678424"/>
            <a:ext cx="8997696" cy="384048"/>
          </a:xfrm>
          <a:prstGeom prst="rect">
            <a:avLst/>
          </a:prstGeom>
          <a:noFill/>
        </p:spPr>
        <p:txBody>
          <a:bodyPr wrap="square" lIns="9144" tIns="0" rIns="9144" bIns="0" anchor="ctr">
            <a:spAutoFit/>
          </a:bodyPr>
          <a:lstStyle/>
          <a:p>
            <a:pPr>
              <a:spcBef>
                <a:spcPts val="0"/>
              </a:spcBef>
              <a:spcAft>
                <a:spcPts val="0"/>
              </a:spcAft>
              <a:defRPr sz="1600" b="1">
                <a:solidFill>
                  <a:srgbClr val="16354B"/>
                </a:solidFill>
                <a:latin typeface="Aptos"/>
              </a:defRPr>
            </a:pPr>
            <a:r>
              <a:t>Use documented assessments and a committee—not unsupported personal preference.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46888"/>
          </a:xfrm>
          <a:prstGeom prst="rect">
            <a:avLst/>
          </a:prstGeom>
          <a:noFill/>
        </p:spPr>
        <p:txBody>
          <a:bodyPr wrap="square" lIns="9144" tIns="0" rIns="9144" bIns="0" anchor="t">
            <a:spAutoFit/>
          </a:bodyPr>
          <a:lstStyle/>
          <a:p>
            <a:pPr>
              <a:spcBef>
                <a:spcPts val="0"/>
              </a:spcBef>
              <a:spcAft>
                <a:spcPts val="0"/>
              </a:spcAft>
              <a:defRPr sz="1180" b="1">
                <a:solidFill>
                  <a:srgbClr val="137D77"/>
                </a:solidFill>
                <a:latin typeface="Aptos"/>
              </a:defRPr>
            </a:pPr>
            <a:r>
              <a:t>PERSONNEL ADMINISTRATION</a:t>
            </a:r>
          </a:p>
        </p:txBody>
      </p:sp>
      <p:sp>
        <p:nvSpPr>
          <p:cNvPr id="4" name="TextBox 3"/>
          <p:cNvSpPr txBox="1"/>
          <p:nvPr/>
        </p:nvSpPr>
        <p:spPr>
          <a:xfrm>
            <a:off x="621792" y="777240"/>
            <a:ext cx="10972800" cy="713232"/>
          </a:xfrm>
          <a:prstGeom prst="rect">
            <a:avLst/>
          </a:prstGeom>
          <a:noFill/>
        </p:spPr>
        <p:txBody>
          <a:bodyPr wrap="square" lIns="9144" tIns="0" rIns="9144" bIns="0" anchor="t">
            <a:spAutoFit/>
          </a:bodyPr>
          <a:lstStyle/>
          <a:p>
            <a:pPr>
              <a:spcBef>
                <a:spcPts val="0"/>
              </a:spcBef>
              <a:spcAft>
                <a:spcPts val="0"/>
              </a:spcAft>
              <a:defRPr sz="3200" b="1">
                <a:solidFill>
                  <a:srgbClr val="16354B"/>
                </a:solidFill>
                <a:latin typeface="Aptos"/>
              </a:defRPr>
            </a:pPr>
            <a:r>
              <a:t>Why the Methods Are Often Combined</a:t>
            </a:r>
          </a:p>
        </p:txBody>
      </p:sp>
      <p:sp>
        <p:nvSpPr>
          <p:cNvPr id="5" name="TextBox 4"/>
          <p:cNvSpPr txBox="1"/>
          <p:nvPr/>
        </p:nvSpPr>
        <p:spPr>
          <a:xfrm>
            <a:off x="640080" y="1536192"/>
            <a:ext cx="10881360" cy="384048"/>
          </a:xfrm>
          <a:prstGeom prst="rect">
            <a:avLst/>
          </a:prstGeom>
          <a:noFill/>
        </p:spPr>
        <p:txBody>
          <a:bodyPr wrap="square" lIns="9144" tIns="0" rIns="9144" bIns="0" anchor="t">
            <a:spAutoFit/>
          </a:bodyPr>
          <a:lstStyle/>
          <a:p>
            <a:pPr>
              <a:spcBef>
                <a:spcPts val="0"/>
              </a:spcBef>
              <a:spcAft>
                <a:spcPts val="0"/>
              </a:spcAft>
              <a:defRPr sz="1730" b="0">
                <a:solidFill>
                  <a:srgbClr val="506373"/>
                </a:solidFill>
                <a:latin typeface="Aptos"/>
              </a:defRPr>
            </a:pPr>
            <a:r>
              <a:t>Each source of evidence tells a different part of the story.</a:t>
            </a:r>
          </a:p>
        </p:txBody>
      </p:sp>
      <p:sp>
        <p:nvSpPr>
          <p:cNvPr id="6" name="Rectangle 5"/>
          <p:cNvSpPr/>
          <p:nvPr/>
        </p:nvSpPr>
        <p:spPr>
          <a:xfrm>
            <a:off x="621792" y="6391656"/>
            <a:ext cx="10963656" cy="8229"/>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6478524"/>
            <a:ext cx="8503920" cy="182880"/>
          </a:xfrm>
          <a:prstGeom prst="rect">
            <a:avLst/>
          </a:prstGeom>
          <a:noFill/>
        </p:spPr>
        <p:txBody>
          <a:bodyPr wrap="square" lIns="9144" tIns="0" rIns="9144" bIns="0" anchor="t">
            <a:spAutoFit/>
          </a:bodyPr>
          <a:lstStyle/>
          <a:p>
            <a:pPr>
              <a:spcBef>
                <a:spcPts val="0"/>
              </a:spcBef>
              <a:spcAft>
                <a:spcPts val="0"/>
              </a:spcAft>
              <a:defRPr sz="1020" b="1">
                <a:solidFill>
                  <a:srgbClr val="506373"/>
                </a:solidFill>
                <a:latin typeface="Aptos"/>
              </a:defRPr>
            </a:pPr>
            <a:r>
              <a:t>PROMOTION IN PUBLIC ADMINISTRATION</a:t>
            </a:r>
          </a:p>
        </p:txBody>
      </p:sp>
      <p:sp>
        <p:nvSpPr>
          <p:cNvPr id="8" name="TextBox 7"/>
          <p:cNvSpPr txBox="1"/>
          <p:nvPr/>
        </p:nvSpPr>
        <p:spPr>
          <a:xfrm>
            <a:off x="11100816" y="6446520"/>
            <a:ext cx="411480" cy="237744"/>
          </a:xfrm>
          <a:prstGeom prst="rect">
            <a:avLst/>
          </a:prstGeom>
          <a:noFill/>
        </p:spPr>
        <p:txBody>
          <a:bodyPr wrap="square" lIns="9144" tIns="0" rIns="9144" bIns="0" anchor="t">
            <a:spAutoFit/>
          </a:bodyPr>
          <a:lstStyle/>
          <a:p>
            <a:pPr algn="r">
              <a:spcBef>
                <a:spcPts val="0"/>
              </a:spcBef>
              <a:spcAft>
                <a:spcPts val="0"/>
              </a:spcAft>
              <a:defRPr sz="1150" b="1">
                <a:solidFill>
                  <a:srgbClr val="137D77"/>
                </a:solidFill>
                <a:latin typeface="Aptos"/>
              </a:defRPr>
            </a:pPr>
            <a:r>
              <a:t>23</a:t>
            </a:r>
          </a:p>
        </p:txBody>
      </p:sp>
      <p:sp>
        <p:nvSpPr>
          <p:cNvPr id="9" name="Rounded Rectangle 8"/>
          <p:cNvSpPr/>
          <p:nvPr/>
        </p:nvSpPr>
        <p:spPr>
          <a:xfrm>
            <a:off x="749808" y="2395728"/>
            <a:ext cx="3264408" cy="1152144"/>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749808" y="2395728"/>
            <a:ext cx="68580" cy="1152144"/>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05256" y="2578608"/>
            <a:ext cx="2962656" cy="365760"/>
          </a:xfrm>
          <a:prstGeom prst="rect">
            <a:avLst/>
          </a:prstGeom>
          <a:noFill/>
        </p:spPr>
        <p:txBody>
          <a:bodyPr wrap="square" lIns="9144" tIns="0" rIns="9144" bIns="0" anchor="t">
            <a:spAutoFit/>
          </a:bodyPr>
          <a:lstStyle/>
          <a:p>
            <a:pPr>
              <a:spcBef>
                <a:spcPts val="0"/>
              </a:spcBef>
              <a:spcAft>
                <a:spcPts val="0"/>
              </a:spcAft>
              <a:defRPr sz="1680" b="1">
                <a:solidFill>
                  <a:srgbClr val="16354B"/>
                </a:solidFill>
                <a:latin typeface="Aptos"/>
              </a:defRPr>
            </a:pPr>
            <a:r>
              <a:t>EXAM / TEST</a:t>
            </a:r>
          </a:p>
        </p:txBody>
      </p:sp>
      <p:sp>
        <p:nvSpPr>
          <p:cNvPr id="12" name="TextBox 11"/>
          <p:cNvSpPr txBox="1"/>
          <p:nvPr/>
        </p:nvSpPr>
        <p:spPr>
          <a:xfrm>
            <a:off x="905256" y="3054096"/>
            <a:ext cx="2953512" cy="365760"/>
          </a:xfrm>
          <a:prstGeom prst="rect">
            <a:avLst/>
          </a:prstGeom>
          <a:noFill/>
        </p:spPr>
        <p:txBody>
          <a:bodyPr wrap="square" lIns="9144" tIns="0" rIns="9144" bIns="0" anchor="t">
            <a:spAutoFit/>
          </a:bodyPr>
          <a:lstStyle/>
          <a:p>
            <a:pPr>
              <a:spcBef>
                <a:spcPts val="0"/>
              </a:spcBef>
              <a:spcAft>
                <a:spcPts val="0"/>
              </a:spcAft>
              <a:defRPr sz="1520" b="0">
                <a:solidFill>
                  <a:srgbClr val="183947"/>
                </a:solidFill>
                <a:latin typeface="Aptos"/>
              </a:defRPr>
            </a:pPr>
            <a:r>
              <a:t>Can the officer apply the rules?</a:t>
            </a:r>
          </a:p>
        </p:txBody>
      </p:sp>
      <p:sp>
        <p:nvSpPr>
          <p:cNvPr id="13" name="Rounded Rectangle 12"/>
          <p:cNvSpPr/>
          <p:nvPr/>
        </p:nvSpPr>
        <p:spPr>
          <a:xfrm>
            <a:off x="4434840" y="2395728"/>
            <a:ext cx="3264408" cy="1152144"/>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434840" y="2395728"/>
            <a:ext cx="68580" cy="1152144"/>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90288" y="2578608"/>
            <a:ext cx="2962656" cy="365760"/>
          </a:xfrm>
          <a:prstGeom prst="rect">
            <a:avLst/>
          </a:prstGeom>
          <a:noFill/>
        </p:spPr>
        <p:txBody>
          <a:bodyPr wrap="square" lIns="9144" tIns="0" rIns="9144" bIns="0" anchor="t">
            <a:spAutoFit/>
          </a:bodyPr>
          <a:lstStyle/>
          <a:p>
            <a:pPr>
              <a:spcBef>
                <a:spcPts val="0"/>
              </a:spcBef>
              <a:spcAft>
                <a:spcPts val="0"/>
              </a:spcAft>
              <a:defRPr sz="1680" b="1">
                <a:solidFill>
                  <a:srgbClr val="16354B"/>
                </a:solidFill>
                <a:latin typeface="Aptos"/>
              </a:defRPr>
            </a:pPr>
            <a:r>
              <a:t>PERFORMANCE RECORD</a:t>
            </a:r>
          </a:p>
        </p:txBody>
      </p:sp>
      <p:sp>
        <p:nvSpPr>
          <p:cNvPr id="16" name="TextBox 15"/>
          <p:cNvSpPr txBox="1"/>
          <p:nvPr/>
        </p:nvSpPr>
        <p:spPr>
          <a:xfrm>
            <a:off x="4590288" y="3054096"/>
            <a:ext cx="2953512" cy="365760"/>
          </a:xfrm>
          <a:prstGeom prst="rect">
            <a:avLst/>
          </a:prstGeom>
          <a:noFill/>
        </p:spPr>
        <p:txBody>
          <a:bodyPr wrap="square" lIns="9144" tIns="0" rIns="9144" bIns="0" anchor="t">
            <a:spAutoFit/>
          </a:bodyPr>
          <a:lstStyle/>
          <a:p>
            <a:pPr>
              <a:spcBef>
                <a:spcPts val="0"/>
              </a:spcBef>
              <a:spcAft>
                <a:spcPts val="0"/>
              </a:spcAft>
              <a:defRPr sz="1520" b="0">
                <a:solidFill>
                  <a:srgbClr val="183947"/>
                </a:solidFill>
                <a:latin typeface="Aptos"/>
              </a:defRPr>
            </a:pPr>
            <a:r>
              <a:t>How has the officer worked?</a:t>
            </a:r>
          </a:p>
        </p:txBody>
      </p:sp>
      <p:sp>
        <p:nvSpPr>
          <p:cNvPr id="17" name="Rounded Rectangle 16"/>
          <p:cNvSpPr/>
          <p:nvPr/>
        </p:nvSpPr>
        <p:spPr>
          <a:xfrm>
            <a:off x="8119872" y="2395728"/>
            <a:ext cx="3264408" cy="1152144"/>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119872" y="2395728"/>
            <a:ext cx="68580" cy="1152144"/>
          </a:xfrm>
          <a:prstGeom prst="rect">
            <a:avLst/>
          </a:prstGeom>
          <a:solidFill>
            <a:srgbClr val="7A59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75320" y="2578608"/>
            <a:ext cx="2962656" cy="365760"/>
          </a:xfrm>
          <a:prstGeom prst="rect">
            <a:avLst/>
          </a:prstGeom>
          <a:noFill/>
        </p:spPr>
        <p:txBody>
          <a:bodyPr wrap="square" lIns="9144" tIns="0" rIns="9144" bIns="0" anchor="t">
            <a:spAutoFit/>
          </a:bodyPr>
          <a:lstStyle/>
          <a:p>
            <a:pPr>
              <a:spcBef>
                <a:spcPts val="0"/>
              </a:spcBef>
              <a:spcAft>
                <a:spcPts val="0"/>
              </a:spcAft>
              <a:defRPr sz="1680" b="1">
                <a:solidFill>
                  <a:srgbClr val="16354B"/>
                </a:solidFill>
                <a:latin typeface="Aptos"/>
              </a:defRPr>
            </a:pPr>
            <a:r>
              <a:t>STRUCTURED ASSESSMENT</a:t>
            </a:r>
          </a:p>
        </p:txBody>
      </p:sp>
      <p:sp>
        <p:nvSpPr>
          <p:cNvPr id="20" name="TextBox 19"/>
          <p:cNvSpPr txBox="1"/>
          <p:nvPr/>
        </p:nvSpPr>
        <p:spPr>
          <a:xfrm>
            <a:off x="8275320" y="3054096"/>
            <a:ext cx="2953512" cy="365760"/>
          </a:xfrm>
          <a:prstGeom prst="rect">
            <a:avLst/>
          </a:prstGeom>
          <a:noFill/>
        </p:spPr>
        <p:txBody>
          <a:bodyPr wrap="square" lIns="9144" tIns="0" rIns="9144" bIns="0" anchor="t">
            <a:spAutoFit/>
          </a:bodyPr>
          <a:lstStyle/>
          <a:p>
            <a:pPr>
              <a:spcBef>
                <a:spcPts val="0"/>
              </a:spcBef>
              <a:spcAft>
                <a:spcPts val="0"/>
              </a:spcAft>
              <a:defRPr sz="1520" b="0">
                <a:solidFill>
                  <a:srgbClr val="183947"/>
                </a:solidFill>
                <a:latin typeface="Aptos"/>
              </a:defRPr>
            </a:pPr>
            <a:r>
              <a:t>Can the officer handle the new role?</a:t>
            </a:r>
          </a:p>
        </p:txBody>
      </p:sp>
      <p:cxnSp>
        <p:nvCxnSpPr>
          <p:cNvPr id="21" name="Connector 20"/>
          <p:cNvCxnSpPr/>
          <p:nvPr/>
        </p:nvCxnSpPr>
        <p:spPr>
          <a:xfrm>
            <a:off x="2286000" y="3602736"/>
            <a:ext cx="0" cy="438912"/>
          </a:xfrm>
          <a:prstGeom prst="line">
            <a:avLst/>
          </a:prstGeom>
          <a:ln w="25400">
            <a:solidFill>
              <a:srgbClr val="D9E4E5"/>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5989320" y="3602736"/>
            <a:ext cx="0" cy="438912"/>
          </a:xfrm>
          <a:prstGeom prst="line">
            <a:avLst/>
          </a:prstGeom>
          <a:ln w="25400">
            <a:solidFill>
              <a:srgbClr val="D9E4E5"/>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9683496" y="3602736"/>
            <a:ext cx="0" cy="438912"/>
          </a:xfrm>
          <a:prstGeom prst="line">
            <a:avLst/>
          </a:prstGeom>
          <a:ln w="25400">
            <a:solidFill>
              <a:srgbClr val="D9E4E5"/>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2286000" y="4041648"/>
            <a:ext cx="7397496" cy="0"/>
          </a:xfrm>
          <a:prstGeom prst="line">
            <a:avLst/>
          </a:prstGeom>
          <a:ln w="25400">
            <a:solidFill>
              <a:srgbClr val="D9E4E5"/>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5989320" y="4041648"/>
            <a:ext cx="0" cy="310896"/>
          </a:xfrm>
          <a:prstGeom prst="line">
            <a:avLst/>
          </a:prstGeom>
          <a:ln w="25400">
            <a:solidFill>
              <a:srgbClr val="D9E4E5"/>
            </a:solidFill>
          </a:ln>
        </p:spPr>
        <p:style>
          <a:lnRef idx="2">
            <a:schemeClr val="accent1"/>
          </a:lnRef>
          <a:fillRef idx="0">
            <a:schemeClr val="accent1"/>
          </a:fillRef>
          <a:effectRef idx="1">
            <a:schemeClr val="accent1"/>
          </a:effectRef>
          <a:fontRef idx="minor">
            <a:schemeClr val="tx1"/>
          </a:fontRef>
        </p:style>
      </p:cxnSp>
      <p:sp>
        <p:nvSpPr>
          <p:cNvPr id="26" name="Rounded Rectangle 25"/>
          <p:cNvSpPr/>
          <p:nvPr/>
        </p:nvSpPr>
        <p:spPr>
          <a:xfrm>
            <a:off x="3584448" y="4389120"/>
            <a:ext cx="4791456" cy="841248"/>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867912" y="4654296"/>
            <a:ext cx="4233672" cy="301752"/>
          </a:xfrm>
          <a:prstGeom prst="rect">
            <a:avLst/>
          </a:prstGeom>
          <a:noFill/>
        </p:spPr>
        <p:txBody>
          <a:bodyPr wrap="square" lIns="9144" tIns="0" rIns="9144" bIns="0" anchor="t">
            <a:spAutoFit/>
          </a:bodyPr>
          <a:lstStyle/>
          <a:p>
            <a:pPr algn="ctr">
              <a:spcBef>
                <a:spcPts val="0"/>
              </a:spcBef>
              <a:spcAft>
                <a:spcPts val="0"/>
              </a:spcAft>
              <a:defRPr sz="2030" b="1">
                <a:solidFill>
                  <a:srgbClr val="137D77"/>
                </a:solidFill>
                <a:latin typeface="Aptos"/>
              </a:defRPr>
            </a:pPr>
            <a:r>
              <a:t>ELIGIBILITY + FAIR REVIEW</a:t>
            </a:r>
          </a:p>
        </p:txBody>
      </p:sp>
      <p:sp>
        <p:nvSpPr>
          <p:cNvPr id="28" name="Rounded Rectangle 27"/>
          <p:cNvSpPr/>
          <p:nvPr/>
        </p:nvSpPr>
        <p:spPr>
          <a:xfrm>
            <a:off x="649224" y="5568696"/>
            <a:ext cx="10908792" cy="5852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41248" y="5724144"/>
            <a:ext cx="1353312" cy="237744"/>
          </a:xfrm>
          <a:prstGeom prst="rect">
            <a:avLst/>
          </a:prstGeom>
          <a:noFill/>
        </p:spPr>
        <p:txBody>
          <a:bodyPr wrap="square" lIns="9144" tIns="0" rIns="9144" bIns="0" anchor="t">
            <a:spAutoFit/>
          </a:bodyPr>
          <a:lstStyle/>
          <a:p>
            <a:pPr>
              <a:spcBef>
                <a:spcPts val="0"/>
              </a:spcBef>
              <a:spcAft>
                <a:spcPts val="0"/>
              </a:spcAft>
              <a:defRPr sz="1150" b="1">
                <a:solidFill>
                  <a:srgbClr val="137D77"/>
                </a:solidFill>
                <a:latin typeface="Aptos"/>
              </a:defRPr>
            </a:pPr>
            <a:r>
              <a:t>CAUTION</a:t>
            </a:r>
          </a:p>
        </p:txBody>
      </p:sp>
      <p:sp>
        <p:nvSpPr>
          <p:cNvPr id="30" name="TextBox 29"/>
          <p:cNvSpPr txBox="1"/>
          <p:nvPr/>
        </p:nvSpPr>
        <p:spPr>
          <a:xfrm>
            <a:off x="2203704" y="5678424"/>
            <a:ext cx="8997696" cy="384048"/>
          </a:xfrm>
          <a:prstGeom prst="rect">
            <a:avLst/>
          </a:prstGeom>
          <a:noFill/>
        </p:spPr>
        <p:txBody>
          <a:bodyPr wrap="square" lIns="9144" tIns="0" rIns="9144" bIns="0" anchor="ctr">
            <a:spAutoFit/>
          </a:bodyPr>
          <a:lstStyle/>
          <a:p>
            <a:pPr>
              <a:spcBef>
                <a:spcPts val="0"/>
              </a:spcBef>
              <a:spcAft>
                <a:spcPts val="0"/>
              </a:spcAft>
              <a:defRPr sz="1620" b="1">
                <a:solidFill>
                  <a:srgbClr val="16354B"/>
                </a:solidFill>
                <a:latin typeface="Aptos"/>
              </a:defRPr>
            </a:pPr>
            <a:r>
              <a:t>The actual combination and weight of methods must follow the service rules.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46888"/>
          </a:xfrm>
          <a:prstGeom prst="rect">
            <a:avLst/>
          </a:prstGeom>
          <a:noFill/>
        </p:spPr>
        <p:txBody>
          <a:bodyPr wrap="square" lIns="9144" tIns="0" rIns="9144" bIns="0" anchor="t">
            <a:spAutoFit/>
          </a:bodyPr>
          <a:lstStyle/>
          <a:p>
            <a:pPr>
              <a:spcBef>
                <a:spcPts val="0"/>
              </a:spcBef>
              <a:spcAft>
                <a:spcPts val="0"/>
              </a:spcAft>
              <a:defRPr sz="1180" b="1">
                <a:solidFill>
                  <a:srgbClr val="137D77"/>
                </a:solidFill>
                <a:latin typeface="Aptos"/>
              </a:defRPr>
            </a:pPr>
            <a:r>
              <a:t>PERSONNEL ADMINISTRATION</a:t>
            </a:r>
          </a:p>
        </p:txBody>
      </p:sp>
      <p:sp>
        <p:nvSpPr>
          <p:cNvPr id="4" name="TextBox 3"/>
          <p:cNvSpPr txBox="1"/>
          <p:nvPr/>
        </p:nvSpPr>
        <p:spPr>
          <a:xfrm>
            <a:off x="621792" y="777240"/>
            <a:ext cx="10972800" cy="713232"/>
          </a:xfrm>
          <a:prstGeom prst="rect">
            <a:avLst/>
          </a:prstGeom>
          <a:noFill/>
        </p:spPr>
        <p:txBody>
          <a:bodyPr wrap="square" lIns="9144" tIns="0" rIns="9144" bIns="0" anchor="t">
            <a:spAutoFit/>
          </a:bodyPr>
          <a:lstStyle/>
          <a:p>
            <a:pPr>
              <a:spcBef>
                <a:spcPts val="0"/>
              </a:spcBef>
              <a:spcAft>
                <a:spcPts val="0"/>
              </a:spcAft>
              <a:defRPr sz="3200" b="1">
                <a:solidFill>
                  <a:srgbClr val="16354B"/>
                </a:solidFill>
                <a:latin typeface="Aptos"/>
              </a:defRPr>
            </a:pPr>
            <a:r>
              <a:t>Essentials of a Good Promotion Policy (1/2)</a:t>
            </a:r>
          </a:p>
        </p:txBody>
      </p:sp>
      <p:sp>
        <p:nvSpPr>
          <p:cNvPr id="5" name="TextBox 4"/>
          <p:cNvSpPr txBox="1"/>
          <p:nvPr/>
        </p:nvSpPr>
        <p:spPr>
          <a:xfrm>
            <a:off x="640080" y="1536192"/>
            <a:ext cx="10881360" cy="384048"/>
          </a:xfrm>
          <a:prstGeom prst="rect">
            <a:avLst/>
          </a:prstGeom>
          <a:noFill/>
        </p:spPr>
        <p:txBody>
          <a:bodyPr wrap="square" lIns="9144" tIns="0" rIns="9144" bIns="0" anchor="t">
            <a:spAutoFit/>
          </a:bodyPr>
          <a:lstStyle/>
          <a:p>
            <a:pPr>
              <a:spcBef>
                <a:spcPts val="0"/>
              </a:spcBef>
              <a:spcAft>
                <a:spcPts val="0"/>
              </a:spcAft>
              <a:defRPr sz="1730" b="0">
                <a:solidFill>
                  <a:srgbClr val="506373"/>
                </a:solidFill>
                <a:latin typeface="Aptos"/>
              </a:defRPr>
            </a:pPr>
            <a:r>
              <a:t>First create a clear career structure so employees know how advancement works.</a:t>
            </a:r>
          </a:p>
        </p:txBody>
      </p:sp>
      <p:sp>
        <p:nvSpPr>
          <p:cNvPr id="6" name="Rectangle 5"/>
          <p:cNvSpPr/>
          <p:nvPr/>
        </p:nvSpPr>
        <p:spPr>
          <a:xfrm>
            <a:off x="621792" y="6391656"/>
            <a:ext cx="10963656" cy="8229"/>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6478524"/>
            <a:ext cx="8503920" cy="182880"/>
          </a:xfrm>
          <a:prstGeom prst="rect">
            <a:avLst/>
          </a:prstGeom>
          <a:noFill/>
        </p:spPr>
        <p:txBody>
          <a:bodyPr wrap="square" lIns="9144" tIns="0" rIns="9144" bIns="0" anchor="t">
            <a:spAutoFit/>
          </a:bodyPr>
          <a:lstStyle/>
          <a:p>
            <a:pPr>
              <a:spcBef>
                <a:spcPts val="0"/>
              </a:spcBef>
              <a:spcAft>
                <a:spcPts val="0"/>
              </a:spcAft>
              <a:defRPr sz="1020" b="1">
                <a:solidFill>
                  <a:srgbClr val="506373"/>
                </a:solidFill>
                <a:latin typeface="Aptos"/>
              </a:defRPr>
            </a:pPr>
            <a:r>
              <a:t>PROMOTION IN PUBLIC ADMINISTRATION</a:t>
            </a:r>
          </a:p>
        </p:txBody>
      </p:sp>
      <p:sp>
        <p:nvSpPr>
          <p:cNvPr id="8" name="TextBox 7"/>
          <p:cNvSpPr txBox="1"/>
          <p:nvPr/>
        </p:nvSpPr>
        <p:spPr>
          <a:xfrm>
            <a:off x="11100816" y="6446520"/>
            <a:ext cx="411480" cy="237744"/>
          </a:xfrm>
          <a:prstGeom prst="rect">
            <a:avLst/>
          </a:prstGeom>
          <a:noFill/>
        </p:spPr>
        <p:txBody>
          <a:bodyPr wrap="square" lIns="9144" tIns="0" rIns="9144" bIns="0" anchor="t">
            <a:spAutoFit/>
          </a:bodyPr>
          <a:lstStyle/>
          <a:p>
            <a:pPr algn="r">
              <a:spcBef>
                <a:spcPts val="0"/>
              </a:spcBef>
              <a:spcAft>
                <a:spcPts val="0"/>
              </a:spcAft>
              <a:defRPr sz="1150" b="1">
                <a:solidFill>
                  <a:srgbClr val="137D77"/>
                </a:solidFill>
                <a:latin typeface="Aptos"/>
              </a:defRPr>
            </a:pPr>
            <a:r>
              <a:t>24</a:t>
            </a:r>
          </a:p>
        </p:txBody>
      </p:sp>
      <p:sp>
        <p:nvSpPr>
          <p:cNvPr id="9" name="Rounded Rectangle 8"/>
          <p:cNvSpPr/>
          <p:nvPr/>
        </p:nvSpPr>
        <p:spPr>
          <a:xfrm>
            <a:off x="713232" y="2112264"/>
            <a:ext cx="10735056" cy="731520"/>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713232" y="2112264"/>
            <a:ext cx="68580" cy="731520"/>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2688" y="2299716"/>
            <a:ext cx="475488" cy="356616"/>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60704" y="2374696"/>
            <a:ext cx="246888" cy="219456"/>
          </a:xfrm>
          <a:prstGeom prst="rect">
            <a:avLst/>
          </a:prstGeom>
          <a:noFill/>
        </p:spPr>
        <p:txBody>
          <a:bodyPr wrap="square" lIns="9144" tIns="0" rIns="9144" bIns="0" anchor="t">
            <a:spAutoFit/>
          </a:bodyPr>
          <a:lstStyle/>
          <a:p>
            <a:pPr>
              <a:spcBef>
                <a:spcPts val="0"/>
              </a:spcBef>
              <a:spcAft>
                <a:spcPts val="0"/>
              </a:spcAft>
              <a:defRPr sz="1170" b="1">
                <a:solidFill>
                  <a:srgbClr val="3C72A8"/>
                </a:solidFill>
                <a:latin typeface="Aptos"/>
              </a:defRPr>
            </a:pPr>
            <a:r>
              <a:t>01</a:t>
            </a:r>
          </a:p>
        </p:txBody>
      </p:sp>
      <p:sp>
        <p:nvSpPr>
          <p:cNvPr id="13" name="TextBox 12"/>
          <p:cNvSpPr txBox="1"/>
          <p:nvPr/>
        </p:nvSpPr>
        <p:spPr>
          <a:xfrm>
            <a:off x="1627632" y="2286000"/>
            <a:ext cx="2926080" cy="384048"/>
          </a:xfrm>
          <a:prstGeom prst="rect">
            <a:avLst/>
          </a:prstGeom>
          <a:noFill/>
        </p:spPr>
        <p:txBody>
          <a:bodyPr wrap="square" lIns="9144" tIns="0" rIns="9144" bIns="0" anchor="t">
            <a:spAutoFit/>
          </a:bodyPr>
          <a:lstStyle/>
          <a:p>
            <a:pPr>
              <a:spcBef>
                <a:spcPts val="0"/>
              </a:spcBef>
              <a:spcAft>
                <a:spcPts val="0"/>
              </a:spcAft>
              <a:defRPr sz="1960" b="1">
                <a:solidFill>
                  <a:srgbClr val="16354B"/>
                </a:solidFill>
                <a:latin typeface="Aptos"/>
              </a:defRPr>
            </a:pPr>
            <a:r>
              <a:t>Plan ahead</a:t>
            </a:r>
          </a:p>
        </p:txBody>
      </p:sp>
      <p:sp>
        <p:nvSpPr>
          <p:cNvPr id="14" name="TextBox 13"/>
          <p:cNvSpPr txBox="1"/>
          <p:nvPr/>
        </p:nvSpPr>
        <p:spPr>
          <a:xfrm>
            <a:off x="4581144" y="2276856"/>
            <a:ext cx="6565392" cy="429768"/>
          </a:xfrm>
          <a:prstGeom prst="rect">
            <a:avLst/>
          </a:prstGeom>
          <a:noFill/>
        </p:spPr>
        <p:txBody>
          <a:bodyPr wrap="square" lIns="9144" tIns="0" rIns="9144" bIns="0" anchor="t">
            <a:spAutoFit/>
          </a:bodyPr>
          <a:lstStyle/>
          <a:p>
            <a:pPr>
              <a:spcBef>
                <a:spcPts val="0"/>
              </a:spcBef>
              <a:spcAft>
                <a:spcPts val="0"/>
              </a:spcAft>
              <a:defRPr sz="1710" b="0">
                <a:solidFill>
                  <a:srgbClr val="183947"/>
                </a:solidFill>
                <a:latin typeface="Aptos"/>
              </a:defRPr>
            </a:pPr>
            <a:r>
              <a:t>Forecast vacancies; prepare regular promotion calendars.</a:t>
            </a:r>
          </a:p>
        </p:txBody>
      </p:sp>
      <p:sp>
        <p:nvSpPr>
          <p:cNvPr id="15" name="Rounded Rectangle 14"/>
          <p:cNvSpPr/>
          <p:nvPr/>
        </p:nvSpPr>
        <p:spPr>
          <a:xfrm>
            <a:off x="713232" y="2935224"/>
            <a:ext cx="10735056" cy="731520"/>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713232" y="2935224"/>
            <a:ext cx="68580" cy="73152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32688" y="3122676"/>
            <a:ext cx="475488" cy="3566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60704" y="3197656"/>
            <a:ext cx="246888" cy="219456"/>
          </a:xfrm>
          <a:prstGeom prst="rect">
            <a:avLst/>
          </a:prstGeom>
          <a:noFill/>
        </p:spPr>
        <p:txBody>
          <a:bodyPr wrap="square" lIns="9144" tIns="0" rIns="9144" bIns="0" anchor="t">
            <a:spAutoFit/>
          </a:bodyPr>
          <a:lstStyle/>
          <a:p>
            <a:pPr>
              <a:spcBef>
                <a:spcPts val="0"/>
              </a:spcBef>
              <a:spcAft>
                <a:spcPts val="0"/>
              </a:spcAft>
              <a:defRPr sz="1170" b="1">
                <a:solidFill>
                  <a:srgbClr val="137D77"/>
                </a:solidFill>
                <a:latin typeface="Aptos"/>
              </a:defRPr>
            </a:pPr>
            <a:r>
              <a:t>02</a:t>
            </a:r>
          </a:p>
        </p:txBody>
      </p:sp>
      <p:sp>
        <p:nvSpPr>
          <p:cNvPr id="19" name="TextBox 18"/>
          <p:cNvSpPr txBox="1"/>
          <p:nvPr/>
        </p:nvSpPr>
        <p:spPr>
          <a:xfrm>
            <a:off x="1627632" y="3108960"/>
            <a:ext cx="2926080" cy="384048"/>
          </a:xfrm>
          <a:prstGeom prst="rect">
            <a:avLst/>
          </a:prstGeom>
          <a:noFill/>
        </p:spPr>
        <p:txBody>
          <a:bodyPr wrap="square" lIns="9144" tIns="0" rIns="9144" bIns="0" anchor="t">
            <a:spAutoFit/>
          </a:bodyPr>
          <a:lstStyle/>
          <a:p>
            <a:pPr>
              <a:spcBef>
                <a:spcPts val="0"/>
              </a:spcBef>
              <a:spcAft>
                <a:spcPts val="0"/>
              </a:spcAft>
              <a:defRPr sz="1960" b="1">
                <a:solidFill>
                  <a:srgbClr val="16354B"/>
                </a:solidFill>
                <a:latin typeface="Aptos"/>
              </a:defRPr>
            </a:pPr>
            <a:r>
              <a:t>Classify services</a:t>
            </a:r>
          </a:p>
        </p:txBody>
      </p:sp>
      <p:sp>
        <p:nvSpPr>
          <p:cNvPr id="20" name="TextBox 19"/>
          <p:cNvSpPr txBox="1"/>
          <p:nvPr/>
        </p:nvSpPr>
        <p:spPr>
          <a:xfrm>
            <a:off x="4581144" y="3099816"/>
            <a:ext cx="6565392" cy="429768"/>
          </a:xfrm>
          <a:prstGeom prst="rect">
            <a:avLst/>
          </a:prstGeom>
          <a:noFill/>
        </p:spPr>
        <p:txBody>
          <a:bodyPr wrap="square" lIns="9144" tIns="0" rIns="9144" bIns="0" anchor="t">
            <a:spAutoFit/>
          </a:bodyPr>
          <a:lstStyle/>
          <a:p>
            <a:pPr>
              <a:spcBef>
                <a:spcPts val="0"/>
              </a:spcBef>
              <a:spcAft>
                <a:spcPts val="0"/>
              </a:spcAft>
              <a:defRPr sz="1710" b="0">
                <a:solidFill>
                  <a:srgbClr val="183947"/>
                </a:solidFill>
                <a:latin typeface="Aptos"/>
              </a:defRPr>
            </a:pPr>
            <a:r>
              <a:t>Define cadres, groups and categories of posts.</a:t>
            </a:r>
          </a:p>
        </p:txBody>
      </p:sp>
      <p:sp>
        <p:nvSpPr>
          <p:cNvPr id="21" name="Rounded Rectangle 20"/>
          <p:cNvSpPr/>
          <p:nvPr/>
        </p:nvSpPr>
        <p:spPr>
          <a:xfrm>
            <a:off x="713232" y="3758184"/>
            <a:ext cx="10735056" cy="731520"/>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713232" y="3758184"/>
            <a:ext cx="68580" cy="731520"/>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32688" y="3945636"/>
            <a:ext cx="475488" cy="356616"/>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060704" y="4020616"/>
            <a:ext cx="246888" cy="219456"/>
          </a:xfrm>
          <a:prstGeom prst="rect">
            <a:avLst/>
          </a:prstGeom>
          <a:noFill/>
        </p:spPr>
        <p:txBody>
          <a:bodyPr wrap="square" lIns="9144" tIns="0" rIns="9144" bIns="0" anchor="t">
            <a:spAutoFit/>
          </a:bodyPr>
          <a:lstStyle/>
          <a:p>
            <a:pPr>
              <a:spcBef>
                <a:spcPts val="0"/>
              </a:spcBef>
              <a:spcAft>
                <a:spcPts val="0"/>
              </a:spcAft>
              <a:defRPr sz="1170" b="1">
                <a:solidFill>
                  <a:srgbClr val="3C72A8"/>
                </a:solidFill>
                <a:latin typeface="Aptos"/>
              </a:defRPr>
            </a:pPr>
            <a:r>
              <a:t>03</a:t>
            </a:r>
          </a:p>
        </p:txBody>
      </p:sp>
      <p:sp>
        <p:nvSpPr>
          <p:cNvPr id="25" name="TextBox 24"/>
          <p:cNvSpPr txBox="1"/>
          <p:nvPr/>
        </p:nvSpPr>
        <p:spPr>
          <a:xfrm>
            <a:off x="1627632" y="3931920"/>
            <a:ext cx="2926080" cy="384048"/>
          </a:xfrm>
          <a:prstGeom prst="rect">
            <a:avLst/>
          </a:prstGeom>
          <a:noFill/>
        </p:spPr>
        <p:txBody>
          <a:bodyPr wrap="square" lIns="9144" tIns="0" rIns="9144" bIns="0" anchor="t">
            <a:spAutoFit/>
          </a:bodyPr>
          <a:lstStyle/>
          <a:p>
            <a:pPr>
              <a:spcBef>
                <a:spcPts val="0"/>
              </a:spcBef>
              <a:spcAft>
                <a:spcPts val="0"/>
              </a:spcAft>
              <a:defRPr sz="1960" b="1">
                <a:solidFill>
                  <a:srgbClr val="16354B"/>
                </a:solidFill>
                <a:latin typeface="Aptos"/>
              </a:defRPr>
            </a:pPr>
            <a:r>
              <a:t>Set a hierarchy</a:t>
            </a:r>
          </a:p>
        </p:txBody>
      </p:sp>
      <p:sp>
        <p:nvSpPr>
          <p:cNvPr id="26" name="TextBox 25"/>
          <p:cNvSpPr txBox="1"/>
          <p:nvPr/>
        </p:nvSpPr>
        <p:spPr>
          <a:xfrm>
            <a:off x="4581144" y="3922776"/>
            <a:ext cx="6565392" cy="429768"/>
          </a:xfrm>
          <a:prstGeom prst="rect">
            <a:avLst/>
          </a:prstGeom>
          <a:noFill/>
        </p:spPr>
        <p:txBody>
          <a:bodyPr wrap="square" lIns="9144" tIns="0" rIns="9144" bIns="0" anchor="t">
            <a:spAutoFit/>
          </a:bodyPr>
          <a:lstStyle/>
          <a:p>
            <a:pPr>
              <a:spcBef>
                <a:spcPts val="0"/>
              </a:spcBef>
              <a:spcAft>
                <a:spcPts val="0"/>
              </a:spcAft>
              <a:defRPr sz="1710" b="0">
                <a:solidFill>
                  <a:srgbClr val="183947"/>
                </a:solidFill>
                <a:latin typeface="Aptos"/>
              </a:defRPr>
            </a:pPr>
            <a:r>
              <a:t>Show the grades and levels of responsibility.</a:t>
            </a:r>
          </a:p>
        </p:txBody>
      </p:sp>
      <p:sp>
        <p:nvSpPr>
          <p:cNvPr id="27" name="Rounded Rectangle 26"/>
          <p:cNvSpPr/>
          <p:nvPr/>
        </p:nvSpPr>
        <p:spPr>
          <a:xfrm>
            <a:off x="713232" y="4581144"/>
            <a:ext cx="10735056" cy="731520"/>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713232" y="4581144"/>
            <a:ext cx="68580" cy="73152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a:off x="932688" y="4768596"/>
            <a:ext cx="475488" cy="3566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60704" y="4843576"/>
            <a:ext cx="246888" cy="219456"/>
          </a:xfrm>
          <a:prstGeom prst="rect">
            <a:avLst/>
          </a:prstGeom>
          <a:noFill/>
        </p:spPr>
        <p:txBody>
          <a:bodyPr wrap="square" lIns="9144" tIns="0" rIns="9144" bIns="0" anchor="t">
            <a:spAutoFit/>
          </a:bodyPr>
          <a:lstStyle/>
          <a:p>
            <a:pPr>
              <a:spcBef>
                <a:spcPts val="0"/>
              </a:spcBef>
              <a:spcAft>
                <a:spcPts val="0"/>
              </a:spcAft>
              <a:defRPr sz="1170" b="1">
                <a:solidFill>
                  <a:srgbClr val="137D77"/>
                </a:solidFill>
                <a:latin typeface="Aptos"/>
              </a:defRPr>
            </a:pPr>
            <a:r>
              <a:t>04</a:t>
            </a:r>
          </a:p>
        </p:txBody>
      </p:sp>
      <p:sp>
        <p:nvSpPr>
          <p:cNvPr id="31" name="TextBox 30"/>
          <p:cNvSpPr txBox="1"/>
          <p:nvPr/>
        </p:nvSpPr>
        <p:spPr>
          <a:xfrm>
            <a:off x="1627632" y="4754880"/>
            <a:ext cx="2926080" cy="384048"/>
          </a:xfrm>
          <a:prstGeom prst="rect">
            <a:avLst/>
          </a:prstGeom>
          <a:noFill/>
        </p:spPr>
        <p:txBody>
          <a:bodyPr wrap="square" lIns="9144" tIns="0" rIns="9144" bIns="0" anchor="t">
            <a:spAutoFit/>
          </a:bodyPr>
          <a:lstStyle/>
          <a:p>
            <a:pPr>
              <a:spcBef>
                <a:spcPts val="0"/>
              </a:spcBef>
              <a:spcAft>
                <a:spcPts val="0"/>
              </a:spcAft>
              <a:defRPr sz="1960" b="1">
                <a:solidFill>
                  <a:srgbClr val="16354B"/>
                </a:solidFill>
                <a:latin typeface="Aptos"/>
              </a:defRPr>
            </a:pPr>
            <a:r>
              <a:t>Publish pathways</a:t>
            </a:r>
          </a:p>
        </p:txBody>
      </p:sp>
      <p:sp>
        <p:nvSpPr>
          <p:cNvPr id="32" name="TextBox 31"/>
          <p:cNvSpPr txBox="1"/>
          <p:nvPr/>
        </p:nvSpPr>
        <p:spPr>
          <a:xfrm>
            <a:off x="4581144" y="4745736"/>
            <a:ext cx="6565392" cy="429768"/>
          </a:xfrm>
          <a:prstGeom prst="rect">
            <a:avLst/>
          </a:prstGeom>
          <a:noFill/>
        </p:spPr>
        <p:txBody>
          <a:bodyPr wrap="square" lIns="9144" tIns="0" rIns="9144" bIns="0" anchor="t">
            <a:spAutoFit/>
          </a:bodyPr>
          <a:lstStyle/>
          <a:p>
            <a:pPr>
              <a:spcBef>
                <a:spcPts val="0"/>
              </a:spcBef>
              <a:spcAft>
                <a:spcPts val="0"/>
              </a:spcAft>
              <a:defRPr sz="1710" b="0">
                <a:solidFill>
                  <a:srgbClr val="183947"/>
                </a:solidFill>
                <a:latin typeface="Aptos"/>
              </a:defRPr>
            </a:pPr>
            <a:r>
              <a:t>Specify feeder grades, eligibility and promotion rules.</a:t>
            </a:r>
          </a:p>
        </p:txBody>
      </p:sp>
      <p:sp>
        <p:nvSpPr>
          <p:cNvPr id="33" name="TextBox 32"/>
          <p:cNvSpPr txBox="1"/>
          <p:nvPr/>
        </p:nvSpPr>
        <p:spPr>
          <a:xfrm>
            <a:off x="941832" y="5788152"/>
            <a:ext cx="10213848" cy="310896"/>
          </a:xfrm>
          <a:prstGeom prst="rect">
            <a:avLst/>
          </a:prstGeom>
          <a:noFill/>
        </p:spPr>
        <p:txBody>
          <a:bodyPr wrap="square" lIns="9144" tIns="0" rIns="9144" bIns="0" anchor="t">
            <a:spAutoFit/>
          </a:bodyPr>
          <a:lstStyle/>
          <a:p>
            <a:pPr algn="ctr">
              <a:spcBef>
                <a:spcPts val="0"/>
              </a:spcBef>
              <a:spcAft>
                <a:spcPts val="0"/>
              </a:spcAft>
              <a:defRPr sz="1800" b="1">
                <a:solidFill>
                  <a:srgbClr val="137D77"/>
                </a:solidFill>
                <a:latin typeface="Aptos"/>
              </a:defRPr>
            </a:pPr>
            <a:r>
              <a:t>Illustration: Junior Assistant → Senior Assistant → Superintendent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AF9"/>
        </a:solidFill>
        <a:effectLst/>
      </p:bgPr>
    </p:bg>
    <p:spTree>
      <p:nvGrpSpPr>
        <p:cNvPr id="1" name=""/>
        <p:cNvGrpSpPr/>
        <p:nvPr/>
      </p:nvGrpSpPr>
      <p:grpSpPr/>
      <p:sp>
        <p:nvSpPr>
          <p:cNvPr id="2" name="Rectangle 1"/>
          <p:cNvSpPr/>
          <p:nvPr/>
        </p:nvSpPr>
        <p:spPr>
          <a:xfrm>
            <a:off x="0" y="0"/>
            <a:ext cx="100584" cy="6858000"/>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30936" y="320040"/>
            <a:ext cx="5577840" cy="246888"/>
          </a:xfrm>
          <a:prstGeom prst="rect">
            <a:avLst/>
          </a:prstGeom>
          <a:noFill/>
        </p:spPr>
        <p:txBody>
          <a:bodyPr wrap="square" lIns="9144" tIns="0" rIns="9144" bIns="0" anchor="t">
            <a:spAutoFit/>
          </a:bodyPr>
          <a:lstStyle/>
          <a:p>
            <a:pPr>
              <a:spcBef>
                <a:spcPts val="0"/>
              </a:spcBef>
              <a:spcAft>
                <a:spcPts val="0"/>
              </a:spcAft>
              <a:defRPr sz="1180" b="1">
                <a:solidFill>
                  <a:srgbClr val="137D77"/>
                </a:solidFill>
                <a:latin typeface="Aptos"/>
              </a:defRPr>
            </a:pPr>
            <a:r>
              <a:t>PERSONNEL ADMINISTRATION</a:t>
            </a:r>
          </a:p>
        </p:txBody>
      </p:sp>
      <p:sp>
        <p:nvSpPr>
          <p:cNvPr id="4" name="TextBox 3"/>
          <p:cNvSpPr txBox="1"/>
          <p:nvPr/>
        </p:nvSpPr>
        <p:spPr>
          <a:xfrm>
            <a:off x="621792" y="777240"/>
            <a:ext cx="10972800" cy="713232"/>
          </a:xfrm>
          <a:prstGeom prst="rect">
            <a:avLst/>
          </a:prstGeom>
          <a:noFill/>
        </p:spPr>
        <p:txBody>
          <a:bodyPr wrap="square" lIns="9144" tIns="0" rIns="9144" bIns="0" anchor="t">
            <a:spAutoFit/>
          </a:bodyPr>
          <a:lstStyle/>
          <a:p>
            <a:pPr>
              <a:spcBef>
                <a:spcPts val="0"/>
              </a:spcBef>
              <a:spcAft>
                <a:spcPts val="0"/>
              </a:spcAft>
              <a:defRPr sz="3200" b="1">
                <a:solidFill>
                  <a:srgbClr val="16354B"/>
                </a:solidFill>
                <a:latin typeface="Aptos"/>
              </a:defRPr>
            </a:pPr>
            <a:r>
              <a:t>Essentials of a Good Promotion Policy (2/2)</a:t>
            </a:r>
          </a:p>
        </p:txBody>
      </p:sp>
      <p:sp>
        <p:nvSpPr>
          <p:cNvPr id="5" name="TextBox 4"/>
          <p:cNvSpPr txBox="1"/>
          <p:nvPr/>
        </p:nvSpPr>
        <p:spPr>
          <a:xfrm>
            <a:off x="640080" y="1536192"/>
            <a:ext cx="10881360" cy="384048"/>
          </a:xfrm>
          <a:prstGeom prst="rect">
            <a:avLst/>
          </a:prstGeom>
          <a:noFill/>
        </p:spPr>
        <p:txBody>
          <a:bodyPr wrap="square" lIns="9144" tIns="0" rIns="9144" bIns="0" anchor="t">
            <a:spAutoFit/>
          </a:bodyPr>
          <a:lstStyle/>
          <a:p>
            <a:pPr>
              <a:spcBef>
                <a:spcPts val="0"/>
              </a:spcBef>
              <a:spcAft>
                <a:spcPts val="0"/>
              </a:spcAft>
              <a:defRPr sz="1730" b="0">
                <a:solidFill>
                  <a:srgbClr val="506373"/>
                </a:solidFill>
                <a:latin typeface="Aptos"/>
              </a:defRPr>
            </a:pPr>
            <a:r>
              <a:t>Then make the actual selection transparent, consistent and defensible.</a:t>
            </a:r>
          </a:p>
        </p:txBody>
      </p:sp>
      <p:sp>
        <p:nvSpPr>
          <p:cNvPr id="6" name="Rectangle 5"/>
          <p:cNvSpPr/>
          <p:nvPr/>
        </p:nvSpPr>
        <p:spPr>
          <a:xfrm>
            <a:off x="621792" y="6391656"/>
            <a:ext cx="10963656" cy="8229"/>
          </a:xfrm>
          <a:prstGeom prst="rect">
            <a:avLst/>
          </a:prstGeom>
          <a:solidFill>
            <a:srgbClr val="D9E4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6478524"/>
            <a:ext cx="8503920" cy="182880"/>
          </a:xfrm>
          <a:prstGeom prst="rect">
            <a:avLst/>
          </a:prstGeom>
          <a:noFill/>
        </p:spPr>
        <p:txBody>
          <a:bodyPr wrap="square" lIns="9144" tIns="0" rIns="9144" bIns="0" anchor="t">
            <a:spAutoFit/>
          </a:bodyPr>
          <a:lstStyle/>
          <a:p>
            <a:pPr>
              <a:spcBef>
                <a:spcPts val="0"/>
              </a:spcBef>
              <a:spcAft>
                <a:spcPts val="0"/>
              </a:spcAft>
              <a:defRPr sz="1020" b="1">
                <a:solidFill>
                  <a:srgbClr val="506373"/>
                </a:solidFill>
                <a:latin typeface="Aptos"/>
              </a:defRPr>
            </a:pPr>
            <a:r>
              <a:t>PROMOTION IN PUBLIC ADMINISTRATION</a:t>
            </a:r>
          </a:p>
        </p:txBody>
      </p:sp>
      <p:sp>
        <p:nvSpPr>
          <p:cNvPr id="8" name="TextBox 7"/>
          <p:cNvSpPr txBox="1"/>
          <p:nvPr/>
        </p:nvSpPr>
        <p:spPr>
          <a:xfrm>
            <a:off x="11100816" y="6446520"/>
            <a:ext cx="411480" cy="237744"/>
          </a:xfrm>
          <a:prstGeom prst="rect">
            <a:avLst/>
          </a:prstGeom>
          <a:noFill/>
        </p:spPr>
        <p:txBody>
          <a:bodyPr wrap="square" lIns="9144" tIns="0" rIns="9144" bIns="0" anchor="t">
            <a:spAutoFit/>
          </a:bodyPr>
          <a:lstStyle/>
          <a:p>
            <a:pPr algn="r">
              <a:spcBef>
                <a:spcPts val="0"/>
              </a:spcBef>
              <a:spcAft>
                <a:spcPts val="0"/>
              </a:spcAft>
              <a:defRPr sz="1150" b="1">
                <a:solidFill>
                  <a:srgbClr val="137D77"/>
                </a:solidFill>
                <a:latin typeface="Aptos"/>
              </a:defRPr>
            </a:pPr>
            <a:r>
              <a:t>25</a:t>
            </a:r>
          </a:p>
        </p:txBody>
      </p:sp>
      <p:sp>
        <p:nvSpPr>
          <p:cNvPr id="9" name="Rounded Rectangle 8"/>
          <p:cNvSpPr/>
          <p:nvPr/>
        </p:nvSpPr>
        <p:spPr>
          <a:xfrm>
            <a:off x="713232" y="2121408"/>
            <a:ext cx="10735056" cy="704088"/>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713232" y="2121408"/>
            <a:ext cx="68580" cy="704088"/>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2688" y="2296972"/>
            <a:ext cx="475488" cy="3566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60704" y="2371953"/>
            <a:ext cx="246888" cy="219456"/>
          </a:xfrm>
          <a:prstGeom prst="rect">
            <a:avLst/>
          </a:prstGeom>
          <a:noFill/>
        </p:spPr>
        <p:txBody>
          <a:bodyPr wrap="square" lIns="9144" tIns="0" rIns="9144" bIns="0" anchor="t">
            <a:spAutoFit/>
          </a:bodyPr>
          <a:lstStyle/>
          <a:p>
            <a:pPr>
              <a:spcBef>
                <a:spcPts val="0"/>
              </a:spcBef>
              <a:spcAft>
                <a:spcPts val="0"/>
              </a:spcAft>
              <a:defRPr sz="1170" b="1">
                <a:solidFill>
                  <a:srgbClr val="137D77"/>
                </a:solidFill>
                <a:latin typeface="Aptos"/>
              </a:defRPr>
            </a:pPr>
            <a:r>
              <a:t>05</a:t>
            </a:r>
          </a:p>
        </p:txBody>
      </p:sp>
      <p:sp>
        <p:nvSpPr>
          <p:cNvPr id="13" name="TextBox 12"/>
          <p:cNvSpPr txBox="1"/>
          <p:nvPr/>
        </p:nvSpPr>
        <p:spPr>
          <a:xfrm>
            <a:off x="1627632" y="2240279"/>
            <a:ext cx="3438144" cy="502920"/>
          </a:xfrm>
          <a:prstGeom prst="rect">
            <a:avLst/>
          </a:prstGeom>
          <a:noFill/>
        </p:spPr>
        <p:txBody>
          <a:bodyPr wrap="square" lIns="9144" tIns="0" rIns="9144" bIns="0" anchor="t">
            <a:spAutoFit/>
          </a:bodyPr>
          <a:lstStyle/>
          <a:p>
            <a:pPr>
              <a:spcBef>
                <a:spcPts val="0"/>
              </a:spcBef>
              <a:spcAft>
                <a:spcPts val="0"/>
              </a:spcAft>
              <a:defRPr sz="1810" b="1">
                <a:solidFill>
                  <a:srgbClr val="16354B"/>
                </a:solidFill>
                <a:latin typeface="Aptos"/>
              </a:defRPr>
            </a:pPr>
            <a:r>
              <a:t>Use a committee</a:t>
            </a:r>
          </a:p>
        </p:txBody>
      </p:sp>
      <p:sp>
        <p:nvSpPr>
          <p:cNvPr id="14" name="TextBox 13"/>
          <p:cNvSpPr txBox="1"/>
          <p:nvPr/>
        </p:nvSpPr>
        <p:spPr>
          <a:xfrm>
            <a:off x="5029200" y="2258568"/>
            <a:ext cx="6062472" cy="438912"/>
          </a:xfrm>
          <a:prstGeom prst="rect">
            <a:avLst/>
          </a:prstGeom>
          <a:noFill/>
        </p:spPr>
        <p:txBody>
          <a:bodyPr wrap="square" lIns="9144" tIns="0" rIns="9144" bIns="0" anchor="t">
            <a:spAutoFit/>
          </a:bodyPr>
          <a:lstStyle/>
          <a:p>
            <a:pPr>
              <a:spcBef>
                <a:spcPts val="0"/>
              </a:spcBef>
              <a:spcAft>
                <a:spcPts val="0"/>
              </a:spcAft>
              <a:defRPr sz="1680" b="0">
                <a:solidFill>
                  <a:srgbClr val="183947"/>
                </a:solidFill>
                <a:latin typeface="Aptos"/>
              </a:defRPr>
            </a:pPr>
            <a:r>
              <a:t>A DPC or prescribed board reduces unilateral discretion.</a:t>
            </a:r>
          </a:p>
        </p:txBody>
      </p:sp>
      <p:sp>
        <p:nvSpPr>
          <p:cNvPr id="15" name="Rounded Rectangle 14"/>
          <p:cNvSpPr/>
          <p:nvPr/>
        </p:nvSpPr>
        <p:spPr>
          <a:xfrm>
            <a:off x="713232" y="2916936"/>
            <a:ext cx="10735056" cy="704088"/>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713232" y="2916936"/>
            <a:ext cx="68580" cy="704088"/>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32688" y="3092500"/>
            <a:ext cx="475488" cy="356616"/>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60704" y="3167481"/>
            <a:ext cx="246888" cy="219456"/>
          </a:xfrm>
          <a:prstGeom prst="rect">
            <a:avLst/>
          </a:prstGeom>
          <a:noFill/>
        </p:spPr>
        <p:txBody>
          <a:bodyPr wrap="square" lIns="9144" tIns="0" rIns="9144" bIns="0" anchor="t">
            <a:spAutoFit/>
          </a:bodyPr>
          <a:lstStyle/>
          <a:p>
            <a:pPr>
              <a:spcBef>
                <a:spcPts val="0"/>
              </a:spcBef>
              <a:spcAft>
                <a:spcPts val="0"/>
              </a:spcAft>
              <a:defRPr sz="1170" b="1">
                <a:solidFill>
                  <a:srgbClr val="3C72A8"/>
                </a:solidFill>
                <a:latin typeface="Aptos"/>
              </a:defRPr>
            </a:pPr>
            <a:r>
              <a:t>06</a:t>
            </a:r>
          </a:p>
        </p:txBody>
      </p:sp>
      <p:sp>
        <p:nvSpPr>
          <p:cNvPr id="19" name="TextBox 18"/>
          <p:cNvSpPr txBox="1"/>
          <p:nvPr/>
        </p:nvSpPr>
        <p:spPr>
          <a:xfrm>
            <a:off x="1627632" y="3035808"/>
            <a:ext cx="3438144" cy="502920"/>
          </a:xfrm>
          <a:prstGeom prst="rect">
            <a:avLst/>
          </a:prstGeom>
          <a:noFill/>
        </p:spPr>
        <p:txBody>
          <a:bodyPr wrap="square" lIns="9144" tIns="0" rIns="9144" bIns="0" anchor="t">
            <a:spAutoFit/>
          </a:bodyPr>
          <a:lstStyle/>
          <a:p>
            <a:pPr>
              <a:spcBef>
                <a:spcPts val="0"/>
              </a:spcBef>
              <a:spcAft>
                <a:spcPts val="0"/>
              </a:spcAft>
              <a:defRPr sz="1810" b="1">
                <a:solidFill>
                  <a:srgbClr val="16354B"/>
                </a:solidFill>
                <a:latin typeface="Aptos"/>
              </a:defRPr>
            </a:pPr>
            <a:r>
              <a:t>Apply uniform criteria</a:t>
            </a:r>
          </a:p>
        </p:txBody>
      </p:sp>
      <p:sp>
        <p:nvSpPr>
          <p:cNvPr id="20" name="TextBox 19"/>
          <p:cNvSpPr txBox="1"/>
          <p:nvPr/>
        </p:nvSpPr>
        <p:spPr>
          <a:xfrm>
            <a:off x="5029200" y="3054096"/>
            <a:ext cx="6062472" cy="438912"/>
          </a:xfrm>
          <a:prstGeom prst="rect">
            <a:avLst/>
          </a:prstGeom>
          <a:noFill/>
        </p:spPr>
        <p:txBody>
          <a:bodyPr wrap="square" lIns="9144" tIns="0" rIns="9144" bIns="0" anchor="t">
            <a:spAutoFit/>
          </a:bodyPr>
          <a:lstStyle/>
          <a:p>
            <a:pPr>
              <a:spcBef>
                <a:spcPts val="0"/>
              </a:spcBef>
              <a:spcAft>
                <a:spcPts val="0"/>
              </a:spcAft>
              <a:defRPr sz="1680" b="0">
                <a:solidFill>
                  <a:srgbClr val="183947"/>
                </a:solidFill>
                <a:latin typeface="Aptos"/>
              </a:defRPr>
            </a:pPr>
            <a:r>
              <a:t>Follow the published method consistently and record reasons.</a:t>
            </a:r>
          </a:p>
        </p:txBody>
      </p:sp>
      <p:sp>
        <p:nvSpPr>
          <p:cNvPr id="21" name="Rounded Rectangle 20"/>
          <p:cNvSpPr/>
          <p:nvPr/>
        </p:nvSpPr>
        <p:spPr>
          <a:xfrm>
            <a:off x="713232" y="3712463"/>
            <a:ext cx="10735056" cy="704088"/>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713232" y="3712463"/>
            <a:ext cx="68580" cy="704088"/>
          </a:xfrm>
          <a:prstGeom prst="rect">
            <a:avLst/>
          </a:prstGeom>
          <a:solidFill>
            <a:srgbClr val="137D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32688" y="3888028"/>
            <a:ext cx="475488" cy="3566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060704" y="3963009"/>
            <a:ext cx="246888" cy="219456"/>
          </a:xfrm>
          <a:prstGeom prst="rect">
            <a:avLst/>
          </a:prstGeom>
          <a:noFill/>
        </p:spPr>
        <p:txBody>
          <a:bodyPr wrap="square" lIns="9144" tIns="0" rIns="9144" bIns="0" anchor="t">
            <a:spAutoFit/>
          </a:bodyPr>
          <a:lstStyle/>
          <a:p>
            <a:pPr>
              <a:spcBef>
                <a:spcPts val="0"/>
              </a:spcBef>
              <a:spcAft>
                <a:spcPts val="0"/>
              </a:spcAft>
              <a:defRPr sz="1170" b="1">
                <a:solidFill>
                  <a:srgbClr val="137D77"/>
                </a:solidFill>
                <a:latin typeface="Aptos"/>
              </a:defRPr>
            </a:pPr>
            <a:r>
              <a:t>07</a:t>
            </a:r>
          </a:p>
        </p:txBody>
      </p:sp>
      <p:sp>
        <p:nvSpPr>
          <p:cNvPr id="25" name="TextBox 24"/>
          <p:cNvSpPr txBox="1"/>
          <p:nvPr/>
        </p:nvSpPr>
        <p:spPr>
          <a:xfrm>
            <a:off x="1627632" y="3831335"/>
            <a:ext cx="3438144" cy="502920"/>
          </a:xfrm>
          <a:prstGeom prst="rect">
            <a:avLst/>
          </a:prstGeom>
          <a:noFill/>
        </p:spPr>
        <p:txBody>
          <a:bodyPr wrap="square" lIns="9144" tIns="0" rIns="9144" bIns="0" anchor="t">
            <a:spAutoFit/>
          </a:bodyPr>
          <a:lstStyle/>
          <a:p>
            <a:pPr>
              <a:spcBef>
                <a:spcPts val="0"/>
              </a:spcBef>
              <a:spcAft>
                <a:spcPts val="0"/>
              </a:spcAft>
              <a:defRPr sz="1810" b="1">
                <a:solidFill>
                  <a:srgbClr val="16354B"/>
                </a:solidFill>
                <a:latin typeface="Aptos"/>
              </a:defRPr>
            </a:pPr>
            <a:r>
              <a:t>Distinguish opportunity from entitlement</a:t>
            </a:r>
          </a:p>
        </p:txBody>
      </p:sp>
      <p:sp>
        <p:nvSpPr>
          <p:cNvPr id="26" name="TextBox 25"/>
          <p:cNvSpPr txBox="1"/>
          <p:nvPr/>
        </p:nvSpPr>
        <p:spPr>
          <a:xfrm>
            <a:off x="5029200" y="3849624"/>
            <a:ext cx="6062472" cy="438912"/>
          </a:xfrm>
          <a:prstGeom prst="rect">
            <a:avLst/>
          </a:prstGeom>
          <a:noFill/>
        </p:spPr>
        <p:txBody>
          <a:bodyPr wrap="square" lIns="9144" tIns="0" rIns="9144" bIns="0" anchor="t">
            <a:spAutoFit/>
          </a:bodyPr>
          <a:lstStyle/>
          <a:p>
            <a:pPr>
              <a:spcBef>
                <a:spcPts val="0"/>
              </a:spcBef>
              <a:spcAft>
                <a:spcPts val="0"/>
              </a:spcAft>
              <a:defRPr sz="1680" b="0">
                <a:solidFill>
                  <a:srgbClr val="183947"/>
                </a:solidFill>
                <a:latin typeface="Aptos"/>
              </a:defRPr>
            </a:pPr>
            <a:r>
              <a:t>Eligible officers may be considered; promotion is not automatic.</a:t>
            </a:r>
          </a:p>
        </p:txBody>
      </p:sp>
      <p:sp>
        <p:nvSpPr>
          <p:cNvPr id="27" name="Rounded Rectangle 26"/>
          <p:cNvSpPr/>
          <p:nvPr/>
        </p:nvSpPr>
        <p:spPr>
          <a:xfrm>
            <a:off x="713232" y="4507992"/>
            <a:ext cx="10735056" cy="704088"/>
          </a:xfrm>
          <a:prstGeom prst="roundRect">
            <a:avLst/>
          </a:prstGeom>
          <a:solidFill>
            <a:srgbClr val="FFFFFF"/>
          </a:solidFill>
          <a:ln w="11430">
            <a:solidFill>
              <a:srgbClr val="D9E4E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713232" y="4507992"/>
            <a:ext cx="68580" cy="704088"/>
          </a:xfrm>
          <a:prstGeom prst="rect">
            <a:avLst/>
          </a:prstGeom>
          <a:solidFill>
            <a:srgbClr val="3C72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a:off x="932688" y="4683556"/>
            <a:ext cx="475488" cy="356616"/>
          </a:xfrm>
          <a:prstGeom prst="roundRect">
            <a:avLst/>
          </a:prstGeom>
          <a:solidFill>
            <a:srgbClr val="E8F0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60704" y="4758537"/>
            <a:ext cx="246888" cy="219456"/>
          </a:xfrm>
          <a:prstGeom prst="rect">
            <a:avLst/>
          </a:prstGeom>
          <a:noFill/>
        </p:spPr>
        <p:txBody>
          <a:bodyPr wrap="square" lIns="9144" tIns="0" rIns="9144" bIns="0" anchor="t">
            <a:spAutoFit/>
          </a:bodyPr>
          <a:lstStyle/>
          <a:p>
            <a:pPr>
              <a:spcBef>
                <a:spcPts val="0"/>
              </a:spcBef>
              <a:spcAft>
                <a:spcPts val="0"/>
              </a:spcAft>
              <a:defRPr sz="1170" b="1">
                <a:solidFill>
                  <a:srgbClr val="3C72A8"/>
                </a:solidFill>
                <a:latin typeface="Aptos"/>
              </a:defRPr>
            </a:pPr>
            <a:r>
              <a:t>08</a:t>
            </a:r>
          </a:p>
        </p:txBody>
      </p:sp>
      <p:sp>
        <p:nvSpPr>
          <p:cNvPr id="31" name="TextBox 30"/>
          <p:cNvSpPr txBox="1"/>
          <p:nvPr/>
        </p:nvSpPr>
        <p:spPr>
          <a:xfrm>
            <a:off x="1627632" y="4626864"/>
            <a:ext cx="3438144" cy="502920"/>
          </a:xfrm>
          <a:prstGeom prst="rect">
            <a:avLst/>
          </a:prstGeom>
          <a:noFill/>
        </p:spPr>
        <p:txBody>
          <a:bodyPr wrap="square" lIns="9144" tIns="0" rIns="9144" bIns="0" anchor="t">
            <a:spAutoFit/>
          </a:bodyPr>
          <a:lstStyle/>
          <a:p>
            <a:pPr>
              <a:spcBef>
                <a:spcPts val="0"/>
              </a:spcBef>
              <a:spcAft>
                <a:spcPts val="0"/>
              </a:spcAft>
              <a:defRPr sz="1810" b="1">
                <a:solidFill>
                  <a:srgbClr val="16354B"/>
                </a:solidFill>
                <a:latin typeface="Aptos"/>
              </a:defRPr>
            </a:pPr>
            <a:r>
              <a:t>Balance evidence</a:t>
            </a:r>
          </a:p>
        </p:txBody>
      </p:sp>
      <p:sp>
        <p:nvSpPr>
          <p:cNvPr id="32" name="TextBox 31"/>
          <p:cNvSpPr txBox="1"/>
          <p:nvPr/>
        </p:nvSpPr>
        <p:spPr>
          <a:xfrm>
            <a:off x="5029200" y="4645152"/>
            <a:ext cx="6062472" cy="438912"/>
          </a:xfrm>
          <a:prstGeom prst="rect">
            <a:avLst/>
          </a:prstGeom>
          <a:noFill/>
        </p:spPr>
        <p:txBody>
          <a:bodyPr wrap="square" lIns="9144" tIns="0" rIns="9144" bIns="0" anchor="t">
            <a:spAutoFit/>
          </a:bodyPr>
          <a:lstStyle/>
          <a:p>
            <a:pPr>
              <a:spcBef>
                <a:spcPts val="0"/>
              </a:spcBef>
              <a:spcAft>
                <a:spcPts val="0"/>
              </a:spcAft>
              <a:defRPr sz="1680" b="0">
                <a:solidFill>
                  <a:srgbClr val="183947"/>
                </a:solidFill>
                <a:latin typeface="Aptos"/>
              </a:defRPr>
            </a:pPr>
            <a:r>
              <a:t>Review competence, service record, seniority and higher-post needs.</a:t>
            </a:r>
          </a:p>
        </p:txBody>
      </p:sp>
      <p:sp>
        <p:nvSpPr>
          <p:cNvPr id="33" name="Rounded Rectangle 32"/>
          <p:cNvSpPr/>
          <p:nvPr/>
        </p:nvSpPr>
        <p:spPr>
          <a:xfrm>
            <a:off x="649224" y="5568696"/>
            <a:ext cx="10908792" cy="585216"/>
          </a:xfrm>
          <a:prstGeom prst="roundRect">
            <a:avLst/>
          </a:prstGeom>
          <a:solidFill>
            <a:srgbClr val="E3F3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41248" y="5724144"/>
            <a:ext cx="1353312" cy="237744"/>
          </a:xfrm>
          <a:prstGeom prst="rect">
            <a:avLst/>
          </a:prstGeom>
          <a:noFill/>
        </p:spPr>
        <p:txBody>
          <a:bodyPr wrap="square" lIns="9144" tIns="0" rIns="9144" bIns="0" anchor="t">
            <a:spAutoFit/>
          </a:bodyPr>
          <a:lstStyle/>
          <a:p>
            <a:pPr>
              <a:spcBef>
                <a:spcPts val="0"/>
              </a:spcBef>
              <a:spcAft>
                <a:spcPts val="0"/>
              </a:spcAft>
              <a:defRPr sz="1150" b="1">
                <a:solidFill>
                  <a:srgbClr val="137D77"/>
                </a:solidFill>
                <a:latin typeface="Aptos"/>
              </a:defRPr>
            </a:pPr>
            <a:r>
              <a:t>CORE PRINCIPLE</a:t>
            </a:r>
          </a:p>
        </p:txBody>
      </p:sp>
      <p:sp>
        <p:nvSpPr>
          <p:cNvPr id="35" name="TextBox 34"/>
          <p:cNvSpPr txBox="1"/>
          <p:nvPr/>
        </p:nvSpPr>
        <p:spPr>
          <a:xfrm>
            <a:off x="2203704" y="5678424"/>
            <a:ext cx="8997696" cy="384048"/>
          </a:xfrm>
          <a:prstGeom prst="rect">
            <a:avLst/>
          </a:prstGeom>
          <a:noFill/>
        </p:spPr>
        <p:txBody>
          <a:bodyPr wrap="square" lIns="9144" tIns="0" rIns="9144" bIns="0" anchor="ctr">
            <a:spAutoFit/>
          </a:bodyPr>
          <a:lstStyle/>
          <a:p>
            <a:pPr>
              <a:spcBef>
                <a:spcPts val="0"/>
              </a:spcBef>
              <a:spcAft>
                <a:spcPts val="0"/>
              </a:spcAft>
              <a:defRPr sz="1600" b="1">
                <a:solidFill>
                  <a:srgbClr val="16354B"/>
                </a:solidFill>
                <a:latin typeface="Aptos"/>
              </a:defRPr>
            </a:pPr>
            <a:r>
              <a:t>Being eligible to compete does not guarantee selection for a limited vacancy.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12587</Words>
  <Application>WPS Presentation</Application>
  <PresentationFormat>On-screen Show (16:9)</PresentationFormat>
  <Paragraphs>881</Paragraphs>
  <Slides>24</Slides>
  <Notes>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Arial</vt:lpstr>
      <vt:lpstr>SimSun</vt:lpstr>
      <vt:lpstr>Wingdings</vt:lpstr>
      <vt:lpstr>Aptos</vt:lpstr>
      <vt:lpstr>Segoe UI</vt:lpstr>
      <vt:lpstr>Aptos</vt:lpstr>
      <vt:lpstr>Aptos</vt:lpstr>
      <vt:lpstr>Aptos</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Promotion in Public Administration</dc:title>
  <dc:creator>Dr. Parismita Bhagawati</dc:creator>
  <cp:keywords>public administration promotion merit seniority DPC APAR</cp:keywords>
  <dc:subject>Meaning, Importance, Types, Principles, Merit Assessment and Promotion Policy</dc:subject>
  <cp:lastModifiedBy>WPS_1743332713</cp:lastModifiedBy>
  <cp:revision>2</cp:revision>
  <dcterms:created xsi:type="dcterms:W3CDTF">2026-10-26T17:23:00Z</dcterms:created>
  <dcterms:modified xsi:type="dcterms:W3CDTF">2026-10-26T17:48:42Z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1033-12.1.0.29162</vt:lpwstr>
  </property>
  <property fmtid="{D5CDD505-2E9C-101B-9397-08002B2CF9AE}" pid="3" name="ICV">
    <vt:lpwstr>BFF93E0DB1FA4BE4BF9DBD4E515F32C4_12</vt:lpwstr>
  </property>
</Properties>
</file>