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embeddedFontLst>
    <p:embeddedFont>
      <p:font typeface="Plus Jakarta Sans"/>
      <p:regular r:id="rId17"/>
      <p:bold r:id="rId18"/>
      <p:italic r:id="rId19"/>
      <p:boldItalic r:id="rId20"/>
    </p:embeddedFont>
    <p:embeddedFont>
      <p:font typeface="Cinzel"/>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usJakartaSans-boldItalic.fntdata"/><Relationship Id="rId11" Type="http://schemas.openxmlformats.org/officeDocument/2006/relationships/slide" Target="slides/slide6.xml"/><Relationship Id="rId22" Type="http://schemas.openxmlformats.org/officeDocument/2006/relationships/font" Target="fonts/Cinzel-bold.fntdata"/><Relationship Id="rId10" Type="http://schemas.openxmlformats.org/officeDocument/2006/relationships/slide" Target="slides/slide5.xml"/><Relationship Id="rId21" Type="http://schemas.openxmlformats.org/officeDocument/2006/relationships/font" Target="fonts/Cinzel-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usJakartaSans-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lusJakartaSans-italic.fntdata"/><Relationship Id="rId6" Type="http://schemas.openxmlformats.org/officeDocument/2006/relationships/slide" Target="slides/slide1.xml"/><Relationship Id="rId18" Type="http://schemas.openxmlformats.org/officeDocument/2006/relationships/font" Target="fonts/PlusJakarta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9.png"/><Relationship Id="rId7" Type="http://schemas.openxmlformats.org/officeDocument/2006/relationships/image" Target="../media/image2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20.png"/><Relationship Id="rId8"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72A"/>
        </a:solidFill>
      </p:bgPr>
    </p:bg>
    <p:spTree>
      <p:nvGrpSpPr>
        <p:cNvPr id="83" name="Shape 83"/>
        <p:cNvGrpSpPr/>
        <p:nvPr/>
      </p:nvGrpSpPr>
      <p:grpSpPr>
        <a:xfrm>
          <a:off x="0" y="0"/>
          <a:ext cx="0" cy="0"/>
          <a:chOff x="0" y="0"/>
          <a:chExt cx="0" cy="0"/>
        </a:xfrm>
      </p:grpSpPr>
      <p:sp>
        <p:nvSpPr>
          <p:cNvPr id="84" name="Google Shape;84;p13"/>
          <p:cNvSpPr/>
          <p:nvPr/>
        </p:nvSpPr>
        <p:spPr>
          <a:xfrm>
            <a:off x="609600" y="4449960"/>
            <a:ext cx="457200" cy="28575"/>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85" name="Google Shape;85;p13"/>
          <p:cNvPicPr preferRelativeResize="0"/>
          <p:nvPr/>
        </p:nvPicPr>
        <p:blipFill rotWithShape="1">
          <a:blip r:embed="rId3">
            <a:alphaModFix/>
          </a:blip>
          <a:srcRect b="0" l="0" r="0" t="0"/>
          <a:stretch/>
        </p:blipFill>
        <p:spPr>
          <a:xfrm>
            <a:off x="6324600" y="952500"/>
            <a:ext cx="5257800" cy="4953000"/>
          </a:xfrm>
          <a:prstGeom prst="rect">
            <a:avLst/>
          </a:prstGeom>
          <a:noFill/>
          <a:ln>
            <a:noFill/>
          </a:ln>
        </p:spPr>
      </p:pic>
      <p:sp>
        <p:nvSpPr>
          <p:cNvPr id="86" name="Google Shape;86;p13"/>
          <p:cNvSpPr txBox="1"/>
          <p:nvPr/>
        </p:nvSpPr>
        <p:spPr>
          <a:xfrm>
            <a:off x="609600" y="2307877"/>
            <a:ext cx="6572250"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F59E0B"/>
                </a:solidFill>
                <a:latin typeface="Plus Jakarta Sans"/>
                <a:ea typeface="Plus Jakarta Sans"/>
                <a:cs typeface="Plus Jakarta Sans"/>
                <a:sym typeface="Plus Jakarta Sans"/>
              </a:rPr>
              <a:t>ARCHITECT OF SOCIAL JUSTICE</a:t>
            </a:r>
            <a:endParaRPr/>
          </a:p>
        </p:txBody>
      </p:sp>
      <p:sp>
        <p:nvSpPr>
          <p:cNvPr id="87" name="Google Shape;87;p13"/>
          <p:cNvSpPr txBox="1"/>
          <p:nvPr/>
        </p:nvSpPr>
        <p:spPr>
          <a:xfrm>
            <a:off x="609600" y="2660302"/>
            <a:ext cx="6900862" cy="61332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1" i="0" lang="en-US" sz="4200" u="none" cap="none" strike="noStrike">
                <a:solidFill>
                  <a:srgbClr val="FFFFFF"/>
                </a:solidFill>
                <a:latin typeface="Cinzel"/>
                <a:ea typeface="Cinzel"/>
                <a:cs typeface="Cinzel"/>
                <a:sym typeface="Cinzel"/>
              </a:rPr>
              <a:t>Dr. B. R. Ambedkar</a:t>
            </a:r>
            <a:endParaRPr/>
          </a:p>
        </p:txBody>
      </p:sp>
      <p:sp>
        <p:nvSpPr>
          <p:cNvPr id="88" name="Google Shape;88;p13"/>
          <p:cNvSpPr txBox="1"/>
          <p:nvPr/>
        </p:nvSpPr>
        <p:spPr>
          <a:xfrm>
            <a:off x="609600" y="3502223"/>
            <a:ext cx="5353050" cy="5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500" u="none" cap="none" strike="noStrike">
                <a:solidFill>
                  <a:srgbClr val="94A3B8"/>
                </a:solidFill>
                <a:latin typeface="Plus Jakarta Sans"/>
                <a:ea typeface="Plus Jakarta Sans"/>
                <a:cs typeface="Plus Jakarta Sans"/>
                <a:sym typeface="Plus Jakarta Sans"/>
              </a:rPr>
              <a:t>Revolutionary Reformer, Economist, Jurist &amp; Father of the Indian Constitution</a:t>
            </a:r>
            <a:endParaRPr/>
          </a:p>
        </p:txBody>
      </p:sp>
      <p:sp>
        <p:nvSpPr>
          <p:cNvPr id="89" name="Google Shape;89;p13"/>
          <p:cNvSpPr txBox="1"/>
          <p:nvPr/>
        </p:nvSpPr>
        <p:spPr>
          <a:xfrm>
            <a:off x="1219200" y="4378523"/>
            <a:ext cx="1057275"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CBD5E1"/>
                </a:solidFill>
                <a:latin typeface="Plus Jakarta Sans"/>
                <a:ea typeface="Plus Jakarta Sans"/>
                <a:cs typeface="Plus Jakarta Sans"/>
                <a:sym typeface="Plus Jakarta Sans"/>
              </a:rPr>
              <a:t>1891 – 1956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3" name="Shape 93"/>
        <p:cNvGrpSpPr/>
        <p:nvPr/>
      </p:nvGrpSpPr>
      <p:grpSpPr>
        <a:xfrm>
          <a:off x="0" y="0"/>
          <a:ext cx="0" cy="0"/>
          <a:chOff x="0" y="0"/>
          <a:chExt cx="0" cy="0"/>
        </a:xfrm>
      </p:grpSpPr>
      <p:sp>
        <p:nvSpPr>
          <p:cNvPr id="94" name="Google Shape;94;p14"/>
          <p:cNvSpPr/>
          <p:nvPr/>
        </p:nvSpPr>
        <p:spPr>
          <a:xfrm>
            <a:off x="6096000" y="1209675"/>
            <a:ext cx="5486400" cy="5114925"/>
          </a:xfrm>
          <a:prstGeom prst="roundRect">
            <a:avLst>
              <a:gd fmla="val 2979"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5" name="Google Shape;95;p14"/>
          <p:cNvSpPr/>
          <p:nvPr/>
        </p:nvSpPr>
        <p:spPr>
          <a:xfrm>
            <a:off x="609600" y="1905000"/>
            <a:ext cx="5029200" cy="1114425"/>
          </a:xfrm>
          <a:prstGeom prst="rect">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6" name="Google Shape;96;p14"/>
          <p:cNvSpPr/>
          <p:nvPr/>
        </p:nvSpPr>
        <p:spPr>
          <a:xfrm>
            <a:off x="609600" y="3209925"/>
            <a:ext cx="5029200" cy="1114425"/>
          </a:xfrm>
          <a:prstGeom prst="rect">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7" name="Google Shape;97;p14"/>
          <p:cNvSpPr/>
          <p:nvPr/>
        </p:nvSpPr>
        <p:spPr>
          <a:xfrm>
            <a:off x="609600" y="4514850"/>
            <a:ext cx="5029200" cy="1114425"/>
          </a:xfrm>
          <a:prstGeom prst="rect">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8" name="Google Shape;98;p14"/>
          <p:cNvSpPr/>
          <p:nvPr/>
        </p:nvSpPr>
        <p:spPr>
          <a:xfrm>
            <a:off x="609600" y="1905000"/>
            <a:ext cx="38100" cy="1114425"/>
          </a:xfrm>
          <a:prstGeom prst="rect">
            <a:avLst/>
          </a:prstGeom>
          <a:solidFill>
            <a:srgbClr val="D977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9" name="Google Shape;99;p14"/>
          <p:cNvSpPr/>
          <p:nvPr/>
        </p:nvSpPr>
        <p:spPr>
          <a:xfrm>
            <a:off x="609600" y="3209925"/>
            <a:ext cx="38100" cy="1114425"/>
          </a:xfrm>
          <a:prstGeom prst="rect">
            <a:avLst/>
          </a:prstGeom>
          <a:solidFill>
            <a:srgbClr val="1E3A8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0" name="Google Shape;100;p14"/>
          <p:cNvSpPr/>
          <p:nvPr/>
        </p:nvSpPr>
        <p:spPr>
          <a:xfrm>
            <a:off x="609600" y="4514850"/>
            <a:ext cx="38100" cy="1114425"/>
          </a:xfrm>
          <a:prstGeom prst="rect">
            <a:avLst/>
          </a:prstGeom>
          <a:solidFill>
            <a:srgbClr val="0596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01" name="Google Shape;101;p14"/>
          <p:cNvPicPr preferRelativeResize="0"/>
          <p:nvPr/>
        </p:nvPicPr>
        <p:blipFill rotWithShape="1">
          <a:blip r:embed="rId3">
            <a:alphaModFix/>
          </a:blip>
          <a:srcRect b="0" l="0" r="0" t="0"/>
          <a:stretch/>
        </p:blipFill>
        <p:spPr>
          <a:xfrm>
            <a:off x="8458200" y="2886075"/>
            <a:ext cx="762000" cy="609600"/>
          </a:xfrm>
          <a:prstGeom prst="rect">
            <a:avLst/>
          </a:prstGeom>
          <a:noFill/>
          <a:ln>
            <a:noFill/>
          </a:ln>
        </p:spPr>
      </p:pic>
      <p:sp>
        <p:nvSpPr>
          <p:cNvPr id="102" name="Google Shape;102;p14"/>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FOUNDATIONAL BEGINNINGS</a:t>
            </a:r>
            <a:endParaRPr/>
          </a:p>
        </p:txBody>
      </p:sp>
      <p:sp>
        <p:nvSpPr>
          <p:cNvPr id="103" name="Google Shape;103;p14"/>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Biography &amp; Scholarly Pursuit</a:t>
            </a:r>
            <a:endParaRPr/>
          </a:p>
        </p:txBody>
      </p:sp>
      <p:sp>
        <p:nvSpPr>
          <p:cNvPr id="104" name="Google Shape;104;p14"/>
          <p:cNvSpPr txBox="1"/>
          <p:nvPr/>
        </p:nvSpPr>
        <p:spPr>
          <a:xfrm>
            <a:off x="5695950" y="2886075"/>
            <a:ext cx="6286500" cy="1762125"/>
          </a:xfrm>
          <a:prstGeom prst="rect">
            <a:avLst/>
          </a:prstGeom>
          <a:noFill/>
          <a:ln>
            <a:noFill/>
          </a:ln>
        </p:spPr>
        <p:txBody>
          <a:bodyPr anchorCtr="0" anchor="t" bIns="0" lIns="762000" spcFirstLastPara="1" rIns="0" wrap="square" tIns="0">
            <a:spAutoFit/>
          </a:bodyPr>
          <a:lstStyle/>
          <a:p>
            <a:pPr indent="0" lvl="0" marL="0" marR="0" rtl="0" algn="ctr">
              <a:spcBef>
                <a:spcPts val="0"/>
              </a:spcBef>
              <a:spcAft>
                <a:spcPts val="0"/>
              </a:spcAft>
              <a:buNone/>
            </a:pPr>
            <a:r>
              <a:rPr b="1" i="0" lang="en-US" sz="1200" u="none" cap="none" strike="noStrike">
                <a:solidFill>
                  <a:srgbClr val="64748B"/>
                </a:solidFill>
                <a:latin typeface="Plus Jakarta Sans"/>
                <a:ea typeface="Plus Jakarta Sans"/>
                <a:cs typeface="Plus Jakarta Sans"/>
                <a:sym typeface="Plus Jakarta Sans"/>
              </a:rPr>
              <a:t>— Dr. B. R. Ambedkar</a:t>
            </a:r>
            <a:endParaRPr/>
          </a:p>
        </p:txBody>
      </p:sp>
      <p:sp>
        <p:nvSpPr>
          <p:cNvPr id="105" name="Google Shape;105;p14"/>
          <p:cNvSpPr txBox="1"/>
          <p:nvPr/>
        </p:nvSpPr>
        <p:spPr>
          <a:xfrm>
            <a:off x="876300" y="2095500"/>
            <a:ext cx="5950743"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Birth &amp; Early Struggle</a:t>
            </a:r>
            <a:endParaRPr/>
          </a:p>
        </p:txBody>
      </p:sp>
      <p:sp>
        <p:nvSpPr>
          <p:cNvPr id="106" name="Google Shape;106;p14"/>
          <p:cNvSpPr txBox="1"/>
          <p:nvPr/>
        </p:nvSpPr>
        <p:spPr>
          <a:xfrm>
            <a:off x="876300" y="2390775"/>
            <a:ext cx="462915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Born April 14, 1891, in Mhow. Faced severe untouchability and social isolation from childhood.</a:t>
            </a:r>
            <a:endParaRPr/>
          </a:p>
        </p:txBody>
      </p:sp>
      <p:sp>
        <p:nvSpPr>
          <p:cNvPr id="107" name="Google Shape;107;p14"/>
          <p:cNvSpPr txBox="1"/>
          <p:nvPr/>
        </p:nvSpPr>
        <p:spPr>
          <a:xfrm>
            <a:off x="876300" y="3400425"/>
            <a:ext cx="5950743"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Unmatched Academic Mastery</a:t>
            </a:r>
            <a:endParaRPr/>
          </a:p>
        </p:txBody>
      </p:sp>
      <p:sp>
        <p:nvSpPr>
          <p:cNvPr id="108" name="Google Shape;108;p14"/>
          <p:cNvSpPr txBox="1"/>
          <p:nvPr/>
        </p:nvSpPr>
        <p:spPr>
          <a:xfrm>
            <a:off x="876300" y="3695700"/>
            <a:ext cx="462915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Earned doctorates from Columbia University and the London School of Economics.</a:t>
            </a:r>
            <a:endParaRPr/>
          </a:p>
        </p:txBody>
      </p:sp>
      <p:sp>
        <p:nvSpPr>
          <p:cNvPr id="109" name="Google Shape;109;p14"/>
          <p:cNvSpPr txBox="1"/>
          <p:nvPr/>
        </p:nvSpPr>
        <p:spPr>
          <a:xfrm>
            <a:off x="876300" y="4705350"/>
            <a:ext cx="5950743"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Legal &amp; Intellectual Power</a:t>
            </a:r>
            <a:endParaRPr/>
          </a:p>
        </p:txBody>
      </p:sp>
      <p:sp>
        <p:nvSpPr>
          <p:cNvPr id="110" name="Google Shape;110;p14"/>
          <p:cNvSpPr txBox="1"/>
          <p:nvPr/>
        </p:nvSpPr>
        <p:spPr>
          <a:xfrm>
            <a:off x="876300" y="5000625"/>
            <a:ext cx="462915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Called to the Bar at Gray's Inn, London, combining deep legal scholarship with social activism.</a:t>
            </a:r>
            <a:endParaRPr/>
          </a:p>
        </p:txBody>
      </p:sp>
      <p:sp>
        <p:nvSpPr>
          <p:cNvPr id="111" name="Google Shape;111;p14"/>
          <p:cNvSpPr txBox="1"/>
          <p:nvPr/>
        </p:nvSpPr>
        <p:spPr>
          <a:xfrm>
            <a:off x="5695950" y="3724275"/>
            <a:ext cx="6286500" cy="609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800" u="none" cap="none" strike="noStrike">
                <a:solidFill>
                  <a:srgbClr val="0F172A"/>
                </a:solidFill>
                <a:latin typeface="Cinzel"/>
                <a:ea typeface="Cinzel"/>
                <a:cs typeface="Cinzel"/>
                <a:sym typeface="Cinzel"/>
              </a:rPr>
              <a:t>"Cultivation of mind should be the ultimate aim of human existence."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15" name="Shape 115"/>
        <p:cNvGrpSpPr/>
        <p:nvPr/>
      </p:nvGrpSpPr>
      <p:grpSpPr>
        <a:xfrm>
          <a:off x="0" y="0"/>
          <a:ext cx="0" cy="0"/>
          <a:chOff x="0" y="0"/>
          <a:chExt cx="0" cy="0"/>
        </a:xfrm>
      </p:grpSpPr>
      <p:sp>
        <p:nvSpPr>
          <p:cNvPr id="116" name="Google Shape;116;p15"/>
          <p:cNvSpPr/>
          <p:nvPr/>
        </p:nvSpPr>
        <p:spPr>
          <a:xfrm>
            <a:off x="609600" y="2562225"/>
            <a:ext cx="3505200" cy="2409825"/>
          </a:xfrm>
          <a:prstGeom prst="roundRect">
            <a:avLst>
              <a:gd fmla="val 632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7" name="Google Shape;117;p15"/>
          <p:cNvSpPr/>
          <p:nvPr/>
        </p:nvSpPr>
        <p:spPr>
          <a:xfrm>
            <a:off x="4343400" y="2562225"/>
            <a:ext cx="3505200" cy="2409825"/>
          </a:xfrm>
          <a:prstGeom prst="roundRect">
            <a:avLst>
              <a:gd fmla="val 632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8" name="Google Shape;118;p15"/>
          <p:cNvSpPr/>
          <p:nvPr/>
        </p:nvSpPr>
        <p:spPr>
          <a:xfrm>
            <a:off x="8077200" y="2562225"/>
            <a:ext cx="3505200" cy="2409825"/>
          </a:xfrm>
          <a:prstGeom prst="roundRect">
            <a:avLst>
              <a:gd fmla="val 632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19" name="Google Shape;119;p15"/>
          <p:cNvPicPr preferRelativeResize="0"/>
          <p:nvPr/>
        </p:nvPicPr>
        <p:blipFill rotWithShape="1">
          <a:blip r:embed="rId3">
            <a:alphaModFix/>
          </a:blip>
          <a:srcRect b="0" l="0" r="0" t="0"/>
          <a:stretch/>
        </p:blipFill>
        <p:spPr>
          <a:xfrm>
            <a:off x="914400" y="2867025"/>
            <a:ext cx="457200" cy="457200"/>
          </a:xfrm>
          <a:prstGeom prst="rect">
            <a:avLst/>
          </a:prstGeom>
          <a:noFill/>
          <a:ln>
            <a:noFill/>
          </a:ln>
        </p:spPr>
      </p:pic>
      <p:pic>
        <p:nvPicPr>
          <p:cNvPr descr="image.png" id="120" name="Google Shape;120;p15"/>
          <p:cNvPicPr preferRelativeResize="0"/>
          <p:nvPr/>
        </p:nvPicPr>
        <p:blipFill rotWithShape="1">
          <a:blip r:embed="rId4">
            <a:alphaModFix/>
          </a:blip>
          <a:srcRect b="0" l="0" r="0" t="0"/>
          <a:stretch/>
        </p:blipFill>
        <p:spPr>
          <a:xfrm>
            <a:off x="4648200" y="2867025"/>
            <a:ext cx="457200" cy="457200"/>
          </a:xfrm>
          <a:prstGeom prst="rect">
            <a:avLst/>
          </a:prstGeom>
          <a:noFill/>
          <a:ln>
            <a:noFill/>
          </a:ln>
        </p:spPr>
      </p:pic>
      <p:pic>
        <p:nvPicPr>
          <p:cNvPr descr="image.png" id="121" name="Google Shape;121;p15"/>
          <p:cNvPicPr preferRelativeResize="0"/>
          <p:nvPr/>
        </p:nvPicPr>
        <p:blipFill rotWithShape="1">
          <a:blip r:embed="rId5">
            <a:alphaModFix/>
          </a:blip>
          <a:srcRect b="0" l="0" r="0" t="0"/>
          <a:stretch/>
        </p:blipFill>
        <p:spPr>
          <a:xfrm>
            <a:off x="8382000" y="2867025"/>
            <a:ext cx="457200" cy="457200"/>
          </a:xfrm>
          <a:prstGeom prst="rect">
            <a:avLst/>
          </a:prstGeom>
          <a:noFill/>
          <a:ln>
            <a:noFill/>
          </a:ln>
        </p:spPr>
      </p:pic>
      <p:pic>
        <p:nvPicPr>
          <p:cNvPr descr="image.png" id="122" name="Google Shape;122;p15"/>
          <p:cNvPicPr preferRelativeResize="0"/>
          <p:nvPr/>
        </p:nvPicPr>
        <p:blipFill rotWithShape="1">
          <a:blip r:embed="rId6">
            <a:alphaModFix/>
          </a:blip>
          <a:srcRect b="0" l="0" r="0" t="0"/>
          <a:stretch/>
        </p:blipFill>
        <p:spPr>
          <a:xfrm>
            <a:off x="1023937" y="2990850"/>
            <a:ext cx="238125" cy="209550"/>
          </a:xfrm>
          <a:prstGeom prst="rect">
            <a:avLst/>
          </a:prstGeom>
          <a:noFill/>
          <a:ln>
            <a:noFill/>
          </a:ln>
        </p:spPr>
      </p:pic>
      <p:pic>
        <p:nvPicPr>
          <p:cNvPr descr="image.png" id="123" name="Google Shape;123;p15"/>
          <p:cNvPicPr preferRelativeResize="0"/>
          <p:nvPr/>
        </p:nvPicPr>
        <p:blipFill rotWithShape="1">
          <a:blip r:embed="rId7">
            <a:alphaModFix/>
          </a:blip>
          <a:srcRect b="0" l="0" r="0" t="0"/>
          <a:stretch/>
        </p:blipFill>
        <p:spPr>
          <a:xfrm>
            <a:off x="4757737" y="2990850"/>
            <a:ext cx="238125" cy="209550"/>
          </a:xfrm>
          <a:prstGeom prst="rect">
            <a:avLst/>
          </a:prstGeom>
          <a:noFill/>
          <a:ln>
            <a:noFill/>
          </a:ln>
        </p:spPr>
      </p:pic>
      <p:pic>
        <p:nvPicPr>
          <p:cNvPr descr="image.png" id="124" name="Google Shape;124;p15"/>
          <p:cNvPicPr preferRelativeResize="0"/>
          <p:nvPr/>
        </p:nvPicPr>
        <p:blipFill rotWithShape="1">
          <a:blip r:embed="rId8">
            <a:alphaModFix/>
          </a:blip>
          <a:srcRect b="0" l="0" r="0" t="0"/>
          <a:stretch/>
        </p:blipFill>
        <p:spPr>
          <a:xfrm>
            <a:off x="8520112" y="2990850"/>
            <a:ext cx="180975" cy="209550"/>
          </a:xfrm>
          <a:prstGeom prst="rect">
            <a:avLst/>
          </a:prstGeom>
          <a:noFill/>
          <a:ln>
            <a:noFill/>
          </a:ln>
        </p:spPr>
      </p:pic>
      <p:sp>
        <p:nvSpPr>
          <p:cNvPr id="125" name="Google Shape;125;p15"/>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SOCIOLOGICAL ANALYSIS</a:t>
            </a:r>
            <a:endParaRPr/>
          </a:p>
        </p:txBody>
      </p:sp>
      <p:sp>
        <p:nvSpPr>
          <p:cNvPr id="126" name="Google Shape;126;p15"/>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The Theory of Graded Inequality</a:t>
            </a:r>
            <a:endParaRPr/>
          </a:p>
        </p:txBody>
      </p:sp>
      <p:sp>
        <p:nvSpPr>
          <p:cNvPr id="127" name="Google Shape;127;p15"/>
          <p:cNvSpPr txBox="1"/>
          <p:nvPr/>
        </p:nvSpPr>
        <p:spPr>
          <a:xfrm>
            <a:off x="914400" y="3514725"/>
            <a:ext cx="3800475"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Plus Jakarta Sans"/>
                <a:ea typeface="Plus Jakarta Sans"/>
                <a:cs typeface="Plus Jakarta Sans"/>
                <a:sym typeface="Plus Jakarta Sans"/>
              </a:rPr>
              <a:t>Ascending Reverence</a:t>
            </a:r>
            <a:endParaRPr/>
          </a:p>
        </p:txBody>
      </p:sp>
      <p:sp>
        <p:nvSpPr>
          <p:cNvPr id="128" name="Google Shape;128;p15"/>
          <p:cNvSpPr txBox="1"/>
          <p:nvPr/>
        </p:nvSpPr>
        <p:spPr>
          <a:xfrm>
            <a:off x="914400" y="3895725"/>
            <a:ext cx="2990850" cy="5143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Reverence increases with higher social status, reinforcing privilege.</a:t>
            </a:r>
            <a:endParaRPr/>
          </a:p>
        </p:txBody>
      </p:sp>
      <p:sp>
        <p:nvSpPr>
          <p:cNvPr id="129" name="Google Shape;129;p15"/>
          <p:cNvSpPr txBox="1"/>
          <p:nvPr/>
        </p:nvSpPr>
        <p:spPr>
          <a:xfrm>
            <a:off x="4648200" y="3514725"/>
            <a:ext cx="3800475"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Plus Jakarta Sans"/>
                <a:ea typeface="Plus Jakarta Sans"/>
                <a:cs typeface="Plus Jakarta Sans"/>
                <a:sym typeface="Plus Jakarta Sans"/>
              </a:rPr>
              <a:t>Descending Contempt</a:t>
            </a:r>
            <a:endParaRPr/>
          </a:p>
        </p:txBody>
      </p:sp>
      <p:sp>
        <p:nvSpPr>
          <p:cNvPr id="130" name="Google Shape;130;p15"/>
          <p:cNvSpPr txBox="1"/>
          <p:nvPr/>
        </p:nvSpPr>
        <p:spPr>
          <a:xfrm>
            <a:off x="4648200" y="3895725"/>
            <a:ext cx="2990850" cy="77152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Contempt increases downward, preventing unified solidarity among oppressed groups.</a:t>
            </a:r>
            <a:endParaRPr/>
          </a:p>
        </p:txBody>
      </p:sp>
      <p:sp>
        <p:nvSpPr>
          <p:cNvPr id="131" name="Google Shape;131;p15"/>
          <p:cNvSpPr txBox="1"/>
          <p:nvPr/>
        </p:nvSpPr>
        <p:spPr>
          <a:xfrm>
            <a:off x="8382000" y="3514725"/>
            <a:ext cx="3800475"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Plus Jakarta Sans"/>
                <a:ea typeface="Plus Jakarta Sans"/>
                <a:cs typeface="Plus Jakarta Sans"/>
                <a:sym typeface="Plus Jakarta Sans"/>
              </a:rPr>
              <a:t>Division of Laborers</a:t>
            </a:r>
            <a:endParaRPr/>
          </a:p>
        </p:txBody>
      </p:sp>
      <p:sp>
        <p:nvSpPr>
          <p:cNvPr id="132" name="Google Shape;132;p15"/>
          <p:cNvSpPr txBox="1"/>
          <p:nvPr/>
        </p:nvSpPr>
        <p:spPr>
          <a:xfrm>
            <a:off x="8382000" y="3895725"/>
            <a:ext cx="2990850" cy="51435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Caste is not merely division of labor, but an enforced division of laborers.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6" name="Shape 136"/>
        <p:cNvGrpSpPr/>
        <p:nvPr/>
      </p:nvGrpSpPr>
      <p:grpSpPr>
        <a:xfrm>
          <a:off x="0" y="0"/>
          <a:ext cx="0" cy="0"/>
          <a:chOff x="0" y="0"/>
          <a:chExt cx="0" cy="0"/>
        </a:xfrm>
      </p:grpSpPr>
      <p:sp>
        <p:nvSpPr>
          <p:cNvPr id="137" name="Google Shape;137;p16"/>
          <p:cNvSpPr/>
          <p:nvPr/>
        </p:nvSpPr>
        <p:spPr>
          <a:xfrm>
            <a:off x="609600" y="2824162"/>
            <a:ext cx="2600325" cy="1885950"/>
          </a:xfrm>
          <a:prstGeom prst="roundRect">
            <a:avLst>
              <a:gd fmla="val 6060" name="adj"/>
            </a:avLst>
          </a:prstGeom>
          <a:solidFill>
            <a:srgbClr val="F8FAFC"/>
          </a:solidFill>
          <a:ln cap="flat" cmpd="sng" w="38100">
            <a:solidFill>
              <a:srgbClr val="D9770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8" name="Google Shape;138;p16"/>
          <p:cNvSpPr/>
          <p:nvPr/>
        </p:nvSpPr>
        <p:spPr>
          <a:xfrm>
            <a:off x="609600" y="2824162"/>
            <a:ext cx="2600325" cy="38100"/>
          </a:xfrm>
          <a:prstGeom prst="rect">
            <a:avLst/>
          </a:prstGeom>
          <a:solidFill>
            <a:srgbClr val="D977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9" name="Google Shape;139;p16"/>
          <p:cNvSpPr/>
          <p:nvPr/>
        </p:nvSpPr>
        <p:spPr>
          <a:xfrm>
            <a:off x="3400425" y="2824162"/>
            <a:ext cx="2600325" cy="1885950"/>
          </a:xfrm>
          <a:prstGeom prst="roundRect">
            <a:avLst>
              <a:gd fmla="val 6060" name="adj"/>
            </a:avLst>
          </a:prstGeom>
          <a:solidFill>
            <a:srgbClr val="F8FAFC"/>
          </a:solidFill>
          <a:ln cap="flat" cmpd="sng" w="38100">
            <a:solidFill>
              <a:srgbClr val="0284C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0" name="Google Shape;140;p16"/>
          <p:cNvSpPr/>
          <p:nvPr/>
        </p:nvSpPr>
        <p:spPr>
          <a:xfrm>
            <a:off x="3400425" y="2824162"/>
            <a:ext cx="2600325" cy="38100"/>
          </a:xfrm>
          <a:prstGeom prst="rect">
            <a:avLst/>
          </a:prstGeom>
          <a:solidFill>
            <a:srgbClr val="0284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1" name="Google Shape;141;p16"/>
          <p:cNvSpPr/>
          <p:nvPr/>
        </p:nvSpPr>
        <p:spPr>
          <a:xfrm>
            <a:off x="6191250" y="2824162"/>
            <a:ext cx="2600325" cy="1885950"/>
          </a:xfrm>
          <a:prstGeom prst="roundRect">
            <a:avLst>
              <a:gd fmla="val 6060" name="adj"/>
            </a:avLst>
          </a:prstGeom>
          <a:solidFill>
            <a:srgbClr val="F8FAFC"/>
          </a:solidFill>
          <a:ln cap="flat" cmpd="sng" w="38100">
            <a:solidFill>
              <a:srgbClr val="05966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2" name="Google Shape;142;p16"/>
          <p:cNvSpPr/>
          <p:nvPr/>
        </p:nvSpPr>
        <p:spPr>
          <a:xfrm>
            <a:off x="6191250" y="2824162"/>
            <a:ext cx="2600325" cy="38100"/>
          </a:xfrm>
          <a:prstGeom prst="rect">
            <a:avLst/>
          </a:prstGeom>
          <a:solidFill>
            <a:srgbClr val="0596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3" name="Google Shape;143;p16"/>
          <p:cNvSpPr/>
          <p:nvPr/>
        </p:nvSpPr>
        <p:spPr>
          <a:xfrm>
            <a:off x="8982075" y="2824162"/>
            <a:ext cx="2600325" cy="1885950"/>
          </a:xfrm>
          <a:prstGeom prst="roundRect">
            <a:avLst>
              <a:gd fmla="val 6060" name="adj"/>
            </a:avLst>
          </a:prstGeom>
          <a:solidFill>
            <a:srgbClr val="F8FAFC"/>
          </a:solidFill>
          <a:ln cap="flat" cmpd="sng" w="38100">
            <a:solidFill>
              <a:srgbClr val="7C3AE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4" name="Google Shape;144;p16"/>
          <p:cNvSpPr/>
          <p:nvPr/>
        </p:nvSpPr>
        <p:spPr>
          <a:xfrm>
            <a:off x="8982075" y="2824162"/>
            <a:ext cx="2600325" cy="38100"/>
          </a:xfrm>
          <a:prstGeom prst="rect">
            <a:avLst/>
          </a:prstGeom>
          <a:solidFill>
            <a:srgbClr val="7C3A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5" name="Google Shape;145;p16"/>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DIRECT SOCIAL MOBILIZATION</a:t>
            </a:r>
            <a:endParaRPr/>
          </a:p>
        </p:txBody>
      </p:sp>
      <p:sp>
        <p:nvSpPr>
          <p:cNvPr id="146" name="Google Shape;146;p16"/>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Revolution Against Caste</a:t>
            </a:r>
            <a:endParaRPr/>
          </a:p>
        </p:txBody>
      </p:sp>
      <p:sp>
        <p:nvSpPr>
          <p:cNvPr id="147" name="Google Shape;147;p16"/>
          <p:cNvSpPr txBox="1"/>
          <p:nvPr/>
        </p:nvSpPr>
        <p:spPr>
          <a:xfrm>
            <a:off x="838200" y="3052762"/>
            <a:ext cx="2238375" cy="14287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1924</a:t>
            </a:r>
            <a:endParaRPr/>
          </a:p>
        </p:txBody>
      </p:sp>
      <p:sp>
        <p:nvSpPr>
          <p:cNvPr id="148" name="Google Shape;148;p16"/>
          <p:cNvSpPr txBox="1"/>
          <p:nvPr/>
        </p:nvSpPr>
        <p:spPr>
          <a:xfrm>
            <a:off x="3629025" y="3052762"/>
            <a:ext cx="2238375" cy="14287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284C7"/>
                </a:solidFill>
                <a:latin typeface="Plus Jakarta Sans"/>
                <a:ea typeface="Plus Jakarta Sans"/>
                <a:cs typeface="Plus Jakarta Sans"/>
                <a:sym typeface="Plus Jakarta Sans"/>
              </a:rPr>
              <a:t>1927</a:t>
            </a:r>
            <a:endParaRPr/>
          </a:p>
        </p:txBody>
      </p:sp>
      <p:sp>
        <p:nvSpPr>
          <p:cNvPr id="149" name="Google Shape;149;p16"/>
          <p:cNvSpPr txBox="1"/>
          <p:nvPr/>
        </p:nvSpPr>
        <p:spPr>
          <a:xfrm>
            <a:off x="6419850" y="3052762"/>
            <a:ext cx="2238375" cy="14287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59669"/>
                </a:solidFill>
                <a:latin typeface="Plus Jakarta Sans"/>
                <a:ea typeface="Plus Jakarta Sans"/>
                <a:cs typeface="Plus Jakarta Sans"/>
                <a:sym typeface="Plus Jakarta Sans"/>
              </a:rPr>
              <a:t>1930</a:t>
            </a:r>
            <a:endParaRPr/>
          </a:p>
        </p:txBody>
      </p:sp>
      <p:sp>
        <p:nvSpPr>
          <p:cNvPr id="150" name="Google Shape;150;p16"/>
          <p:cNvSpPr txBox="1"/>
          <p:nvPr/>
        </p:nvSpPr>
        <p:spPr>
          <a:xfrm>
            <a:off x="9210675" y="3052762"/>
            <a:ext cx="2238375" cy="14287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7C3AED"/>
                </a:solidFill>
                <a:latin typeface="Plus Jakarta Sans"/>
                <a:ea typeface="Plus Jakarta Sans"/>
                <a:cs typeface="Plus Jakarta Sans"/>
                <a:sym typeface="Plus Jakarta Sans"/>
              </a:rPr>
              <a:t>1936</a:t>
            </a:r>
            <a:endParaRPr/>
          </a:p>
        </p:txBody>
      </p:sp>
      <p:sp>
        <p:nvSpPr>
          <p:cNvPr id="151" name="Google Shape;151;p16"/>
          <p:cNvSpPr txBox="1"/>
          <p:nvPr/>
        </p:nvSpPr>
        <p:spPr>
          <a:xfrm>
            <a:off x="838200" y="3367087"/>
            <a:ext cx="2350293"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Bahishkrit Hitakarini Sabha</a:t>
            </a:r>
            <a:endParaRPr/>
          </a:p>
        </p:txBody>
      </p:sp>
      <p:sp>
        <p:nvSpPr>
          <p:cNvPr id="152" name="Google Shape;152;p16"/>
          <p:cNvSpPr txBox="1"/>
          <p:nvPr/>
        </p:nvSpPr>
        <p:spPr>
          <a:xfrm>
            <a:off x="838200" y="3881437"/>
            <a:ext cx="2238375" cy="600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Institutional platform for socio-political awareness and educational welfare.</a:t>
            </a:r>
            <a:endParaRPr/>
          </a:p>
        </p:txBody>
      </p:sp>
      <p:sp>
        <p:nvSpPr>
          <p:cNvPr id="153" name="Google Shape;153;p16"/>
          <p:cNvSpPr txBox="1"/>
          <p:nvPr/>
        </p:nvSpPr>
        <p:spPr>
          <a:xfrm>
            <a:off x="3629025" y="3367087"/>
            <a:ext cx="2812851"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Mahad Satyagraha</a:t>
            </a:r>
            <a:endParaRPr/>
          </a:p>
        </p:txBody>
      </p:sp>
      <p:sp>
        <p:nvSpPr>
          <p:cNvPr id="154" name="Google Shape;154;p16"/>
          <p:cNvSpPr txBox="1"/>
          <p:nvPr/>
        </p:nvSpPr>
        <p:spPr>
          <a:xfrm>
            <a:off x="3629025" y="3662362"/>
            <a:ext cx="2238375" cy="600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Historic struggle asserting public water resource rights for untouchables.</a:t>
            </a:r>
            <a:endParaRPr/>
          </a:p>
        </p:txBody>
      </p:sp>
      <p:sp>
        <p:nvSpPr>
          <p:cNvPr id="155" name="Google Shape;155;p16"/>
          <p:cNvSpPr txBox="1"/>
          <p:nvPr/>
        </p:nvSpPr>
        <p:spPr>
          <a:xfrm>
            <a:off x="6419850" y="3367087"/>
            <a:ext cx="2812851"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Kalaram Temple Entry</a:t>
            </a:r>
            <a:endParaRPr/>
          </a:p>
        </p:txBody>
      </p:sp>
      <p:sp>
        <p:nvSpPr>
          <p:cNvPr id="156" name="Google Shape;156;p16"/>
          <p:cNvSpPr txBox="1"/>
          <p:nvPr/>
        </p:nvSpPr>
        <p:spPr>
          <a:xfrm>
            <a:off x="6419850" y="3662362"/>
            <a:ext cx="2238375" cy="600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Non-violent satyagraha demanding equal religious entry rights.</a:t>
            </a:r>
            <a:endParaRPr/>
          </a:p>
        </p:txBody>
      </p:sp>
      <p:sp>
        <p:nvSpPr>
          <p:cNvPr id="157" name="Google Shape;157;p16"/>
          <p:cNvSpPr txBox="1"/>
          <p:nvPr/>
        </p:nvSpPr>
        <p:spPr>
          <a:xfrm>
            <a:off x="9210675" y="3367087"/>
            <a:ext cx="2812851"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Annihilation of Caste</a:t>
            </a:r>
            <a:endParaRPr/>
          </a:p>
        </p:txBody>
      </p:sp>
      <p:sp>
        <p:nvSpPr>
          <p:cNvPr id="158" name="Google Shape;158;p16"/>
          <p:cNvSpPr txBox="1"/>
          <p:nvPr/>
        </p:nvSpPr>
        <p:spPr>
          <a:xfrm>
            <a:off x="9210675" y="3662362"/>
            <a:ext cx="2238375" cy="600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Seminal text demanding total dismantling of orthodox caste doctrine.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62" name="Shape 162"/>
        <p:cNvGrpSpPr/>
        <p:nvPr/>
      </p:nvGrpSpPr>
      <p:grpSpPr>
        <a:xfrm>
          <a:off x="0" y="0"/>
          <a:ext cx="0" cy="0"/>
          <a:chOff x="0" y="0"/>
          <a:chExt cx="0" cy="0"/>
        </a:xfrm>
      </p:grpSpPr>
      <p:sp>
        <p:nvSpPr>
          <p:cNvPr id="163" name="Google Shape;163;p17"/>
          <p:cNvSpPr/>
          <p:nvPr/>
        </p:nvSpPr>
        <p:spPr>
          <a:xfrm>
            <a:off x="609600" y="2609850"/>
            <a:ext cx="5195441" cy="2314575"/>
          </a:xfrm>
          <a:prstGeom prst="roundRect">
            <a:avLst>
              <a:gd fmla="val 658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4" name="Google Shape;164;p17"/>
          <p:cNvSpPr/>
          <p:nvPr/>
        </p:nvSpPr>
        <p:spPr>
          <a:xfrm>
            <a:off x="6262241" y="1943100"/>
            <a:ext cx="5320158" cy="1114425"/>
          </a:xfrm>
          <a:prstGeom prst="roundRect">
            <a:avLst>
              <a:gd fmla="val 10256"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5" name="Google Shape;165;p17"/>
          <p:cNvSpPr/>
          <p:nvPr/>
        </p:nvSpPr>
        <p:spPr>
          <a:xfrm>
            <a:off x="6262241" y="3209925"/>
            <a:ext cx="5320158" cy="1114425"/>
          </a:xfrm>
          <a:prstGeom prst="roundRect">
            <a:avLst>
              <a:gd fmla="val 10256"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6" name="Google Shape;166;p17"/>
          <p:cNvSpPr/>
          <p:nvPr/>
        </p:nvSpPr>
        <p:spPr>
          <a:xfrm>
            <a:off x="6262241" y="4476750"/>
            <a:ext cx="5320158" cy="1114425"/>
          </a:xfrm>
          <a:prstGeom prst="roundRect">
            <a:avLst>
              <a:gd fmla="val 10256"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67" name="Google Shape;167;p17"/>
          <p:cNvPicPr preferRelativeResize="0"/>
          <p:nvPr/>
        </p:nvPicPr>
        <p:blipFill rotWithShape="1">
          <a:blip r:embed="rId3">
            <a:alphaModFix/>
          </a:blip>
          <a:srcRect b="0" l="0" r="0" t="0"/>
          <a:stretch/>
        </p:blipFill>
        <p:spPr>
          <a:xfrm>
            <a:off x="6490841" y="2366962"/>
            <a:ext cx="333375" cy="266700"/>
          </a:xfrm>
          <a:prstGeom prst="rect">
            <a:avLst/>
          </a:prstGeom>
          <a:noFill/>
          <a:ln>
            <a:noFill/>
          </a:ln>
        </p:spPr>
      </p:pic>
      <p:pic>
        <p:nvPicPr>
          <p:cNvPr descr="image.png" id="168" name="Google Shape;168;p17"/>
          <p:cNvPicPr preferRelativeResize="0"/>
          <p:nvPr/>
        </p:nvPicPr>
        <p:blipFill rotWithShape="1">
          <a:blip r:embed="rId4">
            <a:alphaModFix/>
          </a:blip>
          <a:srcRect b="0" l="0" r="0" t="0"/>
          <a:stretch/>
        </p:blipFill>
        <p:spPr>
          <a:xfrm>
            <a:off x="6490841" y="3633787"/>
            <a:ext cx="266700" cy="266700"/>
          </a:xfrm>
          <a:prstGeom prst="rect">
            <a:avLst/>
          </a:prstGeom>
          <a:noFill/>
          <a:ln>
            <a:noFill/>
          </a:ln>
        </p:spPr>
      </p:pic>
      <p:pic>
        <p:nvPicPr>
          <p:cNvPr descr="image.png" id="169" name="Google Shape;169;p17"/>
          <p:cNvPicPr preferRelativeResize="0"/>
          <p:nvPr/>
        </p:nvPicPr>
        <p:blipFill rotWithShape="1">
          <a:blip r:embed="rId5">
            <a:alphaModFix/>
          </a:blip>
          <a:srcRect b="0" l="0" r="0" t="0"/>
          <a:stretch/>
        </p:blipFill>
        <p:spPr>
          <a:xfrm>
            <a:off x="6490841" y="4900612"/>
            <a:ext cx="200025" cy="266700"/>
          </a:xfrm>
          <a:prstGeom prst="rect">
            <a:avLst/>
          </a:prstGeom>
          <a:noFill/>
          <a:ln>
            <a:noFill/>
          </a:ln>
        </p:spPr>
      </p:pic>
      <p:sp>
        <p:nvSpPr>
          <p:cNvPr id="170" name="Google Shape;170;p17"/>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HUMAN RIGHTS CHAMPION</a:t>
            </a:r>
            <a:endParaRPr/>
          </a:p>
        </p:txBody>
      </p:sp>
      <p:sp>
        <p:nvSpPr>
          <p:cNvPr id="171" name="Google Shape;171;p17"/>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Leader of Depressed Classes &amp; Social Justice</a:t>
            </a:r>
            <a:endParaRPr/>
          </a:p>
        </p:txBody>
      </p:sp>
      <p:sp>
        <p:nvSpPr>
          <p:cNvPr id="172" name="Google Shape;172;p17"/>
          <p:cNvSpPr txBox="1"/>
          <p:nvPr/>
        </p:nvSpPr>
        <p:spPr>
          <a:xfrm>
            <a:off x="990600" y="2990850"/>
            <a:ext cx="3833812" cy="6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D97706"/>
                </a:solidFill>
                <a:latin typeface="Plus Jakarta Sans"/>
                <a:ea typeface="Plus Jakarta Sans"/>
                <a:cs typeface="Plus Jakarta Sans"/>
                <a:sym typeface="Plus Jakarta Sans"/>
              </a:rPr>
              <a:t>Article 17</a:t>
            </a:r>
            <a:endParaRPr/>
          </a:p>
        </p:txBody>
      </p:sp>
      <p:sp>
        <p:nvSpPr>
          <p:cNvPr id="173" name="Google Shape;173;p17"/>
          <p:cNvSpPr txBox="1"/>
          <p:nvPr/>
        </p:nvSpPr>
        <p:spPr>
          <a:xfrm>
            <a:off x="990600" y="3829050"/>
            <a:ext cx="309562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Abolition of Untouchability</a:t>
            </a:r>
            <a:endParaRPr/>
          </a:p>
        </p:txBody>
      </p:sp>
      <p:sp>
        <p:nvSpPr>
          <p:cNvPr id="174" name="Google Shape;174;p17"/>
          <p:cNvSpPr txBox="1"/>
          <p:nvPr/>
        </p:nvSpPr>
        <p:spPr>
          <a:xfrm>
            <a:off x="990600" y="4143375"/>
            <a:ext cx="4528691" cy="4000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64748B"/>
                </a:solidFill>
                <a:latin typeface="Plus Jakarta Sans"/>
                <a:ea typeface="Plus Jakarta Sans"/>
                <a:cs typeface="Plus Jakarta Sans"/>
                <a:sym typeface="Plus Jakarta Sans"/>
              </a:rPr>
              <a:t>Constitutional criminalization of untouchability and discrimination.</a:t>
            </a:r>
            <a:endParaRPr/>
          </a:p>
        </p:txBody>
      </p:sp>
      <p:sp>
        <p:nvSpPr>
          <p:cNvPr id="175" name="Google Shape;175;p17"/>
          <p:cNvSpPr txBox="1"/>
          <p:nvPr/>
        </p:nvSpPr>
        <p:spPr>
          <a:xfrm>
            <a:off x="6976616" y="2171700"/>
            <a:ext cx="5215383"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Political Empowerment</a:t>
            </a:r>
            <a:endParaRPr/>
          </a:p>
        </p:txBody>
      </p:sp>
      <p:sp>
        <p:nvSpPr>
          <p:cNvPr id="176" name="Google Shape;176;p17"/>
          <p:cNvSpPr txBox="1"/>
          <p:nvPr/>
        </p:nvSpPr>
        <p:spPr>
          <a:xfrm>
            <a:off x="6976616" y="2428875"/>
            <a:ext cx="4472433" cy="4000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Secured electoral representation and statutory safeguards for depressed classes.</a:t>
            </a:r>
            <a:endParaRPr/>
          </a:p>
        </p:txBody>
      </p:sp>
      <p:sp>
        <p:nvSpPr>
          <p:cNvPr id="177" name="Google Shape;177;p17"/>
          <p:cNvSpPr txBox="1"/>
          <p:nvPr/>
        </p:nvSpPr>
        <p:spPr>
          <a:xfrm>
            <a:off x="6909941" y="3438525"/>
            <a:ext cx="5282058"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Affirmative Action</a:t>
            </a:r>
            <a:endParaRPr/>
          </a:p>
        </p:txBody>
      </p:sp>
      <p:sp>
        <p:nvSpPr>
          <p:cNvPr id="178" name="Google Shape;178;p17"/>
          <p:cNvSpPr txBox="1"/>
          <p:nvPr/>
        </p:nvSpPr>
        <p:spPr>
          <a:xfrm>
            <a:off x="6909941" y="3695700"/>
            <a:ext cx="4539108" cy="4000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Pioneered reservation mechanisms in public employment and education.</a:t>
            </a:r>
            <a:endParaRPr/>
          </a:p>
        </p:txBody>
      </p:sp>
      <p:sp>
        <p:nvSpPr>
          <p:cNvPr id="179" name="Google Shape;179;p17"/>
          <p:cNvSpPr txBox="1"/>
          <p:nvPr/>
        </p:nvSpPr>
        <p:spPr>
          <a:xfrm>
            <a:off x="6843266" y="4705350"/>
            <a:ext cx="5348733"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Gender Liberation</a:t>
            </a:r>
            <a:endParaRPr/>
          </a:p>
        </p:txBody>
      </p:sp>
      <p:sp>
        <p:nvSpPr>
          <p:cNvPr id="180" name="Google Shape;180;p17"/>
          <p:cNvSpPr txBox="1"/>
          <p:nvPr/>
        </p:nvSpPr>
        <p:spPr>
          <a:xfrm>
            <a:off x="6843266" y="4962525"/>
            <a:ext cx="4605783" cy="4000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Championed the Hindu Code Bill granting women equal property and marital rights.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4" name="Shape 184"/>
        <p:cNvGrpSpPr/>
        <p:nvPr/>
      </p:nvGrpSpPr>
      <p:grpSpPr>
        <a:xfrm>
          <a:off x="0" y="0"/>
          <a:ext cx="0" cy="0"/>
          <a:chOff x="0" y="0"/>
          <a:chExt cx="0" cy="0"/>
        </a:xfrm>
      </p:grpSpPr>
      <p:sp>
        <p:nvSpPr>
          <p:cNvPr id="185" name="Google Shape;185;p18"/>
          <p:cNvSpPr/>
          <p:nvPr/>
        </p:nvSpPr>
        <p:spPr>
          <a:xfrm>
            <a:off x="609600" y="2586037"/>
            <a:ext cx="5314950" cy="2362200"/>
          </a:xfrm>
          <a:prstGeom prst="roundRect">
            <a:avLst>
              <a:gd fmla="val 6451" name="adj"/>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6" name="Google Shape;186;p18"/>
          <p:cNvSpPr/>
          <p:nvPr/>
        </p:nvSpPr>
        <p:spPr>
          <a:xfrm>
            <a:off x="6267450" y="2185987"/>
            <a:ext cx="5314950" cy="3162300"/>
          </a:xfrm>
          <a:prstGeom prst="roundRect">
            <a:avLst>
              <a:gd fmla="val 4819" name="adj"/>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7" name="Google Shape;187;p18"/>
          <p:cNvSpPr/>
          <p:nvPr/>
        </p:nvSpPr>
        <p:spPr>
          <a:xfrm>
            <a:off x="914400" y="3386137"/>
            <a:ext cx="4705350" cy="647700"/>
          </a:xfrm>
          <a:prstGeom prst="roundRect">
            <a:avLst>
              <a:gd fmla="val 1176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8" name="Google Shape;188;p18"/>
          <p:cNvSpPr/>
          <p:nvPr/>
        </p:nvSpPr>
        <p:spPr>
          <a:xfrm>
            <a:off x="914400" y="3386137"/>
            <a:ext cx="38100" cy="647700"/>
          </a:xfrm>
          <a:prstGeom prst="rect">
            <a:avLst/>
          </a:prstGeom>
          <a:solidFill>
            <a:srgbClr val="D977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9" name="Google Shape;189;p18"/>
          <p:cNvSpPr/>
          <p:nvPr/>
        </p:nvSpPr>
        <p:spPr>
          <a:xfrm>
            <a:off x="6572250" y="2986087"/>
            <a:ext cx="4705350" cy="428625"/>
          </a:xfrm>
          <a:prstGeom prst="roundRect">
            <a:avLst>
              <a:gd fmla="val 177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p18"/>
          <p:cNvSpPr/>
          <p:nvPr/>
        </p:nvSpPr>
        <p:spPr>
          <a:xfrm>
            <a:off x="6572250" y="3529012"/>
            <a:ext cx="4705350" cy="428625"/>
          </a:xfrm>
          <a:prstGeom prst="roundRect">
            <a:avLst>
              <a:gd fmla="val 177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1" name="Google Shape;191;p18"/>
          <p:cNvSpPr/>
          <p:nvPr/>
        </p:nvSpPr>
        <p:spPr>
          <a:xfrm>
            <a:off x="6572250" y="4071937"/>
            <a:ext cx="4705350" cy="428625"/>
          </a:xfrm>
          <a:prstGeom prst="roundRect">
            <a:avLst>
              <a:gd fmla="val 177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2" name="Google Shape;192;p18"/>
          <p:cNvSpPr/>
          <p:nvPr/>
        </p:nvSpPr>
        <p:spPr>
          <a:xfrm>
            <a:off x="6572250" y="4614862"/>
            <a:ext cx="4705350" cy="428625"/>
          </a:xfrm>
          <a:prstGeom prst="roundRect">
            <a:avLst>
              <a:gd fmla="val 177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93" name="Google Shape;193;p18"/>
          <p:cNvPicPr preferRelativeResize="0"/>
          <p:nvPr/>
        </p:nvPicPr>
        <p:blipFill rotWithShape="1">
          <a:blip r:embed="rId3">
            <a:alphaModFix/>
          </a:blip>
          <a:srcRect b="0" l="0" r="0" t="0"/>
          <a:stretch/>
        </p:blipFill>
        <p:spPr>
          <a:xfrm>
            <a:off x="914400" y="2890837"/>
            <a:ext cx="304800" cy="304800"/>
          </a:xfrm>
          <a:prstGeom prst="rect">
            <a:avLst/>
          </a:prstGeom>
          <a:noFill/>
          <a:ln>
            <a:noFill/>
          </a:ln>
        </p:spPr>
      </p:pic>
      <p:pic>
        <p:nvPicPr>
          <p:cNvPr descr="image.png" id="194" name="Google Shape;194;p18"/>
          <p:cNvPicPr preferRelativeResize="0"/>
          <p:nvPr/>
        </p:nvPicPr>
        <p:blipFill rotWithShape="1">
          <a:blip r:embed="rId4">
            <a:alphaModFix/>
          </a:blip>
          <a:srcRect b="0" l="0" r="0" t="0"/>
          <a:stretch/>
        </p:blipFill>
        <p:spPr>
          <a:xfrm>
            <a:off x="6572250" y="2490787"/>
            <a:ext cx="304800" cy="304800"/>
          </a:xfrm>
          <a:prstGeom prst="rect">
            <a:avLst/>
          </a:prstGeom>
          <a:noFill/>
          <a:ln>
            <a:noFill/>
          </a:ln>
        </p:spPr>
      </p:pic>
      <p:sp>
        <p:nvSpPr>
          <p:cNvPr id="195" name="Google Shape;195;p18"/>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INTELLECTUAL WARFARE</a:t>
            </a:r>
            <a:endParaRPr/>
          </a:p>
        </p:txBody>
      </p:sp>
      <p:sp>
        <p:nvSpPr>
          <p:cNvPr id="196" name="Google Shape;196;p18"/>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Education &amp; Journalism as Weapons</a:t>
            </a:r>
            <a:endParaRPr/>
          </a:p>
        </p:txBody>
      </p:sp>
      <p:sp>
        <p:nvSpPr>
          <p:cNvPr id="197" name="Google Shape;197;p18"/>
          <p:cNvSpPr txBox="1"/>
          <p:nvPr/>
        </p:nvSpPr>
        <p:spPr>
          <a:xfrm>
            <a:off x="914400" y="4186237"/>
            <a:ext cx="4800600" cy="4572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200" u="none" cap="none" strike="noStrike">
                <a:solidFill>
                  <a:srgbClr val="475569"/>
                </a:solidFill>
                <a:latin typeface="Plus Jakarta Sans"/>
                <a:ea typeface="Plus Jakarta Sans"/>
                <a:cs typeface="Plus Jakarta Sans"/>
                <a:sym typeface="Plus Jakarta Sans"/>
              </a:rPr>
              <a:t>Education generates self-respect; agitation disrupts oppression; organization delivers lasting structural change.</a:t>
            </a:r>
            <a:endParaRPr/>
          </a:p>
        </p:txBody>
      </p:sp>
      <p:sp>
        <p:nvSpPr>
          <p:cNvPr id="198" name="Google Shape;198;p18"/>
          <p:cNvSpPr txBox="1"/>
          <p:nvPr/>
        </p:nvSpPr>
        <p:spPr>
          <a:xfrm>
            <a:off x="1371600" y="2909887"/>
            <a:ext cx="3375421"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Plus Jakarta Sans"/>
                <a:ea typeface="Plus Jakarta Sans"/>
                <a:cs typeface="Plus Jakarta Sans"/>
                <a:sym typeface="Plus Jakarta Sans"/>
              </a:rPr>
              <a:t>The Revolutionary Mantra</a:t>
            </a:r>
            <a:endParaRPr/>
          </a:p>
        </p:txBody>
      </p:sp>
      <p:sp>
        <p:nvSpPr>
          <p:cNvPr id="199" name="Google Shape;199;p18"/>
          <p:cNvSpPr txBox="1"/>
          <p:nvPr/>
        </p:nvSpPr>
        <p:spPr>
          <a:xfrm>
            <a:off x="1143000" y="3576637"/>
            <a:ext cx="5357812"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Plus Jakarta Sans"/>
                <a:ea typeface="Plus Jakarta Sans"/>
                <a:cs typeface="Plus Jakarta Sans"/>
                <a:sym typeface="Plus Jakarta Sans"/>
              </a:rPr>
              <a:t>"Educate. Agitate. Organize."</a:t>
            </a:r>
            <a:endParaRPr/>
          </a:p>
        </p:txBody>
      </p:sp>
      <p:sp>
        <p:nvSpPr>
          <p:cNvPr id="200" name="Google Shape;200;p18"/>
          <p:cNvSpPr txBox="1"/>
          <p:nvPr/>
        </p:nvSpPr>
        <p:spPr>
          <a:xfrm>
            <a:off x="7029450" y="2509837"/>
            <a:ext cx="3225403"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Plus Jakarta Sans"/>
                <a:ea typeface="Plus Jakarta Sans"/>
                <a:cs typeface="Plus Jakarta Sans"/>
                <a:sym typeface="Plus Jakarta Sans"/>
              </a:rPr>
              <a:t>Journalistic Publications</a:t>
            </a:r>
            <a:endParaRPr/>
          </a:p>
        </p:txBody>
      </p:sp>
      <p:sp>
        <p:nvSpPr>
          <p:cNvPr id="201" name="Google Shape;201;p18"/>
          <p:cNvSpPr txBox="1"/>
          <p:nvPr/>
        </p:nvSpPr>
        <p:spPr>
          <a:xfrm>
            <a:off x="6686550" y="3100387"/>
            <a:ext cx="3381375"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0F172A"/>
                </a:solidFill>
                <a:latin typeface="Plus Jakarta Sans"/>
                <a:ea typeface="Plus Jakarta Sans"/>
                <a:cs typeface="Plus Jakarta Sans"/>
                <a:sym typeface="Plus Jakarta Sans"/>
              </a:rPr>
              <a:t>Mooknayak (Leader of the Voiceless)</a:t>
            </a:r>
            <a:endParaRPr/>
          </a:p>
        </p:txBody>
      </p:sp>
      <p:sp>
        <p:nvSpPr>
          <p:cNvPr id="202" name="Google Shape;202;p18"/>
          <p:cNvSpPr txBox="1"/>
          <p:nvPr/>
        </p:nvSpPr>
        <p:spPr>
          <a:xfrm>
            <a:off x="10868025" y="3114675"/>
            <a:ext cx="581025"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64748B"/>
                </a:solidFill>
                <a:latin typeface="Plus Jakarta Sans"/>
                <a:ea typeface="Plus Jakarta Sans"/>
                <a:cs typeface="Plus Jakarta Sans"/>
                <a:sym typeface="Plus Jakarta Sans"/>
              </a:rPr>
              <a:t>1920</a:t>
            </a:r>
            <a:endParaRPr/>
          </a:p>
        </p:txBody>
      </p:sp>
      <p:sp>
        <p:nvSpPr>
          <p:cNvPr id="203" name="Google Shape;203;p18"/>
          <p:cNvSpPr txBox="1"/>
          <p:nvPr/>
        </p:nvSpPr>
        <p:spPr>
          <a:xfrm>
            <a:off x="6686550" y="3643312"/>
            <a:ext cx="3083718"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0F172A"/>
                </a:solidFill>
                <a:latin typeface="Plus Jakarta Sans"/>
                <a:ea typeface="Plus Jakarta Sans"/>
                <a:cs typeface="Plus Jakarta Sans"/>
                <a:sym typeface="Plus Jakarta Sans"/>
              </a:rPr>
              <a:t>Bahishkrit Bharat (Excluded India)</a:t>
            </a:r>
            <a:endParaRPr/>
          </a:p>
        </p:txBody>
      </p:sp>
      <p:sp>
        <p:nvSpPr>
          <p:cNvPr id="204" name="Google Shape;204;p18"/>
          <p:cNvSpPr txBox="1"/>
          <p:nvPr/>
        </p:nvSpPr>
        <p:spPr>
          <a:xfrm>
            <a:off x="10887075" y="3657600"/>
            <a:ext cx="561975"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64748B"/>
                </a:solidFill>
                <a:latin typeface="Plus Jakarta Sans"/>
                <a:ea typeface="Plus Jakarta Sans"/>
                <a:cs typeface="Plus Jakarta Sans"/>
                <a:sym typeface="Plus Jakarta Sans"/>
              </a:rPr>
              <a:t>1927</a:t>
            </a:r>
            <a:endParaRPr/>
          </a:p>
        </p:txBody>
      </p:sp>
      <p:sp>
        <p:nvSpPr>
          <p:cNvPr id="205" name="Google Shape;205;p18"/>
          <p:cNvSpPr txBox="1"/>
          <p:nvPr/>
        </p:nvSpPr>
        <p:spPr>
          <a:xfrm>
            <a:off x="6686550" y="4186237"/>
            <a:ext cx="1785937"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0F172A"/>
                </a:solidFill>
                <a:latin typeface="Plus Jakarta Sans"/>
                <a:ea typeface="Plus Jakarta Sans"/>
                <a:cs typeface="Plus Jakarta Sans"/>
                <a:sym typeface="Plus Jakarta Sans"/>
              </a:rPr>
              <a:t>Janata (The People)</a:t>
            </a:r>
            <a:endParaRPr/>
          </a:p>
        </p:txBody>
      </p:sp>
      <p:sp>
        <p:nvSpPr>
          <p:cNvPr id="206" name="Google Shape;206;p18"/>
          <p:cNvSpPr txBox="1"/>
          <p:nvPr/>
        </p:nvSpPr>
        <p:spPr>
          <a:xfrm>
            <a:off x="10858500" y="4200525"/>
            <a:ext cx="59055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64748B"/>
                </a:solidFill>
                <a:latin typeface="Plus Jakarta Sans"/>
                <a:ea typeface="Plus Jakarta Sans"/>
                <a:cs typeface="Plus Jakarta Sans"/>
                <a:sym typeface="Plus Jakarta Sans"/>
              </a:rPr>
              <a:t>1930</a:t>
            </a:r>
            <a:endParaRPr/>
          </a:p>
        </p:txBody>
      </p:sp>
      <p:sp>
        <p:nvSpPr>
          <p:cNvPr id="207" name="Google Shape;207;p18"/>
          <p:cNvSpPr txBox="1"/>
          <p:nvPr/>
        </p:nvSpPr>
        <p:spPr>
          <a:xfrm>
            <a:off x="6686550" y="4729162"/>
            <a:ext cx="3417093"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0F172A"/>
                </a:solidFill>
                <a:latin typeface="Plus Jakarta Sans"/>
                <a:ea typeface="Plus Jakarta Sans"/>
                <a:cs typeface="Plus Jakarta Sans"/>
                <a:sym typeface="Plus Jakarta Sans"/>
              </a:rPr>
              <a:t>Prabuddha Bharat (Enlightened India)</a:t>
            </a:r>
            <a:endParaRPr/>
          </a:p>
        </p:txBody>
      </p:sp>
      <p:sp>
        <p:nvSpPr>
          <p:cNvPr id="208" name="Google Shape;208;p18"/>
          <p:cNvSpPr txBox="1"/>
          <p:nvPr/>
        </p:nvSpPr>
        <p:spPr>
          <a:xfrm>
            <a:off x="10877550" y="4743450"/>
            <a:ext cx="5715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64748B"/>
                </a:solidFill>
                <a:latin typeface="Plus Jakarta Sans"/>
                <a:ea typeface="Plus Jakarta Sans"/>
                <a:cs typeface="Plus Jakarta Sans"/>
                <a:sym typeface="Plus Jakarta Sans"/>
              </a:rPr>
              <a:t>1956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12" name="Shape 212"/>
        <p:cNvGrpSpPr/>
        <p:nvPr/>
      </p:nvGrpSpPr>
      <p:grpSpPr>
        <a:xfrm>
          <a:off x="0" y="0"/>
          <a:ext cx="0" cy="0"/>
          <a:chOff x="0" y="0"/>
          <a:chExt cx="0" cy="0"/>
        </a:xfrm>
      </p:grpSpPr>
      <p:sp>
        <p:nvSpPr>
          <p:cNvPr id="213" name="Google Shape;213;p19"/>
          <p:cNvSpPr/>
          <p:nvPr/>
        </p:nvSpPr>
        <p:spPr>
          <a:xfrm>
            <a:off x="609600" y="2597943"/>
            <a:ext cx="3505200" cy="2338387"/>
          </a:xfrm>
          <a:prstGeom prst="roundRect">
            <a:avLst>
              <a:gd fmla="val 651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4" name="Google Shape;214;p19"/>
          <p:cNvSpPr/>
          <p:nvPr/>
        </p:nvSpPr>
        <p:spPr>
          <a:xfrm>
            <a:off x="4343400" y="2597943"/>
            <a:ext cx="3505200" cy="2338387"/>
          </a:xfrm>
          <a:prstGeom prst="roundRect">
            <a:avLst>
              <a:gd fmla="val 651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5" name="Google Shape;215;p19"/>
          <p:cNvSpPr/>
          <p:nvPr/>
        </p:nvSpPr>
        <p:spPr>
          <a:xfrm>
            <a:off x="8077200" y="2597943"/>
            <a:ext cx="3505200" cy="2338387"/>
          </a:xfrm>
          <a:prstGeom prst="roundRect">
            <a:avLst>
              <a:gd fmla="val 651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16" name="Google Shape;216;p19"/>
          <p:cNvPicPr preferRelativeResize="0"/>
          <p:nvPr/>
        </p:nvPicPr>
        <p:blipFill rotWithShape="1">
          <a:blip r:embed="rId3">
            <a:alphaModFix/>
          </a:blip>
          <a:srcRect b="0" l="0" r="0" t="0"/>
          <a:stretch/>
        </p:blipFill>
        <p:spPr>
          <a:xfrm>
            <a:off x="914400" y="2902743"/>
            <a:ext cx="457200" cy="457200"/>
          </a:xfrm>
          <a:prstGeom prst="rect">
            <a:avLst/>
          </a:prstGeom>
          <a:noFill/>
          <a:ln>
            <a:noFill/>
          </a:ln>
        </p:spPr>
      </p:pic>
      <p:pic>
        <p:nvPicPr>
          <p:cNvPr descr="image.png" id="217" name="Google Shape;217;p19"/>
          <p:cNvPicPr preferRelativeResize="0"/>
          <p:nvPr/>
        </p:nvPicPr>
        <p:blipFill rotWithShape="1">
          <a:blip r:embed="rId4">
            <a:alphaModFix/>
          </a:blip>
          <a:srcRect b="0" l="0" r="0" t="0"/>
          <a:stretch/>
        </p:blipFill>
        <p:spPr>
          <a:xfrm>
            <a:off x="4648200" y="2902743"/>
            <a:ext cx="457200" cy="457200"/>
          </a:xfrm>
          <a:prstGeom prst="rect">
            <a:avLst/>
          </a:prstGeom>
          <a:noFill/>
          <a:ln>
            <a:noFill/>
          </a:ln>
        </p:spPr>
      </p:pic>
      <p:pic>
        <p:nvPicPr>
          <p:cNvPr descr="image.png" id="218" name="Google Shape;218;p19"/>
          <p:cNvPicPr preferRelativeResize="0"/>
          <p:nvPr/>
        </p:nvPicPr>
        <p:blipFill rotWithShape="1">
          <a:blip r:embed="rId5">
            <a:alphaModFix/>
          </a:blip>
          <a:srcRect b="0" l="0" r="0" t="0"/>
          <a:stretch/>
        </p:blipFill>
        <p:spPr>
          <a:xfrm>
            <a:off x="8382000" y="2902743"/>
            <a:ext cx="457200" cy="457200"/>
          </a:xfrm>
          <a:prstGeom prst="rect">
            <a:avLst/>
          </a:prstGeom>
          <a:noFill/>
          <a:ln>
            <a:noFill/>
          </a:ln>
        </p:spPr>
      </p:pic>
      <p:pic>
        <p:nvPicPr>
          <p:cNvPr descr="image.png" id="219" name="Google Shape;219;p19"/>
          <p:cNvPicPr preferRelativeResize="0"/>
          <p:nvPr/>
        </p:nvPicPr>
        <p:blipFill rotWithShape="1">
          <a:blip r:embed="rId6">
            <a:alphaModFix/>
          </a:blip>
          <a:srcRect b="0" l="0" r="0" t="0"/>
          <a:stretch/>
        </p:blipFill>
        <p:spPr>
          <a:xfrm>
            <a:off x="1038225" y="3026568"/>
            <a:ext cx="209550" cy="209550"/>
          </a:xfrm>
          <a:prstGeom prst="rect">
            <a:avLst/>
          </a:prstGeom>
          <a:noFill/>
          <a:ln>
            <a:noFill/>
          </a:ln>
        </p:spPr>
      </p:pic>
      <p:pic>
        <p:nvPicPr>
          <p:cNvPr descr="image.png" id="220" name="Google Shape;220;p19"/>
          <p:cNvPicPr preferRelativeResize="0"/>
          <p:nvPr/>
        </p:nvPicPr>
        <p:blipFill rotWithShape="1">
          <a:blip r:embed="rId7">
            <a:alphaModFix/>
          </a:blip>
          <a:srcRect b="0" l="0" r="0" t="0"/>
          <a:stretch/>
        </p:blipFill>
        <p:spPr>
          <a:xfrm>
            <a:off x="4772025" y="3026568"/>
            <a:ext cx="209550" cy="209550"/>
          </a:xfrm>
          <a:prstGeom prst="rect">
            <a:avLst/>
          </a:prstGeom>
          <a:noFill/>
          <a:ln>
            <a:noFill/>
          </a:ln>
        </p:spPr>
      </p:pic>
      <p:pic>
        <p:nvPicPr>
          <p:cNvPr descr="image.png" id="221" name="Google Shape;221;p19"/>
          <p:cNvPicPr preferRelativeResize="0"/>
          <p:nvPr/>
        </p:nvPicPr>
        <p:blipFill rotWithShape="1">
          <a:blip r:embed="rId8">
            <a:alphaModFix/>
          </a:blip>
          <a:srcRect b="0" l="0" r="0" t="0"/>
          <a:stretch/>
        </p:blipFill>
        <p:spPr>
          <a:xfrm>
            <a:off x="8505825" y="3026568"/>
            <a:ext cx="209550" cy="209550"/>
          </a:xfrm>
          <a:prstGeom prst="rect">
            <a:avLst/>
          </a:prstGeom>
          <a:noFill/>
          <a:ln>
            <a:noFill/>
          </a:ln>
        </p:spPr>
      </p:pic>
      <p:sp>
        <p:nvSpPr>
          <p:cNvPr id="222" name="Google Shape;222;p19"/>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FINANCIAL FOUNDATIONS</a:t>
            </a:r>
            <a:endParaRPr/>
          </a:p>
        </p:txBody>
      </p:sp>
      <p:sp>
        <p:nvSpPr>
          <p:cNvPr id="223" name="Google Shape;223;p19"/>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Economist &amp; Policy Architect</a:t>
            </a:r>
            <a:endParaRPr/>
          </a:p>
        </p:txBody>
      </p:sp>
      <p:sp>
        <p:nvSpPr>
          <p:cNvPr id="224" name="Google Shape;224;p19"/>
          <p:cNvSpPr txBox="1"/>
          <p:nvPr/>
        </p:nvSpPr>
        <p:spPr>
          <a:xfrm>
            <a:off x="914400" y="3550443"/>
            <a:ext cx="380047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Reserve Bank of India</a:t>
            </a:r>
            <a:endParaRPr/>
          </a:p>
        </p:txBody>
      </p:sp>
      <p:sp>
        <p:nvSpPr>
          <p:cNvPr id="225" name="Google Shape;225;p19"/>
          <p:cNvSpPr txBox="1"/>
          <p:nvPr/>
        </p:nvSpPr>
        <p:spPr>
          <a:xfrm>
            <a:off x="914400" y="3902868"/>
            <a:ext cx="29908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RBI operational guidelines were derived from Ambedkar's book </a:t>
            </a:r>
            <a:r>
              <a:rPr b="0" i="1" lang="en-US" sz="1275" u="none" cap="none" strike="noStrike">
                <a:solidFill>
                  <a:srgbClr val="475569"/>
                </a:solidFill>
                <a:latin typeface="Plus Jakarta Sans"/>
                <a:ea typeface="Plus Jakarta Sans"/>
                <a:cs typeface="Plus Jakarta Sans"/>
                <a:sym typeface="Plus Jakarta Sans"/>
              </a:rPr>
              <a:t>The Problem of the Rupee</a:t>
            </a:r>
            <a:r>
              <a:rPr b="0" i="0" lang="en-US" sz="1275" u="none" cap="none" strike="noStrike">
                <a:solidFill>
                  <a:srgbClr val="475569"/>
                </a:solidFill>
                <a:latin typeface="Plus Jakarta Sans"/>
                <a:ea typeface="Plus Jakarta Sans"/>
                <a:cs typeface="Plus Jakarta Sans"/>
                <a:sym typeface="Plus Jakarta Sans"/>
              </a:rPr>
              <a:t>.</a:t>
            </a:r>
            <a:endParaRPr/>
          </a:p>
        </p:txBody>
      </p:sp>
      <p:sp>
        <p:nvSpPr>
          <p:cNvPr id="226" name="Google Shape;226;p19"/>
          <p:cNvSpPr txBox="1"/>
          <p:nvPr/>
        </p:nvSpPr>
        <p:spPr>
          <a:xfrm>
            <a:off x="4648200" y="3550443"/>
            <a:ext cx="380047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Public Finance Studies</a:t>
            </a:r>
            <a:endParaRPr/>
          </a:p>
        </p:txBody>
      </p:sp>
      <p:sp>
        <p:nvSpPr>
          <p:cNvPr id="227" name="Google Shape;227;p19"/>
          <p:cNvSpPr txBox="1"/>
          <p:nvPr/>
        </p:nvSpPr>
        <p:spPr>
          <a:xfrm>
            <a:off x="4648200" y="3902868"/>
            <a:ext cx="29908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Pioneered federal fiscal decentralization analysis in </a:t>
            </a:r>
            <a:r>
              <a:rPr b="0" i="1" lang="en-US" sz="1275" u="none" cap="none" strike="noStrike">
                <a:solidFill>
                  <a:srgbClr val="475569"/>
                </a:solidFill>
                <a:latin typeface="Plus Jakarta Sans"/>
                <a:ea typeface="Plus Jakarta Sans"/>
                <a:cs typeface="Plus Jakarta Sans"/>
                <a:sym typeface="Plus Jakarta Sans"/>
              </a:rPr>
              <a:t>The Evolution of Provincial Finance</a:t>
            </a:r>
            <a:r>
              <a:rPr b="0" i="0" lang="en-US" sz="1275" u="none" cap="none" strike="noStrike">
                <a:solidFill>
                  <a:srgbClr val="475569"/>
                </a:solidFill>
                <a:latin typeface="Plus Jakarta Sans"/>
                <a:ea typeface="Plus Jakarta Sans"/>
                <a:cs typeface="Plus Jakarta Sans"/>
                <a:sym typeface="Plus Jakarta Sans"/>
              </a:rPr>
              <a:t>.</a:t>
            </a:r>
            <a:endParaRPr/>
          </a:p>
        </p:txBody>
      </p:sp>
      <p:sp>
        <p:nvSpPr>
          <p:cNvPr id="228" name="Google Shape;228;p19"/>
          <p:cNvSpPr txBox="1"/>
          <p:nvPr/>
        </p:nvSpPr>
        <p:spPr>
          <a:xfrm>
            <a:off x="8382000" y="3550443"/>
            <a:ext cx="380047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Labor Rights Reforms</a:t>
            </a:r>
            <a:endParaRPr/>
          </a:p>
        </p:txBody>
      </p:sp>
      <p:sp>
        <p:nvSpPr>
          <p:cNvPr id="229" name="Google Shape;229;p19"/>
          <p:cNvSpPr txBox="1"/>
          <p:nvPr/>
        </p:nvSpPr>
        <p:spPr>
          <a:xfrm>
            <a:off x="8382000" y="3902868"/>
            <a:ext cx="29908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Established 8-hour working days, maternity benefits, and technical training funds.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3" name="Shape 233"/>
        <p:cNvGrpSpPr/>
        <p:nvPr/>
      </p:nvGrpSpPr>
      <p:grpSpPr>
        <a:xfrm>
          <a:off x="0" y="0"/>
          <a:ext cx="0" cy="0"/>
          <a:chOff x="0" y="0"/>
          <a:chExt cx="0" cy="0"/>
        </a:xfrm>
      </p:grpSpPr>
      <p:sp>
        <p:nvSpPr>
          <p:cNvPr id="234" name="Google Shape;234;p20"/>
          <p:cNvSpPr/>
          <p:nvPr/>
        </p:nvSpPr>
        <p:spPr>
          <a:xfrm>
            <a:off x="609600" y="1933575"/>
            <a:ext cx="5735835" cy="1095375"/>
          </a:xfrm>
          <a:prstGeom prst="roundRect">
            <a:avLst>
              <a:gd fmla="val 10434" name="adj"/>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5" name="Google Shape;235;p20"/>
          <p:cNvSpPr/>
          <p:nvPr/>
        </p:nvSpPr>
        <p:spPr>
          <a:xfrm>
            <a:off x="609600" y="3219450"/>
            <a:ext cx="5735835" cy="1095375"/>
          </a:xfrm>
          <a:prstGeom prst="roundRect">
            <a:avLst>
              <a:gd fmla="val 10434" name="adj"/>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6" name="Google Shape;236;p20"/>
          <p:cNvSpPr/>
          <p:nvPr/>
        </p:nvSpPr>
        <p:spPr>
          <a:xfrm>
            <a:off x="609600" y="4505325"/>
            <a:ext cx="5735835" cy="1095375"/>
          </a:xfrm>
          <a:prstGeom prst="roundRect">
            <a:avLst>
              <a:gd fmla="val 10434" name="adj"/>
            </a:avLst>
          </a:prstGeom>
          <a:solidFill>
            <a:srgbClr val="F8FA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37" name="Google Shape;237;p20"/>
          <p:cNvPicPr preferRelativeResize="0"/>
          <p:nvPr/>
        </p:nvPicPr>
        <p:blipFill rotWithShape="1">
          <a:blip r:embed="rId3">
            <a:alphaModFix/>
          </a:blip>
          <a:srcRect b="0" l="0" r="0" t="0"/>
          <a:stretch/>
        </p:blipFill>
        <p:spPr>
          <a:xfrm>
            <a:off x="6802635" y="1671637"/>
            <a:ext cx="4779764" cy="4191000"/>
          </a:xfrm>
          <a:prstGeom prst="rect">
            <a:avLst/>
          </a:prstGeom>
          <a:noFill/>
          <a:ln>
            <a:noFill/>
          </a:ln>
        </p:spPr>
      </p:pic>
      <p:sp>
        <p:nvSpPr>
          <p:cNvPr id="238" name="Google Shape;238;p20"/>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CONSTITUTIONAL FRAMEWORK</a:t>
            </a:r>
            <a:endParaRPr/>
          </a:p>
        </p:txBody>
      </p:sp>
      <p:sp>
        <p:nvSpPr>
          <p:cNvPr id="239" name="Google Shape;239;p20"/>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Father of the Indian Constitution</a:t>
            </a:r>
            <a:endParaRPr/>
          </a:p>
        </p:txBody>
      </p:sp>
      <p:sp>
        <p:nvSpPr>
          <p:cNvPr id="240" name="Google Shape;240;p20"/>
          <p:cNvSpPr txBox="1"/>
          <p:nvPr/>
        </p:nvSpPr>
        <p:spPr>
          <a:xfrm>
            <a:off x="838200" y="2124075"/>
            <a:ext cx="6928209"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Drafting Committee Chairman</a:t>
            </a:r>
            <a:endParaRPr/>
          </a:p>
        </p:txBody>
      </p:sp>
      <p:sp>
        <p:nvSpPr>
          <p:cNvPr id="241" name="Google Shape;241;p20"/>
          <p:cNvSpPr txBox="1"/>
          <p:nvPr/>
        </p:nvSpPr>
        <p:spPr>
          <a:xfrm>
            <a:off x="838200" y="2419350"/>
            <a:ext cx="5373885" cy="419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Spearheaded the formulation of the world's most detailed democratic constitution.</a:t>
            </a:r>
            <a:endParaRPr/>
          </a:p>
        </p:txBody>
      </p:sp>
      <p:sp>
        <p:nvSpPr>
          <p:cNvPr id="242" name="Google Shape;242;p20"/>
          <p:cNvSpPr txBox="1"/>
          <p:nvPr/>
        </p:nvSpPr>
        <p:spPr>
          <a:xfrm>
            <a:off x="838200" y="3409950"/>
            <a:ext cx="6928209"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Trinity of Values</a:t>
            </a:r>
            <a:endParaRPr/>
          </a:p>
        </p:txBody>
      </p:sp>
      <p:sp>
        <p:nvSpPr>
          <p:cNvPr id="243" name="Google Shape;243;p20"/>
          <p:cNvSpPr txBox="1"/>
          <p:nvPr/>
        </p:nvSpPr>
        <p:spPr>
          <a:xfrm>
            <a:off x="838200" y="3705225"/>
            <a:ext cx="5373885" cy="419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Enshrined Liberty, Equality, and Fraternity as indispensable life principles.</a:t>
            </a:r>
            <a:endParaRPr/>
          </a:p>
        </p:txBody>
      </p:sp>
      <p:sp>
        <p:nvSpPr>
          <p:cNvPr id="244" name="Google Shape;244;p20"/>
          <p:cNvSpPr txBox="1"/>
          <p:nvPr/>
        </p:nvSpPr>
        <p:spPr>
          <a:xfrm>
            <a:off x="838200" y="4695825"/>
            <a:ext cx="6928209"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Constitutional Morality</a:t>
            </a:r>
            <a:endParaRPr/>
          </a:p>
        </p:txBody>
      </p:sp>
      <p:sp>
        <p:nvSpPr>
          <p:cNvPr id="245" name="Google Shape;245;p20"/>
          <p:cNvSpPr txBox="1"/>
          <p:nvPr/>
        </p:nvSpPr>
        <p:spPr>
          <a:xfrm>
            <a:off x="838200" y="4991100"/>
            <a:ext cx="5373885" cy="419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Warned that democracy is a top-dressing on Indian soil requiring active cultivation.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49" name="Shape 249"/>
        <p:cNvGrpSpPr/>
        <p:nvPr/>
      </p:nvGrpSpPr>
      <p:grpSpPr>
        <a:xfrm>
          <a:off x="0" y="0"/>
          <a:ext cx="0" cy="0"/>
          <a:chOff x="0" y="0"/>
          <a:chExt cx="0" cy="0"/>
        </a:xfrm>
      </p:grpSpPr>
      <p:sp>
        <p:nvSpPr>
          <p:cNvPr id="250" name="Google Shape;250;p21"/>
          <p:cNvSpPr/>
          <p:nvPr/>
        </p:nvSpPr>
        <p:spPr>
          <a:xfrm>
            <a:off x="609600" y="2707034"/>
            <a:ext cx="5188594" cy="2120205"/>
          </a:xfrm>
          <a:prstGeom prst="roundRect">
            <a:avLst>
              <a:gd fmla="val 718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1" name="Google Shape;251;p21"/>
          <p:cNvSpPr/>
          <p:nvPr/>
        </p:nvSpPr>
        <p:spPr>
          <a:xfrm>
            <a:off x="6179194" y="1819275"/>
            <a:ext cx="5403205" cy="1171575"/>
          </a:xfrm>
          <a:prstGeom prst="roundRect">
            <a:avLst>
              <a:gd fmla="val 9756"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2" name="Google Shape;252;p21"/>
          <p:cNvSpPr/>
          <p:nvPr/>
        </p:nvSpPr>
        <p:spPr>
          <a:xfrm>
            <a:off x="6179194" y="3181350"/>
            <a:ext cx="5403205" cy="1171575"/>
          </a:xfrm>
          <a:prstGeom prst="roundRect">
            <a:avLst>
              <a:gd fmla="val 9756"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3" name="Google Shape;253;p21"/>
          <p:cNvSpPr/>
          <p:nvPr/>
        </p:nvSpPr>
        <p:spPr>
          <a:xfrm>
            <a:off x="6179194" y="4543425"/>
            <a:ext cx="5403205" cy="1171575"/>
          </a:xfrm>
          <a:prstGeom prst="roundRect">
            <a:avLst>
              <a:gd fmla="val 9756"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54" name="Google Shape;254;p21"/>
          <p:cNvPicPr preferRelativeResize="0"/>
          <p:nvPr/>
        </p:nvPicPr>
        <p:blipFill rotWithShape="1">
          <a:blip r:embed="rId3">
            <a:alphaModFix/>
          </a:blip>
          <a:srcRect b="0" l="0" r="0" t="0"/>
          <a:stretch/>
        </p:blipFill>
        <p:spPr>
          <a:xfrm>
            <a:off x="952500" y="3049934"/>
            <a:ext cx="4502794" cy="342900"/>
          </a:xfrm>
          <a:prstGeom prst="rect">
            <a:avLst/>
          </a:prstGeom>
          <a:noFill/>
          <a:ln>
            <a:noFill/>
          </a:ln>
        </p:spPr>
      </p:pic>
      <p:sp>
        <p:nvSpPr>
          <p:cNvPr id="255" name="Google Shape;255;p21"/>
          <p:cNvSpPr txBox="1"/>
          <p:nvPr/>
        </p:nvSpPr>
        <p:spPr>
          <a:xfrm>
            <a:off x="609600" y="533400"/>
            <a:ext cx="1158240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D97706"/>
                </a:solidFill>
                <a:latin typeface="Plus Jakarta Sans"/>
                <a:ea typeface="Plus Jakarta Sans"/>
                <a:cs typeface="Plus Jakarta Sans"/>
                <a:sym typeface="Plus Jakarta Sans"/>
              </a:rPr>
              <a:t>PHILOSOPHICAL RENAISSANCE</a:t>
            </a:r>
            <a:endParaRPr/>
          </a:p>
        </p:txBody>
      </p:sp>
      <p:sp>
        <p:nvSpPr>
          <p:cNvPr id="256" name="Google Shape;256;p21"/>
          <p:cNvSpPr txBox="1"/>
          <p:nvPr/>
        </p:nvSpPr>
        <p:spPr>
          <a:xfrm>
            <a:off x="609600" y="781050"/>
            <a:ext cx="11582400" cy="4286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00" u="none" cap="none" strike="noStrike">
                <a:solidFill>
                  <a:srgbClr val="0F172A"/>
                </a:solidFill>
                <a:latin typeface="Plus Jakarta Sans"/>
                <a:ea typeface="Plus Jakarta Sans"/>
                <a:cs typeface="Plus Jakarta Sans"/>
                <a:sym typeface="Plus Jakarta Sans"/>
              </a:rPr>
              <a:t>Religion &amp; Navayana Buddhism</a:t>
            </a:r>
            <a:endParaRPr/>
          </a:p>
        </p:txBody>
      </p:sp>
      <p:sp>
        <p:nvSpPr>
          <p:cNvPr id="257" name="Google Shape;257;p21"/>
          <p:cNvSpPr txBox="1"/>
          <p:nvPr/>
        </p:nvSpPr>
        <p:spPr>
          <a:xfrm>
            <a:off x="952500" y="3545234"/>
            <a:ext cx="4598044" cy="58668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650" u="none" cap="none" strike="noStrike">
                <a:solidFill>
                  <a:srgbClr val="0F172A"/>
                </a:solidFill>
                <a:latin typeface="Cinzel"/>
                <a:ea typeface="Cinzel"/>
                <a:cs typeface="Cinzel"/>
                <a:sym typeface="Cinzel"/>
              </a:rPr>
              <a:t>"I like the religion that teaches liberty, equality, and fraternity."</a:t>
            </a:r>
            <a:endParaRPr/>
          </a:p>
        </p:txBody>
      </p:sp>
      <p:sp>
        <p:nvSpPr>
          <p:cNvPr id="258" name="Google Shape;258;p21"/>
          <p:cNvSpPr txBox="1"/>
          <p:nvPr/>
        </p:nvSpPr>
        <p:spPr>
          <a:xfrm>
            <a:off x="952500" y="4284315"/>
            <a:ext cx="5628493"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64748B"/>
                </a:solidFill>
                <a:latin typeface="Plus Jakarta Sans"/>
                <a:ea typeface="Plus Jakarta Sans"/>
                <a:cs typeface="Plus Jakarta Sans"/>
                <a:sym typeface="Plus Jakarta Sans"/>
              </a:rPr>
              <a:t>— Dr. B. R. Ambedkar</a:t>
            </a:r>
            <a:endParaRPr/>
          </a:p>
        </p:txBody>
      </p:sp>
      <p:sp>
        <p:nvSpPr>
          <p:cNvPr id="259" name="Google Shape;259;p21"/>
          <p:cNvSpPr txBox="1"/>
          <p:nvPr/>
        </p:nvSpPr>
        <p:spPr>
          <a:xfrm>
            <a:off x="6407794" y="2047875"/>
            <a:ext cx="578420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Rejection of Dogma</a:t>
            </a:r>
            <a:endParaRPr/>
          </a:p>
        </p:txBody>
      </p:sp>
      <p:sp>
        <p:nvSpPr>
          <p:cNvPr id="260" name="Google Shape;260;p21"/>
          <p:cNvSpPr txBox="1"/>
          <p:nvPr/>
        </p:nvSpPr>
        <p:spPr>
          <a:xfrm>
            <a:off x="6407794" y="2343150"/>
            <a:ext cx="5041255" cy="419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Rejected orthodox social hierarchies that sanctified caste and human inequality.</a:t>
            </a:r>
            <a:endParaRPr/>
          </a:p>
        </p:txBody>
      </p:sp>
      <p:sp>
        <p:nvSpPr>
          <p:cNvPr id="261" name="Google Shape;261;p21"/>
          <p:cNvSpPr txBox="1"/>
          <p:nvPr/>
        </p:nvSpPr>
        <p:spPr>
          <a:xfrm>
            <a:off x="6407794" y="3409950"/>
            <a:ext cx="578420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Mass Conversion at Deekshabhoomi (1956)</a:t>
            </a:r>
            <a:endParaRPr/>
          </a:p>
        </p:txBody>
      </p:sp>
      <p:sp>
        <p:nvSpPr>
          <p:cNvPr id="262" name="Google Shape;262;p21"/>
          <p:cNvSpPr txBox="1"/>
          <p:nvPr/>
        </p:nvSpPr>
        <p:spPr>
          <a:xfrm>
            <a:off x="6407794" y="3705225"/>
            <a:ext cx="5041255" cy="419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Converted to Buddhism alongside 500,000 followers in Nagpur for spiritual emancipation.</a:t>
            </a:r>
            <a:endParaRPr/>
          </a:p>
        </p:txBody>
      </p:sp>
      <p:sp>
        <p:nvSpPr>
          <p:cNvPr id="263" name="Google Shape;263;p21"/>
          <p:cNvSpPr txBox="1"/>
          <p:nvPr/>
        </p:nvSpPr>
        <p:spPr>
          <a:xfrm>
            <a:off x="6407794" y="4772025"/>
            <a:ext cx="578420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Navayana (Neo-Buddhism)</a:t>
            </a:r>
            <a:endParaRPr/>
          </a:p>
        </p:txBody>
      </p:sp>
      <p:sp>
        <p:nvSpPr>
          <p:cNvPr id="264" name="Google Shape;264;p21"/>
          <p:cNvSpPr txBox="1"/>
          <p:nvPr/>
        </p:nvSpPr>
        <p:spPr>
          <a:xfrm>
            <a:off x="6407794" y="5067300"/>
            <a:ext cx="5041255" cy="419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Reinterpreted Buddhist philosophy through rationality, social justice, and morality.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72A"/>
        </a:solidFill>
      </p:bgPr>
    </p:bg>
    <p:spTree>
      <p:nvGrpSpPr>
        <p:cNvPr id="268" name="Shape 268"/>
        <p:cNvGrpSpPr/>
        <p:nvPr/>
      </p:nvGrpSpPr>
      <p:grpSpPr>
        <a:xfrm>
          <a:off x="0" y="0"/>
          <a:ext cx="0" cy="0"/>
          <a:chOff x="0" y="0"/>
          <a:chExt cx="0" cy="0"/>
        </a:xfrm>
      </p:grpSpPr>
      <p:sp>
        <p:nvSpPr>
          <p:cNvPr id="269" name="Google Shape;269;p22"/>
          <p:cNvSpPr/>
          <p:nvPr/>
        </p:nvSpPr>
        <p:spPr>
          <a:xfrm>
            <a:off x="5791200" y="4234606"/>
            <a:ext cx="609600" cy="28575"/>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0" name="Google Shape;270;p22"/>
          <p:cNvSpPr txBox="1"/>
          <p:nvPr/>
        </p:nvSpPr>
        <p:spPr>
          <a:xfrm>
            <a:off x="-381000" y="6076950"/>
            <a:ext cx="12954000" cy="1714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Jai Bhim • Thank You</a:t>
            </a:r>
            <a:endParaRPr/>
          </a:p>
        </p:txBody>
      </p:sp>
      <p:sp>
        <p:nvSpPr>
          <p:cNvPr id="271" name="Google Shape;271;p22"/>
          <p:cNvSpPr txBox="1"/>
          <p:nvPr/>
        </p:nvSpPr>
        <p:spPr>
          <a:xfrm>
            <a:off x="-381000" y="609600"/>
            <a:ext cx="12954000" cy="2000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200" u="none" cap="none" strike="noStrike">
                <a:solidFill>
                  <a:srgbClr val="F59E0B"/>
                </a:solidFill>
                <a:latin typeface="Plus Jakarta Sans"/>
                <a:ea typeface="Plus Jakarta Sans"/>
                <a:cs typeface="Plus Jakarta Sans"/>
                <a:sym typeface="Plus Jakarta Sans"/>
              </a:rPr>
              <a:t>NATIONAL IDENTITY &amp; LEGACY</a:t>
            </a:r>
            <a:endParaRPr/>
          </a:p>
        </p:txBody>
      </p:sp>
      <p:sp>
        <p:nvSpPr>
          <p:cNvPr id="272" name="Google Shape;272;p22"/>
          <p:cNvSpPr txBox="1"/>
          <p:nvPr/>
        </p:nvSpPr>
        <p:spPr>
          <a:xfrm>
            <a:off x="-381000" y="923925"/>
            <a:ext cx="12954000" cy="619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3600" u="none" cap="none" strike="noStrike">
                <a:solidFill>
                  <a:srgbClr val="FFFFFF"/>
                </a:solidFill>
                <a:latin typeface="Cinzel"/>
                <a:ea typeface="Cinzel"/>
                <a:cs typeface="Cinzel"/>
                <a:sym typeface="Cinzel"/>
              </a:rPr>
              <a:t>"Indians Firstly and Lastly"</a:t>
            </a:r>
            <a:endParaRPr/>
          </a:p>
        </p:txBody>
      </p:sp>
      <p:sp>
        <p:nvSpPr>
          <p:cNvPr id="273" name="Google Shape;273;p22"/>
          <p:cNvSpPr txBox="1"/>
          <p:nvPr/>
        </p:nvSpPr>
        <p:spPr>
          <a:xfrm>
            <a:off x="1333500" y="2832794"/>
            <a:ext cx="9525000" cy="1097012"/>
          </a:xfrm>
          <a:prstGeom prst="rect">
            <a:avLst/>
          </a:prstGeom>
          <a:noFill/>
          <a:ln>
            <a:noFill/>
          </a:ln>
        </p:spPr>
        <p:txBody>
          <a:bodyPr anchorCtr="0" anchor="t" bIns="0" lIns="0" spcFirstLastPara="1" rIns="0" wrap="square" tIns="0">
            <a:spAutoFit/>
          </a:bodyPr>
          <a:lstStyle/>
          <a:p>
            <a:pPr indent="0" lvl="0" marL="0" marR="0" rtl="0" algn="ctr">
              <a:lnSpc>
                <a:spcPct val="159944"/>
              </a:lnSpc>
              <a:spcBef>
                <a:spcPts val="0"/>
              </a:spcBef>
              <a:spcAft>
                <a:spcPts val="0"/>
              </a:spcAft>
              <a:buNone/>
            </a:pPr>
            <a:r>
              <a:rPr b="0" i="0" lang="en-US" sz="1800" u="none" cap="none" strike="noStrike">
                <a:solidFill>
                  <a:srgbClr val="CBD5E1"/>
                </a:solidFill>
                <a:latin typeface="Plus Jakarta Sans"/>
                <a:ea typeface="Plus Jakarta Sans"/>
                <a:cs typeface="Plus Jakarta Sans"/>
                <a:sym typeface="Plus Jakarta Sans"/>
              </a:rPr>
              <a:t>"I do not want that our loyalty as Indians should be in the slightest way affected by any competitive loyalty, whether that loyalty arises out of our religion, out of our culture, or out of our language."</a:t>
            </a:r>
            <a:endParaRPr/>
          </a:p>
        </p:txBody>
      </p:sp>
      <p:sp>
        <p:nvSpPr>
          <p:cNvPr id="274" name="Google Shape;274;p22"/>
          <p:cNvSpPr txBox="1"/>
          <p:nvPr/>
        </p:nvSpPr>
        <p:spPr>
          <a:xfrm>
            <a:off x="2137171" y="4567981"/>
            <a:ext cx="7917656" cy="2190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94A3B8"/>
                </a:solidFill>
                <a:latin typeface="Plus Jakarta Sans"/>
                <a:ea typeface="Plus Jakarta Sans"/>
                <a:cs typeface="Plus Jakarta Sans"/>
                <a:sym typeface="Plus Jakarta Sans"/>
              </a:rPr>
              <a:t>Bharat Ratna Awardee (1990) • Permanent Beacon of Equality &amp; Human Rights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5F9"/>
        </a:solidFill>
      </p:bgPr>
    </p:bg>
    <p:spTree>
      <p:nvGrpSpPr>
        <p:cNvPr id="278" name="Shape 278"/>
        <p:cNvGrpSpPr/>
        <p:nvPr/>
      </p:nvGrpSpPr>
      <p:grpSpPr>
        <a:xfrm>
          <a:off x="0" y="0"/>
          <a:ext cx="0" cy="0"/>
          <a:chOff x="0" y="0"/>
          <a:chExt cx="0" cy="0"/>
        </a:xfrm>
      </p:grpSpPr>
      <p:sp>
        <p:nvSpPr>
          <p:cNvPr id="279" name="Google Shape;279;p23"/>
          <p:cNvSpPr/>
          <p:nvPr/>
        </p:nvSpPr>
        <p:spPr>
          <a:xfrm>
            <a:off x="571500" y="857250"/>
            <a:ext cx="11049000" cy="7715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0" name="Google Shape;280;p23"/>
          <p:cNvSpPr/>
          <p:nvPr/>
        </p:nvSpPr>
        <p:spPr>
          <a:xfrm>
            <a:off x="571500" y="1619250"/>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1" name="Google Shape;281;p23"/>
          <p:cNvSpPr/>
          <p:nvPr/>
        </p:nvSpPr>
        <p:spPr>
          <a:xfrm>
            <a:off x="571500" y="1619250"/>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82" name="Google Shape;282;p23"/>
          <p:cNvPicPr preferRelativeResize="0"/>
          <p:nvPr/>
        </p:nvPicPr>
        <p:blipFill rotWithShape="1">
          <a:blip r:embed="rId3">
            <a:alphaModFix/>
          </a:blip>
          <a:srcRect b="0" l="0" r="0" t="0"/>
          <a:stretch/>
        </p:blipFill>
        <p:spPr>
          <a:xfrm>
            <a:off x="571500" y="1000125"/>
            <a:ext cx="857250" cy="476250"/>
          </a:xfrm>
          <a:prstGeom prst="rect">
            <a:avLst/>
          </a:prstGeom>
          <a:noFill/>
          <a:ln>
            <a:noFill/>
          </a:ln>
        </p:spPr>
      </p:pic>
      <p:pic>
        <p:nvPicPr>
          <p:cNvPr descr="image.png" id="283" name="Google Shape;283;p23"/>
          <p:cNvPicPr preferRelativeResize="0"/>
          <p:nvPr/>
        </p:nvPicPr>
        <p:blipFill rotWithShape="1">
          <a:blip r:embed="rId4">
            <a:alphaModFix/>
          </a:blip>
          <a:srcRect b="0" l="0" r="0" t="0"/>
          <a:stretch/>
        </p:blipFill>
        <p:spPr>
          <a:xfrm>
            <a:off x="571500" y="1771650"/>
            <a:ext cx="857250" cy="476250"/>
          </a:xfrm>
          <a:prstGeom prst="rect">
            <a:avLst/>
          </a:prstGeom>
          <a:noFill/>
          <a:ln>
            <a:noFill/>
          </a:ln>
        </p:spPr>
      </p:pic>
      <p:sp>
        <p:nvSpPr>
          <p:cNvPr id="284" name="Google Shape;284;p23"/>
          <p:cNvSpPr txBox="1"/>
          <p:nvPr/>
        </p:nvSpPr>
        <p:spPr>
          <a:xfrm>
            <a:off x="571500" y="571500"/>
            <a:ext cx="2187773" cy="2857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00" u="none" cap="none" strike="noStrike">
                <a:solidFill>
                  <a:srgbClr val="000000"/>
                </a:solidFill>
                <a:latin typeface="Plus Jakarta Sans"/>
                <a:ea typeface="Plus Jakarta Sans"/>
                <a:cs typeface="Plus Jakarta Sans"/>
                <a:sym typeface="Plus Jakarta Sans"/>
              </a:rPr>
              <a:t>Image Sources</a:t>
            </a:r>
            <a:endParaRPr/>
          </a:p>
        </p:txBody>
      </p:sp>
      <p:sp>
        <p:nvSpPr>
          <p:cNvPr id="285" name="Google Shape;285;p23"/>
          <p:cNvSpPr txBox="1"/>
          <p:nvPr/>
        </p:nvSpPr>
        <p:spPr>
          <a:xfrm>
            <a:off x="1666875" y="1038225"/>
            <a:ext cx="6215062"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http://tathagat.live/cdn/shop/products/IMG_20221031_162517.jpg?v=1729424465</a:t>
            </a:r>
            <a:endParaRPr/>
          </a:p>
        </p:txBody>
      </p:sp>
      <p:sp>
        <p:nvSpPr>
          <p:cNvPr id="286" name="Google Shape;286;p23"/>
          <p:cNvSpPr txBox="1"/>
          <p:nvPr/>
        </p:nvSpPr>
        <p:spPr>
          <a:xfrm>
            <a:off x="1666875" y="1238250"/>
            <a:ext cx="1881187"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tathagat.live</a:t>
            </a:r>
            <a:endParaRPr/>
          </a:p>
        </p:txBody>
      </p:sp>
      <p:sp>
        <p:nvSpPr>
          <p:cNvPr id="287" name="Google Shape;287;p23"/>
          <p:cNvSpPr txBox="1"/>
          <p:nvPr/>
        </p:nvSpPr>
        <p:spPr>
          <a:xfrm>
            <a:off x="1666875" y="1809750"/>
            <a:ext cx="6203156"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https://clpr.org.in/wp-content/uploads/2020/11/Dr.-B.-R-Ambedkar-300x169.jpg</a:t>
            </a:r>
            <a:endParaRPr/>
          </a:p>
        </p:txBody>
      </p:sp>
      <p:sp>
        <p:nvSpPr>
          <p:cNvPr id="288" name="Google Shape;288;p23"/>
          <p:cNvSpPr txBox="1"/>
          <p:nvPr/>
        </p:nvSpPr>
        <p:spPr>
          <a:xfrm>
            <a:off x="1666875" y="2009775"/>
            <a:ext cx="1666875"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clpr.org.in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