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371600"/>
            <a:ext cx="10789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/>
            </a:pPr>
            <a:r>
              <a:t>Gender and the State in India</a:t>
            </a:r>
          </a:p>
          <a:p>
            <a:pPr>
              <a:defRPr sz="2300"/>
            </a:pPr>
            <a:r>
              <a:t>Indian Constitution • Women’s Rights • Political Participation • Reservation Debate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1. Gender and the State: The Basic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Gender is not only a social issue; it is also a question of power, citizenship and representation.</a:t>
            </a:r>
          </a:p>
          <a:p>
            <a:pPr>
              <a:spcAft>
                <a:spcPts val="1200"/>
              </a:spcAft>
              <a:defRPr sz="2000"/>
            </a:pPr>
            <a:r>
              <a:t>The Indian State has used constitutional rights, laws, public policy and affirmative action to address historical inequalities.</a:t>
            </a:r>
          </a:p>
          <a:p>
            <a:pPr>
              <a:spcAft>
                <a:spcPts val="1200"/>
              </a:spcAft>
              <a:defRPr sz="2000"/>
            </a:pPr>
            <a:r>
              <a:t>Key tension: formal equality for all versus special measures needed to achieve substantive equality.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2. Constitutional Vision of Gender Equality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The Constitution guarantees equality before law and equal protection of laws under Article 14.</a:t>
            </a:r>
          </a:p>
          <a:p>
            <a:pPr>
              <a:spcAft>
                <a:spcPts val="1200"/>
              </a:spcAft>
              <a:defRPr sz="2000"/>
            </a:pPr>
            <a:r>
              <a:t>Article 15 prohibits discrimination on grounds including sex; Article 15(3) permits special provisions for women and children.</a:t>
            </a:r>
          </a:p>
          <a:p>
            <a:pPr>
              <a:spcAft>
                <a:spcPts val="1200"/>
              </a:spcAft>
              <a:defRPr sz="2000"/>
            </a:pPr>
            <a:r>
              <a:t>Article 16 guarantees equality of opportunity in public employment.</a:t>
            </a:r>
          </a:p>
          <a:p>
            <a:pPr>
              <a:spcAft>
                <a:spcPts val="1200"/>
              </a:spcAft>
              <a:defRPr sz="2000"/>
            </a:pPr>
            <a:r>
              <a:t>Directive Principles encourage equal livelihood opportunities and equal pay for equal work.</a:t>
            </a:r>
          </a:p>
          <a:p>
            <a:pPr>
              <a:spcAft>
                <a:spcPts val="1200"/>
              </a:spcAft>
              <a:defRPr sz="2000"/>
            </a:pPr>
            <a:r>
              <a:t>Article 51A(e) asks citizens to renounce practices derogatory to the dignity of women.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3. Fundamental Rights and Women’s Rights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Article 14: equality and non-arbitrariness.</a:t>
            </a:r>
          </a:p>
          <a:p>
            <a:pPr>
              <a:spcAft>
                <a:spcPts val="1200"/>
              </a:spcAft>
              <a:defRPr sz="2000"/>
            </a:pPr>
            <a:r>
              <a:t>Article 15(1): protection against sex-based discrimination by the State.</a:t>
            </a:r>
          </a:p>
          <a:p>
            <a:pPr>
              <a:spcAft>
                <a:spcPts val="1200"/>
              </a:spcAft>
              <a:defRPr sz="2000"/>
            </a:pPr>
            <a:r>
              <a:t>Article 15(3): constitutional basis for protective and affirmative measures for women.</a:t>
            </a:r>
          </a:p>
          <a:p>
            <a:pPr>
              <a:spcAft>
                <a:spcPts val="1200"/>
              </a:spcAft>
              <a:defRPr sz="2000"/>
            </a:pPr>
            <a:r>
              <a:t>Article 21: dignity, personal liberty and bodily autonomy have become important foundations of women’s rights jurisprudence.</a:t>
            </a:r>
          </a:p>
          <a:p>
            <a:pPr>
              <a:spcAft>
                <a:spcPts val="1200"/>
              </a:spcAft>
              <a:defRPr sz="2000"/>
            </a:pPr>
            <a:r>
              <a:t>The constitutional framework therefore moves beyond simple non-discrimination toward substantive equality.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4. The State and Women’s Social Citizenship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Women’s citizenship is shaped by access to education, health, property, employment, safety and political voice.</a:t>
            </a:r>
          </a:p>
          <a:p>
            <a:pPr>
              <a:spcAft>
                <a:spcPts val="1200"/>
              </a:spcAft>
              <a:defRPr sz="2000"/>
            </a:pPr>
            <a:r>
              <a:t>Legislation has addressed issues such as domestic violence, workplace sexual harassment, child marriage and maternity protection.</a:t>
            </a:r>
          </a:p>
          <a:p>
            <a:pPr>
              <a:spcAft>
                <a:spcPts val="1200"/>
              </a:spcAft>
              <a:defRPr sz="2000"/>
            </a:pPr>
            <a:r>
              <a:t>The State can transform social relations—but implementation depends on institutions, resources, awareness and social attitudes.</a:t>
            </a:r>
          </a:p>
          <a:p>
            <a:pPr>
              <a:spcAft>
                <a:spcPts val="1200"/>
              </a:spcAft>
              <a:defRPr sz="2000"/>
            </a:pPr>
            <a:r>
              <a:t>A central political question is whether law alone can overcome deeply embedded gender hierarchies.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5. Women’s Political Participation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Political participation includes voting, contesting elections, party membership, campaigning, leadership and participation in local institutions.</a:t>
            </a:r>
          </a:p>
          <a:p>
            <a:pPr>
              <a:spcAft>
                <a:spcPts val="1200"/>
              </a:spcAft>
              <a:defRPr sz="2000"/>
            </a:pPr>
            <a:r>
              <a:t>Indian women gained universal adult franchise from the beginning of the Republic—an important break from many gradual suffrage histories.</a:t>
            </a:r>
          </a:p>
          <a:p>
            <a:pPr>
              <a:spcAft>
                <a:spcPts val="1200"/>
              </a:spcAft>
              <a:defRPr sz="2000"/>
            </a:pPr>
            <a:r>
              <a:t>Women vote in large numbers, but representation in legislatures and leadership has historically remained lower than men’s.</a:t>
            </a:r>
          </a:p>
          <a:p>
            <a:pPr>
              <a:spcAft>
                <a:spcPts val="1200"/>
              </a:spcAft>
              <a:defRPr sz="2000"/>
            </a:pPr>
            <a:r>
              <a:t>Participation is therefore not simply about numbers; it is also about agenda-setting and decision-making power.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6. Local Government: Reservation as Political Empowerment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The 73rd and 74th Constitutional Amendments created a major institutional route for women’s representation in Panchayats and Municipalities.</a:t>
            </a:r>
          </a:p>
          <a:p>
            <a:pPr>
              <a:spcAft>
                <a:spcPts val="1200"/>
              </a:spcAft>
              <a:defRPr sz="2000"/>
            </a:pPr>
            <a:r>
              <a:t>At least one-third of seats and chairperson positions are constitutionally reserved for women in these local bodies.</a:t>
            </a:r>
          </a:p>
          <a:p>
            <a:pPr>
              <a:spcAft>
                <a:spcPts val="1200"/>
              </a:spcAft>
              <a:defRPr sz="2000"/>
            </a:pPr>
            <a:r>
              <a:t>Many States have increased the quota to 50%.</a:t>
            </a:r>
          </a:p>
          <a:p>
            <a:pPr>
              <a:spcAft>
                <a:spcPts val="1200"/>
              </a:spcAft>
              <a:defRPr sz="2000"/>
            </a:pPr>
            <a:r>
              <a:t>Local reservations have brought millions of women into elected office and created opportunities for political learning and leadership.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7. The Reservation Debate: Why Reserve Seats?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Argument for reservation: historical exclusion can reproduce itself even when formal equality exists.</a:t>
            </a:r>
          </a:p>
          <a:p>
            <a:pPr>
              <a:spcAft>
                <a:spcPts val="1200"/>
              </a:spcAft>
              <a:defRPr sz="2000"/>
            </a:pPr>
            <a:r>
              <a:t>Reservation can improve descriptive representation—the presence of women in political institutions.</a:t>
            </a:r>
          </a:p>
          <a:p>
            <a:pPr>
              <a:spcAft>
                <a:spcPts val="1200"/>
              </a:spcAft>
              <a:defRPr sz="2000"/>
            </a:pPr>
            <a:r>
              <a:t>Women representatives may bring greater attention to issues such as water, sanitation, health, education and violence.</a:t>
            </a:r>
          </a:p>
          <a:p>
            <a:pPr>
              <a:spcAft>
                <a:spcPts val="1200"/>
              </a:spcAft>
              <a:defRPr sz="2000"/>
            </a:pPr>
            <a:r>
              <a:t>Political office can also challenge stereotypes about women’s leadership and create role models.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8. Critiques and Challenges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Tokenism: critics argue that some women may face pressure from male relatives or local power networks.</a:t>
            </a:r>
          </a:p>
          <a:p>
            <a:pPr>
              <a:spcAft>
                <a:spcPts val="1200"/>
              </a:spcAft>
              <a:defRPr sz="2000"/>
            </a:pPr>
            <a:r>
              <a:t>Proxy representation: the idea of ‘sarpanch pati’ highlights situations where husbands or male relatives exercise informal power.</a:t>
            </a:r>
          </a:p>
          <a:p>
            <a:pPr>
              <a:spcAft>
                <a:spcPts val="1200"/>
              </a:spcAft>
              <a:defRPr sz="2000"/>
            </a:pPr>
            <a:r>
              <a:t>Rotation of reserved seats can sometimes make it difficult for representatives to build long-term political careers.</a:t>
            </a:r>
          </a:p>
          <a:p>
            <a:pPr>
              <a:spcAft>
                <a:spcPts val="1200"/>
              </a:spcAft>
              <a:defRPr sz="2000"/>
            </a:pPr>
            <a:r>
              <a:t>Reservation does not automatically solve class, caste, tribal, religious, regional or economic inequalities among women.</a:t>
            </a:r>
          </a:p>
          <a:p>
            <a:pPr>
              <a:spcAft>
                <a:spcPts val="1200"/>
              </a:spcAft>
              <a:defRPr sz="2000"/>
            </a:pPr>
            <a:r>
              <a:t>The deeper issue is whether numerical representation becomes substantive political power.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9. Women’s Reservation in Parliament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The Constitution (One Hundred and Sixth Amendment) Act, 2023 provides for reservation of one-third of seats for women in the Lok Sabha and State Legislative Assemblies.</a:t>
            </a:r>
          </a:p>
          <a:p>
            <a:pPr>
              <a:spcAft>
                <a:spcPts val="1200"/>
              </a:spcAft>
              <a:defRPr sz="2000"/>
            </a:pPr>
            <a:r>
              <a:t>The constitutional scheme links implementation to a future delimitation exercise after the relevant census process.</a:t>
            </a:r>
          </a:p>
          <a:p>
            <a:pPr>
              <a:spcAft>
                <a:spcPts val="1200"/>
              </a:spcAft>
              <a:defRPr sz="2000"/>
            </a:pPr>
            <a:r>
              <a:t>The debate therefore concerns both the principle of reservation and the timing and design of implementation.</a:t>
            </a:r>
          </a:p>
          <a:p>
            <a:pPr>
              <a:spcAft>
                <a:spcPts val="1200"/>
              </a:spcAft>
              <a:defRPr sz="2000"/>
            </a:pPr>
            <a:r>
              <a:t>Important analytical question: Will parliamentary reservation transform women’s descriptive representation into durable political power?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10. Intersectionality: Are All Women Represented Equally?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‘Women’ are not a homogeneous political category.</a:t>
            </a:r>
          </a:p>
          <a:p>
            <a:pPr>
              <a:spcAft>
                <a:spcPts val="1200"/>
              </a:spcAft>
              <a:defRPr sz="2000"/>
            </a:pPr>
            <a:r>
              <a:t>Caste, tribe, class, rural/urban location, disability, education and economic status shape political access and voice.</a:t>
            </a:r>
          </a:p>
          <a:p>
            <a:pPr>
              <a:spcAft>
                <a:spcPts val="1200"/>
              </a:spcAft>
              <a:defRPr sz="2000"/>
            </a:pPr>
            <a:r>
              <a:t>Reservation can open doors, but institutional design must also consider who among women is able to enter and exercise power.</a:t>
            </a:r>
          </a:p>
          <a:p>
            <a:pPr>
              <a:spcAft>
                <a:spcPts val="1200"/>
              </a:spcAft>
              <a:defRPr sz="2000"/>
            </a:pPr>
            <a:r>
              <a:t>Intersectional analysis asks: Which women gain representation, who remains excluded, and why?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11. Descriptive vs Substantive Representation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Descriptive representation: women are numerically present in political institutions.</a:t>
            </a:r>
          </a:p>
          <a:p>
            <a:pPr>
              <a:spcAft>
                <a:spcPts val="1200"/>
              </a:spcAft>
              <a:defRPr sz="2000"/>
            </a:pPr>
            <a:r>
              <a:t>Substantive representation: representatives influence policies, budgets, institutions and political priorities.</a:t>
            </a:r>
          </a:p>
          <a:p>
            <a:pPr>
              <a:spcAft>
                <a:spcPts val="1200"/>
              </a:spcAft>
              <a:defRPr sz="2000"/>
            </a:pPr>
            <a:r>
              <a:t>Symbolic representation: women’s presence can change perceptions about who can legitimately exercise political authority.</a:t>
            </a:r>
          </a:p>
          <a:p>
            <a:pPr>
              <a:spcAft>
                <a:spcPts val="1200"/>
              </a:spcAft>
              <a:defRPr sz="2000"/>
            </a:pPr>
            <a:r>
              <a:t>The strongest democratic outcome is not merely ‘more women’, but women having meaningful authority and accountability.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12. Gender, State and Power: A Critical Perspective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The State can be both a mechanism of emancipation and a site where existing power relations are reproduced.</a:t>
            </a:r>
          </a:p>
          <a:p>
            <a:pPr>
              <a:spcAft>
                <a:spcPts val="1200"/>
              </a:spcAft>
              <a:defRPr sz="2000"/>
            </a:pPr>
            <a:r>
              <a:t>Constitutional equality provides rights, but social institutions can constrain women’s actual choices.</a:t>
            </a:r>
          </a:p>
          <a:p>
            <a:pPr>
              <a:spcAft>
                <a:spcPts val="1200"/>
              </a:spcAft>
              <a:defRPr sz="2000"/>
            </a:pPr>
            <a:r>
              <a:t>Affirmative action challenges the assumption that identical treatment always produces equal outcomes.</a:t>
            </a:r>
          </a:p>
          <a:p>
            <a:pPr>
              <a:spcAft>
                <a:spcPts val="1200"/>
              </a:spcAft>
              <a:defRPr sz="2000"/>
            </a:pPr>
            <a:r>
              <a:t>The gender question is therefore fundamentally a question about distribution of power, resources and political voice.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13. Key Takeaways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The Indian Constitution combines formal equality with provisions enabling affirmative action for women.</a:t>
            </a:r>
          </a:p>
          <a:p>
            <a:pPr>
              <a:spcAft>
                <a:spcPts val="1200"/>
              </a:spcAft>
              <a:defRPr sz="2000"/>
            </a:pPr>
            <a:r>
              <a:t>Women’s political participation has expanded substantially, especially through local government reservations.</a:t>
            </a:r>
          </a:p>
          <a:p>
            <a:pPr>
              <a:spcAft>
                <a:spcPts val="1200"/>
              </a:spcAft>
              <a:defRPr sz="2000"/>
            </a:pPr>
            <a:r>
              <a:t>Parliamentary reservation marks a major constitutional development, but implementation and institutional design remain important.</a:t>
            </a:r>
          </a:p>
          <a:p>
            <a:pPr>
              <a:spcAft>
                <a:spcPts val="1200"/>
              </a:spcAft>
              <a:defRPr sz="2000"/>
            </a:pPr>
            <a:r>
              <a:t>The central debate is not simply equality versus reservation; it is how democracy can produce substantive and inclusive equality.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14. Discussion 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Does women’s reservation strengthen democracy or create dependency on quotas?</a:t>
            </a:r>
          </a:p>
          <a:p>
            <a:pPr>
              <a:spcAft>
                <a:spcPts val="1200"/>
              </a:spcAft>
              <a:defRPr sz="2000"/>
            </a:pPr>
            <a:r>
              <a:t>Can descriptive representation lead to substantive representation?</a:t>
            </a:r>
          </a:p>
          <a:p>
            <a:pPr>
              <a:spcAft>
                <a:spcPts val="1200"/>
              </a:spcAft>
              <a:defRPr sz="2000"/>
            </a:pPr>
            <a:r>
              <a:t>Is reservation enough to overcome patriarchal political structures?</a:t>
            </a:r>
          </a:p>
          <a:p>
            <a:pPr>
              <a:spcAft>
                <a:spcPts val="1200"/>
              </a:spcAft>
              <a:defRPr sz="2000"/>
            </a:pPr>
            <a:r>
              <a:t>Should women’s political representation also address intersectional inequalities?</a:t>
            </a:r>
          </a:p>
          <a:p>
            <a:pPr>
              <a:spcAft>
                <a:spcPts val="1200"/>
              </a:spcAft>
              <a:defRPr sz="2000"/>
            </a:pPr>
            <a:r>
              <a:t>What is the proper role of the State in transforming gender relations?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15. Selected References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Constitution of India: Articles 14, 15, 16, 21, 39, 42, 51A(e), and provisions relating to Panchayats and Municipalities.</a:t>
            </a:r>
          </a:p>
          <a:p>
            <a:pPr>
              <a:spcAft>
                <a:spcPts val="1200"/>
              </a:spcAft>
              <a:defRPr sz="2000"/>
            </a:pPr>
            <a:r>
              <a:t>Constitution (Seventy-Third Amendment) Act, 1992.</a:t>
            </a:r>
          </a:p>
          <a:p>
            <a:pPr>
              <a:spcAft>
                <a:spcPts val="1200"/>
              </a:spcAft>
              <a:defRPr sz="2000"/>
            </a:pPr>
            <a:r>
              <a:t>Constitution (Seventy-Fourth Amendment) Act, 1992.</a:t>
            </a:r>
          </a:p>
          <a:p>
            <a:pPr>
              <a:spcAft>
                <a:spcPts val="1200"/>
              </a:spcAft>
              <a:defRPr sz="2000"/>
            </a:pPr>
            <a:r>
              <a:t>Constitution (One Hundred and Sixth Amendment) Act, 2023.</a:t>
            </a:r>
          </a:p>
          <a:p>
            <a:pPr>
              <a:spcAft>
                <a:spcPts val="1200"/>
              </a:spcAft>
              <a:defRPr sz="2000"/>
            </a:pPr>
            <a:r>
              <a:t>Basu, D. D. Introduction to the Constitution of India.</a:t>
            </a:r>
          </a:p>
          <a:p>
            <a:pPr>
              <a:spcAft>
                <a:spcPts val="1200"/>
              </a:spcAft>
              <a:defRPr sz="2000"/>
            </a:pPr>
            <a:r>
              <a:t>Agnes, Flavia. Law and Gender Inequality: The Politics of Women’s Rights in India.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