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234440"/>
            <a:ext cx="107899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Gender, State, and Democratic Representation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27432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/>
            </a:pPr>
            <a:r>
              <a:t>The Indian Constitution, Women’s Political Participation, and the Quota Debate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416052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[Your Name] | MA Political Science | Course: Gender and Politics / Indian Political System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Theoretical Framework: State, Gender, and Citizenship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Liberal feminist lens: the State can act as a neutral arbiter by guaranteeing equal formal rights, including voting and legal standing.</a:t>
            </a:r>
          </a:p>
          <a:p>
            <a:pPr>
              <a:spcAft>
                <a:spcPts val="1000"/>
              </a:spcAft>
              <a:defRPr sz="1900"/>
            </a:pPr>
            <a:r>
              <a:t>Radical feminist critique: the State and public institutions can reproduce patriarchal power while treating the domestic sphere as private.</a:t>
            </a:r>
          </a:p>
          <a:p>
            <a:pPr>
              <a:spcAft>
                <a:spcPts val="1000"/>
              </a:spcAft>
              <a:defRPr sz="1900"/>
            </a:pPr>
            <a:r>
              <a:t>Marxist/Socialist feminist critique: gender inequality is connected to class relations, economic dependence and the sexual division of labour.</a:t>
            </a:r>
          </a:p>
          <a:p>
            <a:pPr>
              <a:spcAft>
                <a:spcPts val="1000"/>
              </a:spcAft>
              <a:defRPr sz="1900"/>
            </a:pPr>
            <a:r>
              <a:t>Nira Yuval-Davis: citizenship is shaped by gendered boundaries of belonging, identity and political participation.</a:t>
            </a:r>
          </a:p>
          <a:p>
            <a:pPr>
              <a:spcAft>
                <a:spcPts val="1000"/>
              </a:spcAft>
              <a:defRPr sz="1900"/>
            </a:pPr>
            <a:r>
              <a:t>Iris Marion Young: democratic inclusion requires attention to differences and structures that shape political voice.</a:t>
            </a:r>
          </a:p>
          <a:p>
            <a:pPr>
              <a:spcAft>
                <a:spcPts val="1000"/>
              </a:spcAft>
              <a:defRPr sz="1900"/>
            </a:pPr>
            <a:r>
              <a:t>Key tension: formal equality versus substantive equality; equal rights do not automatically create equal political power.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Constitutional Architecture &amp; Women’s Rights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Article 14: equality before the law and equal protection of laws.</a:t>
            </a:r>
          </a:p>
          <a:p>
            <a:pPr>
              <a:spcAft>
                <a:spcPts val="1000"/>
              </a:spcAft>
              <a:defRPr sz="1900"/>
            </a:pPr>
            <a:r>
              <a:t>Article 15(1): prohibits State discrimination on grounds including sex.</a:t>
            </a:r>
          </a:p>
          <a:p>
            <a:pPr>
              <a:spcAft>
                <a:spcPts val="1000"/>
              </a:spcAft>
              <a:defRPr sz="1900"/>
            </a:pPr>
            <a:r>
              <a:t>Article 15(3): permits special provisions for women and children—an important constitutional basis for affirmative action.</a:t>
            </a:r>
          </a:p>
          <a:p>
            <a:pPr>
              <a:spcAft>
                <a:spcPts val="1000"/>
              </a:spcAft>
              <a:defRPr sz="1900"/>
            </a:pPr>
            <a:r>
              <a:t>Article 16: equality of opportunity in public employment.</a:t>
            </a:r>
          </a:p>
          <a:p>
            <a:pPr>
              <a:spcAft>
                <a:spcPts val="1000"/>
              </a:spcAft>
              <a:defRPr sz="1900"/>
            </a:pPr>
            <a:r>
              <a:t>Article 39(a) &amp; 39(d): livelihood opportunities and equal pay principles.</a:t>
            </a:r>
          </a:p>
          <a:p>
            <a:pPr>
              <a:spcAft>
                <a:spcPts val="1000"/>
              </a:spcAft>
              <a:defRPr sz="1900"/>
            </a:pPr>
            <a:r>
              <a:t>Article 42: just and humane conditions of work and maternity relief.</a:t>
            </a:r>
          </a:p>
          <a:p>
            <a:pPr>
              <a:spcAft>
                <a:spcPts val="1000"/>
              </a:spcAft>
              <a:defRPr sz="1900"/>
            </a:pPr>
            <a:r>
              <a:t>Article 51A(e): citizens should renounce practices derogatory to the dignity of women.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Constitutional Debates: The Paradox of Equality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During the Constituent Assembly period, several prominent women leaders—including Hansa Mehta and Renuka Ray—favoured equal citizenship rather than separate political quotas for women.</a:t>
            </a:r>
          </a:p>
          <a:p>
            <a:pPr>
              <a:spcAft>
                <a:spcPts val="1000"/>
              </a:spcAft>
              <a:defRPr sz="1900"/>
            </a:pPr>
            <a:r>
              <a:t>Their concern was that reservations might portray women as a 'protected minority' rather than as equal citizens.</a:t>
            </a:r>
          </a:p>
          <a:p>
            <a:pPr>
              <a:spcAft>
                <a:spcPts val="1000"/>
              </a:spcAft>
              <a:defRPr sz="1900"/>
            </a:pPr>
            <a:r>
              <a:t>Universal adult franchise was therefore seen as a transformative constitutional commitment.</a:t>
            </a:r>
          </a:p>
          <a:p>
            <a:pPr>
              <a:spcAft>
                <a:spcPts val="1000"/>
              </a:spcAft>
              <a:defRPr sz="1900"/>
            </a:pPr>
            <a:r>
              <a:t>Post-colonial experience exposed the gap between formal equality and substantive political equality.</a:t>
            </a:r>
          </a:p>
          <a:p>
            <a:pPr>
              <a:spcAft>
                <a:spcPts val="1000"/>
              </a:spcAft>
              <a:defRPr sz="1900"/>
            </a:pPr>
            <a:r>
              <a:t>Patriarchy, caste, poverty, unequal education, care responsibilities and political gatekeeping continue to shape women’s political agency.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Trends in Women’s Political Participation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Voter-level participation has expanded dramatically; in recent Indian elections, women’s turnout has approached or exceeded men’s turnout in several contexts.</a:t>
            </a:r>
          </a:p>
          <a:p>
            <a:pPr>
              <a:spcAft>
                <a:spcPts val="1000"/>
              </a:spcAft>
              <a:defRPr sz="1900"/>
            </a:pPr>
            <a:r>
              <a:t>Yet representation in legislatures has historically remained much lower than women’s share of the electorate.</a:t>
            </a:r>
          </a:p>
          <a:p>
            <a:pPr>
              <a:spcAft>
                <a:spcPts val="1000"/>
              </a:spcAft>
              <a:defRPr sz="1900"/>
            </a:pPr>
            <a:r>
              <a:t>Women’s representation in the Lok Sabha is around the mid-teens, while many State Legislative Assemblies remain below 10%.</a:t>
            </a:r>
          </a:p>
          <a:p>
            <a:pPr>
              <a:spcAft>
                <a:spcPts val="1000"/>
              </a:spcAft>
              <a:defRPr sz="1900"/>
            </a:pPr>
            <a:r>
              <a:t>This creates a striking participation paradox: women increasingly participate as voters but remain underrepresented as legislators.</a:t>
            </a:r>
          </a:p>
          <a:p>
            <a:pPr>
              <a:spcAft>
                <a:spcPts val="1000"/>
              </a:spcAft>
              <a:defRPr sz="1900"/>
            </a:pPr>
            <a:r>
              <a:t>Analytical question: Why has mass electoral participation not translated proportionately into political office?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Grassroots Empowerment: 73rd &amp; 74th Amendments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73rd Amendment: constitutionalised Panchayati Raj institutions and Article 243D provides for at least one-third reservation of seats for women.</a:t>
            </a:r>
          </a:p>
          <a:p>
            <a:pPr>
              <a:spcAft>
                <a:spcPts val="1000"/>
              </a:spcAft>
              <a:defRPr sz="1900"/>
            </a:pPr>
            <a:r>
              <a:t>74th Amendment: Article 243T provides for at least one-third reservation in Municipalities.</a:t>
            </a:r>
          </a:p>
          <a:p>
            <a:pPr>
              <a:spcAft>
                <a:spcPts val="1000"/>
              </a:spcAft>
              <a:defRPr sz="1900"/>
            </a:pPr>
            <a:r>
              <a:t>The reservation extends to seats and, within the constitutional framework, offices of chairpersons.</a:t>
            </a:r>
          </a:p>
          <a:p>
            <a:pPr>
              <a:spcAft>
                <a:spcPts val="1000"/>
              </a:spcAft>
              <a:defRPr sz="1900"/>
            </a:pPr>
            <a:r>
              <a:t>Several States subsequently raised women’s reservation in local bodies to 50%.</a:t>
            </a:r>
          </a:p>
          <a:p>
            <a:pPr>
              <a:spcAft>
                <a:spcPts val="1000"/>
              </a:spcAft>
              <a:defRPr sz="1900"/>
            </a:pPr>
            <a:r>
              <a:t>The reforms brought a very large number of women into local political institutions and created new pathways to leadership.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Empowerment vs. Tokenism: The Local Government Debate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Proxy representation: the 'Sarpanch Pati' phenomenon describes situations in which male relatives exercise informal authority behind elected women representatives.</a:t>
            </a:r>
          </a:p>
          <a:p>
            <a:pPr>
              <a:spcAft>
                <a:spcPts val="1000"/>
              </a:spcAft>
              <a:defRPr sz="1900"/>
            </a:pPr>
            <a:r>
              <a:t>But proxy narratives should not erase evidence of women’s learning, bargaining power and political agency.</a:t>
            </a:r>
          </a:p>
          <a:p>
            <a:pPr>
              <a:spcAft>
                <a:spcPts val="1000"/>
              </a:spcAft>
              <a:defRPr sz="1900"/>
            </a:pPr>
            <a:r>
              <a:t>Research associated with Esther Duflo and colleagues found that exposure to women leaders can affect public-good priorities and reduce gender stereotypes.</a:t>
            </a:r>
          </a:p>
          <a:p>
            <a:pPr>
              <a:spcAft>
                <a:spcPts val="1000"/>
              </a:spcAft>
              <a:defRPr sz="1900"/>
            </a:pPr>
            <a:r>
              <a:t>Repeated participation can create political skills, networks and role models.</a:t>
            </a:r>
          </a:p>
          <a:p>
            <a:pPr>
              <a:spcAft>
                <a:spcPts val="1000"/>
              </a:spcAft>
              <a:defRPr sz="1900"/>
            </a:pPr>
            <a:r>
              <a:t>Core question: Is reservation merely numerical representation, or can it transform who exercises political authority?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The Legislative Odyssey: Women’s Reservation Bill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1996: an early Women’s Reservation Bill was introduced in Parliament; the proposal passed through committee processes but did not become law.</a:t>
            </a:r>
          </a:p>
          <a:p>
            <a:pPr>
              <a:spcAft>
                <a:spcPts val="1000"/>
              </a:spcAft>
              <a:defRPr sz="1900"/>
            </a:pPr>
            <a:r>
              <a:t>1998 and 1999: the proposal was reintroduced amid continuing political disagreement.</a:t>
            </a:r>
          </a:p>
          <a:p>
            <a:pPr>
              <a:spcAft>
                <a:spcPts val="1000"/>
              </a:spcAft>
              <a:defRPr sz="1900"/>
            </a:pPr>
            <a:r>
              <a:t>2008: a fresh Constitutional Amendment Bill was introduced in the Rajya Sabha.</a:t>
            </a:r>
          </a:p>
          <a:p>
            <a:pPr>
              <a:spcAft>
                <a:spcPts val="1000"/>
              </a:spcAft>
              <a:defRPr sz="1900"/>
            </a:pPr>
            <a:r>
              <a:t>2010: the Rajya Sabha passed the bill, but it did not secure passage in the Lok Sabha.</a:t>
            </a:r>
          </a:p>
          <a:p>
            <a:pPr>
              <a:spcAft>
                <a:spcPts val="1000"/>
              </a:spcAft>
              <a:defRPr sz="1900"/>
            </a:pPr>
            <a:r>
              <a:t>2023: the proposal finally became constitutional law through the 106th Constitutional Amendment Act.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106th Constitutional Amendment Act, 2023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The amendment created Articles 330A and 332A for reservation of seats for women in the Lok Sabha and State Legislative Assemblies.</a:t>
            </a:r>
          </a:p>
          <a:p>
            <a:pPr>
              <a:spcAft>
                <a:spcPts val="1000"/>
              </a:spcAft>
              <a:defRPr sz="1900"/>
            </a:pPr>
            <a:r>
              <a:t>It also provides for women’s reservation in the Legislative Assembly of the National Capital Territory of Delhi.</a:t>
            </a:r>
          </a:p>
          <a:p>
            <a:pPr>
              <a:spcAft>
                <a:spcPts val="1000"/>
              </a:spcAft>
              <a:defRPr sz="1900"/>
            </a:pPr>
            <a:r>
              <a:t>One-third of the relevant seats are to be reserved for women, including within SC/ST reserved seats.</a:t>
            </a:r>
          </a:p>
          <a:p>
            <a:pPr>
              <a:spcAft>
                <a:spcPts val="1000"/>
              </a:spcAft>
              <a:defRPr sz="1900"/>
            </a:pPr>
            <a:r>
              <a:t>Article 334A links the operation of the reservation to a future census and subsequent delimitation process.</a:t>
            </a:r>
          </a:p>
          <a:p>
            <a:pPr>
              <a:spcAft>
                <a:spcPts val="1000"/>
              </a:spcAft>
              <a:defRPr sz="1900"/>
            </a:pPr>
            <a:r>
              <a:t>The constitutional framework provides a 15-year period for reservation, subject to the constitutional provisions governing continuation.</a:t>
            </a:r>
          </a:p>
          <a:p>
            <a:pPr>
              <a:spcAft>
                <a:spcPts val="1000"/>
              </a:spcAft>
              <a:defRPr sz="1900"/>
            </a:pPr>
            <a:r>
              <a:t>Rajya Sabha and State Legislative Councils are outside the scope of these seat-reservation provisions.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The Core Arguments in the Reservation Debate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FOR — Break structural barriers: quotas can challenge patriarchal gatekeeping in candidate selection and party organisations.</a:t>
            </a:r>
          </a:p>
          <a:p>
            <a:pPr>
              <a:spcAft>
                <a:spcPts val="1000"/>
              </a:spcAft>
              <a:defRPr sz="1900"/>
            </a:pPr>
            <a:r>
              <a:t>FOR — Politics of Presence: Anne Phillips argues that democratic representation cannot be reduced entirely to representation of ideas; who is present matters.</a:t>
            </a:r>
          </a:p>
          <a:p>
            <a:pPr>
              <a:spcAft>
                <a:spcPts val="1000"/>
              </a:spcAft>
              <a:defRPr sz="1900"/>
            </a:pPr>
            <a:r>
              <a:t>FOR — Substantive democracy: women’s presence can broaden policy agendas and improve the visibility of issues historically marginalised.</a:t>
            </a:r>
          </a:p>
          <a:p>
            <a:pPr>
              <a:spcAft>
                <a:spcPts val="1000"/>
              </a:spcAft>
              <a:defRPr sz="1900"/>
            </a:pPr>
            <a:r>
              <a:t>AGAINST / CRITIQUE — Proxy politics: reserved seats may sometimes be captured by established male or elite networks.</a:t>
            </a:r>
          </a:p>
          <a:p>
            <a:pPr>
              <a:spcAft>
                <a:spcPts val="1000"/>
              </a:spcAft>
              <a:defRPr sz="1900"/>
            </a:pPr>
            <a:r>
              <a:t>AGAINST / CRITIQUE — Merit argument: opponents claim quotas restrict open competition, while supporters respond that the existing system is itself shaped by unequal access.</a:t>
            </a:r>
          </a:p>
          <a:p>
            <a:pPr>
              <a:spcAft>
                <a:spcPts val="1000"/>
              </a:spcAft>
              <a:defRPr sz="1900"/>
            </a:pPr>
            <a:r>
              <a:t>CRITIQUE — Homogeneity: treating 'women' as a single category can obscure caste, class, tribal, religious and regional differences.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Intersectionality: The 'Quota Within Quota' Debate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Women do not constitute a politically homogeneous group; caste, class, tribe, religion, region and economic status shape political opportunity.</a:t>
            </a:r>
          </a:p>
          <a:p>
            <a:pPr>
              <a:spcAft>
                <a:spcPts val="1000"/>
              </a:spcAft>
              <a:defRPr sz="1900"/>
            </a:pPr>
            <a:r>
              <a:t>Dalit feminist and OBC-oriented critiques question whether a broad women’s quota alone will distribute representation equitably.</a:t>
            </a:r>
          </a:p>
          <a:p>
            <a:pPr>
              <a:spcAft>
                <a:spcPts val="1000"/>
              </a:spcAft>
              <a:defRPr sz="1900"/>
            </a:pPr>
            <a:r>
              <a:t>A major demand has been for OBC women’s representation within the women’s reservation framework.</a:t>
            </a:r>
          </a:p>
          <a:p>
            <a:pPr>
              <a:spcAft>
                <a:spcPts val="1000"/>
              </a:spcAft>
              <a:defRPr sz="1900"/>
            </a:pPr>
            <a:r>
              <a:t>The 106th Amendment explicitly incorporates SC/ST women within existing SC/ST reserved seats, but does not create a separate OBC quota.</a:t>
            </a:r>
          </a:p>
          <a:p>
            <a:pPr>
              <a:spcAft>
                <a:spcPts val="1000"/>
              </a:spcAft>
              <a:defRPr sz="1900"/>
            </a:pPr>
            <a:r>
              <a:t>Analytical takeaway: gender must be studied together with caste, class and other structures of power.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Barriers Beyond the Legal Sphere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Patriarchal party structures: candidate selection and party leadership remain important gatekeepers.</a:t>
            </a:r>
          </a:p>
          <a:p>
            <a:pPr>
              <a:spcAft>
                <a:spcPts val="1000"/>
              </a:spcAft>
              <a:defRPr sz="1900"/>
            </a:pPr>
            <a:r>
              <a:t>Money power and criminalisation: the high cost and adversarial nature of elections can disadvantage less-resourced candidates.</a:t>
            </a:r>
          </a:p>
          <a:p>
            <a:pPr>
              <a:spcAft>
                <a:spcPts val="1000"/>
              </a:spcAft>
              <a:defRPr sz="1900"/>
            </a:pPr>
            <a:r>
              <a:t>Gender-based violence and harassment: online abuse, intimidation and safety concerns can restrict public political participation.</a:t>
            </a:r>
          </a:p>
          <a:p>
            <a:pPr>
              <a:spcAft>
                <a:spcPts val="1000"/>
              </a:spcAft>
              <a:defRPr sz="1900"/>
            </a:pPr>
            <a:r>
              <a:t>Double burden: unpaid domestic and care work reduces the time and resources available for political organising.</a:t>
            </a:r>
          </a:p>
          <a:p>
            <a:pPr>
              <a:spcAft>
                <a:spcPts val="1000"/>
              </a:spcAft>
              <a:defRPr sz="1900"/>
            </a:pPr>
            <a:r>
              <a:t>Social norms: stereotypes about leadership, authority and 'appropriate' behaviour continue to influence political careers.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Politics of Presence vs. Politics of Ideas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Politics of ideas asks whether political representatives articulate interests, programmes and policies that serve citizens.</a:t>
            </a:r>
          </a:p>
          <a:p>
            <a:pPr>
              <a:spcAft>
                <a:spcPts val="1000"/>
              </a:spcAft>
              <a:defRPr sz="1900"/>
            </a:pPr>
            <a:r>
              <a:t>Politics of presence asks who occupies political institutions and whether excluded groups can represent themselves.</a:t>
            </a:r>
          </a:p>
          <a:p>
            <a:pPr>
              <a:spcAft>
                <a:spcPts val="1000"/>
              </a:spcAft>
              <a:defRPr sz="1900"/>
            </a:pPr>
            <a:r>
              <a:t>Anne Phillips’ argument: a democratic system can have progressive ideas while still reproducing exclusion if certain groups are absent.</a:t>
            </a:r>
          </a:p>
          <a:p>
            <a:pPr>
              <a:spcAft>
                <a:spcPts val="1000"/>
              </a:spcAft>
              <a:defRPr sz="1900"/>
            </a:pPr>
            <a:r>
              <a:t>For women’s representation, presence is therefore not sufficient—but it can be an important condition for changing political agendas and institutions.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Beyond Quotas: What Would Substantive Equality Require?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Political party reform: transparent candidate selection, stronger internal democracy and meaningful opportunities for women.</a:t>
            </a:r>
          </a:p>
          <a:p>
            <a:pPr>
              <a:spcAft>
                <a:spcPts val="1000"/>
              </a:spcAft>
              <a:defRPr sz="1900"/>
            </a:pPr>
            <a:r>
              <a:t>Institutional support: training, campaign resources, safe political environments and access to information.</a:t>
            </a:r>
          </a:p>
          <a:p>
            <a:pPr>
              <a:spcAft>
                <a:spcPts val="1000"/>
              </a:spcAft>
              <a:defRPr sz="1900"/>
            </a:pPr>
            <a:r>
              <a:t>Social redistribution: education, employment, property rights and recognition of unpaid care work.</a:t>
            </a:r>
          </a:p>
          <a:p>
            <a:pPr>
              <a:spcAft>
                <a:spcPts val="1000"/>
              </a:spcAft>
              <a:defRPr sz="1900"/>
            </a:pPr>
            <a:r>
              <a:t>Intersectional inclusion: ensure representation is not concentrated among already privileged groups.</a:t>
            </a:r>
          </a:p>
          <a:p>
            <a:pPr>
              <a:spcAft>
                <a:spcPts val="1000"/>
              </a:spcAft>
              <a:defRPr sz="1900"/>
            </a:pPr>
            <a:r>
              <a:t>Long-term goal: move from numerical inclusion to genuine decision-making power.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Conclusion &amp; Future Trajectory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The Indian Constitution establishes a strong framework of gender equality while allowing special measures to correct structural disadvantage.</a:t>
            </a:r>
          </a:p>
          <a:p>
            <a:pPr>
              <a:spcAft>
                <a:spcPts val="1000"/>
              </a:spcAft>
              <a:defRPr sz="1900"/>
            </a:pPr>
            <a:r>
              <a:t>Women’s participation as voters has expanded, but legislative representation has historically lagged behind.</a:t>
            </a:r>
          </a:p>
          <a:p>
            <a:pPr>
              <a:spcAft>
                <a:spcPts val="1000"/>
              </a:spcAft>
              <a:defRPr sz="1900"/>
            </a:pPr>
            <a:r>
              <a:t>Local government reservations demonstrate that institutional design can dramatically expand women’s political presence.</a:t>
            </a:r>
          </a:p>
          <a:p>
            <a:pPr>
              <a:spcAft>
                <a:spcPts val="1000"/>
              </a:spcAft>
              <a:defRPr sz="1900"/>
            </a:pPr>
            <a:r>
              <a:t>The 106th Amendment represents a major constitutional step, but its implementation depends on the census–delimitation process.</a:t>
            </a:r>
          </a:p>
          <a:p>
            <a:pPr>
              <a:spcAft>
                <a:spcPts val="1000"/>
              </a:spcAft>
              <a:defRPr sz="1900"/>
            </a:pPr>
            <a:r>
              <a:t>Quotas are a necessary intervention, not a complete solution: party reform, socio-economic redistribution and institutional change remain essential.</a:t>
            </a:r>
          </a:p>
          <a:p>
            <a:pPr>
              <a:spcAft>
                <a:spcPts val="1000"/>
              </a:spcAft>
              <a:defRPr sz="1900"/>
            </a:pPr>
            <a:r>
              <a:t>Final thought: “Political equality without socio-economic equality remains an incomplete democratic promise.”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Discussion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Does women’s reservation deepen democracy or institutionalise identity-based representation?</a:t>
            </a:r>
          </a:p>
          <a:p>
            <a:pPr>
              <a:spcAft>
                <a:spcPts val="1000"/>
              </a:spcAft>
              <a:defRPr sz="1900"/>
            </a:pPr>
            <a:r>
              <a:t>Can descriptive representation become substantive representation?</a:t>
            </a:r>
          </a:p>
          <a:p>
            <a:pPr>
              <a:spcAft>
                <a:spcPts val="1000"/>
              </a:spcAft>
              <a:defRPr sz="1900"/>
            </a:pPr>
            <a:r>
              <a:t>Does the 'Sarpanch Pati' phenomenon undermine the case for local reservation—or demonstrate the need for stronger institutional support?</a:t>
            </a:r>
          </a:p>
          <a:p>
            <a:pPr>
              <a:spcAft>
                <a:spcPts val="1000"/>
              </a:spcAft>
              <a:defRPr sz="1900"/>
            </a:pPr>
            <a:r>
              <a:t>Should OBC women receive a specific sub-quota within women’s reservation?</a:t>
            </a:r>
          </a:p>
          <a:p>
            <a:pPr>
              <a:spcAft>
                <a:spcPts val="1000"/>
              </a:spcAft>
              <a:defRPr sz="1900"/>
            </a:pPr>
            <a:r>
              <a:t>Can constitutional reform transform patriarchy without broader socio-economic change?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/>
            </a:pPr>
            <a:r>
              <a:t>Selected 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5276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Constitution of India — Articles 14, 15, 16, 21, 39, 42, 51A(e), 243D, 243T, 330A, 332A and 334A.</a:t>
            </a:r>
          </a:p>
          <a:p>
            <a:pPr>
              <a:spcAft>
                <a:spcPts val="1000"/>
              </a:spcAft>
              <a:defRPr sz="1900"/>
            </a:pPr>
            <a:r>
              <a:t>Constitution (Seventy-Third Amendment) Act, 1992.</a:t>
            </a:r>
          </a:p>
          <a:p>
            <a:pPr>
              <a:spcAft>
                <a:spcPts val="1000"/>
              </a:spcAft>
              <a:defRPr sz="1900"/>
            </a:pPr>
            <a:r>
              <a:t>Constitution (Seventy-Fourth Amendment) Act, 1992.</a:t>
            </a:r>
          </a:p>
          <a:p>
            <a:pPr>
              <a:spcAft>
                <a:spcPts val="1000"/>
              </a:spcAft>
              <a:defRPr sz="1900"/>
            </a:pPr>
            <a:r>
              <a:t>Constitution (One Hundred and Sixth Amendment) Act, 2023.</a:t>
            </a:r>
          </a:p>
          <a:p>
            <a:pPr>
              <a:spcAft>
                <a:spcPts val="1000"/>
              </a:spcAft>
              <a:defRPr sz="1900"/>
            </a:pPr>
            <a:r>
              <a:t>Phillips, Anne. The Politics of Presence.</a:t>
            </a:r>
          </a:p>
          <a:p>
            <a:pPr>
              <a:spcAft>
                <a:spcPts val="1000"/>
              </a:spcAft>
              <a:defRPr sz="1900"/>
            </a:pPr>
            <a:r>
              <a:t>Young, Iris Marion. Inclusion and Democracy.</a:t>
            </a:r>
          </a:p>
          <a:p>
            <a:pPr>
              <a:spcAft>
                <a:spcPts val="1000"/>
              </a:spcAft>
              <a:defRPr sz="1900"/>
            </a:pPr>
            <a:r>
              <a:t>Yuval-Davis, Nira. Gender &amp; Nation; and work on gendered citizenship.</a:t>
            </a:r>
          </a:p>
          <a:p>
            <a:pPr>
              <a:spcAft>
                <a:spcPts val="1000"/>
              </a:spcAft>
              <a:defRPr sz="1900"/>
            </a:pPr>
            <a:r>
              <a:t>Agnes, Flavia. Law and Gender Inequality: The Politics of Women’s Rights in India.</a:t>
            </a:r>
          </a:p>
          <a:p>
            <a:pPr>
              <a:spcAft>
                <a:spcPts val="1000"/>
              </a:spcAft>
              <a:defRPr sz="1900"/>
            </a:pPr>
            <a:r>
              <a:t>Duflo, Esther and co-authors, research on women’s political reservation and local governance.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