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2534542"/>
            <a:ext cx="9001125" cy="5695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b="1" sz="3900" i="0" u="none">
                <a:solidFill>
                  <a:srgbClr val="FFFFFF"/>
                </a:solidFill>
                <a:latin typeface="Space Grotesk"/>
              </a:rPr>
              <a:t>Gender Critiques of Development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3294608"/>
            <a:ext cx="723900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b="0" sz="1650" i="0" u="none">
                <a:solidFill>
                  <a:srgbClr val="94A3B8"/>
                </a:solidFill>
                <a:latin typeface="Plus Jakarta Sans"/>
              </a:rPr>
              <a:t>Deconstructing the evolution from Welfare to WID, WAD, and GAD Frameworks in Global Policy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186880"/>
            <a:ext cx="304800" cy="381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05917"/>
            <a:ext cx="4629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0D9488"/>
                </a:solidFill>
                <a:latin typeface="Plus Jakarta Sans"/>
              </a:rPr>
              <a:t>DEVELOPMENT THEORY &amp; FEMINIST PERSPECTIVES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4442370"/>
            <a:ext cx="190500" cy="171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95375" y="4428083"/>
            <a:ext cx="13144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CBD5E1"/>
                </a:solidFill>
                <a:latin typeface="Plus Jakarta Sans SemiBold"/>
              </a:rPr>
              <a:t>WID • WAD • GAD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275" y="4442370"/>
            <a:ext cx="219075" cy="171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76600" y="4428083"/>
            <a:ext cx="19812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CBD5E1"/>
                </a:solidFill>
                <a:latin typeface="Plus Jakarta Sans SemiBold"/>
              </a:rPr>
              <a:t>Power &amp; Structural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423517"/>
            <a:ext cx="5334000" cy="294441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2423517"/>
            <a:ext cx="5334000" cy="2944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HISTORICAL FOUNDATION (1950S–1960S)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Pre-WID: The Welfare Paradigm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2737842"/>
            <a:ext cx="381000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19225" y="2794992"/>
            <a:ext cx="195024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Space Grotesk"/>
              </a:rPr>
              <a:t>Core Assumptions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3309342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Passive Beneficiaries: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Women viewed strictly through reproductive roles as wives and mothers.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941564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Targeted Relief: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Aid limited to food relief, child nutrition, and domestic hygiene.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4573785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Trickle-Down Growth: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Assumed modernization naturally benefits men and women equally.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725" y="2737842"/>
            <a:ext cx="381000" cy="38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58025" y="2794992"/>
            <a:ext cx="224028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9F1239"/>
                </a:solidFill>
                <a:latin typeface="Space Grotesk"/>
              </a:rPr>
              <a:t>Key Structural Flaws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2725" y="3309342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881337"/>
                </a:solidFill>
                <a:latin typeface="Plus Jakarta Sans"/>
              </a:rPr>
              <a:t>Economic Blindness:</a:t>
            </a:r>
            <a:r>
              <a:rPr b="0" sz="1350" i="0" u="none">
                <a:solidFill>
                  <a:srgbClr val="4C0519"/>
                </a:solidFill>
                <a:latin typeface="Plus Jakarta Sans"/>
              </a:rPr>
              <a:t> Completely ignored female contributions to agricultural and informal labor.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2725" y="3941564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881337"/>
                </a:solidFill>
                <a:latin typeface="Plus Jakarta Sans"/>
              </a:rPr>
              <a:t>Reinforced Dependency:</a:t>
            </a:r>
            <a:r>
              <a:rPr b="0" sz="1350" i="0" u="none">
                <a:solidFill>
                  <a:srgbClr val="4C0519"/>
                </a:solidFill>
                <a:latin typeface="Plus Jakarta Sans"/>
              </a:rPr>
              <a:t> Maintained women in private domestic spheres without agency.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2725" y="4573785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881337"/>
                </a:solidFill>
                <a:latin typeface="Plus Jakarta Sans"/>
              </a:rPr>
              <a:t>Zero Empowerment:</a:t>
            </a:r>
            <a:r>
              <a:rPr b="0" sz="1350" i="0" u="none">
                <a:solidFill>
                  <a:srgbClr val="4C0519"/>
                </a:solidFill>
                <a:latin typeface="Plus Jakarta Sans"/>
              </a:rPr>
              <a:t> Addressed immediate symptoms without challenging male dominance.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887" y="2833092"/>
            <a:ext cx="219075" cy="1905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7975" y="2833092"/>
            <a:ext cx="190500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47875"/>
            <a:ext cx="5295900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07431"/>
            <a:ext cx="5295900" cy="11656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1970S PARADIGM SHIFT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Women in Development (WID)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47875"/>
            <a:ext cx="52959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2497931"/>
            <a:ext cx="504063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Theoretical Catalyst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802731"/>
            <a:ext cx="48006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Rooted in </a:t>
            </a:r>
            <a:r>
              <a:rPr b="1" sz="1350" i="0" u="none">
                <a:solidFill>
                  <a:srgbClr val="0F172A"/>
                </a:solidFill>
                <a:latin typeface="Plus Jakarta Sans"/>
              </a:rPr>
              <a:t>Liberal Feminism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and Ester Boserup’s groundbreaking 1970 study on agricultural gender roles.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63553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Core Diagnosis: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Women excluded from development projects and economic modernization.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295775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Main Strategy: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"Add women and stir" into productive economy via credit, education, and jobs.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927996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Economic Goal: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Maximize female efficiency to boost national economic growth.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31914"/>
            <a:ext cx="3505200" cy="192762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931914"/>
            <a:ext cx="3505200" cy="19276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2931914"/>
            <a:ext cx="3505200" cy="1927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THEORETICAL BREAKDOWN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Critiques of the WID Framework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3208139"/>
            <a:ext cx="381000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7725" y="3741539"/>
            <a:ext cx="3180397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The Double Burden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103489"/>
            <a:ext cx="30289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Added paid work without relieving unpaid domestic chores.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3208139"/>
            <a:ext cx="381000" cy="381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81525" y="3741539"/>
            <a:ext cx="3180397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Ignored Power Structures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1525" y="4103489"/>
            <a:ext cx="30289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Accepted patriarchal systems without challenging male privilege.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325" y="3208139"/>
            <a:ext cx="381000" cy="381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15325" y="3741539"/>
            <a:ext cx="3180397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Western-Centric Bias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5325" y="4103489"/>
            <a:ext cx="30289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Imposed Northern values onto diverse Global South contexts.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0" y="3312914"/>
            <a:ext cx="171450" cy="1714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6775" y="3312914"/>
            <a:ext cx="190500" cy="1714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0100" y="3312914"/>
            <a:ext cx="171450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480667"/>
            <a:ext cx="5334000" cy="283011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480667"/>
            <a:ext cx="5334000" cy="28301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LATE 1970S NEO-MARXIST ALTERNATIVE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Women and Development (WAD)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7300" y="2794992"/>
            <a:ext cx="4590573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Space Grotesk"/>
              </a:rPr>
              <a:t>Core Principles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8475" y="2794992"/>
            <a:ext cx="464058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Space Grotesk"/>
              </a:rPr>
              <a:t>Theoretical Blind Spots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25" y="2833092"/>
            <a:ext cx="238125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3925" y="3252192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Dependency Theory Base: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Emerged from Neo-Marxist critiques of global capitalist development.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884414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Always Integrated: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Argued women were already part of production, but exploited by international capital.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516635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Focus on Class: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Linked gender inequality directly to global economic inequalities.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725" y="2833092"/>
            <a:ext cx="190500" cy="190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62725" y="3252192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Subordinated Patriarchy: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Prioritized international class struggle over domestic gender oppression.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62725" y="3884414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Homogenous Category: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Treated "women" as a unified group, ignoring internal diversities.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2725" y="4516635"/>
            <a:ext cx="47053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Private Sphere Neglect: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Failed to analyze intra-household power and reproductive labor.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47875"/>
            <a:ext cx="5295900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07431"/>
            <a:ext cx="5295900" cy="11656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1980S TRANSFORMATIVE PARADIGM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Gender and Development (GAD)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47875"/>
            <a:ext cx="52959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2497931"/>
            <a:ext cx="504063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Socialist Feminist Foundations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802731"/>
            <a:ext cx="48006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Initiated by grassroots Global South networks like </a:t>
            </a:r>
            <a:r>
              <a:rPr b="1" sz="1350" i="0" u="none">
                <a:solidFill>
                  <a:srgbClr val="0F172A"/>
                </a:solidFill>
                <a:latin typeface="Plus Jakarta Sans"/>
              </a:rPr>
              <a:t>DAWN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(Development Alternatives with Women for a New Era).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63553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Relational Focus: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Shifts analysis from "women" in isolation to socially constructed "gender relations."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295775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Holistic Scope: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Examines both public production and private reproduction.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927996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Transformative Goal: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Redistribution of power, resources, and decision-making authority.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ANALYTICAL SYNTHESIS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Comparative Matrix: WID vs. WAD vs. GAD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471737"/>
            <a:ext cx="10972800" cy="2771775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471737"/>
          <a:ext cx="10963273" cy="2771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973312"/>
                <a:gridCol w="2960042"/>
                <a:gridCol w="2960042"/>
                <a:gridCol w="3069877"/>
              </a:tblGrid>
              <a:tr h="55435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Dimension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WID (1970s)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WAD (Late 1970s)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GAD (1980s+)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435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Theoretical Root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Liberal Feminism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Neo-Marxist Dependency Theory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Socialist Feminism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435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Core Issue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Exclusion from economic progress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Global capitalist exploitation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Unequal gender power relations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435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Primary Target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Women exclusively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Women within class structures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Relations between men &amp; women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54355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Key Strategy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Integrate women into projects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Women-only development schemes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20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Transform social &amp; legal structures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673846"/>
            <a:ext cx="5334000" cy="2443757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673846"/>
            <a:ext cx="5334000" cy="24437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ANALYTICAL TOOLS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Moser Framework: Practical vs. Strategic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483471"/>
            <a:ext cx="47053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0284C7"/>
                </a:solidFill>
                <a:latin typeface="Plus Jakarta Sans SemiBold"/>
              </a:rPr>
              <a:t>Immediate Survival &amp; Living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2725" y="3483471"/>
            <a:ext cx="47053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0D9488"/>
                </a:solidFill>
                <a:latin typeface="Plus Jakarta Sans SemiBold"/>
              </a:rPr>
              <a:t>Structural Social Transformation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25" y="2988171"/>
            <a:ext cx="342900" cy="342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81125" y="3026271"/>
            <a:ext cx="332041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Space Grotesk"/>
              </a:rPr>
              <a:t>Practical Gender Needs (PGNs)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854946"/>
            <a:ext cx="4705350" cy="2399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• Clean water access and healthcare facilities.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4209157"/>
            <a:ext cx="4705350" cy="2399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• Food provision and shelter improvements.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4563367"/>
            <a:ext cx="4705350" cy="2399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• Improves life conditions without altering gender status.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725" y="2988171"/>
            <a:ext cx="342900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19925" y="3026271"/>
            <a:ext cx="336042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Space Grotesk"/>
              </a:rPr>
              <a:t>Strategic Gender Needs (SGNs)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2725" y="3854946"/>
            <a:ext cx="4705350" cy="2399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• Equal land ownership rights and legal equality.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2725" y="4209157"/>
            <a:ext cx="4705350" cy="2399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• Protection against gender-based violence.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62725" y="4563367"/>
            <a:ext cx="4705350" cy="2399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• Direct political leadership and decision-making voice.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5" y="3073896"/>
            <a:ext cx="152400" cy="1714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4637" y="3073896"/>
            <a:ext cx="219075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47875"/>
            <a:ext cx="5295900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307431"/>
            <a:ext cx="5295900" cy="11656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INSTITUTIONAL ADOPTION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Institutional Shift: Gender Mainstreaming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47875"/>
            <a:ext cx="52959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6300" y="2497931"/>
            <a:ext cx="504063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Beijing Platform for Action (1995)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802731"/>
            <a:ext cx="48006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334155"/>
                </a:solidFill>
                <a:latin typeface="Plus Jakarta Sans"/>
              </a:rPr>
              <a:t>Adopted at the 4th World Conference on Women as the primary global policy mechanism.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63553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Systemic Audit: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Evaluating gender impacts across all legislation, budgets, and programs.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295775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Policy Integration: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Moving gender from isolated projects into core macroeconomic planning.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927996"/>
            <a:ext cx="529590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0F172A"/>
                </a:solidFill>
                <a:latin typeface="Plus Jakarta Sans"/>
              </a:rPr>
              <a:t>Institutional Mandate:</a:t>
            </a:r>
            <a:r>
              <a:rPr b="0" sz="1350" i="0" u="none">
                <a:solidFill>
                  <a:srgbClr val="334155"/>
                </a:solidFill>
                <a:latin typeface="Plus Jakarta Sans"/>
              </a:rPr>
              <a:t> Enforced by UN agencies, World Bank, and national ministries.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31914"/>
            <a:ext cx="3505200" cy="1927621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931914"/>
            <a:ext cx="3505200" cy="19276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2931914"/>
            <a:ext cx="3505200" cy="1927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D9488"/>
                </a:solidFill>
                <a:latin typeface="Plus Jakarta Sans"/>
              </a:rPr>
              <a:t>CONTEMPORARY DEBATES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2144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400" i="0" u="none">
                <a:solidFill>
                  <a:srgbClr val="0F172A"/>
                </a:solidFill>
                <a:latin typeface="Space Grotesk"/>
              </a:rPr>
              <a:t>Contemporary Critiques &amp; Future Directions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3208139"/>
            <a:ext cx="381000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7725" y="3741539"/>
            <a:ext cx="3180397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Bureaucratic Co-optation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4103489"/>
            <a:ext cx="30289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Mainstreaming risk being reduced to superficial policy checklists.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3208139"/>
            <a:ext cx="381000" cy="381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81525" y="3741539"/>
            <a:ext cx="3180397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Intersectional Lens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1525" y="4103489"/>
            <a:ext cx="30289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Analyzing overlapping impacts of race, caste, class, and geography.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325" y="3208139"/>
            <a:ext cx="381000" cy="381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15325" y="3741539"/>
            <a:ext cx="3180397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Space Grotesk"/>
              </a:rPr>
              <a:t>Post-Colonial Decentering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5325" y="4103489"/>
            <a:ext cx="3028950" cy="4798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Privileging Southern grassroots knowledge over Northern expertise.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0" y="3312914"/>
            <a:ext cx="171450" cy="1714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6775" y="3312914"/>
            <a:ext cx="190500" cy="1714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0100" y="3312914"/>
            <a:ext cx="171450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3438525"/>
            <a:ext cx="3022550" cy="857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650" y="3438525"/>
            <a:ext cx="3022550" cy="857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5800" y="3438525"/>
            <a:ext cx="3022550" cy="857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91050" y="1866900"/>
            <a:ext cx="30099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200" i="0" u="none">
                <a:solidFill>
                  <a:srgbClr val="0D9488"/>
                </a:solidFill>
                <a:latin typeface="Plus Jakarta Sans"/>
              </a:rPr>
              <a:t>CONCLUSION &amp; PARADIGM CORE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5468" y="2219325"/>
            <a:ext cx="850106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b="1" sz="3000" i="0" u="none">
                <a:solidFill>
                  <a:srgbClr val="FFFFFF"/>
                </a:solidFill>
                <a:latin typeface="Space Grotesk"/>
              </a:rPr>
              <a:t>"From adding women to economic systems to dismantling structural inequalities."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9137" y="4752975"/>
            <a:ext cx="3133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94A3B8"/>
                </a:solidFill>
                <a:latin typeface="Plus Jakarta Sans"/>
              </a:rPr>
              <a:t>Thank You • Questions &amp; Discussion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33525" y="3638550"/>
            <a:ext cx="26225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200" i="0" u="none">
                <a:solidFill>
                  <a:srgbClr val="0D9488"/>
                </a:solidFill>
                <a:latin typeface="Plus Jakarta Sans"/>
              </a:rPr>
              <a:t>WID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33525" y="3876675"/>
            <a:ext cx="262250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E2E8F0"/>
                </a:solidFill>
                <a:latin typeface="Plus Jakarta Sans"/>
              </a:rPr>
              <a:t>Integration &amp; Production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4675" y="3638550"/>
            <a:ext cx="26225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200" i="0" u="none">
                <a:solidFill>
                  <a:srgbClr val="0D9488"/>
                </a:solidFill>
                <a:latin typeface="Plus Jakarta Sans"/>
              </a:rPr>
              <a:t>WAD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4675" y="3876675"/>
            <a:ext cx="262250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E2E8F0"/>
                </a:solidFill>
                <a:latin typeface="Plus Jakarta Sans"/>
              </a:rPr>
              <a:t>Class &amp; Capital Structure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35825" y="3638550"/>
            <a:ext cx="26225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200" i="0" u="none">
                <a:solidFill>
                  <a:srgbClr val="0D9488"/>
                </a:solidFill>
                <a:latin typeface="Plus Jakarta Sans"/>
              </a:rPr>
              <a:t>GAD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35825" y="3876675"/>
            <a:ext cx="262250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E2E8F0"/>
                </a:solidFill>
                <a:latin typeface="Plus Jakarta Sans"/>
              </a:rPr>
              <a:t>Power &amp; Empowerment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571500"/>
            <a:ext cx="11601450" cy="295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00000"/>
                </a:solidFill>
                <a:latin typeface="Space Grotesk"/>
              </a:rPr>
              <a:t>Image Sources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71500" y="86677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1638300"/>
            <a:ext cx="11049000" cy="8477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6287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16287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24765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71500" y="24765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0965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1047750"/>
            <a:ext cx="995362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https://micdp.coops4dev.coop/sites/default/files/styles/max_1440/public/2022-11/RAMA%20Photo.png?itok=EQqPSeIr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1247775"/>
            <a:ext cx="99536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micdp.coops4dev.coop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19275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66875" y="1781175"/>
            <a:ext cx="995362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https://www.undp.org/sites/g/files/zskgke326/files/styles/image_with_credit_caption_wide_large_1920_x897_/public/2025-06/undp-poweringgenderequality-2025-01.png?itok=E6W8a0Kh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6875" y="2133600"/>
            <a:ext cx="99536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www.undp.org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67000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66875" y="2628900"/>
            <a:ext cx="995362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https://unglobalcompact.org/sites/default/files/styles/social_media/public/2025-08/360_F_587290905_xFyOicGFecbsJLqcPe1ezjDs2EhkoPSc.jpg?itok=VD3JMSoZ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2981325"/>
            <a:ext cx="9953625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unglobalcompact.org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