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131" y="2266950"/>
            <a:ext cx="3995737" cy="323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8151" y="2781300"/>
            <a:ext cx="5575696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b="1" sz="4200" i="0" u="none">
                <a:solidFill>
                  <a:srgbClr val="7C2D12"/>
                </a:solidFill>
                <a:latin typeface="Merriweather"/>
              </a:rPr>
              <a:t>Gandhian Thought:</a:t>
            </a:r>
            <a:r>
              <a:t>
</a:t>
            </a:r>
            <a:r>
              <a:rPr b="1" sz="4200" i="0" u="none">
                <a:solidFill>
                  <a:srgbClr val="7C2D12"/>
                </a:solidFill>
                <a:latin typeface="Merriweather"/>
              </a:rPr>
              <a:t> Swaraj &amp; Satyagraha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4305300"/>
            <a:ext cx="59436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64748B"/>
                </a:solidFill>
                <a:latin typeface="Plus Jakarta Sans Medium"/>
              </a:rPr>
              <a:t>An Analytical Exploration of Self-Rule and Non-Violent Resistance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1206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355056"/>
            <a:ext cx="5600700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Twin Pillars of Gandhism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712243"/>
            <a:ext cx="533400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Mahatma Gandhi's political philosophy emerged from practical anti-racial struggles in South Africa and the national movement in India.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3431143"/>
            <a:ext cx="85725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430190"/>
            <a:ext cx="5143500" cy="517921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1" sz="1275" i="0" u="none">
                <a:solidFill>
                  <a:srgbClr val="334155"/>
                </a:solidFill>
                <a:latin typeface="Plus Jakarta Sans"/>
              </a:rPr>
              <a:t>Satya (Truth):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The ultimate reality and sovereign moral law governing existence.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4063365"/>
            <a:ext cx="85725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62412"/>
            <a:ext cx="5143500" cy="517921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1" sz="1275" i="0" u="none">
                <a:solidFill>
                  <a:srgbClr val="334155"/>
                </a:solidFill>
                <a:latin typeface="Plus Jakarta Sans"/>
              </a:rPr>
              <a:t>Ahimsa (Non-Violence):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The essential means to realise Truth in political and social life.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" y="4695586"/>
            <a:ext cx="85725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694634"/>
            <a:ext cx="5143500" cy="517921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1" sz="1275" i="0" u="none">
                <a:solidFill>
                  <a:srgbClr val="334155"/>
                </a:solidFill>
                <a:latin typeface="Plus Jakarta Sans"/>
              </a:rPr>
              <a:t>Dialectical Unity: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Swaraj serves as the ultimate moral goal, while Satyagraha acts as the active technique.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75" y="2059781"/>
            <a:ext cx="5276850" cy="3562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Context &amp; Foundations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19672"/>
            <a:ext cx="5334000" cy="244256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19672"/>
            <a:ext cx="5334000" cy="2442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2914947"/>
            <a:ext cx="4980622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Etymology &amp; Philosophical Core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3272135"/>
            <a:ext cx="474345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Derived from Sanskrit: 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Swa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(Self) + 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Raj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(Rule). It translates literally to "Self-Rule" or "Self-Governance".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3990082"/>
            <a:ext cx="4743450" cy="7768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Gandhi expanded Swaraj beyond political independence from British colonial rule. True Swaraj demands mastery over one's mind, desires, and passions.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2914947"/>
            <a:ext cx="4980622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Critique in 'Hind Swaraj' (1909)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1775" y="3272135"/>
            <a:ext cx="4743450" cy="7768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In his seminal work 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Hind Swaraj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, Gandhi argued that simply replacing British rulers with Indian elites without changing the system would be "English rule without the Englishman."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4249042"/>
            <a:ext cx="474345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True freedom requires rejecting oppressive modern Western industrial civilization.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Understanding Swaraj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37209"/>
            <a:ext cx="2590800" cy="280749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2437209"/>
            <a:ext cx="2590800" cy="280749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437209"/>
            <a:ext cx="2590800" cy="280749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00" y="2437209"/>
            <a:ext cx="2590800" cy="28074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1050" y="3323034"/>
            <a:ext cx="2280285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Moral &amp; Spiritual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3680221"/>
            <a:ext cx="2171700" cy="10358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Self-mastery, moral autonomy, and liberation from personal greed, anger, and material addictions.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00450" y="3323034"/>
            <a:ext cx="2280285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Political Governance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0450" y="3680221"/>
            <a:ext cx="2171700" cy="10358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Decentralization of power through 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Gram Swaraj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(Village Republics) and participatory democracy.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850" y="3323034"/>
            <a:ext cx="2280285" cy="523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Economic Self-Reliance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850" y="3942159"/>
            <a:ext cx="2171700" cy="10358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1" u="none">
                <a:solidFill>
                  <a:srgbClr val="334155"/>
                </a:solidFill>
                <a:latin typeface="Plus Jakarta Sans"/>
              </a:rPr>
              <a:t>Swadeshi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principles, promotion of cottage industries (Khadi), and local self-sufficiency.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0" y="3323034"/>
            <a:ext cx="2280285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Social Equality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0" y="3680221"/>
            <a:ext cx="2171700" cy="12948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Eradication of untouchability, promotion of communal harmony, and upliftment of all (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Sarvodaya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).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" y="2799159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450" y="2799159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50" y="2799159"/>
            <a:ext cx="342900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9250" y="2799159"/>
            <a:ext cx="428625" cy="342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Four Dimensions of Swaraj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5550693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The Essence of Satyagraha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90612"/>
            <a:ext cx="5286375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395412"/>
            <a:ext cx="5550693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Truth-Force / Soul-Force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752600"/>
            <a:ext cx="5286375" cy="548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Satyagraha is composed of two words: </a:t>
            </a:r>
            <a:r>
              <a:rPr b="0" sz="1350" i="1" u="none">
                <a:solidFill>
                  <a:srgbClr val="334155"/>
                </a:solidFill>
                <a:latin typeface="Plus Jakarta Sans"/>
              </a:rPr>
              <a:t>Satya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(Truth) and </a:t>
            </a:r>
            <a:r>
              <a:rPr b="0" sz="1350" i="1" u="none">
                <a:solidFill>
                  <a:srgbClr val="334155"/>
                </a:solidFill>
                <a:latin typeface="Plus Jakarta Sans"/>
              </a:rPr>
              <a:t>Agraha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(Firmness or Insistence).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444055"/>
            <a:ext cx="5286375" cy="8228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It represents non-violent resistance against oppression, seeking to convert the oppressor's heart through moral persuasion and voluntary endurance of suffering rather than coercion.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05806"/>
            <a:ext cx="11049000" cy="2870299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415331"/>
          <a:ext cx="11029948" cy="2851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203846"/>
                <a:gridCol w="4315569"/>
                <a:gridCol w="4510533"/>
              </a:tblGrid>
              <a:tr h="570249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Merriweather"/>
                        </a:rPr>
                        <a:t>Feature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341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Merriweather"/>
                        </a:rPr>
                        <a:t>Passive Resistance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341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Merriweather"/>
                        </a:rPr>
                        <a:t>Satyagraha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A3412"/>
                    </a:solidFill>
                  </a:tcPr>
                </a:tc>
              </a:tr>
              <a:tr h="570249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Moral Foundation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Weapon of the weak; tactical choice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Weapon of the morally strong; spiritual imperative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0249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Attitude to Adversary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Can harbor ill-will or hatred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Loves the opponent; opposes only the evil deed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D"/>
                    </a:solidFill>
                  </a:tcPr>
                </a:tc>
              </a:tr>
              <a:tr h="570249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Adherence to Ahimsa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Allows violence if political expediency demands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Strictly non-violent in thought, word, and deed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0253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Ultimate Objective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Embarrass or defeat the adversary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Moral transformation and reconciliation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7ED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2959149"/>
            <a:ext cx="220384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84871" y="2959149"/>
            <a:ext cx="43155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00441" y="2959149"/>
            <a:ext cx="451053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1025" y="3532435"/>
            <a:ext cx="220384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784871" y="3532435"/>
            <a:ext cx="43155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00441" y="3532435"/>
            <a:ext cx="451053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1025" y="4105721"/>
            <a:ext cx="220384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84871" y="4105721"/>
            <a:ext cx="43155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00441" y="4105721"/>
            <a:ext cx="451053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025" y="4679007"/>
            <a:ext cx="220384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84871" y="4679007"/>
            <a:ext cx="43155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00441" y="4679007"/>
            <a:ext cx="451053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1025" y="5252293"/>
            <a:ext cx="220384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84871" y="5252293"/>
            <a:ext cx="43155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100441" y="5252293"/>
            <a:ext cx="451053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Satyagraha vs Passive Resistance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550" y="2949475"/>
            <a:ext cx="10648950" cy="2742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Plus Jakarta Sans"/>
              </a:rPr>
              <a:t>Non-Cooperation (Asahyog):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Refusal to submit to unjust laws or collaborate with an oppressive administration.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550" y="3395216"/>
            <a:ext cx="10648950" cy="2742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Plus Jakarta Sans"/>
              </a:rPr>
              <a:t>Civil Disobedience (Savinay Avagya):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Deliberate, open, and non-violent breaking of unconstitutional laws (e.g., Salt March 1930).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3840956"/>
            <a:ext cx="10648950" cy="2742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Plus Jakarta Sans"/>
              </a:rPr>
              <a:t>Fasting (Upvas):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A tool of moral appeal and self-purification, reserved strictly as a last resort by trained Satyagrahis.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4286696"/>
            <a:ext cx="10648950" cy="2742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350" i="0" u="none">
                <a:solidFill>
                  <a:srgbClr val="334155"/>
                </a:solidFill>
                <a:latin typeface="Plus Jakarta Sans"/>
              </a:rPr>
              <a:t>Hartal &amp; Boycott: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Voluntary suspension of business, work, and foreign goods to register principled public protest.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419028"/>
            <a:ext cx="238125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864768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310508"/>
            <a:ext cx="266700" cy="219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Techniques of Satyagraha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19672"/>
            <a:ext cx="5334000" cy="244256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19672"/>
            <a:ext cx="5334000" cy="24425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775" y="2914947"/>
            <a:ext cx="4980622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Personal Discipline &amp; Vows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3272135"/>
            <a:ext cx="4743450" cy="7768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A true Satyagrahi must practice absolute fearlessness (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Abhaya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), truthfulness, non-stealing, and non-possession (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Aparigraha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4249042"/>
            <a:ext cx="474345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Self-discipline is compulsory to withstand physical violence and imprisonment without retaliation.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2914947"/>
            <a:ext cx="4980622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Purity of Means and Ends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1775" y="3272135"/>
            <a:ext cx="474345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Gandhi insisted that </a:t>
            </a:r>
            <a:r>
              <a:rPr b="1" sz="1275" i="0" u="none">
                <a:solidFill>
                  <a:srgbClr val="334155"/>
                </a:solidFill>
                <a:latin typeface="Plus Jakarta Sans"/>
              </a:rPr>
              <a:t>means are as important as ends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. Immoral methods can never yield morally sound political results.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3990082"/>
            <a:ext cx="474345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A Satyagrahi accepts suffering upon themselves rather than inflicting pain upon the opponent.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Qualities of a Satyagrahi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1206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671167"/>
            <a:ext cx="5600700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Village Economy &amp; Trusteeship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3028354"/>
            <a:ext cx="5334000" cy="517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Gandhi criticized centralizing industrial capitalism as inherently exploitative and violent.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3747254"/>
            <a:ext cx="85725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746301"/>
            <a:ext cx="5143500" cy="517921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1" sz="1275" i="0" u="none">
                <a:solidFill>
                  <a:srgbClr val="334155"/>
                </a:solidFill>
                <a:latin typeface="Plus Jakarta Sans"/>
              </a:rPr>
              <a:t>Charkha (Spinning Wheel):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Symbol of self-reliance, dignity of labor, and economic freedom.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" y="4379475"/>
            <a:ext cx="85725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Plus Jakarta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78523"/>
            <a:ext cx="5143500" cy="517921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1" sz="1275" i="0" u="none">
                <a:solidFill>
                  <a:srgbClr val="334155"/>
                </a:solidFill>
                <a:latin typeface="Plus Jakarta Sans"/>
              </a:rPr>
              <a:t>Doctrine of Trusteeship: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Wealthy individuals should act as trustees holding property for the welfare of society.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075" y="2059781"/>
            <a:ext cx="5276850" cy="35623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Economic Swaraj &amp; Trusteeship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50368"/>
            <a:ext cx="5334000" cy="1781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775" y="3245643"/>
            <a:ext cx="474345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6750"/>
              </a:lnSpc>
            </a:pPr>
            <a:r>
              <a:rPr b="1" sz="6750" i="0" u="none">
                <a:solidFill>
                  <a:srgbClr val="9A3412"/>
                </a:solidFill>
                <a:latin typeface="Merriweather"/>
              </a:rPr>
              <a:t>100%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4198143"/>
            <a:ext cx="4743450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7C2D12"/>
                </a:solidFill>
                <a:latin typeface="Plus Jakarta Sans"/>
              </a:rPr>
              <a:t>Grassroots Panchayati Raj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785467"/>
            <a:ext cx="5600700" cy="261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b="1" sz="1650" i="0" u="none">
                <a:solidFill>
                  <a:srgbClr val="9A3412"/>
                </a:solidFill>
                <a:latin typeface="Merriweather"/>
              </a:rPr>
              <a:t>Gram Swaraj (Village Republics)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142654"/>
            <a:ext cx="5334000" cy="7768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Gandhi advocated for an "oceanic circle" model of power, where every village operates as an autonomous, self-sustaining democratic republic.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4119562"/>
            <a:ext cx="5334000" cy="7768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b="0" sz="1275" i="0" u="none">
                <a:solidFill>
                  <a:srgbClr val="334155"/>
                </a:solidFill>
                <a:latin typeface="Plus Jakarta Sans"/>
              </a:rPr>
              <a:t>Rather than a pyramid structure where central authority rules downwards, power flows outwards from morally awake, active citizens.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Political Decentralization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0175" y="2917031"/>
            <a:ext cx="939165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b="0" sz="2400" i="1" u="none">
                <a:solidFill>
                  <a:srgbClr val="1E293B"/>
                </a:solidFill>
                <a:latin typeface="Merriweather"/>
              </a:rPr>
              <a:t> Real Swaraj will come, not by the acquisition of authority by a few, but by the acquisition of the capacity by all to resist authority when it is abused.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5775" y="4526756"/>
            <a:ext cx="3600450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9A3412"/>
                </a:solidFill>
                <a:latin typeface="Plus Jakarta Sans"/>
              </a:rPr>
              <a:t>— Mahatma Gandhi (Young India, 1925)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925" y="2536031"/>
            <a:ext cx="529828" cy="10953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1250"/>
              </a:lnSpc>
            </a:pPr>
            <a:r>
              <a:rPr b="0" sz="7500" i="1" u="none">
                <a:solidFill>
                  <a:srgbClr val="FED7AA"/>
                </a:solidFill>
                <a:latin typeface="Georgia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Key Philosophical Axiom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337" y="1809750"/>
            <a:ext cx="6029325" cy="504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619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875"/>
              </a:lnSpc>
            </a:pPr>
            <a:r>
              <a:rPr b="1" sz="3900" i="0" u="none">
                <a:solidFill>
                  <a:srgbClr val="7C2D12"/>
                </a:solidFill>
                <a:latin typeface="Merriweather"/>
              </a:rPr>
              <a:t>Questions &amp;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238250"/>
            <a:ext cx="11049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64748B"/>
                </a:solidFill>
                <a:latin typeface="Plus Jakarta Sans Medium"/>
              </a:rPr>
              <a:t>Swaraj and Satyagraha in Contemporary Political Theory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57350" y="2668488"/>
            <a:ext cx="88773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57350" y="3453258"/>
            <a:ext cx="88773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657350" y="3443733"/>
            <a:ext cx="88773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57350" y="3443733"/>
            <a:ext cx="88773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657350" y="4228504"/>
            <a:ext cx="88773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657350" y="4228504"/>
            <a:ext cx="88773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817911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52725" y="2811363"/>
            <a:ext cx="77819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https://irp.cdn-website.com/dced804e/dms3rep/multi/opt/celebrating-151-years-of-mahatma-gandhi-charkha-tales-1920w.jpg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2725" y="3057078"/>
            <a:ext cx="77819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www.beekaylon.com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350" y="3602682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52725" y="3596133"/>
            <a:ext cx="77819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https://www.mkgandhi.org/images/gandhi21.jpg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52725" y="3841849"/>
            <a:ext cx="77819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www.mkgandhi.org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0" y="4387453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52725" y="4380904"/>
            <a:ext cx="7781925" cy="1980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https://anuprerna-bloomscorp.s3.ap-south-1.amazonaws.com/7O8Z8AAQJ0Y0IUMDW71PK2M6MA9305671.jpg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52725" y="4626619"/>
            <a:ext cx="7781925" cy="2437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anuprerna.com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476250"/>
            <a:ext cx="11601450" cy="4238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b="1" sz="2550" i="0" u="none">
                <a:solidFill>
                  <a:srgbClr val="7C2D12"/>
                </a:solidFill>
                <a:latin typeface="Merriweather"/>
              </a:rPr>
              <a:t>Image 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995362"/>
            <a:ext cx="11049000" cy="19050"/>
          </a:xfrm>
          <a:prstGeom prst="rect">
            <a:avLst/>
          </a:prstGeom>
          <a:solidFill>
            <a:srgbClr val="FED7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