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7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14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2317402"/>
            <a:ext cx="106680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D97706"/>
                </a:solidFill>
                <a:latin typeface="Cormorant Garamond SemiBold"/>
              </a:rPr>
              <a:t>BA 5TH SEMESTER • INDIAN POLITICAL THOUGHT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2679352"/>
            <a:ext cx="8501062" cy="613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4830"/>
              </a:lnSpc>
            </a:pPr>
            <a:r>
              <a:rPr sz="4200" b="1" i="0" u="none">
                <a:solidFill>
                  <a:srgbClr val="FFFFFF"/>
                </a:solidFill>
                <a:latin typeface="Cormorant Garamond"/>
              </a:rPr>
              <a:t>Political Thought of Abul Fazl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3483173"/>
            <a:ext cx="6477000" cy="533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500" b="0" i="0" u="none">
                <a:solidFill>
                  <a:srgbClr val="D6D3D1"/>
                </a:solidFill>
                <a:latin typeface="Plus Jakarta Sans"/>
              </a:rPr>
              <a:t>Sovereignty, Divine Light, Social Contract, and Akbar's Secular Governance</a:t>
            </a:r>
          </a:p>
        </p:txBody>
      </p:sp>
      <p:sp>
        <p:nvSpPr>
          <p:cNvPr id="5" name="Rectangle 4"/>
          <p:cNvSpPr/>
          <p:nvPr/>
        </p:nvSpPr>
        <p:spPr>
          <a:xfrm>
            <a:off x="762000" y="4435673"/>
            <a:ext cx="476250" cy="28575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466850" y="4359473"/>
            <a:ext cx="2705100" cy="180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A8A29E"/>
                </a:solidFill>
                <a:latin typeface="Plus Jakarta Sans"/>
              </a:rPr>
              <a:t>MUGHAL STATECRAFT &amp; IDEOLOGY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00" y="2100262"/>
            <a:ext cx="5257800" cy="36195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205037"/>
            <a:ext cx="5257800" cy="8763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3271837"/>
            <a:ext cx="5257800" cy="10763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4538662"/>
            <a:ext cx="5257800" cy="10763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" y="457200"/>
            <a:ext cx="109728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9A3412"/>
                </a:solidFill>
                <a:latin typeface="Plus Jakarta Sans"/>
              </a:rPr>
              <a:t>ACADEMIC OVERVIEW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704850"/>
            <a:ext cx="11521440" cy="4095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1C1917"/>
                </a:solidFill>
                <a:latin typeface="Cormorant Garamond"/>
              </a:rPr>
              <a:t>Context &amp; Major Texts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600" y="2100262"/>
            <a:ext cx="2619375" cy="20002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76300" y="2395537"/>
            <a:ext cx="5000625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C1917"/>
                </a:solidFill>
                <a:latin typeface="Plus Jakarta Sans"/>
              </a:rPr>
              <a:t>Grand Vizier &amp; Intellectual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6300" y="2690812"/>
            <a:ext cx="4762500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4403C"/>
                </a:solidFill>
                <a:latin typeface="Plus Jakarta Sans"/>
              </a:rPr>
              <a:t>Court historian and chief advisor to Emperor Akbar (1551–1602).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6300" y="3462337"/>
            <a:ext cx="5000625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C1917"/>
                </a:solidFill>
                <a:latin typeface="Plus Jakarta Sans"/>
              </a:rPr>
              <a:t>Akbarnama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6300" y="3757612"/>
            <a:ext cx="47625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4403C"/>
                </a:solidFill>
                <a:latin typeface="Plus Jakarta Sans"/>
              </a:rPr>
              <a:t>Official chronicle documenting political history and military expansion.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6300" y="4729162"/>
            <a:ext cx="5000625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C1917"/>
                </a:solidFill>
                <a:latin typeface="Plus Jakarta Sans"/>
              </a:rPr>
              <a:t>Ain-i-Akbari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76300" y="5024437"/>
            <a:ext cx="47625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4403C"/>
                </a:solidFill>
                <a:latin typeface="Plus Jakarta Sans"/>
              </a:rPr>
              <a:t>Third volume detailing administrative institutions and state philosophy.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943225"/>
            <a:ext cx="5223123" cy="1895475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7523" y="2762250"/>
            <a:ext cx="5444876" cy="11525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7523" y="4067175"/>
            <a:ext cx="5444876" cy="952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9600" y="457200"/>
            <a:ext cx="109728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9A3412"/>
                </a:solidFill>
                <a:latin typeface="Plus Jakarta Sans"/>
              </a:rPr>
              <a:t>THEORY OF KINGSHIP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704850"/>
            <a:ext cx="11521440" cy="4095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1C1917"/>
                </a:solidFill>
                <a:latin typeface="Cormorant Garamond"/>
              </a:rPr>
              <a:t>Divine Light (Farr-i-Izadi)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2500" y="3286125"/>
            <a:ext cx="4537323" cy="3429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52500" y="3629025"/>
            <a:ext cx="4764189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78350F"/>
                </a:solidFill>
                <a:latin typeface="Plus Jakarta Sans"/>
              </a:rPr>
              <a:t>Suhrawardi Illuminationism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500" y="4010025"/>
            <a:ext cx="4537323" cy="485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92400E"/>
                </a:solidFill>
                <a:latin typeface="Plus Jakarta Sans"/>
              </a:rPr>
              <a:t>Monarchy is a ray of divine light emanating directly from God, elevating sovereign authority above clerical dictates.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75648" y="3000375"/>
            <a:ext cx="5217058" cy="219075"/>
          </a:xfrm>
          <a:prstGeom prst="rect">
            <a:avLst/>
          </a:prstGeom>
          <a:noFill/>
        </p:spPr>
        <p:txBody>
          <a:bodyPr wrap="square" lIns="24765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Rejection of Zill-i-Ilahi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75648" y="3276600"/>
            <a:ext cx="4968626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75569"/>
                </a:solidFill>
                <a:latin typeface="Plus Jakarta Sans"/>
              </a:rPr>
              <a:t>Rejects "Shadow of God" concept; king receives active divine radiance.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75648" y="4305300"/>
            <a:ext cx="5217058" cy="219075"/>
          </a:xfrm>
          <a:prstGeom prst="rect">
            <a:avLst/>
          </a:prstGeom>
          <a:noFill/>
        </p:spPr>
        <p:txBody>
          <a:bodyPr wrap="square" lIns="26670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Moral Obligation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75648" y="4581525"/>
            <a:ext cx="4968626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75569"/>
                </a:solidFill>
                <a:latin typeface="Plus Jakarta Sans"/>
              </a:rPr>
              <a:t>Divine favor requires ruler to possess paternal affection for subjects.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5648" y="3038475"/>
            <a:ext cx="171450" cy="17145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5648" y="4343400"/>
            <a:ext cx="190500" cy="171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3390900"/>
            <a:ext cx="2600325" cy="139065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0425" y="3390900"/>
            <a:ext cx="2600325" cy="13906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1250" y="3390900"/>
            <a:ext cx="2600325" cy="139065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2075" y="3390900"/>
            <a:ext cx="2600325" cy="13906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" y="457200"/>
            <a:ext cx="109728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9A3412"/>
                </a:solidFill>
                <a:latin typeface="Plus Jakarta Sans"/>
              </a:rPr>
              <a:t>BASIS OF AUTHORITY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704850"/>
            <a:ext cx="11521440" cy="4095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1C1917"/>
                </a:solidFill>
                <a:latin typeface="Cormorant Garamond"/>
              </a:rPr>
              <a:t>Sovereignty as Social Contract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1266825"/>
            <a:ext cx="10972800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57534E"/>
                </a:solidFill>
                <a:latin typeface="Plus Jakarta Sans"/>
              </a:rPr>
              <a:t>Subjects grant obedience and taxes; sovereign guarantees protection of four essential assets.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6412" y="3657600"/>
            <a:ext cx="266700" cy="2667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84621" y="4038600"/>
            <a:ext cx="2250281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1C1917"/>
                </a:solidFill>
                <a:latin typeface="Plus Jakarta Sans"/>
              </a:rPr>
              <a:t>Jaan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00" y="4333875"/>
            <a:ext cx="2143125" cy="180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25" b="0" i="0" u="none">
                <a:solidFill>
                  <a:srgbClr val="57534E"/>
                </a:solidFill>
                <a:latin typeface="Plus Jakarta Sans"/>
              </a:rPr>
              <a:t>Protection of Life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7237" y="3657600"/>
            <a:ext cx="266700" cy="2667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575446" y="4038600"/>
            <a:ext cx="2250281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1C1917"/>
                </a:solidFill>
                <a:latin typeface="Plus Jakarta Sans"/>
              </a:rPr>
              <a:t>Maal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29025" y="4333875"/>
            <a:ext cx="2143125" cy="180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25" b="0" i="0" u="none">
                <a:solidFill>
                  <a:srgbClr val="57534E"/>
                </a:solidFill>
                <a:latin typeface="Plus Jakarta Sans"/>
              </a:rPr>
              <a:t>Protection of Property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58062" y="3657600"/>
            <a:ext cx="266700" cy="2667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366271" y="4038600"/>
            <a:ext cx="2250281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1C1917"/>
                </a:solidFill>
                <a:latin typeface="Plus Jakarta Sans"/>
              </a:rPr>
              <a:t>Namus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19850" y="4333875"/>
            <a:ext cx="2143125" cy="180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25" b="0" i="0" u="none">
                <a:solidFill>
                  <a:srgbClr val="57534E"/>
                </a:solidFill>
                <a:latin typeface="Plus Jakarta Sans"/>
              </a:rPr>
              <a:t>Protection of Honor</a:t>
            </a:r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15550" y="3657600"/>
            <a:ext cx="333375" cy="2667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157096" y="4038600"/>
            <a:ext cx="2250281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1C1917"/>
                </a:solidFill>
                <a:latin typeface="Plus Jakarta Sans"/>
              </a:rPr>
              <a:t>Din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210675" y="4333875"/>
            <a:ext cx="2143125" cy="180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25" b="0" i="0" u="none">
                <a:solidFill>
                  <a:srgbClr val="57534E"/>
                </a:solidFill>
                <a:latin typeface="Plus Jakarta Sans"/>
              </a:rPr>
              <a:t>Freedom of Religion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6030" y="2176462"/>
            <a:ext cx="4766369" cy="3429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271712"/>
            <a:ext cx="5825430" cy="9525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3414712"/>
            <a:ext cx="5825430" cy="9525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4557712"/>
            <a:ext cx="5825430" cy="952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" y="457200"/>
            <a:ext cx="109728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9A3412"/>
                </a:solidFill>
                <a:latin typeface="Plus Jakarta Sans"/>
              </a:rPr>
              <a:t>CORE DOCTRINE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704850"/>
            <a:ext cx="11521440" cy="4095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1C1917"/>
                </a:solidFill>
                <a:latin typeface="Cormorant Garamond"/>
              </a:rPr>
              <a:t>Sulh-i-Kul (Universal Peace)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6030" y="2176462"/>
            <a:ext cx="4766369" cy="3429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47725" y="2509837"/>
            <a:ext cx="5616639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C1917"/>
                </a:solidFill>
                <a:latin typeface="Plus Jakarta Sans"/>
              </a:rPr>
              <a:t>State Neutrality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7725" y="2786062"/>
            <a:ext cx="5349180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4403C"/>
                </a:solidFill>
                <a:latin typeface="Plus Jakarta Sans"/>
              </a:rPr>
              <a:t>Sovereign stands above all religious sects and treats subjects equally.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7725" y="3652837"/>
            <a:ext cx="5616639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C1917"/>
                </a:solidFill>
                <a:latin typeface="Plus Jakarta Sans"/>
              </a:rPr>
              <a:t>Abolition of Discriminatory Taxes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7725" y="3929062"/>
            <a:ext cx="5349180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4403C"/>
                </a:solidFill>
                <a:latin typeface="Plus Jakarta Sans"/>
              </a:rPr>
              <a:t>Repealed Jizya tax (1564) and pilgrimage taxes across the empire.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7725" y="4795837"/>
            <a:ext cx="5616639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C1917"/>
                </a:solidFill>
                <a:latin typeface="Plus Jakarta Sans"/>
              </a:rPr>
              <a:t>Harmony in Diversity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7725" y="5072062"/>
            <a:ext cx="5349180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4403C"/>
                </a:solidFill>
                <a:latin typeface="Plus Jakarta Sans"/>
              </a:rPr>
              <a:t>Social stability maintained through mutual tolerance and state arbitration.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933700"/>
            <a:ext cx="5062537" cy="1914525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9862" y="3033712"/>
            <a:ext cx="5062537" cy="1714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9600" y="457200"/>
            <a:ext cx="109728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9A3412"/>
                </a:solidFill>
                <a:latin typeface="Plus Jakarta Sans"/>
              </a:rPr>
              <a:t>SECULAR STATECRAFT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704850"/>
            <a:ext cx="11521440" cy="4095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1C1917"/>
                </a:solidFill>
                <a:latin typeface="Cormorant Garamond"/>
              </a:rPr>
              <a:t>Separation of Religion and Politics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238500"/>
            <a:ext cx="4675584" cy="238125"/>
          </a:xfrm>
          <a:prstGeom prst="rect">
            <a:avLst/>
          </a:prstGeom>
          <a:noFill/>
        </p:spPr>
        <p:txBody>
          <a:bodyPr wrap="square" lIns="295275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991B1B"/>
                </a:solidFill>
                <a:latin typeface="Plus Jakarta Sans"/>
              </a:rPr>
              <a:t>Traditional Orthodoxy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6937" y="3771900"/>
            <a:ext cx="238125" cy="2667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824662" y="3338512"/>
            <a:ext cx="4675584" cy="238125"/>
          </a:xfrm>
          <a:prstGeom prst="rect">
            <a:avLst/>
          </a:prstGeom>
          <a:noFill/>
        </p:spPr>
        <p:txBody>
          <a:bodyPr wrap="square" lIns="314325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5803D"/>
                </a:solidFill>
                <a:latin typeface="Plus Jakarta Sans"/>
              </a:rPr>
              <a:t>Abul Fazl's Model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3276600"/>
            <a:ext cx="219075" cy="1905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14400" y="3629025"/>
            <a:ext cx="4452937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44403C"/>
                </a:solidFill>
                <a:latin typeface="Plus Jakarta Sans"/>
              </a:rPr>
              <a:t>Clerical Supremacy:</a:t>
            </a:r>
            <a:r>
              <a:rPr sz="1200" b="0" i="0" u="none">
                <a:solidFill>
                  <a:srgbClr val="44403C"/>
                </a:solidFill>
                <a:latin typeface="Plus Jakarta Sans"/>
              </a:rPr>
              <a:t> Ulema dictated state policy and judicial interpretations.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4143375"/>
            <a:ext cx="4452937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44403C"/>
                </a:solidFill>
                <a:latin typeface="Plus Jakarta Sans"/>
              </a:rPr>
              <a:t>Religious Exclusion:</a:t>
            </a:r>
            <a:r>
              <a:rPr sz="1200" b="0" i="0" u="none">
                <a:solidFill>
                  <a:srgbClr val="44403C"/>
                </a:solidFill>
                <a:latin typeface="Plus Jakarta Sans"/>
              </a:rPr>
              <a:t> Non-Muslims subjected to discriminatory legal codes.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4662" y="3376612"/>
            <a:ext cx="238125" cy="1905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824662" y="3729037"/>
            <a:ext cx="4452937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44403C"/>
                </a:solidFill>
                <a:latin typeface="Plus Jakarta Sans"/>
              </a:rPr>
              <a:t>Mahzar (1579):</a:t>
            </a:r>
            <a:r>
              <a:rPr sz="1200" b="0" i="0" u="none">
                <a:solidFill>
                  <a:srgbClr val="44403C"/>
                </a:solidFill>
                <a:latin typeface="Plus Jakarta Sans"/>
              </a:rPr>
              <a:t> Emperor as final arbiter over religious disputes.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24662" y="4043362"/>
            <a:ext cx="4452937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44403C"/>
                </a:solidFill>
                <a:latin typeface="Plus Jakarta Sans"/>
              </a:rPr>
              <a:t>Rational Governance:</a:t>
            </a:r>
            <a:r>
              <a:rPr sz="1200" b="0" i="0" u="none">
                <a:solidFill>
                  <a:srgbClr val="44403C"/>
                </a:solidFill>
                <a:latin typeface="Plus Jakarta Sans"/>
              </a:rPr>
              <a:t> Public interest and reason supersede dogma.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76712" y="2838450"/>
            <a:ext cx="3838575" cy="180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25" b="1" i="0" u="none">
                <a:solidFill>
                  <a:srgbClr val="9A3412"/>
                </a:solidFill>
                <a:latin typeface="Plus Jakarta Sans"/>
              </a:rPr>
              <a:t>PART II • SOCIAL ORDER &amp; ADMINISTRATION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15552" y="3171825"/>
            <a:ext cx="7160895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600" b="1" i="0" u="none">
                <a:solidFill>
                  <a:srgbClr val="1C1917"/>
                </a:solidFill>
                <a:latin typeface="Cormorant Garamond"/>
              </a:rPr>
              <a:t>The Ideal Monarch &amp; Social Structure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3990975"/>
            <a:ext cx="571500" cy="28575"/>
          </a:xfrm>
          <a:prstGeom prst="rect">
            <a:avLst/>
          </a:prstGeom>
          <a:solidFill>
            <a:srgbClr val="9A34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990850"/>
            <a:ext cx="3505200" cy="1800225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2990850"/>
            <a:ext cx="3505200" cy="18002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7200" y="2990850"/>
            <a:ext cx="3505200" cy="18002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9600" y="457200"/>
            <a:ext cx="109728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9A3412"/>
                </a:solidFill>
                <a:latin typeface="Plus Jakarta Sans"/>
              </a:rPr>
              <a:t>ROYAL IDEAL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704850"/>
            <a:ext cx="11521440" cy="4095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1C1917"/>
                </a:solidFill>
                <a:latin typeface="Cormorant Garamond"/>
              </a:rPr>
              <a:t>Virtues of the Just Ruler (Insan-i-Kamil)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725" y="3305175"/>
            <a:ext cx="304800" cy="304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47725" y="3762375"/>
            <a:ext cx="3180397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C1917"/>
                </a:solidFill>
                <a:latin typeface="Plus Jakarta Sans"/>
              </a:rPr>
              <a:t>Commitment to Reason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7725" y="4076700"/>
            <a:ext cx="302895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57534E"/>
                </a:solidFill>
                <a:latin typeface="Plus Jakarta Sans"/>
              </a:rPr>
              <a:t>Decision-making guided by intellect, science, and empirical inquiry.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1525" y="3305175"/>
            <a:ext cx="381000" cy="3048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81525" y="3762375"/>
            <a:ext cx="3180397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C1917"/>
                </a:solidFill>
                <a:latin typeface="Plus Jakarta Sans"/>
              </a:rPr>
              <a:t>Paternal Care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81525" y="4076700"/>
            <a:ext cx="302895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57534E"/>
                </a:solidFill>
                <a:latin typeface="Plus Jakarta Sans"/>
              </a:rPr>
              <a:t>Treating all subjects like children regardless of creed or ethnicity.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15325" y="3305175"/>
            <a:ext cx="304800" cy="3048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315325" y="3762375"/>
            <a:ext cx="3180397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C1917"/>
                </a:solidFill>
                <a:latin typeface="Plus Jakarta Sans"/>
              </a:rPr>
              <a:t>Impartial Justice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15325" y="4076700"/>
            <a:ext cx="302895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57534E"/>
                </a:solidFill>
                <a:latin typeface="Plus Jakarta Sans"/>
              </a:rPr>
              <a:t>Enforcing equity and punishing tyranny to maintain public trust.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3209925"/>
            <a:ext cx="2628900" cy="1362075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0900" y="3209925"/>
            <a:ext cx="2628900" cy="13620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200" y="3209925"/>
            <a:ext cx="2628900" cy="136207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53500" y="3209925"/>
            <a:ext cx="2628900" cy="13620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" y="457200"/>
            <a:ext cx="109728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9A3412"/>
                </a:solidFill>
                <a:latin typeface="Plus Jakarta Sans"/>
              </a:rPr>
              <a:t>SOCIAL ARCHITECTURE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704850"/>
            <a:ext cx="11521440" cy="4095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1C1917"/>
                </a:solidFill>
                <a:latin typeface="Cormorant Garamond"/>
              </a:rPr>
              <a:t>Four-Fold Division of Society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200" y="3476625"/>
            <a:ext cx="21717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9A3412"/>
                </a:solidFill>
                <a:latin typeface="Plus Jakarta Sans"/>
              </a:rPr>
              <a:t>CLASS 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8200" y="3705225"/>
            <a:ext cx="2280285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C1917"/>
                </a:solidFill>
                <a:latin typeface="Plus Jakarta Sans"/>
              </a:rPr>
              <a:t>Warriors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200" y="3981450"/>
            <a:ext cx="2171700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57534E"/>
                </a:solidFill>
                <a:latin typeface="Plus Jakarta Sans"/>
              </a:rPr>
              <a:t>Equivalent to Fire; protect state security.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19500" y="3476625"/>
            <a:ext cx="21717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D97706"/>
                </a:solidFill>
                <a:latin typeface="Plus Jakarta Sans"/>
              </a:rPr>
              <a:t>CLASS II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19500" y="3705225"/>
            <a:ext cx="2280285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C1917"/>
                </a:solidFill>
                <a:latin typeface="Plus Jakarta Sans"/>
              </a:rPr>
              <a:t>Merchants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19500" y="3981450"/>
            <a:ext cx="2171700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57534E"/>
                </a:solidFill>
                <a:latin typeface="Plus Jakarta Sans"/>
              </a:rPr>
              <a:t>Equivalent to Air; drive commerce &amp; trade.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0" y="3476625"/>
            <a:ext cx="21717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Plus Jakarta Sans"/>
              </a:rPr>
              <a:t>CLASS III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0" y="3705225"/>
            <a:ext cx="2280285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C1917"/>
                </a:solidFill>
                <a:latin typeface="Plus Jakarta Sans"/>
              </a:rPr>
              <a:t>Learned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0" y="3981450"/>
            <a:ext cx="2171700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57534E"/>
                </a:solidFill>
                <a:latin typeface="Plus Jakarta Sans"/>
              </a:rPr>
              <a:t>Equivalent to Water; scholars &amp; judges.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82100" y="3476625"/>
            <a:ext cx="21717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16A34A"/>
                </a:solidFill>
                <a:latin typeface="Plus Jakarta Sans"/>
              </a:rPr>
              <a:t>CLASS IV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82100" y="3705225"/>
            <a:ext cx="2280285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C1917"/>
                </a:solidFill>
                <a:latin typeface="Plus Jakarta Sans"/>
              </a:rPr>
              <a:t>Laborers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82100" y="3981450"/>
            <a:ext cx="2171700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57534E"/>
                </a:solidFill>
                <a:latin typeface="Plus Jakarta Sans"/>
              </a:rPr>
              <a:t>Equivalent to Earth; farmers &amp; artisans.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3219450"/>
            <a:ext cx="5334000" cy="1343025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3128962"/>
            <a:ext cx="5334000" cy="1524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9600" y="457200"/>
            <a:ext cx="109728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9A3412"/>
                </a:solidFill>
                <a:latin typeface="Plus Jakarta Sans"/>
              </a:rPr>
              <a:t>EXAM PREPARATION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704850"/>
            <a:ext cx="11521440" cy="4095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1C1917"/>
                </a:solidFill>
                <a:latin typeface="Cormorant Garamond"/>
              </a:rPr>
              <a:t>Critical Evaluation &amp; Exam Takeaways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3486150"/>
            <a:ext cx="5040630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991B1B"/>
                </a:solidFill>
                <a:latin typeface="Plus Jakarta Sans"/>
              </a:rPr>
              <a:t>Academic Criticism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15100" y="3395662"/>
            <a:ext cx="5040630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5803D"/>
                </a:solidFill>
                <a:latin typeface="Plus Jakarta Sans"/>
              </a:rPr>
              <a:t>Key Syllabus Points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838575"/>
            <a:ext cx="4800600" cy="180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44403C"/>
                </a:solidFill>
                <a:latin typeface="Plus Jakarta Sans"/>
              </a:rPr>
              <a:t>Royal Apologist:</a:t>
            </a:r>
            <a:r>
              <a:rPr sz="1125" b="0" i="0" u="none">
                <a:solidFill>
                  <a:srgbClr val="44403C"/>
                </a:solidFill>
                <a:latin typeface="Plus Jakarta Sans"/>
              </a:rPr>
              <a:t> Justified all autocratic decisions of Emperor Akbar.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300" y="4114800"/>
            <a:ext cx="4800600" cy="180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44403C"/>
                </a:solidFill>
                <a:latin typeface="Plus Jakarta Sans"/>
              </a:rPr>
              <a:t>Utopian Vision:</a:t>
            </a:r>
            <a:r>
              <a:rPr sz="1125" b="0" i="0" u="none">
                <a:solidFill>
                  <a:srgbClr val="44403C"/>
                </a:solidFill>
                <a:latin typeface="Plus Jakarta Sans"/>
              </a:rPr>
              <a:t> High ideals of Insan-i-Kamil rarely fully operational.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15100" y="3748087"/>
            <a:ext cx="4800600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44403C"/>
                </a:solidFill>
                <a:latin typeface="Plus Jakarta Sans"/>
              </a:rPr>
              <a:t>Farr-i-Izadi &amp; Sulh-i-Kul:</a:t>
            </a:r>
            <a:r>
              <a:rPr sz="1125" b="0" i="0" u="none">
                <a:solidFill>
                  <a:srgbClr val="44403C"/>
                </a:solidFill>
                <a:latin typeface="Plus Jakarta Sans"/>
              </a:rPr>
              <a:t> Core theoretical pillars of Mughal statecraft.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15100" y="4205287"/>
            <a:ext cx="4800600" cy="180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44403C"/>
                </a:solidFill>
                <a:latin typeface="Plus Jakarta Sans"/>
              </a:rPr>
              <a:t>Social Contract:</a:t>
            </a:r>
            <a:r>
              <a:rPr sz="1125" b="0" i="0" u="none">
                <a:solidFill>
                  <a:srgbClr val="44403C"/>
                </a:solidFill>
                <a:latin typeface="Plus Jakarta Sans"/>
              </a:rPr>
              <a:t> Protection of Jaan, Maal, Namus, Din.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14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0037" y="2490787"/>
            <a:ext cx="3971925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0" i="0" u="none">
                <a:solidFill>
                  <a:srgbClr val="D97706"/>
                </a:solidFill>
                <a:latin typeface="Cormorant Garamond SemiBold"/>
              </a:rPr>
              <a:t>BA 5TH SEMESTER • SUMMARY COMPLETE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65721" y="2852737"/>
            <a:ext cx="4460557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600" b="1" i="0" u="none">
                <a:solidFill>
                  <a:srgbClr val="FFFFFF"/>
                </a:solidFill>
                <a:latin typeface="Cormorant Garamond"/>
              </a:rPr>
              <a:t>Questions &amp; Discussion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38500" y="3595687"/>
            <a:ext cx="571500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0" i="0" u="none">
                <a:solidFill>
                  <a:srgbClr val="A8A29E"/>
                </a:solidFill>
                <a:latin typeface="Plus Jakarta Sans"/>
              </a:rPr>
              <a:t>Abul Fazl's contribution marks the transition of medieval Indian statecraft toward secular tolerance and composite culture.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05500" y="4338637"/>
            <a:ext cx="381000" cy="28575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500" y="571500"/>
            <a:ext cx="1160145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1C1917"/>
                </a:solidFill>
                <a:latin typeface="Plus Jakarta Sans"/>
              </a:rPr>
              <a:t>Image Sources</a:t>
            </a:r>
          </a:p>
        </p:txBody>
      </p:sp>
      <p:sp>
        <p:nvSpPr>
          <p:cNvPr id="3" name="Rectangle 2"/>
          <p:cNvSpPr/>
          <p:nvPr/>
        </p:nvSpPr>
        <p:spPr>
          <a:xfrm>
            <a:off x="571500" y="857250"/>
            <a:ext cx="11049000" cy="8477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571500" y="169545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71500" y="169545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1038225"/>
            <a:ext cx="857250" cy="4762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66875" y="1000125"/>
            <a:ext cx="995362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1C1917"/>
                </a:solidFill>
                <a:latin typeface="Plus Jakarta Sans"/>
              </a:rPr>
              <a:t>https://upload.wikimedia.org/wikipedia/commons/d/d0/Shamsa_artwork%2C_from_an_illustrated_%27Ain-i-Akbari%27_manuscript_commissioned_by_the_Sikh_Empire_%281%29.jpg?utm_source=commons.wikimedia.org&amp;utm_campaign=index&amp;utm_content=original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66875" y="1352550"/>
            <a:ext cx="9953625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1C1917"/>
                </a:solidFill>
                <a:latin typeface="Plus Jakarta Sans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Plus Jakarta Sans"/>
              </a:rPr>
              <a:t>commons.wikimedia.org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847850"/>
            <a:ext cx="857250" cy="4762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666875" y="1885950"/>
            <a:ext cx="9953625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1C1917"/>
                </a:solidFill>
                <a:latin typeface="Plus Jakarta Sans"/>
              </a:rPr>
              <a:t>https://www.worldhistory.org/img/r/p/1500x1500/12135.jpg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66875" y="2085975"/>
            <a:ext cx="9953625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1C1917"/>
                </a:solidFill>
                <a:latin typeface="Plus Jakarta Sans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Plus Jakarta Sans"/>
              </a:rPr>
              <a:t>www.worldhistory.org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485</Words>
  <Application>Microsoft Macintosh PowerPoint</Application>
  <PresentationFormat>Custom</PresentationFormat>
  <Paragraphs>87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/>
  <cp:keywords/>
  <dc:description>generated using python-pptx</dc:description>
  <cp:lastModifiedBy>BARNIKA</cp:lastModifiedBy>
  <cp:revision>1</cp:revision>
  <dcterms:created xsi:type="dcterms:W3CDTF">2013-01-27T09:14:16Z</dcterms:created>
  <dcterms:modified xsi:type="dcterms:W3CDTF">2026-08-27T06:52:51Z</dcterms:modified>
  <cp:category/>
</cp:coreProperties>
</file>