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Welcome, students of BA 3rd Semester (Political Science Major) at Pandu College. Today, we begin our comprehensive lecture series on Neo-Realism, also widely known as Structural Realism. This lecture was structured by Dr. Aniruddha Kumar Baro. We will discuss how the international structure shapes world politics, moving away from classical assumptions of human greed.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 Explain that while classical realism (associated with Hans Morgenthau) focuses on human greed, ego, and individual leadership, Kenneth Waltz's Neo-Realism shifts the unit of analysis entirely. It argues that the system's structure forces states to behave in a competitive way, regardless of who is in charge or whether the leaders are inherently peaceful or aggressive.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[2, 3, 4]. Waltz's book published in 1979 revolutionized IR. Emphasize to students that Waltz disagreed with the classical realist focus. His main contribution was demonstrating that structural anarchy shapes international outcomes far more than any domestic factor or personal psychology of a leader.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[2]. Discuss this formal definition in detail with the BA 3rd semester students. Highlight the key phrases: 'anarchic structure', 'rely on own capabilities', and 'survival'. Make sure they understand that 'functional similarity' means a democracy like India and an autocracy like China both have to prioritize survival in the same way under anarchy.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[3]. Explain why Kenneth Waltz argued that Classical Realism is structurally flawed. A constant (human nature is always selfish) cannot explain a variable (war vs. peace). Instead, Waltz's Neo-Realism explains structural pressures. Even when states have benign, peaceful leaders, they must behave competitively because they cannot trust other states' future intentions.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[4]. Spend ample time on the concept of anarchy. This is the foundational concept of Neo-Realism. Ensure students understand that in political science, 'anarchy' is a structural term (the lack of a world state), not a descriptive term for violence or chaos. Use the India and UN example provided in the textbook to ground this conceptually for Pandu College students.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[5]. Explain to students that although we live in a globalized world with NGOs and multinational corporations, Neo-Realists view states as the only actors that can wield legitimate, organized military power. During structural crises (such as wars), states act on their own interests, rendering international organizations secondary actors.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[5]. Explain the core realist hierarchy of state goals. While classical economists might focus on GDP growth, Waltz argues that security and survival are the baseline. Without survival, a state cannot maintain domestic development. Ensure students grasp this fundamental trade-off: development vs. defense.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[6]. Emphasize that self-help is the ultimate structural logic of anarchy. If you are in a dark forest (anarchy) with no police, you must carry your own flashlight and defense tool (self-help). Alliances can disappear. Use this metaphor to help students memorize the connection: Anarchy -&gt; Self-Help.</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[6]. This slide introduces 'polarity', which is Kenneth Waltz's central tool for classifying international systems. Make sure students understand that while states have the same functional jobs, their different capabilities create different distributions of power, leading to different systemic structures.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[6, 7]. Go through each of these systems. Bipolar systems are considered the most stable by Kenneth Waltz because there is zero ambiguity about who the threat is, making miscalculations less likely. Multipolar systems are more prone to miscalculation because of shifting alliances. Unipolar systems trigger 'balancing' behavior, where other states eventually work to limit the hegemon's power.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[7]. Explain how states keep the balance of power. Draw a distinction between internal balancing (e.g. India modernizing its domestic defense industry) and external balancing (e.g. strategic cooperation under the Quad). The goal is always to prevent any single state from dominating the international arena.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[8]. The Security Dilemma is one of the most vital concepts in IR. Highlight that it is a systemic trap. Anarchy breeds suspicion: 'I don't know if your defense build-up is for defense, or if you'll attack me tomorrow.' Pakistan and India's arms build-up is a perfect regional example for students at Pandu College.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[8, 9]. This is a major IR debate. Liberalists believe absolute gains drive cooperation, but Waltz explains that states are structurally paranoid about relative gains. Even if a trade deal benefits India, if it benefits China much more, India will worry that China will convert that wealth into naval military advantages. Thus relative gains act as a critical barrier to deep global cooperation.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[10]. Introduce John Mearsheimer's Offensive Realism. Waltz argues that the structure of the international system encourages states to maintain a status quo and survive (Defensive). Mearsheimer argues that since intentions can never be trusted, states are driven to maximize power and achieve regional hegemony (Offensive).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[9]. Discuss how Neo-Realism treats power. It's not just about bullets and tanks. A state's military capability is directly limited by its economic and technological baseline. Point out that India's growing economic size is what allows it to modernize its military and defend its interests.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[10, 11]. Explain how the UN has structurally limited influence because of the veto system. Realists see the UN as a forum where states play out their power competition, rather than an independent actor that can police global behaviors.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[11]. Bipolarity is Waltz's favorite system structure because it minimizes miscalculations. Contrast this with multipolar Europe prior to World War I, where secret alliances dragged several nations into war rapidly. The Cold War is the textbook case of Bipolar Stability.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[12]. Grounding the lecture in Indian Foreign Policy is incredibly valuable for Pandu College BA students. Explain how nuclear tests in 1998, non-alignment, strategic autonomy, and current membership in the Quad are rational neo-realist actions to balance China and Pakistan.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[12, 13]. Review these five major criticisms. Explain how critics (especially liberals, constructivists, and globalists) believe that neo-realism provides too pessimistic and overly narrow a view of world politics, and fails to explain cooperation on pressing issues like climate change.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[14]. This side-by-side comparison matrix is the ultimate revision guide for students. Highly recommend walking them through each of the 6 bases (Scholar, Cause, Focus, Objective, Explanation, Nature) as these are extremely frequent topics for short questions (2-5 marks) and long essay comparisons (10-15 marks).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Refer to [15, 16, 17, 18]. Close the lecture by giving students these assessment questions, which are directly designed based on the Pandu College Political Science syllabus. Remind them that for long questions (10-15 marks), they must include definitions, core assumptions, real-world examples (like the Quad or India-Pakistan), and critiques to secure high marks.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E38"/>
        </a:solidFill>
        <a:effectLst/>
      </p:bgPr>
    </p:bg>
    <p:spTree>
      <p:nvGrpSpPr>
        <p:cNvPr id="1" name=""/>
        <p:cNvGrpSpPr/>
        <p:nvPr/>
      </p:nvGrpSpPr>
      <p:grpSpPr/>
      <p:sp>
        <p:nvSpPr>
          <p:cNvPr id="2" name="Rectangle 1"/>
          <p:cNvSpPr/>
          <p:nvPr/>
        </p:nvSpPr>
        <p:spPr>
          <a:xfrm>
            <a:off x="0" y="0"/>
            <a:ext cx="365760" cy="68580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645920"/>
            <a:ext cx="10332720" cy="2011680"/>
          </a:xfrm>
          <a:prstGeom prst="rect">
            <a:avLst/>
          </a:prstGeom>
          <a:noFill/>
        </p:spPr>
        <p:txBody>
          <a:bodyPr wrap="square">
            <a:spAutoFit/>
          </a:bodyPr>
          <a:lstStyle/>
          <a:p>
            <a:r>
              <a:rPr sz="4400" b="1">
                <a:solidFill>
                  <a:srgbClr val="FAF9F6"/>
                </a:solidFill>
                <a:latin typeface="Georgia"/>
              </a:rPr>
              <a:t>Structural Realism:</a:t>
            </a:r>
          </a:p>
          <a:p>
            <a:r>
              <a:rPr sz="3200" b="1">
                <a:solidFill>
                  <a:srgbClr val="9E2A2B"/>
                </a:solidFill>
                <a:latin typeface="Georgia"/>
              </a:rPr>
              <a:t>The Architecture of International Power</a:t>
            </a:r>
          </a:p>
        </p:txBody>
      </p:sp>
      <p:sp>
        <p:nvSpPr>
          <p:cNvPr id="4" name="TextBox 3"/>
          <p:cNvSpPr txBox="1"/>
          <p:nvPr/>
        </p:nvSpPr>
        <p:spPr>
          <a:xfrm>
            <a:off x="914400" y="3931920"/>
            <a:ext cx="10332720" cy="2286000"/>
          </a:xfrm>
          <a:prstGeom prst="rect">
            <a:avLst/>
          </a:prstGeom>
          <a:noFill/>
        </p:spPr>
        <p:txBody>
          <a:bodyPr wrap="square">
            <a:spAutoFit/>
          </a:bodyPr>
          <a:lstStyle/>
          <a:p>
            <a:pPr>
              <a:spcBef>
                <a:spcPts val="400"/>
              </a:spcBef>
              <a:spcAft>
                <a:spcPts val="800"/>
              </a:spcAft>
            </a:pPr>
            <a:r>
              <a:rPr b="1" sz="1800">
                <a:solidFill>
                  <a:srgbClr val="FAF9F6"/>
                </a:solidFill>
                <a:latin typeface="Arial"/>
              </a:rPr>
              <a:t>Course: </a:t>
            </a:r>
            <a:r>
              <a:rPr sz="1800">
                <a:solidFill>
                  <a:srgbClr val="FAF9F6"/>
                </a:solidFill>
                <a:latin typeface="Arial"/>
              </a:rPr>
              <a:t>BA 3rd Semester Political Science (Major)</a:t>
            </a:r>
          </a:p>
          <a:p>
            <a:pPr>
              <a:spcBef>
                <a:spcPts val="400"/>
              </a:spcBef>
              <a:spcAft>
                <a:spcPts val="800"/>
              </a:spcAft>
            </a:pPr>
            <a:r>
              <a:rPr b="1" sz="1800">
                <a:solidFill>
                  <a:srgbClr val="FAF9F6"/>
                </a:solidFill>
                <a:latin typeface="Arial"/>
              </a:rPr>
              <a:t>Unit: </a:t>
            </a:r>
            <a:r>
              <a:rPr sz="1800">
                <a:solidFill>
                  <a:srgbClr val="FAF9F6"/>
                </a:solidFill>
                <a:latin typeface="Arial"/>
              </a:rPr>
              <a:t>Neo-Realism (Structural Realism) | Detailed Lecture Series</a:t>
            </a:r>
          </a:p>
          <a:p>
            <a:pPr>
              <a:spcBef>
                <a:spcPts val="400"/>
              </a:spcBef>
              <a:spcAft>
                <a:spcPts val="800"/>
              </a:spcAft>
            </a:pPr>
            <a:r>
              <a:rPr b="1" sz="1800">
                <a:solidFill>
                  <a:srgbClr val="FAF9F6"/>
                </a:solidFill>
                <a:latin typeface="Arial"/>
              </a:rPr>
              <a:t>Instructor: </a:t>
            </a:r>
            <a:r>
              <a:rPr sz="1800">
                <a:solidFill>
                  <a:srgbClr val="FAF9F6"/>
                </a:solidFill>
                <a:latin typeface="Arial"/>
              </a:rPr>
              <a:t>Dr. Aniruddha Kumar Baro</a:t>
            </a:r>
          </a:p>
          <a:p>
            <a:pPr>
              <a:spcBef>
                <a:spcPts val="400"/>
              </a:spcBef>
              <a:spcAft>
                <a:spcPts val="800"/>
              </a:spcAft>
            </a:pPr>
            <a:r>
              <a:rPr b="1" sz="1800">
                <a:solidFill>
                  <a:srgbClr val="FAF9F6"/>
                </a:solidFill>
                <a:latin typeface="Arial"/>
              </a:rPr>
              <a:t>Institution: </a:t>
            </a:r>
            <a:r>
              <a:rPr sz="1800">
                <a:solidFill>
                  <a:srgbClr val="FAF9F6"/>
                </a:solidFill>
                <a:latin typeface="Arial"/>
              </a:rPr>
              <a:t>Pandu College, Guwahati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Shifting the Lens: Human Nature vs. System Structure</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457200"/>
          </a:xfrm>
          <a:prstGeom prst="rect">
            <a:avLst/>
          </a:prstGeom>
          <a:noFill/>
        </p:spPr>
        <p:txBody>
          <a:bodyPr wrap="square">
            <a:spAutoFit/>
          </a:bodyPr>
          <a:lstStyle/>
          <a:p>
            <a:r>
              <a:rPr sz="1600">
                <a:solidFill>
                  <a:srgbClr val="4E5D6C"/>
                </a:solidFill>
                <a:latin typeface="Arial"/>
              </a:rPr>
              <a:t>Neo-realism emerged as a scientific refinement of Classical Realism in the late 20th century.</a:t>
            </a:r>
          </a:p>
        </p:txBody>
      </p:sp>
      <p:sp>
        <p:nvSpPr>
          <p:cNvPr id="5" name="Rounded Rectangle 4"/>
          <p:cNvSpPr/>
          <p:nvPr/>
        </p:nvSpPr>
        <p:spPr>
          <a:xfrm>
            <a:off x="457200" y="1828800"/>
            <a:ext cx="530352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111E38"/>
                </a:solidFill>
                <a:latin typeface="Georgia"/>
              </a:rPr>
              <a:t>Classical Realism (Agent-Based)</a:t>
            </a:r>
          </a:p>
          <a:p>
            <a:pPr>
              <a:spcBef>
                <a:spcPts val="400"/>
              </a:spcBef>
              <a:spcAft>
                <a:spcPts val="800"/>
              </a:spcAft>
            </a:pPr>
            <a:r>
              <a:rPr b="1" sz="1500">
                <a:solidFill>
                  <a:srgbClr val="9E2A2B"/>
                </a:solidFill>
                <a:latin typeface="Arial"/>
              </a:rPr>
              <a:t>Source of Power: </a:t>
            </a:r>
            <a:r>
              <a:rPr sz="1500">
                <a:solidFill>
                  <a:srgbClr val="111E38"/>
                </a:solidFill>
                <a:latin typeface="Arial"/>
              </a:rPr>
              <a:t>Conflict and the struggle for power are rooted in the biological selfishness, greed, and ego of human nature.</a:t>
            </a:r>
          </a:p>
          <a:p>
            <a:pPr>
              <a:spcBef>
                <a:spcPts val="400"/>
              </a:spcBef>
              <a:spcAft>
                <a:spcPts val="800"/>
              </a:spcAft>
            </a:pPr>
            <a:r>
              <a:rPr b="1" sz="1500">
                <a:solidFill>
                  <a:srgbClr val="9E2A2B"/>
                </a:solidFill>
                <a:latin typeface="Arial"/>
              </a:rPr>
              <a:t>Level of Analysis: </a:t>
            </a:r>
            <a:r>
              <a:rPr sz="1500">
                <a:solidFill>
                  <a:srgbClr val="111E38"/>
                </a:solidFill>
                <a:latin typeface="Arial"/>
              </a:rPr>
              <a:t>Focuses on individual leaders' psyches, historical anecdotes, and statecraft decisions.</a:t>
            </a:r>
          </a:p>
          <a:p>
            <a:pPr>
              <a:spcBef>
                <a:spcPts val="400"/>
              </a:spcBef>
              <a:spcAft>
                <a:spcPts val="800"/>
              </a:spcAft>
            </a:pPr>
            <a:r>
              <a:rPr b="1" sz="1500">
                <a:solidFill>
                  <a:srgbClr val="9E2A2B"/>
                </a:solidFill>
                <a:latin typeface="Arial"/>
              </a:rPr>
              <a:t>Core Drive: </a:t>
            </a:r>
            <a:r>
              <a:rPr sz="1500">
                <a:solidFill>
                  <a:srgbClr val="111E38"/>
                </a:solidFill>
                <a:latin typeface="Arial"/>
              </a:rPr>
              <a:t>States pursue power as an ultimate end in itself.</a:t>
            </a:r>
          </a:p>
        </p:txBody>
      </p:sp>
      <p:sp>
        <p:nvSpPr>
          <p:cNvPr id="6" name="Rounded Rectangle 5"/>
          <p:cNvSpPr/>
          <p:nvPr/>
        </p:nvSpPr>
        <p:spPr>
          <a:xfrm>
            <a:off x="6430975" y="1828800"/>
            <a:ext cx="530352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9E2A2B"/>
                </a:solidFill>
                <a:latin typeface="Georgia"/>
              </a:rPr>
              <a:t>Neo-Realism (Structure-Based)</a:t>
            </a:r>
          </a:p>
          <a:p>
            <a:pPr>
              <a:spcBef>
                <a:spcPts val="400"/>
              </a:spcBef>
              <a:spcAft>
                <a:spcPts val="800"/>
              </a:spcAft>
            </a:pPr>
            <a:r>
              <a:rPr b="1" sz="1500">
                <a:solidFill>
                  <a:srgbClr val="9E2A2B"/>
                </a:solidFill>
                <a:latin typeface="Arial"/>
              </a:rPr>
              <a:t>Source of Power: </a:t>
            </a:r>
            <a:r>
              <a:rPr sz="1500">
                <a:solidFill>
                  <a:srgbClr val="111E38"/>
                </a:solidFill>
                <a:latin typeface="Arial"/>
              </a:rPr>
              <a:t>Conflict and power-seeking behavior are forced upon states by the anarchic structure of the global system.</a:t>
            </a:r>
          </a:p>
          <a:p>
            <a:pPr>
              <a:spcBef>
                <a:spcPts val="400"/>
              </a:spcBef>
              <a:spcAft>
                <a:spcPts val="800"/>
              </a:spcAft>
            </a:pPr>
            <a:r>
              <a:rPr b="1" sz="1500">
                <a:solidFill>
                  <a:srgbClr val="9E2A2B"/>
                </a:solidFill>
                <a:latin typeface="Arial"/>
              </a:rPr>
              <a:t>Level of Analysis: </a:t>
            </a:r>
            <a:r>
              <a:rPr sz="1500">
                <a:solidFill>
                  <a:srgbClr val="111E38"/>
                </a:solidFill>
                <a:latin typeface="Arial"/>
              </a:rPr>
              <a:t>Focuses on how the international system is structured and how power is distributed.</a:t>
            </a:r>
          </a:p>
          <a:p>
            <a:pPr>
              <a:spcBef>
                <a:spcPts val="400"/>
              </a:spcBef>
              <a:spcAft>
                <a:spcPts val="800"/>
              </a:spcAft>
            </a:pPr>
            <a:r>
              <a:rPr b="1" sz="1500">
                <a:solidFill>
                  <a:srgbClr val="9E2A2B"/>
                </a:solidFill>
                <a:latin typeface="Arial"/>
              </a:rPr>
              <a:t>Core Drive: </a:t>
            </a:r>
            <a:r>
              <a:rPr sz="1500">
                <a:solidFill>
                  <a:srgbClr val="111E38"/>
                </a:solidFill>
                <a:latin typeface="Arial"/>
              </a:rPr>
              <a:t>States pursue security and survival as a basic prerequisite for all other goals.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Kenneth Waltz: The Father of Neo-Realism</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Who is Kenneth Waltz? </a:t>
            </a:r>
            <a:r>
              <a:rPr sz="1500">
                <a:solidFill>
                  <a:srgbClr val="111E38"/>
                </a:solidFill>
                <a:latin typeface="Arial"/>
              </a:rPr>
              <a:t>American Political Scientist who pioneered structural realism.</a:t>
            </a:r>
          </a:p>
          <a:p>
            <a:pPr>
              <a:spcBef>
                <a:spcPts val="400"/>
              </a:spcBef>
              <a:spcAft>
                <a:spcPts val="800"/>
              </a:spcAft>
            </a:pPr>
            <a:r>
              <a:rPr b="1" sz="1500">
                <a:solidFill>
                  <a:srgbClr val="9E2A2B"/>
                </a:solidFill>
                <a:latin typeface="Arial"/>
              </a:rPr>
              <a:t>Theory of International Politics (1979): </a:t>
            </a:r>
            <a:r>
              <a:rPr sz="1500">
                <a:solidFill>
                  <a:srgbClr val="111E38"/>
                </a:solidFill>
                <a:latin typeface="Arial"/>
              </a:rPr>
              <a:t>Waltz's masterpiece that mathematically and systematically restructured realism as an IR science.</a:t>
            </a:r>
          </a:p>
          <a:p>
            <a:pPr>
              <a:spcBef>
                <a:spcPts val="400"/>
              </a:spcBef>
              <a:spcAft>
                <a:spcPts val="800"/>
              </a:spcAft>
            </a:pPr>
            <a:r>
              <a:rPr b="1" sz="1500">
                <a:solidFill>
                  <a:srgbClr val="9E2A2B"/>
                </a:solidFill>
                <a:latin typeface="Arial"/>
              </a:rPr>
              <a:t>Systemic Over Individual: </a:t>
            </a:r>
            <a:r>
              <a:rPr sz="1500">
                <a:solidFill>
                  <a:srgbClr val="111E38"/>
                </a:solidFill>
                <a:latin typeface="Arial"/>
              </a:rPr>
              <a:t>Sovereign states act similarly not because of aggressive leaders, but because systemic constraints force them to prioritize self-help.</a:t>
            </a:r>
          </a:p>
          <a:p>
            <a:pPr>
              <a:spcBef>
                <a:spcPts val="400"/>
              </a:spcBef>
              <a:spcAft>
                <a:spcPts val="800"/>
              </a:spcAft>
            </a:pPr>
            <a:r>
              <a:rPr b="1" sz="1500">
                <a:solidFill>
                  <a:srgbClr val="9E2A2B"/>
                </a:solidFill>
                <a:latin typeface="Arial"/>
              </a:rPr>
              <a:t>Scientific Turn: </a:t>
            </a:r>
            <a:r>
              <a:rPr sz="1500">
                <a:solidFill>
                  <a:srgbClr val="111E38"/>
                </a:solidFill>
                <a:latin typeface="Arial"/>
              </a:rPr>
              <a:t>Instead of a philosophical or moral argument, Waltz provided a highly scientific, testable, and parsimonious theory.</a:t>
            </a:r>
          </a:p>
        </p:txBody>
      </p:sp>
      <p:sp>
        <p:nvSpPr>
          <p:cNvPr id="5" name="Rounded Rectangle 4"/>
          <p:cNvSpPr/>
          <p:nvPr/>
        </p:nvSpPr>
        <p:spPr>
          <a:xfrm>
            <a:off x="6858000" y="1828800"/>
            <a:ext cx="4846320" cy="3474720"/>
          </a:xfrm>
          <a:prstGeom prst="roundRect">
            <a:avLst/>
          </a:prstGeom>
          <a:solidFill>
            <a:srgbClr val="111E38"/>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457200"/>
          <a:lstStyle/>
          <a:p>
            <a:pPr algn="ctr">
              <a:spcAft>
                <a:spcPts val="1200"/>
              </a:spcAft>
            </a:pPr>
            <a:r>
              <a:rPr sz="2200" b="1" i="1">
                <a:solidFill>
                  <a:srgbClr val="FAF9F6"/>
                </a:solidFill>
                <a:latin typeface="Georgia"/>
              </a:rPr>
              <a:t>"International politics is shaped more by the structure of the international system than by the personalities or domestic politics of political leaders."</a:t>
            </a:r>
          </a:p>
          <a:p>
            <a:pPr algn="r"/>
            <a:r>
              <a:rPr sz="1600">
                <a:solidFill>
                  <a:srgbClr val="9E2A2B"/>
                </a:solidFill>
                <a:latin typeface="Arial"/>
              </a:rPr>
              <a:t>— Kenneth N. Waltz (1979)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Defining Neo-Realism: A Structural Explanation</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1371600" y="1645920"/>
            <a:ext cx="9448495" cy="2011680"/>
          </a:xfrm>
          <a:prstGeom prst="roundRect">
            <a:avLst/>
          </a:prstGeom>
          <a:solidFill>
            <a:srgbClr val="EEEBE4"/>
          </a:solidFill>
          <a:ln w="25400">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tIns="274320" lIns="457200" rIns="457200"/>
          <a:lstStyle/>
          <a:p>
            <a:pPr algn="ctr">
              <a:spcAft>
                <a:spcPts val="800"/>
              </a:spcAft>
            </a:pPr>
            <a:r>
              <a:rPr b="1" sz="2200">
                <a:solidFill>
                  <a:srgbClr val="9E2A2B"/>
                </a:solidFill>
                <a:latin typeface="Georgia"/>
              </a:rPr>
              <a:t>Core Definition of Neo-Realism</a:t>
            </a:r>
          </a:p>
          <a:p>
            <a:r>
              <a:rPr sz="1800">
                <a:solidFill>
                  <a:srgbClr val="111E38"/>
                </a:solidFill>
                <a:latin typeface="Arial"/>
              </a:rPr>
              <a:t>Neo-Realism (Structural Realism) is a theory of international relations that explains state behavior by emphasizing the anarchic structure of the global system, where sovereign states are forced to rely on their own capabilities to guarantee security and ensure survival.</a:t>
            </a:r>
          </a:p>
        </p:txBody>
      </p:sp>
      <p:sp>
        <p:nvSpPr>
          <p:cNvPr id="5" name="TextBox 4"/>
          <p:cNvSpPr txBox="1"/>
          <p:nvPr/>
        </p:nvSpPr>
        <p:spPr>
          <a:xfrm>
            <a:off x="1371600" y="3931920"/>
            <a:ext cx="9448495" cy="2286000"/>
          </a:xfrm>
          <a:prstGeom prst="rect">
            <a:avLst/>
          </a:prstGeom>
          <a:noFill/>
        </p:spPr>
        <p:txBody>
          <a:bodyPr wrap="square">
            <a:spAutoFit/>
          </a:bodyPr>
          <a:lstStyle/>
          <a:p>
            <a:pPr>
              <a:spcBef>
                <a:spcPts val="400"/>
              </a:spcBef>
              <a:spcAft>
                <a:spcPts val="800"/>
              </a:spcAft>
            </a:pPr>
            <a:r>
              <a:rPr b="1" sz="1500">
                <a:solidFill>
                  <a:srgbClr val="9E2A2B"/>
                </a:solidFill>
                <a:latin typeface="Arial"/>
              </a:rPr>
              <a:t>Unitary, Rational Actors: </a:t>
            </a:r>
            <a:r>
              <a:rPr sz="1500">
                <a:solidFill>
                  <a:srgbClr val="111E38"/>
                </a:solidFill>
                <a:latin typeface="Arial"/>
              </a:rPr>
              <a:t>States are treated as 'black boxes' or unified, rational actors that behave similarly regardless of their internal political systems (democracies, autocracies, etc.).</a:t>
            </a:r>
          </a:p>
          <a:p>
            <a:pPr>
              <a:spcBef>
                <a:spcPts val="400"/>
              </a:spcBef>
              <a:spcAft>
                <a:spcPts val="800"/>
              </a:spcAft>
            </a:pPr>
            <a:r>
              <a:rPr b="1" sz="1500">
                <a:solidFill>
                  <a:srgbClr val="9E2A2B"/>
                </a:solidFill>
                <a:latin typeface="Arial"/>
              </a:rPr>
              <a:t>Functional Similarity: </a:t>
            </a:r>
            <a:r>
              <a:rPr sz="1500">
                <a:solidFill>
                  <a:srgbClr val="111E38"/>
                </a:solidFill>
                <a:latin typeface="Arial"/>
              </a:rPr>
              <a:t>States are functionally identical units. They all face the same core challenge of survival under anarchy, differing only in their relative power capabilities.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Why Depart from Classical Realism?</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457200"/>
          </a:xfrm>
          <a:prstGeom prst="rect">
            <a:avLst/>
          </a:prstGeom>
          <a:noFill/>
        </p:spPr>
        <p:txBody>
          <a:bodyPr wrap="square">
            <a:spAutoFit/>
          </a:bodyPr>
          <a:lstStyle/>
          <a:p>
            <a:r>
              <a:rPr sz="1600">
                <a:solidFill>
                  <a:srgbClr val="4E5D6C"/>
                </a:solidFill>
                <a:latin typeface="Arial"/>
              </a:rPr>
              <a:t>Waltz argued that human nature alone is insufficient to explain systemic patterns of IR.</a:t>
            </a:r>
          </a:p>
        </p:txBody>
      </p:sp>
      <p:sp>
        <p:nvSpPr>
          <p:cNvPr id="5" name="Rounded Rectangle 4"/>
          <p:cNvSpPr/>
          <p:nvPr/>
        </p:nvSpPr>
        <p:spPr>
          <a:xfrm>
            <a:off x="457200" y="1920240"/>
            <a:ext cx="347472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111E38"/>
                </a:solidFill>
                <a:latin typeface="Georgia"/>
              </a:rPr>
              <a:t>1. Human Ego Limits</a:t>
            </a:r>
          </a:p>
          <a:p>
            <a:pPr>
              <a:spcBef>
                <a:spcPts val="400"/>
              </a:spcBef>
              <a:spcAft>
                <a:spcPts val="800"/>
              </a:spcAft>
            </a:pPr>
            <a:r>
              <a:rPr sz="1500">
                <a:solidFill>
                  <a:srgbClr val="111E38"/>
                </a:solidFill>
                <a:latin typeface="Arial"/>
              </a:rPr>
              <a:t>Classical realism explains war by human lust for power. But human nature is constant—so why is there peace sometimes and war at other times?</a:t>
            </a:r>
          </a:p>
        </p:txBody>
      </p:sp>
      <p:sp>
        <p:nvSpPr>
          <p:cNvPr id="6" name="Rounded Rectangle 5"/>
          <p:cNvSpPr/>
          <p:nvPr/>
        </p:nvSpPr>
        <p:spPr>
          <a:xfrm>
            <a:off x="4297680" y="1920240"/>
            <a:ext cx="347472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9E2A2B"/>
                </a:solidFill>
                <a:latin typeface="Georgia"/>
              </a:rPr>
              <a:t>2. Systemic Pressures</a:t>
            </a:r>
          </a:p>
          <a:p>
            <a:pPr>
              <a:spcBef>
                <a:spcPts val="400"/>
              </a:spcBef>
              <a:spcAft>
                <a:spcPts val="800"/>
              </a:spcAft>
            </a:pPr>
            <a:r>
              <a:rPr sz="1500">
                <a:solidFill>
                  <a:srgbClr val="111E38"/>
                </a:solidFill>
                <a:latin typeface="Arial"/>
              </a:rPr>
              <a:t>Kenneth Waltz argued that even completely peaceful leaders must compete and prepare for war because of the structural insecurity of the system.</a:t>
            </a:r>
          </a:p>
        </p:txBody>
      </p:sp>
      <p:sp>
        <p:nvSpPr>
          <p:cNvPr id="7" name="Rounded Rectangle 6"/>
          <p:cNvSpPr/>
          <p:nvPr/>
        </p:nvSpPr>
        <p:spPr>
          <a:xfrm>
            <a:off x="8138160" y="1920240"/>
            <a:ext cx="347472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111E38"/>
                </a:solidFill>
                <a:latin typeface="Georgia"/>
              </a:rPr>
              <a:t>3. Scientific Rigor</a:t>
            </a:r>
          </a:p>
          <a:p>
            <a:pPr>
              <a:spcBef>
                <a:spcPts val="400"/>
              </a:spcBef>
              <a:spcAft>
                <a:spcPts val="800"/>
              </a:spcAft>
            </a:pPr>
            <a:r>
              <a:rPr sz="1500">
                <a:solidFill>
                  <a:srgbClr val="111E38"/>
                </a:solidFill>
                <a:latin typeface="Arial"/>
              </a:rPr>
              <a:t>Moving from intuitive, historical, and moral philosophy to a systematic, parsimonious model of international politics.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Assumption 1: The International System is Anarchic</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What Anarchy Means: </a:t>
            </a:r>
            <a:r>
              <a:rPr sz="1500">
                <a:solidFill>
                  <a:srgbClr val="111E38"/>
                </a:solidFill>
                <a:latin typeface="Arial"/>
              </a:rPr>
              <a:t>Anarchy does NOT mean chaos, lawlessness, or constant war.</a:t>
            </a:r>
          </a:p>
          <a:p>
            <a:pPr>
              <a:spcBef>
                <a:spcPts val="400"/>
              </a:spcBef>
              <a:spcAft>
                <a:spcPts val="800"/>
              </a:spcAft>
            </a:pPr>
            <a:r>
              <a:rPr b="1" sz="1500">
                <a:solidFill>
                  <a:srgbClr val="9E2A2B"/>
                </a:solidFill>
                <a:latin typeface="Arial"/>
              </a:rPr>
              <a:t>Absence of Authority: </a:t>
            </a:r>
            <a:r>
              <a:rPr sz="1500">
                <a:solidFill>
                  <a:srgbClr val="111E38"/>
                </a:solidFill>
                <a:latin typeface="Arial"/>
              </a:rPr>
              <a:t>It simply means there is NO supreme political authority above sovereign states. There is no world government or global police.</a:t>
            </a:r>
          </a:p>
          <a:p>
            <a:pPr>
              <a:spcBef>
                <a:spcPts val="400"/>
              </a:spcBef>
              <a:spcAft>
                <a:spcPts val="800"/>
              </a:spcAft>
            </a:pPr>
            <a:r>
              <a:rPr b="1" sz="1500">
                <a:solidFill>
                  <a:srgbClr val="9E2A2B"/>
                </a:solidFill>
                <a:latin typeface="Arial"/>
              </a:rPr>
              <a:t>Sovereign Equality: </a:t>
            </a:r>
            <a:r>
              <a:rPr sz="1500">
                <a:solidFill>
                  <a:srgbClr val="111E38"/>
                </a:solidFill>
                <a:latin typeface="Arial"/>
              </a:rPr>
              <a:t>Every state is sovereign, making them equal in status (though unequal in actual power capabilities).</a:t>
            </a:r>
          </a:p>
          <a:p>
            <a:pPr>
              <a:spcBef>
                <a:spcPts val="400"/>
              </a:spcBef>
              <a:spcAft>
                <a:spcPts val="800"/>
              </a:spcAft>
            </a:pPr>
            <a:r>
              <a:rPr b="1" sz="1500">
                <a:solidFill>
                  <a:srgbClr val="9E2A2B"/>
                </a:solidFill>
                <a:latin typeface="Arial"/>
              </a:rPr>
              <a:t>Domestic vs. Global: </a:t>
            </a:r>
            <a:r>
              <a:rPr sz="1500">
                <a:solidFill>
                  <a:srgbClr val="111E38"/>
                </a:solidFill>
                <a:latin typeface="Arial"/>
              </a:rPr>
              <a:t>This makes international relations fundamentally different from domestic politics where a central government rules.</a:t>
            </a:r>
          </a:p>
        </p:txBody>
      </p:sp>
      <p:sp>
        <p:nvSpPr>
          <p:cNvPr id="5" name="Rounded Rectangle 4"/>
          <p:cNvSpPr/>
          <p:nvPr/>
        </p:nvSpPr>
        <p:spPr>
          <a:xfrm>
            <a:off x="6675120" y="1645920"/>
            <a:ext cx="5029200" cy="4114800"/>
          </a:xfrm>
          <a:prstGeom prst="roundRect">
            <a:avLst/>
          </a:prstGeom>
          <a:solidFill>
            <a:srgbClr val="EEEBE4"/>
          </a:solidFill>
          <a:ln w="19050">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Student Classroom Case Study</a:t>
            </a:r>
          </a:p>
          <a:p>
            <a:pPr>
              <a:spcBef>
                <a:spcPts val="400"/>
              </a:spcBef>
              <a:spcAft>
                <a:spcPts val="800"/>
              </a:spcAft>
            </a:pPr>
            <a:r>
              <a:rPr b="1" sz="1500">
                <a:solidFill>
                  <a:srgbClr val="9E2A2B"/>
                </a:solidFill>
                <a:latin typeface="Arial"/>
              </a:rPr>
              <a:t>The Reality: </a:t>
            </a:r>
            <a:r>
              <a:rPr sz="1500">
                <a:solidFill>
                  <a:srgbClr val="111E38"/>
                </a:solidFill>
                <a:latin typeface="Arial"/>
              </a:rPr>
              <a:t>Consider India's security challenges. India cannot simply appeal to the United Nations or any international organization to absolute-guarantee its territorial security during a border conflict.</a:t>
            </a:r>
          </a:p>
          <a:p>
            <a:pPr>
              <a:spcBef>
                <a:spcPts val="400"/>
              </a:spcBef>
              <a:spcAft>
                <a:spcPts val="800"/>
              </a:spcAft>
            </a:pPr>
            <a:r>
              <a:rPr b="1" sz="1500">
                <a:solidFill>
                  <a:srgbClr val="9E2A2B"/>
                </a:solidFill>
                <a:latin typeface="Arial"/>
              </a:rPr>
              <a:t>Self-Reliance: </a:t>
            </a:r>
            <a:r>
              <a:rPr sz="1500">
                <a:solidFill>
                  <a:srgbClr val="111E38"/>
                </a:solidFill>
                <a:latin typeface="Arial"/>
              </a:rPr>
              <a:t>Ultimately, India must rely on its own military forces, strategic defense nuclear deterrence, and sovereign diplomatic posture to defend itself. This is the direct consequence of systemic anarchy.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Assumption 2: Sovereign States are the Main Actors</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State-Centric Model: </a:t>
            </a:r>
            <a:r>
              <a:rPr sz="1500">
                <a:solidFill>
                  <a:srgbClr val="111E38"/>
                </a:solidFill>
                <a:latin typeface="Arial"/>
              </a:rPr>
              <a:t>Sovereign nation-states are the central actors in international relations. Other actors (MNCs, NGOs, IOs) are secondary.</a:t>
            </a:r>
          </a:p>
          <a:p>
            <a:pPr>
              <a:spcBef>
                <a:spcPts val="400"/>
              </a:spcBef>
              <a:spcAft>
                <a:spcPts val="800"/>
              </a:spcAft>
            </a:pPr>
            <a:r>
              <a:rPr b="1" sz="1500">
                <a:solidFill>
                  <a:srgbClr val="9E2A2B"/>
                </a:solidFill>
                <a:latin typeface="Arial"/>
              </a:rPr>
              <a:t>Limitations of IOs: </a:t>
            </a:r>
            <a:r>
              <a:rPr sz="1500">
                <a:solidFill>
                  <a:srgbClr val="111E38"/>
                </a:solidFill>
                <a:latin typeface="Arial"/>
              </a:rPr>
              <a:t>While international institutions like the UN or the World Bank exist, they do not possess independent sovereign authority.</a:t>
            </a:r>
          </a:p>
          <a:p>
            <a:pPr>
              <a:spcBef>
                <a:spcPts val="400"/>
              </a:spcBef>
              <a:spcAft>
                <a:spcPts val="800"/>
              </a:spcAft>
            </a:pPr>
            <a:r>
              <a:rPr b="1" sz="1500">
                <a:solidFill>
                  <a:srgbClr val="9E2A2B"/>
                </a:solidFill>
                <a:latin typeface="Arial"/>
              </a:rPr>
              <a:t>Instruments of States: </a:t>
            </a:r>
            <a:r>
              <a:rPr sz="1500">
                <a:solidFill>
                  <a:srgbClr val="111E38"/>
                </a:solidFill>
                <a:latin typeface="Arial"/>
              </a:rPr>
              <a:t>These institutions are only as powerful as the sovereign states that fund, support, and direct them.</a:t>
            </a:r>
          </a:p>
          <a:p>
            <a:pPr>
              <a:spcBef>
                <a:spcPts val="400"/>
              </a:spcBef>
              <a:spcAft>
                <a:spcPts val="800"/>
              </a:spcAft>
            </a:pPr>
            <a:r>
              <a:rPr b="1" sz="1500">
                <a:solidFill>
                  <a:srgbClr val="9E2A2B"/>
                </a:solidFill>
                <a:latin typeface="Arial"/>
              </a:rPr>
              <a:t>Crisis Decisiveness: </a:t>
            </a:r>
            <a:r>
              <a:rPr sz="1500">
                <a:solidFill>
                  <a:srgbClr val="111E38"/>
                </a:solidFill>
                <a:latin typeface="Arial"/>
              </a:rPr>
              <a:t>When a global crisis occurs, sovereign states make the ultimate decisions, not international bodies.</a:t>
            </a:r>
          </a:p>
        </p:txBody>
      </p:sp>
      <p:sp>
        <p:nvSpPr>
          <p:cNvPr id="5" name="Rounded Rectangle 4"/>
          <p:cNvSpPr/>
          <p:nvPr/>
        </p:nvSpPr>
        <p:spPr>
          <a:xfrm>
            <a:off x="6675120" y="1645920"/>
            <a:ext cx="502920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111E38"/>
                </a:solidFill>
                <a:latin typeface="Georgia"/>
              </a:rPr>
              <a:t>Real-World State Authority</a:t>
            </a:r>
          </a:p>
          <a:p>
            <a:pPr>
              <a:spcBef>
                <a:spcPts val="400"/>
              </a:spcBef>
              <a:spcAft>
                <a:spcPts val="800"/>
              </a:spcAft>
            </a:pPr>
            <a:r>
              <a:rPr b="1" sz="1500">
                <a:solidFill>
                  <a:srgbClr val="9E2A2B"/>
                </a:solidFill>
                <a:latin typeface="Arial"/>
              </a:rPr>
              <a:t>Military Decisions: </a:t>
            </a:r>
            <a:r>
              <a:rPr sz="1500">
                <a:solidFill>
                  <a:srgbClr val="111E38"/>
                </a:solidFill>
                <a:latin typeface="Arial"/>
              </a:rPr>
              <a:t>During geopolitical crises or regional wars, it is sovereign national governments—not the United Nations—that make decisive choices on military deployment, peace negotiations, or alliances.</a:t>
            </a:r>
          </a:p>
          <a:p>
            <a:pPr>
              <a:spcBef>
                <a:spcPts val="400"/>
              </a:spcBef>
              <a:spcAft>
                <a:spcPts val="800"/>
              </a:spcAft>
            </a:pPr>
            <a:r>
              <a:rPr b="1" sz="1500">
                <a:solidFill>
                  <a:srgbClr val="9E2A2B"/>
                </a:solidFill>
                <a:latin typeface="Arial"/>
              </a:rPr>
              <a:t>National Sovereignty: </a:t>
            </a:r>
            <a:r>
              <a:rPr sz="1500">
                <a:solidFill>
                  <a:srgbClr val="111E38"/>
                </a:solidFill>
                <a:latin typeface="Arial"/>
              </a:rPr>
              <a:t>National sovereignty remains the supreme power in the real world. A state can withdraw from treaties if they threaten its survival.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Assumption 3: Survival is the Supreme Goal</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Survival as Prerequisite: </a:t>
            </a:r>
            <a:r>
              <a:rPr sz="1500">
                <a:solidFill>
                  <a:srgbClr val="111E38"/>
                </a:solidFill>
                <a:latin typeface="Arial"/>
              </a:rPr>
              <a:t>Survival is the absolute prerequisite for achieving any other state goal.</a:t>
            </a:r>
          </a:p>
          <a:p>
            <a:pPr>
              <a:spcBef>
                <a:spcPts val="400"/>
              </a:spcBef>
              <a:spcAft>
                <a:spcPts val="800"/>
              </a:spcAft>
            </a:pPr>
            <a:r>
              <a:rPr b="1" sz="1500">
                <a:solidFill>
                  <a:srgbClr val="9E2A2B"/>
                </a:solidFill>
                <a:latin typeface="Arial"/>
              </a:rPr>
              <a:t>The Security First Principle: </a:t>
            </a:r>
            <a:r>
              <a:rPr sz="1500">
                <a:solidFill>
                  <a:srgbClr val="111E38"/>
                </a:solidFill>
                <a:latin typeface="Arial"/>
              </a:rPr>
              <a:t>A state can pursue economic development, environmental protection, or trade ONLY after its basic survival is secured.</a:t>
            </a:r>
          </a:p>
          <a:p>
            <a:pPr>
              <a:spcBef>
                <a:spcPts val="400"/>
              </a:spcBef>
              <a:spcAft>
                <a:spcPts val="800"/>
              </a:spcAft>
            </a:pPr>
            <a:r>
              <a:rPr b="1" sz="1500">
                <a:solidFill>
                  <a:srgbClr val="9E2A2B"/>
                </a:solidFill>
                <a:latin typeface="Arial"/>
              </a:rPr>
              <a:t>Insecurity &amp; Suspicion: </a:t>
            </a:r>
            <a:r>
              <a:rPr sz="1500">
                <a:solidFill>
                  <a:srgbClr val="111E38"/>
                </a:solidFill>
                <a:latin typeface="Arial"/>
              </a:rPr>
              <a:t>Under systemic anarchy, safety is never guaranteed. This breeds constant mutual suspicion among neighboring countries.</a:t>
            </a:r>
          </a:p>
          <a:p>
            <a:pPr>
              <a:spcBef>
                <a:spcPts val="400"/>
              </a:spcBef>
              <a:spcAft>
                <a:spcPts val="800"/>
              </a:spcAft>
            </a:pPr>
            <a:r>
              <a:rPr b="1" sz="1500">
                <a:solidFill>
                  <a:srgbClr val="9E2A2B"/>
                </a:solidFill>
                <a:latin typeface="Arial"/>
              </a:rPr>
              <a:t>Rational Defensive Drive: </a:t>
            </a:r>
            <a:r>
              <a:rPr sz="1500">
                <a:solidFill>
                  <a:srgbClr val="111E38"/>
                </a:solidFill>
                <a:latin typeface="Arial"/>
              </a:rPr>
              <a:t>Survival creates a rational, defensive mindset focused heavily on national security and defensive capabilities.</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The Survival Trade-Off</a:t>
            </a:r>
          </a:p>
          <a:p>
            <a:pPr>
              <a:spcBef>
                <a:spcPts val="400"/>
              </a:spcBef>
              <a:spcAft>
                <a:spcPts val="800"/>
              </a:spcAft>
            </a:pPr>
            <a:r>
              <a:rPr b="1" sz="1500">
                <a:solidFill>
                  <a:srgbClr val="9E2A2B"/>
                </a:solidFill>
                <a:latin typeface="Arial"/>
              </a:rPr>
              <a:t>Geopolitical Stress: </a:t>
            </a:r>
            <a:r>
              <a:rPr sz="1500">
                <a:solidFill>
                  <a:srgbClr val="111E38"/>
                </a:solidFill>
                <a:latin typeface="Arial"/>
              </a:rPr>
              <a:t>When a nation faces an active, existential military threat at its borders, it will dramatically increase defense spending, acquire modern weaponry, and mobilize forces.</a:t>
            </a:r>
          </a:p>
          <a:p>
            <a:pPr>
              <a:spcBef>
                <a:spcPts val="400"/>
              </a:spcBef>
              <a:spcAft>
                <a:spcPts val="800"/>
              </a:spcAft>
            </a:pPr>
            <a:r>
              <a:rPr b="1" sz="1500">
                <a:solidFill>
                  <a:srgbClr val="9E2A2B"/>
                </a:solidFill>
                <a:latin typeface="Arial"/>
              </a:rPr>
              <a:t>The Priority: </a:t>
            </a:r>
            <a:r>
              <a:rPr sz="1500">
                <a:solidFill>
                  <a:srgbClr val="111E38"/>
                </a:solidFill>
                <a:latin typeface="Arial"/>
              </a:rPr>
              <a:t>It will do this even if those resources must be diverted from domestic development projects like schools, health clinics, or highways. Survival always trumps progress.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400" b="1">
                <a:solidFill>
                  <a:srgbClr val="111E38"/>
                </a:solidFill>
                <a:latin typeface="Georgia"/>
              </a:rPr>
              <a:t>Assumption 4: Under Anarchy, Self-Help is the Only Option</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Self-Help System: </a:t>
            </a:r>
            <a:r>
              <a:rPr sz="1500">
                <a:solidFill>
                  <a:srgbClr val="111E38"/>
                </a:solidFill>
                <a:latin typeface="Arial"/>
              </a:rPr>
              <a:t>Since there is no global police or supreme world court, international relations is a self-help system.</a:t>
            </a:r>
          </a:p>
          <a:p>
            <a:pPr>
              <a:spcBef>
                <a:spcPts val="400"/>
              </a:spcBef>
              <a:spcAft>
                <a:spcPts val="800"/>
              </a:spcAft>
            </a:pPr>
            <a:r>
              <a:rPr b="1" sz="1500">
                <a:solidFill>
                  <a:srgbClr val="9E2A2B"/>
                </a:solidFill>
                <a:latin typeface="Arial"/>
              </a:rPr>
              <a:t>Insecurity of Trust: </a:t>
            </a:r>
            <a:r>
              <a:rPr sz="1500">
                <a:solidFill>
                  <a:srgbClr val="111E38"/>
                </a:solidFill>
                <a:latin typeface="Arial"/>
              </a:rPr>
              <a:t>A state cannot outsource its core security to international bodies or solely rely on the goodwill of other states.</a:t>
            </a:r>
          </a:p>
          <a:p>
            <a:pPr>
              <a:spcBef>
                <a:spcPts val="400"/>
              </a:spcBef>
              <a:spcAft>
                <a:spcPts val="800"/>
              </a:spcAft>
            </a:pPr>
            <a:r>
              <a:rPr b="1" sz="1500">
                <a:solidFill>
                  <a:srgbClr val="9E2A2B"/>
                </a:solidFill>
                <a:latin typeface="Arial"/>
              </a:rPr>
              <a:t>Alliances are Temporary: </a:t>
            </a:r>
            <a:r>
              <a:rPr sz="1500">
                <a:solidFill>
                  <a:srgbClr val="111E38"/>
                </a:solidFill>
                <a:latin typeface="Arial"/>
              </a:rPr>
              <a:t>Alliances are useful but highly volatile. Allies can shift sides or default on promises when their own survival is threatened.</a:t>
            </a:r>
          </a:p>
          <a:p>
            <a:pPr>
              <a:spcBef>
                <a:spcPts val="400"/>
              </a:spcBef>
              <a:spcAft>
                <a:spcPts val="800"/>
              </a:spcAft>
            </a:pPr>
            <a:r>
              <a:rPr b="1" sz="1500">
                <a:solidFill>
                  <a:srgbClr val="9E2A2B"/>
                </a:solidFill>
                <a:latin typeface="Arial"/>
              </a:rPr>
              <a:t>Core Imperative: </a:t>
            </a:r>
            <a:r>
              <a:rPr sz="1500">
                <a:solidFill>
                  <a:srgbClr val="111E38"/>
                </a:solidFill>
                <a:latin typeface="Arial"/>
              </a:rPr>
              <a:t>Consequently, states must build and maintain their own military and economic strength.</a:t>
            </a:r>
          </a:p>
        </p:txBody>
      </p:sp>
      <p:sp>
        <p:nvSpPr>
          <p:cNvPr id="5" name="Rounded Rectangle 4"/>
          <p:cNvSpPr/>
          <p:nvPr/>
        </p:nvSpPr>
        <p:spPr>
          <a:xfrm>
            <a:off x="6675120" y="1645920"/>
            <a:ext cx="502920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111E38"/>
                </a:solidFill>
                <a:latin typeface="Georgia"/>
              </a:rPr>
              <a:t>Self-Help in Modern Strategy</a:t>
            </a:r>
          </a:p>
          <a:p>
            <a:pPr>
              <a:spcBef>
                <a:spcPts val="400"/>
              </a:spcBef>
              <a:spcAft>
                <a:spcPts val="800"/>
              </a:spcAft>
            </a:pPr>
            <a:r>
              <a:rPr b="1" sz="1500">
                <a:solidFill>
                  <a:srgbClr val="9E2A2B"/>
                </a:solidFill>
                <a:latin typeface="Arial"/>
              </a:rPr>
              <a:t>Strategic Autonomy: </a:t>
            </a:r>
            <a:r>
              <a:rPr sz="1500">
                <a:solidFill>
                  <a:srgbClr val="111E38"/>
                </a:solidFill>
                <a:latin typeface="Arial"/>
              </a:rPr>
              <a:t>A sovereign nation maintains a large standing army, domestic defense production, and independent strategic nuclear capabilities because it knows it cannot survive purely on external promises.</a:t>
            </a:r>
          </a:p>
          <a:p>
            <a:pPr>
              <a:spcBef>
                <a:spcPts val="400"/>
              </a:spcBef>
              <a:spcAft>
                <a:spcPts val="800"/>
              </a:spcAft>
            </a:pPr>
            <a:r>
              <a:rPr b="1" sz="1500">
                <a:solidFill>
                  <a:srgbClr val="9E2A2B"/>
                </a:solidFill>
                <a:latin typeface="Arial"/>
              </a:rPr>
              <a:t>Command Control: </a:t>
            </a:r>
            <a:r>
              <a:rPr sz="1500">
                <a:solidFill>
                  <a:srgbClr val="111E38"/>
                </a:solidFill>
                <a:latin typeface="Arial"/>
              </a:rPr>
              <a:t>This explains why sovereign nations maintain independent command structures instead of merging forces under global bodies.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400" b="1">
                <a:solidFill>
                  <a:srgbClr val="111E38"/>
                </a:solidFill>
                <a:latin typeface="Georgia"/>
              </a:rPr>
              <a:t>Assumption 5: Distribution of Power and System Polarity</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Capability Inequality: </a:t>
            </a:r>
            <a:r>
              <a:rPr sz="1500">
                <a:solidFill>
                  <a:srgbClr val="111E38"/>
                </a:solidFill>
                <a:latin typeface="Arial"/>
              </a:rPr>
              <a:t>Sovereign states are functionally similar, but they vary drastically in their material capabilities.</a:t>
            </a:r>
          </a:p>
          <a:p>
            <a:pPr>
              <a:spcBef>
                <a:spcPts val="400"/>
              </a:spcBef>
              <a:spcAft>
                <a:spcPts val="800"/>
              </a:spcAft>
            </a:pPr>
            <a:r>
              <a:rPr b="1" sz="1500">
                <a:solidFill>
                  <a:srgbClr val="9E2A2B"/>
                </a:solidFill>
                <a:latin typeface="Arial"/>
              </a:rPr>
              <a:t>Defining Structure: </a:t>
            </a:r>
            <a:r>
              <a:rPr sz="1500">
                <a:solidFill>
                  <a:srgbClr val="111E38"/>
                </a:solidFill>
                <a:latin typeface="Arial"/>
              </a:rPr>
              <a:t>The international system's structure is defined by how power is distributed among great powers.</a:t>
            </a:r>
          </a:p>
          <a:p>
            <a:pPr>
              <a:spcBef>
                <a:spcPts val="400"/>
              </a:spcBef>
              <a:spcAft>
                <a:spcPts val="800"/>
              </a:spcAft>
            </a:pPr>
            <a:r>
              <a:rPr b="1" sz="1500">
                <a:solidFill>
                  <a:srgbClr val="9E2A2B"/>
                </a:solidFill>
                <a:latin typeface="Arial"/>
              </a:rPr>
              <a:t>Multidimensional Power: </a:t>
            </a:r>
            <a:r>
              <a:rPr sz="1500">
                <a:solidFill>
                  <a:srgbClr val="111E38"/>
                </a:solidFill>
                <a:latin typeface="Arial"/>
              </a:rPr>
              <a:t>Power is not just military; it includes economic, geographic, demographic, and technological capabilities.</a:t>
            </a:r>
          </a:p>
          <a:p>
            <a:pPr>
              <a:spcBef>
                <a:spcPts val="400"/>
              </a:spcBef>
              <a:spcAft>
                <a:spcPts val="800"/>
              </a:spcAft>
            </a:pPr>
            <a:r>
              <a:rPr b="1" sz="1500">
                <a:solidFill>
                  <a:srgbClr val="9E2A2B"/>
                </a:solidFill>
                <a:latin typeface="Arial"/>
              </a:rPr>
              <a:t>Systemic Shift: </a:t>
            </a:r>
            <a:r>
              <a:rPr sz="1500">
                <a:solidFill>
                  <a:srgbClr val="111E38"/>
                </a:solidFill>
                <a:latin typeface="Arial"/>
              </a:rPr>
              <a:t>Systemic changes occur when power shifts among major powers, altering the balance and stability of the system.</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The Concept of Polarity</a:t>
            </a:r>
          </a:p>
          <a:p>
            <a:pPr>
              <a:spcBef>
                <a:spcPts val="400"/>
              </a:spcBef>
              <a:spcAft>
                <a:spcPts val="800"/>
              </a:spcAft>
            </a:pPr>
            <a:r>
              <a:rPr b="1" sz="1500">
                <a:solidFill>
                  <a:srgbClr val="9E2A2B"/>
                </a:solidFill>
                <a:latin typeface="Arial"/>
              </a:rPr>
              <a:t>System Polarity: </a:t>
            </a:r>
            <a:r>
              <a:rPr sz="1500">
                <a:solidFill>
                  <a:srgbClr val="111E38"/>
                </a:solidFill>
                <a:latin typeface="Arial"/>
              </a:rPr>
              <a:t>The stability and peacefulness of global politics depend directly on system 'polarity'—the number of superpower 'poles' that dominate the system.</a:t>
            </a:r>
          </a:p>
          <a:p>
            <a:pPr>
              <a:spcBef>
                <a:spcPts val="400"/>
              </a:spcBef>
              <a:spcAft>
                <a:spcPts val="800"/>
              </a:spcAft>
            </a:pPr>
            <a:r>
              <a:rPr b="1" sz="1500">
                <a:solidFill>
                  <a:srgbClr val="9E2A2B"/>
                </a:solidFill>
                <a:latin typeface="Arial"/>
              </a:rPr>
              <a:t>Shifting Alliances: </a:t>
            </a:r>
            <a:r>
              <a:rPr sz="1500">
                <a:solidFill>
                  <a:srgbClr val="111E38"/>
                </a:solidFill>
                <a:latin typeface="Arial"/>
              </a:rPr>
              <a:t>Depending on whether there is one, two, or many superpowers, the rules of alignment, conflict, and balance shift dramatically.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Types of International Systems: Polarity in Action</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3474720" cy="438912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111E38"/>
                </a:solidFill>
                <a:latin typeface="Georgia"/>
              </a:rPr>
              <a:t>Unipolar System</a:t>
            </a:r>
          </a:p>
          <a:p>
            <a:pPr>
              <a:spcBef>
                <a:spcPts val="400"/>
              </a:spcBef>
              <a:spcAft>
                <a:spcPts val="800"/>
              </a:spcAft>
            </a:pPr>
            <a:r>
              <a:rPr b="1" sz="1500">
                <a:solidFill>
                  <a:srgbClr val="9E2A2B"/>
                </a:solidFill>
                <a:latin typeface="Arial"/>
              </a:rPr>
              <a:t>Definition: </a:t>
            </a:r>
            <a:r>
              <a:rPr sz="1500">
                <a:solidFill>
                  <a:srgbClr val="111E38"/>
                </a:solidFill>
                <a:latin typeface="Arial"/>
              </a:rPr>
              <a:t>One single superpower dominates the entire international system.</a:t>
            </a:r>
          </a:p>
          <a:p>
            <a:pPr>
              <a:spcBef>
                <a:spcPts val="400"/>
              </a:spcBef>
              <a:spcAft>
                <a:spcPts val="800"/>
              </a:spcAft>
            </a:pPr>
            <a:r>
              <a:rPr b="1" sz="1500">
                <a:solidFill>
                  <a:srgbClr val="9E2A2B"/>
                </a:solidFill>
                <a:latin typeface="Arial"/>
              </a:rPr>
              <a:t>Example: </a:t>
            </a:r>
            <a:r>
              <a:rPr sz="1500">
                <a:solidFill>
                  <a:srgbClr val="111E38"/>
                </a:solidFill>
                <a:latin typeface="Arial"/>
              </a:rPr>
              <a:t>The United States immediately following the collapse of the Soviet Union (the post-Cold War era).</a:t>
            </a:r>
          </a:p>
        </p:txBody>
      </p:sp>
      <p:sp>
        <p:nvSpPr>
          <p:cNvPr id="5" name="Rounded Rectangle 4"/>
          <p:cNvSpPr/>
          <p:nvPr/>
        </p:nvSpPr>
        <p:spPr>
          <a:xfrm>
            <a:off x="4297680" y="1645920"/>
            <a:ext cx="3474720" cy="438912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9E2A2B"/>
                </a:solidFill>
                <a:latin typeface="Georgia"/>
              </a:rPr>
              <a:t>Bipolar System</a:t>
            </a:r>
          </a:p>
          <a:p>
            <a:pPr>
              <a:spcBef>
                <a:spcPts val="400"/>
              </a:spcBef>
              <a:spcAft>
                <a:spcPts val="800"/>
              </a:spcAft>
            </a:pPr>
            <a:r>
              <a:rPr b="1" sz="1500">
                <a:solidFill>
                  <a:srgbClr val="9E2A2B"/>
                </a:solidFill>
                <a:latin typeface="Arial"/>
              </a:rPr>
              <a:t>Definition: </a:t>
            </a:r>
            <a:r>
              <a:rPr sz="1500">
                <a:solidFill>
                  <a:srgbClr val="111E38"/>
                </a:solidFill>
                <a:latin typeface="Arial"/>
              </a:rPr>
              <a:t>Two competing major superpowers dominate and balance each other.</a:t>
            </a:r>
          </a:p>
          <a:p>
            <a:pPr>
              <a:spcBef>
                <a:spcPts val="400"/>
              </a:spcBef>
              <a:spcAft>
                <a:spcPts val="800"/>
              </a:spcAft>
            </a:pPr>
            <a:r>
              <a:rPr b="1" sz="1500">
                <a:solidFill>
                  <a:srgbClr val="9E2A2B"/>
                </a:solidFill>
                <a:latin typeface="Arial"/>
              </a:rPr>
              <a:t>Example: </a:t>
            </a:r>
            <a:r>
              <a:rPr sz="1500">
                <a:solidFill>
                  <a:srgbClr val="111E38"/>
                </a:solidFill>
                <a:latin typeface="Arial"/>
              </a:rPr>
              <a:t>The United States and the Soviet Union competing during the Cold War.</a:t>
            </a:r>
          </a:p>
        </p:txBody>
      </p:sp>
      <p:sp>
        <p:nvSpPr>
          <p:cNvPr id="6" name="Rounded Rectangle 5"/>
          <p:cNvSpPr/>
          <p:nvPr/>
        </p:nvSpPr>
        <p:spPr>
          <a:xfrm>
            <a:off x="8138160" y="1645920"/>
            <a:ext cx="3474720" cy="438912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1800">
                <a:solidFill>
                  <a:srgbClr val="111E38"/>
                </a:solidFill>
                <a:latin typeface="Georgia"/>
              </a:rPr>
              <a:t>Multipolar System</a:t>
            </a:r>
          </a:p>
          <a:p>
            <a:pPr>
              <a:spcBef>
                <a:spcPts val="400"/>
              </a:spcBef>
              <a:spcAft>
                <a:spcPts val="800"/>
              </a:spcAft>
            </a:pPr>
            <a:r>
              <a:rPr b="1" sz="1500">
                <a:solidFill>
                  <a:srgbClr val="9E2A2B"/>
                </a:solidFill>
                <a:latin typeface="Arial"/>
              </a:rPr>
              <a:t>Definition: </a:t>
            </a:r>
            <a:r>
              <a:rPr sz="1500">
                <a:solidFill>
                  <a:srgbClr val="111E38"/>
                </a:solidFill>
                <a:latin typeface="Arial"/>
              </a:rPr>
              <a:t>Three or more great powers compete and form flexible, shifting alliances.</a:t>
            </a:r>
          </a:p>
          <a:p>
            <a:pPr>
              <a:spcBef>
                <a:spcPts val="400"/>
              </a:spcBef>
              <a:spcAft>
                <a:spcPts val="800"/>
              </a:spcAft>
            </a:pPr>
            <a:r>
              <a:rPr b="1" sz="1500">
                <a:solidFill>
                  <a:srgbClr val="9E2A2B"/>
                </a:solidFill>
                <a:latin typeface="Arial"/>
              </a:rPr>
              <a:t>Example: </a:t>
            </a:r>
            <a:r>
              <a:rPr sz="1500">
                <a:solidFill>
                  <a:srgbClr val="111E38"/>
                </a:solidFill>
                <a:latin typeface="Arial"/>
              </a:rPr>
              <a:t>The emerging global order involving the US, China, India, Russia, and the EU.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The Balance of Power: Preventing Hegemony</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Core Logic: </a:t>
            </a:r>
            <a:r>
              <a:rPr sz="1500">
                <a:solidFill>
                  <a:srgbClr val="111E38"/>
                </a:solidFill>
                <a:latin typeface="Arial"/>
              </a:rPr>
              <a:t>Sovereign states act to prevent any single country from becoming overwhelmingly powerful (hegemony).</a:t>
            </a:r>
          </a:p>
          <a:p>
            <a:pPr>
              <a:spcBef>
                <a:spcPts val="400"/>
              </a:spcBef>
              <a:spcAft>
                <a:spcPts val="800"/>
              </a:spcAft>
            </a:pPr>
            <a:r>
              <a:rPr b="1" sz="1500">
                <a:solidFill>
                  <a:srgbClr val="9E2A2B"/>
                </a:solidFill>
                <a:latin typeface="Arial"/>
              </a:rPr>
              <a:t>1. Internal balancing: </a:t>
            </a:r>
            <a:r>
              <a:rPr sz="1500">
                <a:solidFill>
                  <a:srgbClr val="111E38"/>
                </a:solidFill>
                <a:latin typeface="Arial"/>
              </a:rPr>
              <a:t>Internal Balancing: Building military capabilities, economic growth, and industrial independence.</a:t>
            </a:r>
          </a:p>
          <a:p>
            <a:pPr>
              <a:spcBef>
                <a:spcPts val="400"/>
              </a:spcBef>
              <a:spcAft>
                <a:spcPts val="800"/>
              </a:spcAft>
            </a:pPr>
            <a:r>
              <a:rPr b="1" sz="1500">
                <a:solidFill>
                  <a:srgbClr val="9E2A2B"/>
                </a:solidFill>
                <a:latin typeface="Arial"/>
              </a:rPr>
              <a:t>2. External balancing: </a:t>
            </a:r>
            <a:r>
              <a:rPr sz="1500">
                <a:solidFill>
                  <a:srgbClr val="111E38"/>
                </a:solidFill>
                <a:latin typeface="Arial"/>
              </a:rPr>
              <a:t>External Balancing: Forming security coalitions, partnerships, or defensive alliances.</a:t>
            </a:r>
          </a:p>
          <a:p>
            <a:pPr>
              <a:spcBef>
                <a:spcPts val="400"/>
              </a:spcBef>
              <a:spcAft>
                <a:spcPts val="800"/>
              </a:spcAft>
            </a:pPr>
            <a:r>
              <a:rPr b="1" sz="1500">
                <a:solidFill>
                  <a:srgbClr val="9E2A2B"/>
                </a:solidFill>
                <a:latin typeface="Arial"/>
              </a:rPr>
              <a:t>Structural Necessity: </a:t>
            </a:r>
            <a:r>
              <a:rPr sz="1500">
                <a:solidFill>
                  <a:srgbClr val="111E38"/>
                </a:solidFill>
                <a:latin typeface="Arial"/>
              </a:rPr>
              <a:t>Balancing is a structural law under anarchy; states that fail to balance risk losing their sovereign independence.</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Modern Balancing Case Study</a:t>
            </a:r>
          </a:p>
          <a:p>
            <a:pPr>
              <a:spcBef>
                <a:spcPts val="400"/>
              </a:spcBef>
              <a:spcAft>
                <a:spcPts val="800"/>
              </a:spcAft>
            </a:pPr>
            <a:r>
              <a:rPr b="1" sz="1500">
                <a:solidFill>
                  <a:srgbClr val="9E2A2B"/>
                </a:solidFill>
                <a:latin typeface="Arial"/>
              </a:rPr>
              <a:t>The Coalition: </a:t>
            </a:r>
            <a:r>
              <a:rPr sz="1500">
                <a:solidFill>
                  <a:srgbClr val="111E38"/>
                </a:solidFill>
                <a:latin typeface="Arial"/>
              </a:rPr>
              <a:t>The Quadrilateral Security Dialogue (The Quad) consisting of India, the USA, Japan, and Australia.</a:t>
            </a:r>
          </a:p>
          <a:p>
            <a:pPr>
              <a:spcBef>
                <a:spcPts val="400"/>
              </a:spcBef>
              <a:spcAft>
                <a:spcPts val="800"/>
              </a:spcAft>
            </a:pPr>
            <a:r>
              <a:rPr b="1" sz="1500">
                <a:solidFill>
                  <a:srgbClr val="9E2A2B"/>
                </a:solidFill>
                <a:latin typeface="Arial"/>
              </a:rPr>
              <a:t>The Objective: </a:t>
            </a:r>
            <a:r>
              <a:rPr sz="1500">
                <a:solidFill>
                  <a:srgbClr val="111E38"/>
                </a:solidFill>
                <a:latin typeface="Arial"/>
              </a:rPr>
              <a:t>According to neo-realist theory, the Quad is a clear example of external balancing to maintain power stability and deter unilateral hegemony in the Indo-Pacific region.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The Security Dilemma: The Trap of Defensive Actions</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Inherent Paradox: </a:t>
            </a:r>
            <a:r>
              <a:rPr sz="1500">
                <a:solidFill>
                  <a:srgbClr val="111E38"/>
                </a:solidFill>
                <a:latin typeface="Arial"/>
              </a:rPr>
              <a:t>When one country takes purely defensive steps to improve its security, its neighbors often interpret those actions as offensive threats.</a:t>
            </a:r>
          </a:p>
          <a:p>
            <a:pPr>
              <a:spcBef>
                <a:spcPts val="400"/>
              </a:spcBef>
              <a:spcAft>
                <a:spcPts val="800"/>
              </a:spcAft>
            </a:pPr>
            <a:r>
              <a:rPr b="1" sz="1500">
                <a:solidFill>
                  <a:srgbClr val="9E2A2B"/>
                </a:solidFill>
                <a:latin typeface="Arial"/>
              </a:rPr>
              <a:t>Reactive Build-Up: </a:t>
            </a:r>
            <a:r>
              <a:rPr sz="1500">
                <a:solidFill>
                  <a:srgbClr val="111E38"/>
                </a:solidFill>
                <a:latin typeface="Arial"/>
              </a:rPr>
              <a:t>Neighboring countries respond by increasing their own defense spending and military acquisitions.</a:t>
            </a:r>
          </a:p>
          <a:p>
            <a:pPr>
              <a:spcBef>
                <a:spcPts val="400"/>
              </a:spcBef>
              <a:spcAft>
                <a:spcPts val="800"/>
              </a:spcAft>
            </a:pPr>
            <a:r>
              <a:rPr b="1" sz="1500">
                <a:solidFill>
                  <a:srgbClr val="9E2A2B"/>
                </a:solidFill>
                <a:latin typeface="Arial"/>
              </a:rPr>
              <a:t>Arms Race Cycle: </a:t>
            </a:r>
            <a:r>
              <a:rPr sz="1500">
                <a:solidFill>
                  <a:srgbClr val="111E38"/>
                </a:solidFill>
                <a:latin typeface="Arial"/>
              </a:rPr>
              <a:t>This creates a vicious arms race cycle where both states end up feeling less secure than they were before.</a:t>
            </a:r>
          </a:p>
          <a:p>
            <a:pPr>
              <a:spcBef>
                <a:spcPts val="400"/>
              </a:spcBef>
              <a:spcAft>
                <a:spcPts val="800"/>
              </a:spcAft>
            </a:pPr>
            <a:r>
              <a:rPr b="1" sz="1500">
                <a:solidFill>
                  <a:srgbClr val="9E2A2B"/>
                </a:solidFill>
                <a:latin typeface="Arial"/>
              </a:rPr>
              <a:t>The Tragedy: </a:t>
            </a:r>
            <a:r>
              <a:rPr sz="1500">
                <a:solidFill>
                  <a:srgbClr val="111E38"/>
                </a:solidFill>
                <a:latin typeface="Arial"/>
              </a:rPr>
              <a:t>The tragedy of the Security Dilemma is that war can happen even if neither side wants it or has aggressive goals.</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Security Dilemma In Action</a:t>
            </a:r>
          </a:p>
          <a:p>
            <a:pPr>
              <a:spcBef>
                <a:spcPts val="400"/>
              </a:spcBef>
              <a:spcAft>
                <a:spcPts val="800"/>
              </a:spcAft>
            </a:pPr>
            <a:r>
              <a:rPr b="1" sz="1500">
                <a:solidFill>
                  <a:srgbClr val="9E2A2B"/>
                </a:solidFill>
                <a:latin typeface="Arial"/>
              </a:rPr>
              <a:t>Step 1: </a:t>
            </a:r>
            <a:r>
              <a:rPr sz="1500">
                <a:solidFill>
                  <a:srgbClr val="111E38"/>
                </a:solidFill>
                <a:latin typeface="Arial"/>
              </a:rPr>
              <a:t>India modernizes its military capabilities for defense.</a:t>
            </a:r>
          </a:p>
          <a:p>
            <a:pPr>
              <a:spcBef>
                <a:spcPts val="400"/>
              </a:spcBef>
              <a:spcAft>
                <a:spcPts val="800"/>
              </a:spcAft>
            </a:pPr>
            <a:r>
              <a:rPr b="1" sz="1500">
                <a:solidFill>
                  <a:srgbClr val="9E2A2B"/>
                </a:solidFill>
                <a:latin typeface="Arial"/>
              </a:rPr>
              <a:t>Step 2: </a:t>
            </a:r>
            <a:r>
              <a:rPr sz="1500">
                <a:solidFill>
                  <a:srgbClr val="111E38"/>
                </a:solidFill>
                <a:latin typeface="Arial"/>
              </a:rPr>
              <a:t>Pakistan, feeling threatened, responds by acquiring modern weapons.</a:t>
            </a:r>
          </a:p>
          <a:p>
            <a:pPr>
              <a:spcBef>
                <a:spcPts val="400"/>
              </a:spcBef>
              <a:spcAft>
                <a:spcPts val="800"/>
              </a:spcAft>
            </a:pPr>
            <a:r>
              <a:rPr b="1" sz="1500">
                <a:solidFill>
                  <a:srgbClr val="9E2A2B"/>
                </a:solidFill>
                <a:latin typeface="Arial"/>
              </a:rPr>
              <a:t>Step 3: </a:t>
            </a:r>
            <a:r>
              <a:rPr sz="1500">
                <a:solidFill>
                  <a:srgbClr val="111E38"/>
                </a:solidFill>
                <a:latin typeface="Arial"/>
              </a:rPr>
              <a:t>India then feels less secure and further modernizes its military.</a:t>
            </a:r>
          </a:p>
          <a:p>
            <a:pPr>
              <a:spcBef>
                <a:spcPts val="400"/>
              </a:spcBef>
              <a:spcAft>
                <a:spcPts val="800"/>
              </a:spcAft>
            </a:pPr>
            <a:r>
              <a:rPr b="1" sz="1500">
                <a:solidFill>
                  <a:srgbClr val="9E2A2B"/>
                </a:solidFill>
                <a:latin typeface="Arial"/>
              </a:rPr>
              <a:t>Result: </a:t>
            </a:r>
            <a:r>
              <a:rPr sz="1500">
                <a:solidFill>
                  <a:srgbClr val="111E38"/>
                </a:solidFill>
                <a:latin typeface="Arial"/>
              </a:rPr>
              <a:t>Both nations become less secure, despite spending billions of dollars solely trying to improve defense.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Relative vs. Absolute Gains: The Cooperation Barrier</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457200"/>
          </a:xfrm>
          <a:prstGeom prst="rect">
            <a:avLst/>
          </a:prstGeom>
          <a:noFill/>
        </p:spPr>
        <p:txBody>
          <a:bodyPr wrap="square">
            <a:spAutoFit/>
          </a:bodyPr>
          <a:lstStyle/>
          <a:p>
            <a:r>
              <a:rPr sz="1600">
                <a:solidFill>
                  <a:srgbClr val="4E5D6C"/>
                </a:solidFill>
                <a:latin typeface="Arial"/>
              </a:rPr>
              <a:t>Why do states find it incredibly difficult to cooperate on economic trade and security issues?</a:t>
            </a:r>
          </a:p>
        </p:txBody>
      </p:sp>
      <p:sp>
        <p:nvSpPr>
          <p:cNvPr id="5" name="Rounded Rectangle 4"/>
          <p:cNvSpPr/>
          <p:nvPr/>
        </p:nvSpPr>
        <p:spPr>
          <a:xfrm>
            <a:off x="457200" y="1828800"/>
            <a:ext cx="530352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111E38"/>
                </a:solidFill>
                <a:latin typeface="Georgia"/>
              </a:rPr>
              <a:t>Absolute Gains (Liberal Perspective)</a:t>
            </a:r>
          </a:p>
          <a:p>
            <a:pPr>
              <a:spcBef>
                <a:spcPts val="400"/>
              </a:spcBef>
              <a:spcAft>
                <a:spcPts val="800"/>
              </a:spcAft>
            </a:pPr>
            <a:r>
              <a:rPr b="1" sz="1500">
                <a:solidFill>
                  <a:srgbClr val="9E2A2B"/>
                </a:solidFill>
                <a:latin typeface="Arial"/>
              </a:rPr>
              <a:t>Core Question: </a:t>
            </a:r>
            <a:r>
              <a:rPr sz="1500">
                <a:solidFill>
                  <a:srgbClr val="111E38"/>
                </a:solidFill>
                <a:latin typeface="Arial"/>
              </a:rPr>
              <a:t>States ask: 'Will this cooperation benefit me?' It doesn't matter how much other countries gain, as long as we also benefit.</a:t>
            </a:r>
          </a:p>
          <a:p>
            <a:pPr>
              <a:spcBef>
                <a:spcPts val="400"/>
              </a:spcBef>
              <a:spcAft>
                <a:spcPts val="800"/>
              </a:spcAft>
            </a:pPr>
            <a:r>
              <a:rPr b="1" sz="1500">
                <a:solidFill>
                  <a:srgbClr val="9E2A2B"/>
                </a:solidFill>
                <a:latin typeface="Arial"/>
              </a:rPr>
              <a:t>Key Focus: </a:t>
            </a:r>
            <a:r>
              <a:rPr sz="1500">
                <a:solidFill>
                  <a:srgbClr val="111E38"/>
                </a:solidFill>
                <a:latin typeface="Arial"/>
              </a:rPr>
              <a:t>Focuses on mutual wealth, prosperity, and total net benefits.</a:t>
            </a:r>
          </a:p>
          <a:p>
            <a:pPr>
              <a:spcBef>
                <a:spcPts val="400"/>
              </a:spcBef>
              <a:spcAft>
                <a:spcPts val="800"/>
              </a:spcAft>
            </a:pPr>
            <a:r>
              <a:rPr b="1" sz="1500">
                <a:solidFill>
                  <a:srgbClr val="9E2A2B"/>
                </a:solidFill>
                <a:latin typeface="Arial"/>
              </a:rPr>
              <a:t>Outcome: </a:t>
            </a:r>
            <a:r>
              <a:rPr sz="1500">
                <a:solidFill>
                  <a:srgbClr val="111E38"/>
                </a:solidFill>
                <a:latin typeface="Arial"/>
              </a:rPr>
              <a:t>Encourages open borders, global trade, and international institutions.</a:t>
            </a:r>
          </a:p>
        </p:txBody>
      </p:sp>
      <p:sp>
        <p:nvSpPr>
          <p:cNvPr id="6" name="Rounded Rectangle 5"/>
          <p:cNvSpPr/>
          <p:nvPr/>
        </p:nvSpPr>
        <p:spPr>
          <a:xfrm>
            <a:off x="6430975" y="1828800"/>
            <a:ext cx="530352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9E2A2B"/>
                </a:solidFill>
                <a:latin typeface="Georgia"/>
              </a:rPr>
              <a:t>Relative Gains (Neo-Realist Reality)</a:t>
            </a:r>
          </a:p>
          <a:p>
            <a:pPr>
              <a:spcBef>
                <a:spcPts val="400"/>
              </a:spcBef>
              <a:spcAft>
                <a:spcPts val="800"/>
              </a:spcAft>
            </a:pPr>
            <a:r>
              <a:rPr b="1" sz="1500">
                <a:solidFill>
                  <a:srgbClr val="9E2A2B"/>
                </a:solidFill>
                <a:latin typeface="Arial"/>
              </a:rPr>
              <a:t>Core Question: </a:t>
            </a:r>
            <a:r>
              <a:rPr sz="1500">
                <a:solidFill>
                  <a:srgbClr val="111E38"/>
                </a:solidFill>
                <a:latin typeface="Arial"/>
              </a:rPr>
              <a:t>States ask: 'Who benefits more?' If another country gains more economic power, they can transform that wealth into military power, threatening me later.</a:t>
            </a:r>
          </a:p>
          <a:p>
            <a:pPr>
              <a:spcBef>
                <a:spcPts val="400"/>
              </a:spcBef>
              <a:spcAft>
                <a:spcPts val="800"/>
              </a:spcAft>
            </a:pPr>
            <a:r>
              <a:rPr b="1" sz="1500">
                <a:solidFill>
                  <a:srgbClr val="9E2A2B"/>
                </a:solidFill>
                <a:latin typeface="Arial"/>
              </a:rPr>
              <a:t>Key Focus: </a:t>
            </a:r>
            <a:r>
              <a:rPr sz="1500">
                <a:solidFill>
                  <a:srgbClr val="111E38"/>
                </a:solidFill>
                <a:latin typeface="Arial"/>
              </a:rPr>
              <a:t>Focuses on relative power gaps, strategic dependence, and relative advantage.</a:t>
            </a:r>
          </a:p>
          <a:p>
            <a:pPr>
              <a:spcBef>
                <a:spcPts val="400"/>
              </a:spcBef>
              <a:spcAft>
                <a:spcPts val="800"/>
              </a:spcAft>
            </a:pPr>
            <a:r>
              <a:rPr b="1" sz="1500">
                <a:solidFill>
                  <a:srgbClr val="9E2A2B"/>
                </a:solidFill>
                <a:latin typeface="Arial"/>
              </a:rPr>
              <a:t>Outcome: </a:t>
            </a:r>
            <a:r>
              <a:rPr sz="1500">
                <a:solidFill>
                  <a:srgbClr val="111E38"/>
                </a:solidFill>
                <a:latin typeface="Arial"/>
              </a:rPr>
              <a:t>Cooperation is blocked; trade disputes and protective tariffs emerge to limit neighbors' growth.</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The Neo-Realist Debate: Defensive vs. Offensive</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280160"/>
            <a:ext cx="11277295" cy="457200"/>
          </a:xfrm>
          <a:prstGeom prst="rect">
            <a:avLst/>
          </a:prstGeom>
          <a:noFill/>
        </p:spPr>
        <p:txBody>
          <a:bodyPr wrap="square">
            <a:spAutoFit/>
          </a:bodyPr>
          <a:lstStyle/>
          <a:p>
            <a:r>
              <a:rPr sz="1600">
                <a:solidFill>
                  <a:srgbClr val="4E5D6C"/>
                </a:solidFill>
                <a:latin typeface="Arial"/>
              </a:rPr>
              <a:t>How much power should a sovereign state seek to guarantee its long-term survival?</a:t>
            </a:r>
          </a:p>
        </p:txBody>
      </p:sp>
      <p:sp>
        <p:nvSpPr>
          <p:cNvPr id="5" name="Rounded Rectangle 4"/>
          <p:cNvSpPr/>
          <p:nvPr/>
        </p:nvSpPr>
        <p:spPr>
          <a:xfrm>
            <a:off x="457200" y="1828800"/>
            <a:ext cx="530352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111E38"/>
                </a:solidFill>
                <a:latin typeface="Georgia"/>
              </a:rPr>
              <a:t>Defensive Realism (Waltz)</a:t>
            </a:r>
          </a:p>
          <a:p>
            <a:pPr>
              <a:spcBef>
                <a:spcPts val="400"/>
              </a:spcBef>
              <a:spcAft>
                <a:spcPts val="800"/>
              </a:spcAft>
            </a:pPr>
            <a:r>
              <a:rPr b="1" sz="1500">
                <a:solidFill>
                  <a:srgbClr val="9E2A2B"/>
                </a:solidFill>
                <a:latin typeface="Arial"/>
              </a:rPr>
              <a:t>Main Scholar: </a:t>
            </a:r>
            <a:r>
              <a:rPr sz="1500">
                <a:solidFill>
                  <a:srgbClr val="111E38"/>
                </a:solidFill>
                <a:latin typeface="Arial"/>
              </a:rPr>
              <a:t>Kenneth N. Waltz</a:t>
            </a:r>
          </a:p>
          <a:p>
            <a:pPr>
              <a:spcBef>
                <a:spcPts val="400"/>
              </a:spcBef>
              <a:spcAft>
                <a:spcPts val="800"/>
              </a:spcAft>
            </a:pPr>
            <a:r>
              <a:rPr b="1" sz="1500">
                <a:solidFill>
                  <a:srgbClr val="9E2A2B"/>
                </a:solidFill>
                <a:latin typeface="Arial"/>
              </a:rPr>
              <a:t>Core Idea: </a:t>
            </a:r>
            <a:r>
              <a:rPr sz="1500">
                <a:solidFill>
                  <a:srgbClr val="111E38"/>
                </a:solidFill>
                <a:latin typeface="Arial"/>
              </a:rPr>
              <a:t>States seek sufficient power to survive, but NOT unlimited power.</a:t>
            </a:r>
          </a:p>
          <a:p>
            <a:pPr>
              <a:spcBef>
                <a:spcPts val="400"/>
              </a:spcBef>
              <a:spcAft>
                <a:spcPts val="800"/>
              </a:spcAft>
            </a:pPr>
            <a:r>
              <a:rPr b="1" sz="1500">
                <a:solidFill>
                  <a:srgbClr val="9E2A2B"/>
                </a:solidFill>
                <a:latin typeface="Arial"/>
              </a:rPr>
              <a:t>Key Logic: </a:t>
            </a:r>
            <a:r>
              <a:rPr sz="1500">
                <a:solidFill>
                  <a:srgbClr val="111E38"/>
                </a:solidFill>
                <a:latin typeface="Arial"/>
              </a:rPr>
              <a:t>Too much expansion backfires. Trying to dominate the system triggers massive balancing alliances by other states, leading to security collapse.</a:t>
            </a:r>
          </a:p>
        </p:txBody>
      </p:sp>
      <p:sp>
        <p:nvSpPr>
          <p:cNvPr id="6" name="Rounded Rectangle 5"/>
          <p:cNvSpPr/>
          <p:nvPr/>
        </p:nvSpPr>
        <p:spPr>
          <a:xfrm>
            <a:off x="6430975" y="1828800"/>
            <a:ext cx="530352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pPr>
            <a:r>
              <a:rPr b="1" sz="2000">
                <a:solidFill>
                  <a:srgbClr val="9E2A2B"/>
                </a:solidFill>
                <a:latin typeface="Georgia"/>
              </a:rPr>
              <a:t>Offensive Realism (Mearsheimer)</a:t>
            </a:r>
          </a:p>
          <a:p>
            <a:pPr>
              <a:spcBef>
                <a:spcPts val="400"/>
              </a:spcBef>
              <a:spcAft>
                <a:spcPts val="800"/>
              </a:spcAft>
            </a:pPr>
            <a:r>
              <a:rPr b="1" sz="1500">
                <a:solidFill>
                  <a:srgbClr val="9E2A2B"/>
                </a:solidFill>
                <a:latin typeface="Arial"/>
              </a:rPr>
              <a:t>Main Scholar: </a:t>
            </a:r>
            <a:r>
              <a:rPr sz="1500">
                <a:solidFill>
                  <a:srgbClr val="111E38"/>
                </a:solidFill>
                <a:latin typeface="Arial"/>
              </a:rPr>
              <a:t>John J. Mearsheimer</a:t>
            </a:r>
          </a:p>
          <a:p>
            <a:pPr>
              <a:spcBef>
                <a:spcPts val="400"/>
              </a:spcBef>
              <a:spcAft>
                <a:spcPts val="800"/>
              </a:spcAft>
            </a:pPr>
            <a:r>
              <a:rPr b="1" sz="1500">
                <a:solidFill>
                  <a:srgbClr val="9E2A2B"/>
                </a:solidFill>
                <a:latin typeface="Arial"/>
              </a:rPr>
              <a:t>Core Idea: </a:t>
            </a:r>
            <a:r>
              <a:rPr sz="1500">
                <a:solidFill>
                  <a:srgbClr val="111E38"/>
                </a:solidFill>
                <a:latin typeface="Arial"/>
              </a:rPr>
              <a:t>States seek maximum power to ensure their security.</a:t>
            </a:r>
          </a:p>
          <a:p>
            <a:pPr>
              <a:spcBef>
                <a:spcPts val="400"/>
              </a:spcBef>
              <a:spcAft>
                <a:spcPts val="800"/>
              </a:spcAft>
            </a:pPr>
            <a:r>
              <a:rPr b="1" sz="1500">
                <a:solidFill>
                  <a:srgbClr val="9E2A2B"/>
                </a:solidFill>
                <a:latin typeface="Arial"/>
              </a:rPr>
              <a:t>Key Logic: </a:t>
            </a:r>
            <a:r>
              <a:rPr sz="1500">
                <a:solidFill>
                  <a:srgbClr val="111E38"/>
                </a:solidFill>
                <a:latin typeface="Arial"/>
              </a:rPr>
              <a:t>Since you can never know how much power is 'enough' to survive, the only way to be 100% secure is to become the absolute dominant hegemon.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400" b="1">
                <a:solidFill>
                  <a:srgbClr val="111E38"/>
                </a:solidFill>
                <a:latin typeface="Georgia"/>
              </a:rPr>
              <a:t>The Currency of Power: Military and Economic Capability</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The Hard Power Focus: </a:t>
            </a:r>
            <a:r>
              <a:rPr sz="1500">
                <a:solidFill>
                  <a:srgbClr val="111E38"/>
                </a:solidFill>
                <a:latin typeface="Arial"/>
              </a:rPr>
              <a:t>Sovereign states use military force as the ultimate indicator of national power.</a:t>
            </a:r>
          </a:p>
          <a:p>
            <a:pPr>
              <a:spcBef>
                <a:spcPts val="400"/>
              </a:spcBef>
              <a:spcAft>
                <a:spcPts val="800"/>
              </a:spcAft>
            </a:pPr>
            <a:r>
              <a:rPr b="1" sz="1500">
                <a:solidFill>
                  <a:srgbClr val="9E2A2B"/>
                </a:solidFill>
                <a:latin typeface="Arial"/>
              </a:rPr>
              <a:t>Sovereign Protection: </a:t>
            </a:r>
            <a:r>
              <a:rPr sz="1500">
                <a:solidFill>
                  <a:srgbClr val="111E38"/>
                </a:solidFill>
                <a:latin typeface="Arial"/>
              </a:rPr>
              <a:t>Allows states to directly protect their physical borders and deter foreign aggression.</a:t>
            </a:r>
          </a:p>
          <a:p>
            <a:pPr>
              <a:spcBef>
                <a:spcPts val="400"/>
              </a:spcBef>
              <a:spcAft>
                <a:spcPts val="800"/>
              </a:spcAft>
            </a:pPr>
            <a:r>
              <a:rPr b="1" sz="1500">
                <a:solidFill>
                  <a:srgbClr val="9E2A2B"/>
                </a:solidFill>
                <a:latin typeface="Arial"/>
              </a:rPr>
              <a:t>Deterrence: </a:t>
            </a:r>
            <a:r>
              <a:rPr sz="1500">
                <a:solidFill>
                  <a:srgbClr val="111E38"/>
                </a:solidFill>
                <a:latin typeface="Arial"/>
              </a:rPr>
              <a:t>A strong military deters other states from launching attacks, maintaining global security through fear.</a:t>
            </a:r>
          </a:p>
          <a:p>
            <a:pPr>
              <a:spcBef>
                <a:spcPts val="400"/>
              </a:spcBef>
              <a:spcAft>
                <a:spcPts val="800"/>
              </a:spcAft>
            </a:pPr>
            <a:r>
              <a:rPr b="1" sz="1500">
                <a:solidFill>
                  <a:srgbClr val="9E2A2B"/>
                </a:solidFill>
                <a:latin typeface="Arial"/>
              </a:rPr>
              <a:t>The Economic Foundation: </a:t>
            </a:r>
            <a:r>
              <a:rPr sz="1500">
                <a:solidFill>
                  <a:srgbClr val="111E38"/>
                </a:solidFill>
                <a:latin typeface="Arial"/>
              </a:rPr>
              <a:t>However, power is multi-dimensional. A strong military is impossible without a highly developed economy.</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The Power Core</a:t>
            </a:r>
          </a:p>
          <a:p>
            <a:pPr>
              <a:spcBef>
                <a:spcPts val="400"/>
              </a:spcBef>
              <a:spcAft>
                <a:spcPts val="800"/>
              </a:spcAft>
            </a:pPr>
            <a:r>
              <a:rPr b="1" sz="1500">
                <a:solidFill>
                  <a:srgbClr val="9E2A2B"/>
                </a:solidFill>
                <a:latin typeface="Arial"/>
              </a:rPr>
              <a:t>The Economic Engine: </a:t>
            </a:r>
            <a:r>
              <a:rPr sz="1500">
                <a:solidFill>
                  <a:srgbClr val="111E38"/>
                </a:solidFill>
                <a:latin typeface="Arial"/>
              </a:rPr>
              <a:t>Realists recognize that economic and technological power are necessary foundations to build modern armed forces, cyber defense, and nuclear technology.</a:t>
            </a:r>
          </a:p>
          <a:p>
            <a:pPr>
              <a:spcBef>
                <a:spcPts val="400"/>
              </a:spcBef>
              <a:spcAft>
                <a:spcPts val="800"/>
              </a:spcAft>
            </a:pPr>
            <a:r>
              <a:rPr b="1" sz="1500">
                <a:solidFill>
                  <a:srgbClr val="9E2A2B"/>
                </a:solidFill>
                <a:latin typeface="Arial"/>
              </a:rPr>
              <a:t>Modernized Power: </a:t>
            </a:r>
            <a:r>
              <a:rPr sz="1500">
                <a:solidFill>
                  <a:srgbClr val="111E38"/>
                </a:solidFill>
                <a:latin typeface="Arial"/>
              </a:rPr>
              <a:t>Power has been modernized. It includes satellite intelligence, domestic military production, and AI defense, which require vast economic capital.</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The Limited Power of International Organizations</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No Independent Power: </a:t>
            </a:r>
            <a:r>
              <a:rPr sz="1500">
                <a:solidFill>
                  <a:srgbClr val="111E38"/>
                </a:solidFill>
                <a:latin typeface="Arial"/>
              </a:rPr>
              <a:t>Unlike liberalists, Neo-realists argue that international organizations (like the UN) have no independent authority.</a:t>
            </a:r>
          </a:p>
          <a:p>
            <a:pPr>
              <a:spcBef>
                <a:spcPts val="400"/>
              </a:spcBef>
              <a:spcAft>
                <a:spcPts val="800"/>
              </a:spcAft>
            </a:pPr>
            <a:r>
              <a:rPr b="1" sz="1500">
                <a:solidFill>
                  <a:srgbClr val="9E2A2B"/>
                </a:solidFill>
                <a:latin typeface="Arial"/>
              </a:rPr>
              <a:t>Compliance Failure: </a:t>
            </a:r>
            <a:r>
              <a:rPr sz="1500">
                <a:solidFill>
                  <a:srgbClr val="111E38"/>
                </a:solidFill>
                <a:latin typeface="Arial"/>
              </a:rPr>
              <a:t>The UN cannot force powerful states to obey international rules. Major powers routinely ignore UN resolutions when their national security is at stake.</a:t>
            </a:r>
          </a:p>
          <a:p>
            <a:pPr>
              <a:spcBef>
                <a:spcPts val="400"/>
              </a:spcBef>
              <a:spcAft>
                <a:spcPts val="800"/>
              </a:spcAft>
            </a:pPr>
            <a:r>
              <a:rPr b="1" sz="1500">
                <a:solidFill>
                  <a:srgbClr val="9E2A2B"/>
                </a:solidFill>
                <a:latin typeface="Arial"/>
              </a:rPr>
              <a:t>The Veto Power: </a:t>
            </a:r>
            <a:r>
              <a:rPr sz="1500">
                <a:solidFill>
                  <a:srgbClr val="111E38"/>
                </a:solidFill>
                <a:latin typeface="Arial"/>
              </a:rPr>
              <a:t>The UN Security Council's veto power is designed to protect great-power interests, ensuring they cannot be forced to act against their will.</a:t>
            </a:r>
          </a:p>
          <a:p>
            <a:pPr>
              <a:spcBef>
                <a:spcPts val="400"/>
              </a:spcBef>
              <a:spcAft>
                <a:spcPts val="800"/>
              </a:spcAft>
            </a:pPr>
            <a:r>
              <a:rPr b="1" sz="1500">
                <a:solidFill>
                  <a:srgbClr val="9E2A2B"/>
                </a:solidFill>
                <a:latin typeface="Arial"/>
              </a:rPr>
              <a:t>Cooperation Limits: </a:t>
            </a:r>
            <a:r>
              <a:rPr sz="1500">
                <a:solidFill>
                  <a:srgbClr val="111E38"/>
                </a:solidFill>
                <a:latin typeface="Arial"/>
              </a:rPr>
              <a:t>Sovereign states only cooperate within global organizations when doing so directly serves their national interests.</a:t>
            </a:r>
          </a:p>
        </p:txBody>
      </p:sp>
      <p:sp>
        <p:nvSpPr>
          <p:cNvPr id="5" name="Rounded Rectangle 4"/>
          <p:cNvSpPr/>
          <p:nvPr/>
        </p:nvSpPr>
        <p:spPr>
          <a:xfrm>
            <a:off x="6675120" y="1645920"/>
            <a:ext cx="5029200" cy="411480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111E38"/>
                </a:solidFill>
                <a:latin typeface="Georgia"/>
              </a:rPr>
              <a:t>Geopolitical Realities</a:t>
            </a:r>
          </a:p>
          <a:p>
            <a:pPr>
              <a:spcBef>
                <a:spcPts val="400"/>
              </a:spcBef>
              <a:spcAft>
                <a:spcPts val="800"/>
              </a:spcAft>
            </a:pPr>
            <a:r>
              <a:rPr b="1" sz="1500">
                <a:solidFill>
                  <a:srgbClr val="9E2A2B"/>
                </a:solidFill>
                <a:latin typeface="Arial"/>
              </a:rPr>
              <a:t>Failure of Global Mediation: </a:t>
            </a:r>
            <a:r>
              <a:rPr sz="1500">
                <a:solidFill>
                  <a:srgbClr val="111E38"/>
                </a:solidFill>
                <a:latin typeface="Arial"/>
              </a:rPr>
              <a:t>While the UN can coordinate and encourage peace talks, it cannot stop a major superpower from acting unilaterally when it perceives an existential threat.</a:t>
            </a:r>
          </a:p>
          <a:p>
            <a:pPr>
              <a:spcBef>
                <a:spcPts val="400"/>
              </a:spcBef>
              <a:spcAft>
                <a:spcPts val="800"/>
              </a:spcAft>
            </a:pPr>
            <a:r>
              <a:rPr b="1" sz="1500">
                <a:solidFill>
                  <a:srgbClr val="9E2A2B"/>
                </a:solidFill>
                <a:latin typeface="Arial"/>
              </a:rPr>
              <a:t>The Ultimate Decision: </a:t>
            </a:r>
            <a:r>
              <a:rPr sz="1500">
                <a:solidFill>
                  <a:srgbClr val="111E38"/>
                </a:solidFill>
                <a:latin typeface="Arial"/>
              </a:rPr>
              <a:t>The primary decisions during wars are made by national leaders, not by international courts or global bodies.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Case Study 1: The Stability of Cold War Bipolarity</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The Cold War Paradox: </a:t>
            </a:r>
            <a:r>
              <a:rPr sz="1500">
                <a:solidFill>
                  <a:srgbClr val="111E38"/>
                </a:solidFill>
                <a:latin typeface="Arial"/>
              </a:rPr>
              <a:t>Waltz's theory explained why the massive Cold War rivalry did not erupt into World War III.</a:t>
            </a:r>
          </a:p>
          <a:p>
            <a:pPr>
              <a:spcBef>
                <a:spcPts val="400"/>
              </a:spcBef>
              <a:spcAft>
                <a:spcPts val="800"/>
              </a:spcAft>
            </a:pPr>
            <a:r>
              <a:rPr b="1" sz="1500">
                <a:solidFill>
                  <a:srgbClr val="9E2A2B"/>
                </a:solidFill>
                <a:latin typeface="Arial"/>
              </a:rPr>
              <a:t>Predictable Balance: </a:t>
            </a:r>
            <a:r>
              <a:rPr sz="1500">
                <a:solidFill>
                  <a:srgbClr val="111E38"/>
                </a:solidFill>
                <a:latin typeface="Arial"/>
              </a:rPr>
              <a:t>With only two superpowers, responsibility for stability was highly concentrated and predictable.</a:t>
            </a:r>
          </a:p>
          <a:p>
            <a:pPr>
              <a:spcBef>
                <a:spcPts val="400"/>
              </a:spcBef>
              <a:spcAft>
                <a:spcPts val="800"/>
              </a:spcAft>
            </a:pPr>
            <a:r>
              <a:rPr b="1" sz="1500">
                <a:solidFill>
                  <a:srgbClr val="9E2A2B"/>
                </a:solidFill>
                <a:latin typeface="Arial"/>
              </a:rPr>
              <a:t>Mutual Counterweight: </a:t>
            </a:r>
            <a:r>
              <a:rPr sz="1500">
                <a:solidFill>
                  <a:srgbClr val="111E38"/>
                </a:solidFill>
                <a:latin typeface="Arial"/>
              </a:rPr>
              <a:t>Alliance shifting was impossible. Any action by the USA was immediately balanced by the USSR, and vice versa.</a:t>
            </a:r>
          </a:p>
          <a:p>
            <a:pPr>
              <a:spcBef>
                <a:spcPts val="400"/>
              </a:spcBef>
              <a:spcAft>
                <a:spcPts val="800"/>
              </a:spcAft>
            </a:pPr>
            <a:r>
              <a:rPr b="1" sz="1500">
                <a:solidFill>
                  <a:srgbClr val="9E2A2B"/>
                </a:solidFill>
                <a:latin typeface="Arial"/>
              </a:rPr>
              <a:t>Systemic Stability: </a:t>
            </a:r>
            <a:r>
              <a:rPr sz="1500">
                <a:solidFill>
                  <a:srgbClr val="111E38"/>
                </a:solidFill>
                <a:latin typeface="Arial"/>
              </a:rPr>
              <a:t>This concentrated bipolar structure created a stable 'Long Peace' despite extreme ideological tension.</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Waltz's Bipolar Model</a:t>
            </a:r>
          </a:p>
          <a:p>
            <a:pPr>
              <a:spcBef>
                <a:spcPts val="400"/>
              </a:spcBef>
              <a:spcAft>
                <a:spcPts val="800"/>
              </a:spcAft>
            </a:pPr>
            <a:r>
              <a:rPr b="1" sz="1500">
                <a:solidFill>
                  <a:srgbClr val="9E2A2B"/>
                </a:solidFill>
                <a:latin typeface="Arial"/>
              </a:rPr>
              <a:t>No Coalition Trap: </a:t>
            </a:r>
            <a:r>
              <a:rPr sz="1500">
                <a:solidFill>
                  <a:srgbClr val="111E38"/>
                </a:solidFill>
                <a:latin typeface="Arial"/>
              </a:rPr>
              <a:t>In a bipolar system, there are no flexible, tricky alliances to miscalculate. If you want to balance your rival, you build up your own capabilities, not depend on shaky partners.</a:t>
            </a:r>
          </a:p>
          <a:p>
            <a:pPr>
              <a:spcBef>
                <a:spcPts val="400"/>
              </a:spcBef>
              <a:spcAft>
                <a:spcPts val="800"/>
              </a:spcAft>
            </a:pPr>
            <a:r>
              <a:rPr b="1" sz="1500">
                <a:solidFill>
                  <a:srgbClr val="9E2A2B"/>
                </a:solidFill>
                <a:latin typeface="Arial"/>
              </a:rPr>
              <a:t>Stable Cold War: </a:t>
            </a:r>
            <a:r>
              <a:rPr sz="1500">
                <a:solidFill>
                  <a:srgbClr val="111E38"/>
                </a:solidFill>
                <a:latin typeface="Arial"/>
              </a:rPr>
              <a:t>Nuclear deterrence and bipolar structure prevented direct military conflict between the superpowers.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Case Study 2: Explaining India's Foreign Policy</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1463040"/>
            <a:ext cx="5943600" cy="4572000"/>
          </a:xfrm>
          <a:prstGeom prst="rect">
            <a:avLst/>
          </a:prstGeom>
          <a:noFill/>
        </p:spPr>
        <p:txBody>
          <a:bodyPr wrap="square">
            <a:spAutoFit/>
          </a:bodyPr>
          <a:lstStyle/>
          <a:p>
            <a:pPr>
              <a:spcBef>
                <a:spcPts val="400"/>
              </a:spcBef>
              <a:spcAft>
                <a:spcPts val="800"/>
              </a:spcAft>
            </a:pPr>
            <a:r>
              <a:rPr b="1" sz="1500">
                <a:solidFill>
                  <a:srgbClr val="9E2A2B"/>
                </a:solidFill>
                <a:latin typeface="Arial"/>
              </a:rPr>
              <a:t>Strategic Neighborhood: </a:t>
            </a:r>
            <a:r>
              <a:rPr sz="1500">
                <a:solidFill>
                  <a:srgbClr val="111E38"/>
                </a:solidFill>
                <a:latin typeface="Arial"/>
              </a:rPr>
              <a:t>India must survive and maintain security in a complex regional neighborhood under systemic anarchy.</a:t>
            </a:r>
          </a:p>
          <a:p>
            <a:pPr>
              <a:spcBef>
                <a:spcPts val="400"/>
              </a:spcBef>
              <a:spcAft>
                <a:spcPts val="800"/>
              </a:spcAft>
            </a:pPr>
            <a:r>
              <a:rPr b="1" sz="1500">
                <a:solidFill>
                  <a:srgbClr val="9E2A2B"/>
                </a:solidFill>
                <a:latin typeface="Arial"/>
              </a:rPr>
              <a:t>Nuclear Deterrence: </a:t>
            </a:r>
            <a:r>
              <a:rPr sz="1500">
                <a:solidFill>
                  <a:srgbClr val="111E38"/>
                </a:solidFill>
                <a:latin typeface="Arial"/>
              </a:rPr>
              <a:t>India developed and maintains nuclear weapons as an ultimate deterrence against neighboring threats.</a:t>
            </a:r>
          </a:p>
          <a:p>
            <a:pPr>
              <a:spcBef>
                <a:spcPts val="400"/>
              </a:spcBef>
              <a:spcAft>
                <a:spcPts val="800"/>
              </a:spcAft>
            </a:pPr>
            <a:r>
              <a:rPr b="1" sz="1500">
                <a:solidFill>
                  <a:srgbClr val="9E2A2B"/>
                </a:solidFill>
                <a:latin typeface="Arial"/>
              </a:rPr>
              <a:t>Geopolitical Balancing: </a:t>
            </a:r>
            <a:r>
              <a:rPr sz="1500">
                <a:solidFill>
                  <a:srgbClr val="111E38"/>
                </a:solidFill>
                <a:latin typeface="Arial"/>
              </a:rPr>
              <a:t>India balances China's growing regional power by engaging in strategic coalitions like the Quad.</a:t>
            </a:r>
          </a:p>
          <a:p>
            <a:pPr>
              <a:spcBef>
                <a:spcPts val="400"/>
              </a:spcBef>
              <a:spcAft>
                <a:spcPts val="800"/>
              </a:spcAft>
            </a:pPr>
            <a:r>
              <a:rPr b="1" sz="1500">
                <a:solidFill>
                  <a:srgbClr val="9E2A2B"/>
                </a:solidFill>
                <a:latin typeface="Arial"/>
              </a:rPr>
              <a:t>Strategic Autonomy: </a:t>
            </a:r>
            <a:r>
              <a:rPr sz="1500">
                <a:solidFill>
                  <a:srgbClr val="111E38"/>
                </a:solidFill>
                <a:latin typeface="Arial"/>
              </a:rPr>
              <a:t>India maintains strategic relationships with multiple great powers (US, Russia, Europe) rather than fully relying on one.</a:t>
            </a:r>
          </a:p>
        </p:txBody>
      </p:sp>
      <p:sp>
        <p:nvSpPr>
          <p:cNvPr id="5" name="Rounded Rectangle 4"/>
          <p:cNvSpPr/>
          <p:nvPr/>
        </p:nvSpPr>
        <p:spPr>
          <a:xfrm>
            <a:off x="6675120" y="1645920"/>
            <a:ext cx="5029200" cy="411480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a:lstStyle/>
          <a:p>
            <a:pPr algn="ctr">
              <a:spcAft>
                <a:spcPts val="1200"/>
              </a:spcAft>
            </a:pPr>
            <a:r>
              <a:rPr b="1" sz="2000">
                <a:solidFill>
                  <a:srgbClr val="9E2A2B"/>
                </a:solidFill>
                <a:latin typeface="Georgia"/>
              </a:rPr>
              <a:t>India's Neo-Realist Logic</a:t>
            </a:r>
          </a:p>
          <a:p>
            <a:pPr>
              <a:spcBef>
                <a:spcPts val="400"/>
              </a:spcBef>
              <a:spcAft>
                <a:spcPts val="800"/>
              </a:spcAft>
            </a:pPr>
            <a:r>
              <a:rPr b="1" sz="1500">
                <a:solidFill>
                  <a:srgbClr val="9E2A2B"/>
                </a:solidFill>
                <a:latin typeface="Arial"/>
              </a:rPr>
              <a:t>Self-Help as Autonomy: </a:t>
            </a:r>
            <a:r>
              <a:rPr sz="1500">
                <a:solidFill>
                  <a:srgbClr val="111E38"/>
                </a:solidFill>
                <a:latin typeface="Arial"/>
              </a:rPr>
              <a:t>Strategic autonomy is India's version of self-help. It ensures India is never entirely dependent on a single ally, preserving sovereign choice under anarchy.</a:t>
            </a:r>
          </a:p>
          <a:p>
            <a:pPr>
              <a:spcBef>
                <a:spcPts val="400"/>
              </a:spcBef>
              <a:spcAft>
                <a:spcPts val="800"/>
              </a:spcAft>
            </a:pPr>
            <a:r>
              <a:rPr b="1" sz="1500">
                <a:solidFill>
                  <a:srgbClr val="9E2A2B"/>
                </a:solidFill>
                <a:latin typeface="Arial"/>
              </a:rPr>
              <a:t>Balancing Power: </a:t>
            </a:r>
            <a:r>
              <a:rPr sz="1500">
                <a:solidFill>
                  <a:srgbClr val="111E38"/>
                </a:solidFill>
                <a:latin typeface="Arial"/>
              </a:rPr>
              <a:t>India balances great power rivalries by modernizing its defense, maintaining strategic autonomy, and protecting its regional borders.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800" b="1">
                <a:solidFill>
                  <a:srgbClr val="111E38"/>
                </a:solidFill>
                <a:latin typeface="Georgia"/>
              </a:rPr>
              <a:t>Major Criticisms and Limitations of Neo-Realism</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5303520" cy="4389120"/>
          </a:xfrm>
          <a:prstGeom prst="roundRect">
            <a:avLst/>
          </a:prstGeom>
          <a:solidFill>
            <a:srgbClr val="EEEBE4"/>
          </a:solidFill>
          <a:ln>
            <a:solidFill>
              <a:srgbClr val="4E5D6C"/>
            </a:solidFill>
          </a:ln>
        </p:spPr>
        <p:style>
          <a:lnRef idx="1">
            <a:schemeClr val="accent1"/>
          </a:lnRef>
          <a:fillRef idx="3">
            <a:schemeClr val="accent1"/>
          </a:fillRef>
          <a:effectRef idx="2">
            <a:schemeClr val="accent1"/>
          </a:effectRef>
          <a:fontRef idx="minor">
            <a:schemeClr val="lt1"/>
          </a:fontRef>
        </p:style>
        <p:txBody>
          <a:bodyPr rtlCol="0" anchor="ctr" wrap="square" lIns="365760" tIns="365760"/>
          <a:lstStyle/>
          <a:p>
            <a:pPr algn="ctr">
              <a:spcAft>
                <a:spcPts val="1200"/>
              </a:spcAft>
            </a:pPr>
            <a:r>
              <a:rPr b="1" sz="2000">
                <a:solidFill>
                  <a:srgbClr val="111E38"/>
                </a:solidFill>
                <a:latin typeface="Georgia"/>
              </a:rPr>
              <a:t>Theoretical Reductions</a:t>
            </a:r>
          </a:p>
          <a:p>
            <a:pPr>
              <a:spcBef>
                <a:spcPts val="400"/>
              </a:spcBef>
              <a:spcAft>
                <a:spcPts val="800"/>
              </a:spcAft>
            </a:pPr>
            <a:r>
              <a:rPr b="1" sz="1500">
                <a:solidFill>
                  <a:srgbClr val="9E2A2B"/>
                </a:solidFill>
                <a:latin typeface="Arial"/>
              </a:rPr>
              <a:t>1. Ignores Human Agency: </a:t>
            </a:r>
            <a:r>
              <a:rPr sz="1500">
                <a:solidFill>
                  <a:srgbClr val="111E38"/>
                </a:solidFill>
                <a:latin typeface="Arial"/>
              </a:rPr>
              <a:t>Neo-realism ignores domestic politics, leaders' personalities, and human nature entirely.</a:t>
            </a:r>
          </a:p>
          <a:p>
            <a:pPr>
              <a:spcBef>
                <a:spcPts val="400"/>
              </a:spcBef>
              <a:spcAft>
                <a:spcPts val="800"/>
              </a:spcAft>
            </a:pPr>
            <a:r>
              <a:rPr b="1" sz="1500">
                <a:solidFill>
                  <a:srgbClr val="9E2A2B"/>
                </a:solidFill>
                <a:latin typeface="Arial"/>
              </a:rPr>
              <a:t>2. Underestimates IOs: </a:t>
            </a:r>
            <a:r>
              <a:rPr sz="1500">
                <a:solidFill>
                  <a:srgbClr val="111E38"/>
                </a:solidFill>
                <a:latin typeface="Arial"/>
              </a:rPr>
              <a:t>Underestimates how global organizations like the WTO and UN can actually shape state behaviors.</a:t>
            </a:r>
          </a:p>
          <a:p>
            <a:pPr>
              <a:spcBef>
                <a:spcPts val="400"/>
              </a:spcBef>
              <a:spcAft>
                <a:spcPts val="800"/>
              </a:spcAft>
            </a:pPr>
            <a:r>
              <a:rPr b="1" sz="1500">
                <a:solidFill>
                  <a:srgbClr val="9E2A2B"/>
                </a:solidFill>
                <a:latin typeface="Arial"/>
              </a:rPr>
              <a:t>3. Neglects Globalization: </a:t>
            </a:r>
            <a:r>
              <a:rPr sz="1500">
                <a:solidFill>
                  <a:srgbClr val="111E38"/>
                </a:solidFill>
                <a:latin typeface="Arial"/>
              </a:rPr>
              <a:t>Neglects how global supply chains, economic interdependence, and trade reduce the likelihood of war.</a:t>
            </a:r>
          </a:p>
        </p:txBody>
      </p:sp>
      <p:sp>
        <p:nvSpPr>
          <p:cNvPr id="5" name="Rounded Rectangle 4"/>
          <p:cNvSpPr/>
          <p:nvPr/>
        </p:nvSpPr>
        <p:spPr>
          <a:xfrm>
            <a:off x="6430975" y="1645920"/>
            <a:ext cx="5303520" cy="4389120"/>
          </a:xfrm>
          <a:prstGeom prst="roundRect">
            <a:avLst/>
          </a:prstGeom>
          <a:solidFill>
            <a:srgbClr val="EEEBE4"/>
          </a:solidFill>
          <a:ln>
            <a:solidFill>
              <a:srgbClr val="9E2A2B"/>
            </a:solidFill>
          </a:ln>
        </p:spPr>
        <p:style>
          <a:lnRef idx="1">
            <a:schemeClr val="accent1"/>
          </a:lnRef>
          <a:fillRef idx="3">
            <a:schemeClr val="accent1"/>
          </a:fillRef>
          <a:effectRef idx="2">
            <a:schemeClr val="accent1"/>
          </a:effectRef>
          <a:fontRef idx="minor">
            <a:schemeClr val="lt1"/>
          </a:fontRef>
        </p:style>
        <p:txBody>
          <a:bodyPr rtlCol="0" anchor="ctr" wrap="square" lIns="365760" tIns="365760"/>
          <a:lstStyle/>
          <a:p>
            <a:pPr algn="ctr">
              <a:spcAft>
                <a:spcPts val="1200"/>
              </a:spcAft>
            </a:pPr>
            <a:r>
              <a:rPr b="1" sz="2000">
                <a:solidFill>
                  <a:srgbClr val="9E2A2B"/>
                </a:solidFill>
                <a:latin typeface="Georgia"/>
              </a:rPr>
              <a:t>Inability to Explain Cooperation</a:t>
            </a:r>
          </a:p>
          <a:p>
            <a:pPr>
              <a:spcBef>
                <a:spcPts val="400"/>
              </a:spcBef>
              <a:spcAft>
                <a:spcPts val="800"/>
              </a:spcAft>
            </a:pPr>
            <a:r>
              <a:rPr b="1" sz="1500">
                <a:solidFill>
                  <a:srgbClr val="9E2A2B"/>
                </a:solidFill>
                <a:latin typeface="Arial"/>
              </a:rPr>
              <a:t>4. Cannot Explain Cooperation: </a:t>
            </a:r>
            <a:r>
              <a:rPr sz="1500">
                <a:solidFill>
                  <a:srgbClr val="111E38"/>
                </a:solidFill>
                <a:latin typeface="Arial"/>
              </a:rPr>
              <a:t>Fails to explain deep cooperation on global problems like climate change, global health, and human rights.</a:t>
            </a:r>
          </a:p>
          <a:p>
            <a:pPr>
              <a:spcBef>
                <a:spcPts val="400"/>
              </a:spcBef>
              <a:spcAft>
                <a:spcPts val="800"/>
              </a:spcAft>
            </a:pPr>
            <a:r>
              <a:rPr b="1" sz="1500">
                <a:solidFill>
                  <a:srgbClr val="9E2A2B"/>
                </a:solidFill>
                <a:latin typeface="Arial"/>
              </a:rPr>
              <a:t>5. Overemphasizes Security: </a:t>
            </a:r>
            <a:r>
              <a:rPr sz="1500">
                <a:solidFill>
                  <a:srgbClr val="111E38"/>
                </a:solidFill>
                <a:latin typeface="Arial"/>
              </a:rPr>
              <a:t>States pursue development, environmental protection, and global human rights, not just military security.</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9F6"/>
        </a:solidFill>
        <a:effectLst/>
      </p:bgPr>
    </p:bg>
    <p:spTree>
      <p:nvGrpSpPr>
        <p:cNvPr id="1" name=""/>
        <p:cNvGrpSpPr/>
        <p:nvPr/>
      </p:nvGrpSpPr>
      <p:grpSpPr/>
      <p:sp>
        <p:nvSpPr>
          <p:cNvPr id="2" name="TextBox 1"/>
          <p:cNvSpPr txBox="1"/>
          <p:nvPr/>
        </p:nvSpPr>
        <p:spPr>
          <a:xfrm>
            <a:off x="457200" y="365760"/>
            <a:ext cx="11277295" cy="731520"/>
          </a:xfrm>
          <a:prstGeom prst="rect">
            <a:avLst/>
          </a:prstGeom>
          <a:noFill/>
        </p:spPr>
        <p:txBody>
          <a:bodyPr wrap="square" lIns="0" tIns="0" bIns="0" rIns="0">
            <a:spAutoFit/>
          </a:bodyPr>
          <a:lstStyle/>
          <a:p>
            <a:r>
              <a:rPr sz="2400" b="1">
                <a:solidFill>
                  <a:srgbClr val="111E38"/>
                </a:solidFill>
                <a:latin typeface="Georgia"/>
              </a:rPr>
              <a:t>Classical Realism vs. Neo-Realism: A Side-by-Side Review</a:t>
            </a:r>
          </a:p>
        </p:txBody>
      </p:sp>
      <p:sp>
        <p:nvSpPr>
          <p:cNvPr id="3" name="Rectangle 2"/>
          <p:cNvSpPr/>
          <p:nvPr/>
        </p:nvSpPr>
        <p:spPr>
          <a:xfrm>
            <a:off x="457200" y="1097280"/>
            <a:ext cx="11277295"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4" name="Table 3"/>
          <p:cNvGraphicFramePr>
            <a:graphicFrameLocks noGrp="1"/>
          </p:cNvGraphicFramePr>
          <p:nvPr/>
        </p:nvGraphicFramePr>
        <p:xfrm>
          <a:off x="457200" y="1463040"/>
          <a:ext cx="11277295" cy="4572000"/>
        </p:xfrm>
        <a:graphic>
          <a:graphicData uri="http://schemas.openxmlformats.org/drawingml/2006/table">
            <a:tbl>
              <a:tblPr firstRow="1" bandRow="1">
                <a:tableStyleId>{5C22544A-7EE6-4342-B048-85BDC9FD1C3A}</a:tableStyleId>
              </a:tblPr>
              <a:tblGrid>
                <a:gridCol w="2133295"/>
                <a:gridCol w="4572000"/>
                <a:gridCol w="4572000"/>
              </a:tblGrid>
              <a:tr h="653142">
                <a:tc>
                  <a:txBody>
                    <a:bodyPr/>
                    <a:lstStyle/>
                    <a:p>
                      <a:pPr algn="ctr"/>
                      <a:r>
                        <a:rPr b="1" sz="1600">
                          <a:solidFill>
                            <a:srgbClr val="FAF9F6"/>
                          </a:solidFill>
                          <a:latin typeface="Georgia"/>
                        </a:rPr>
                        <a:t>Basis of Difference</a:t>
                      </a:r>
                    </a:p>
                  </a:txBody>
                  <a:tcPr>
                    <a:solidFill>
                      <a:srgbClr val="111E38"/>
                    </a:solidFill>
                  </a:tcPr>
                </a:tc>
                <a:tc>
                  <a:txBody>
                    <a:bodyPr/>
                    <a:lstStyle/>
                    <a:p>
                      <a:pPr algn="ctr"/>
                      <a:r>
                        <a:rPr b="1" sz="1600">
                          <a:solidFill>
                            <a:srgbClr val="FAF9F6"/>
                          </a:solidFill>
                          <a:latin typeface="Georgia"/>
                        </a:rPr>
                        <a:t>Classical Realism (Morgenthau)</a:t>
                      </a:r>
                    </a:p>
                  </a:txBody>
                  <a:tcPr>
                    <a:solidFill>
                      <a:srgbClr val="111E38"/>
                    </a:solidFill>
                  </a:tcPr>
                </a:tc>
                <a:tc>
                  <a:txBody>
                    <a:bodyPr/>
                    <a:lstStyle/>
                    <a:p>
                      <a:pPr algn="ctr"/>
                      <a:r>
                        <a:rPr b="1" sz="1600">
                          <a:solidFill>
                            <a:srgbClr val="FAF9F6"/>
                          </a:solidFill>
                          <a:latin typeface="Georgia"/>
                        </a:rPr>
                        <a:t>Neo-Realism (Waltz)</a:t>
                      </a:r>
                    </a:p>
                  </a:txBody>
                  <a:tcPr>
                    <a:solidFill>
                      <a:srgbClr val="111E38"/>
                    </a:solidFill>
                  </a:tcPr>
                </a:tc>
              </a:tr>
              <a:tr h="653142">
                <a:tc>
                  <a:txBody>
                    <a:bodyPr/>
                    <a:lstStyle/>
                    <a:p>
                      <a:pPr algn="l">
                        <a:spcBef>
                          <a:spcPts val="400"/>
                        </a:spcBef>
                        <a:spcAft>
                          <a:spcPts val="400"/>
                        </a:spcAft>
                      </a:pPr>
                      <a:r>
                        <a:rPr sz="1400" b="1">
                          <a:solidFill>
                            <a:srgbClr val="111E38"/>
                          </a:solidFill>
                          <a:latin typeface="Arial"/>
                        </a:rPr>
                        <a:t>Main Scholar</a:t>
                      </a:r>
                    </a:p>
                  </a:txBody>
                  <a:tcPr>
                    <a:solidFill>
                      <a:srgbClr val="FAF9F6"/>
                    </a:solidFill>
                  </a:tcPr>
                </a:tc>
                <a:tc>
                  <a:txBody>
                    <a:bodyPr/>
                    <a:lstStyle/>
                    <a:p>
                      <a:pPr algn="ctr">
                        <a:spcBef>
                          <a:spcPts val="400"/>
                        </a:spcBef>
                        <a:spcAft>
                          <a:spcPts val="400"/>
                        </a:spcAft>
                      </a:pPr>
                      <a:r>
                        <a:rPr sz="1400">
                          <a:solidFill>
                            <a:srgbClr val="111E38"/>
                          </a:solidFill>
                          <a:latin typeface="Arial"/>
                        </a:rPr>
                        <a:t>Hans J. Morgenthau</a:t>
                      </a:r>
                    </a:p>
                  </a:txBody>
                  <a:tcPr>
                    <a:solidFill>
                      <a:srgbClr val="FAF9F6"/>
                    </a:solidFill>
                  </a:tcPr>
                </a:tc>
                <a:tc>
                  <a:txBody>
                    <a:bodyPr/>
                    <a:lstStyle/>
                    <a:p>
                      <a:pPr algn="ctr">
                        <a:spcBef>
                          <a:spcPts val="400"/>
                        </a:spcBef>
                        <a:spcAft>
                          <a:spcPts val="400"/>
                        </a:spcAft>
                      </a:pPr>
                      <a:r>
                        <a:rPr sz="1400">
                          <a:solidFill>
                            <a:srgbClr val="111E38"/>
                          </a:solidFill>
                          <a:latin typeface="Arial"/>
                        </a:rPr>
                        <a:t>Kenneth N. Waltz</a:t>
                      </a:r>
                    </a:p>
                  </a:txBody>
                  <a:tcPr>
                    <a:solidFill>
                      <a:srgbClr val="FAF9F6"/>
                    </a:solidFill>
                  </a:tcPr>
                </a:tc>
              </a:tr>
              <a:tr h="653142">
                <a:tc>
                  <a:txBody>
                    <a:bodyPr/>
                    <a:lstStyle/>
                    <a:p>
                      <a:pPr algn="l">
                        <a:spcBef>
                          <a:spcPts val="400"/>
                        </a:spcBef>
                        <a:spcAft>
                          <a:spcPts val="400"/>
                        </a:spcAft>
                      </a:pPr>
                      <a:r>
                        <a:rPr sz="1400" b="1">
                          <a:solidFill>
                            <a:srgbClr val="111E38"/>
                          </a:solidFill>
                          <a:latin typeface="Arial"/>
                        </a:rPr>
                        <a:t>Cause of Conflict</a:t>
                      </a:r>
                    </a:p>
                  </a:txBody>
                  <a:tcPr>
                    <a:solidFill>
                      <a:srgbClr val="EEEBE4"/>
                    </a:solidFill>
                  </a:tcPr>
                </a:tc>
                <a:tc>
                  <a:txBody>
                    <a:bodyPr/>
                    <a:lstStyle/>
                    <a:p>
                      <a:pPr algn="ctr">
                        <a:spcBef>
                          <a:spcPts val="400"/>
                        </a:spcBef>
                        <a:spcAft>
                          <a:spcPts val="400"/>
                        </a:spcAft>
                      </a:pPr>
                      <a:r>
                        <a:rPr sz="1400">
                          <a:solidFill>
                            <a:srgbClr val="111E38"/>
                          </a:solidFill>
                          <a:latin typeface="Arial"/>
                        </a:rPr>
                        <a:t>Ego, greed, and selfish human nature</a:t>
                      </a:r>
                    </a:p>
                  </a:txBody>
                  <a:tcPr>
                    <a:solidFill>
                      <a:srgbClr val="EEEBE4"/>
                    </a:solidFill>
                  </a:tcPr>
                </a:tc>
                <a:tc>
                  <a:txBody>
                    <a:bodyPr/>
                    <a:lstStyle/>
                    <a:p>
                      <a:pPr algn="ctr">
                        <a:spcBef>
                          <a:spcPts val="400"/>
                        </a:spcBef>
                        <a:spcAft>
                          <a:spcPts val="400"/>
                        </a:spcAft>
                      </a:pPr>
                      <a:r>
                        <a:rPr sz="1400">
                          <a:solidFill>
                            <a:srgbClr val="111E38"/>
                          </a:solidFill>
                          <a:latin typeface="Arial"/>
                        </a:rPr>
                        <a:t>The structural anarchy of the international system</a:t>
                      </a:r>
                    </a:p>
                  </a:txBody>
                  <a:tcPr>
                    <a:solidFill>
                      <a:srgbClr val="EEEBE4"/>
                    </a:solidFill>
                  </a:tcPr>
                </a:tc>
              </a:tr>
              <a:tr h="653142">
                <a:tc>
                  <a:txBody>
                    <a:bodyPr/>
                    <a:lstStyle/>
                    <a:p>
                      <a:pPr algn="l">
                        <a:spcBef>
                          <a:spcPts val="400"/>
                        </a:spcBef>
                        <a:spcAft>
                          <a:spcPts val="400"/>
                        </a:spcAft>
                      </a:pPr>
                      <a:r>
                        <a:rPr sz="1400" b="1">
                          <a:solidFill>
                            <a:srgbClr val="111E38"/>
                          </a:solidFill>
                          <a:latin typeface="Arial"/>
                        </a:rPr>
                        <a:t>Primary Focus</a:t>
                      </a:r>
                    </a:p>
                  </a:txBody>
                  <a:tcPr>
                    <a:solidFill>
                      <a:srgbClr val="FAF9F6"/>
                    </a:solidFill>
                  </a:tcPr>
                </a:tc>
                <a:tc>
                  <a:txBody>
                    <a:bodyPr/>
                    <a:lstStyle/>
                    <a:p>
                      <a:pPr algn="ctr">
                        <a:spcBef>
                          <a:spcPts val="400"/>
                        </a:spcBef>
                        <a:spcAft>
                          <a:spcPts val="400"/>
                        </a:spcAft>
                      </a:pPr>
                      <a:r>
                        <a:rPr sz="1400">
                          <a:solidFill>
                            <a:srgbClr val="111E38"/>
                          </a:solidFill>
                          <a:latin typeface="Arial"/>
                        </a:rPr>
                        <a:t>Individual leaders and national states</a:t>
                      </a:r>
                    </a:p>
                  </a:txBody>
                  <a:tcPr>
                    <a:solidFill>
                      <a:srgbClr val="FAF9F6"/>
                    </a:solidFill>
                  </a:tcPr>
                </a:tc>
                <a:tc>
                  <a:txBody>
                    <a:bodyPr/>
                    <a:lstStyle/>
                    <a:p>
                      <a:pPr algn="ctr">
                        <a:spcBef>
                          <a:spcPts val="400"/>
                        </a:spcBef>
                        <a:spcAft>
                          <a:spcPts val="400"/>
                        </a:spcAft>
                      </a:pPr>
                      <a:r>
                        <a:rPr sz="1400">
                          <a:solidFill>
                            <a:srgbClr val="111E38"/>
                          </a:solidFill>
                          <a:latin typeface="Arial"/>
                        </a:rPr>
                        <a:t>The international structure and system power distribution</a:t>
                      </a:r>
                    </a:p>
                  </a:txBody>
                  <a:tcPr>
                    <a:solidFill>
                      <a:srgbClr val="FAF9F6"/>
                    </a:solidFill>
                  </a:tcPr>
                </a:tc>
              </a:tr>
              <a:tr h="653142">
                <a:tc>
                  <a:txBody>
                    <a:bodyPr/>
                    <a:lstStyle/>
                    <a:p>
                      <a:pPr algn="l">
                        <a:spcBef>
                          <a:spcPts val="400"/>
                        </a:spcBef>
                        <a:spcAft>
                          <a:spcPts val="400"/>
                        </a:spcAft>
                      </a:pPr>
                      <a:r>
                        <a:rPr sz="1400" b="1">
                          <a:solidFill>
                            <a:srgbClr val="111E38"/>
                          </a:solidFill>
                          <a:latin typeface="Arial"/>
                        </a:rPr>
                        <a:t>Main Objective</a:t>
                      </a:r>
                    </a:p>
                  </a:txBody>
                  <a:tcPr>
                    <a:solidFill>
                      <a:srgbClr val="EEEBE4"/>
                    </a:solidFill>
                  </a:tcPr>
                </a:tc>
                <a:tc>
                  <a:txBody>
                    <a:bodyPr/>
                    <a:lstStyle/>
                    <a:p>
                      <a:pPr algn="ctr">
                        <a:spcBef>
                          <a:spcPts val="400"/>
                        </a:spcBef>
                        <a:spcAft>
                          <a:spcPts val="400"/>
                        </a:spcAft>
                      </a:pPr>
                      <a:r>
                        <a:rPr sz="1400">
                          <a:solidFill>
                            <a:srgbClr val="111E38"/>
                          </a:solidFill>
                          <a:latin typeface="Arial"/>
                        </a:rPr>
                        <a:t>The acquisition and expansion of power</a:t>
                      </a:r>
                    </a:p>
                  </a:txBody>
                  <a:tcPr>
                    <a:solidFill>
                      <a:srgbClr val="EEEBE4"/>
                    </a:solidFill>
                  </a:tcPr>
                </a:tc>
                <a:tc>
                  <a:txBody>
                    <a:bodyPr/>
                    <a:lstStyle/>
                    <a:p>
                      <a:pPr algn="ctr">
                        <a:spcBef>
                          <a:spcPts val="400"/>
                        </a:spcBef>
                        <a:spcAft>
                          <a:spcPts val="400"/>
                        </a:spcAft>
                      </a:pPr>
                      <a:r>
                        <a:rPr sz="1400">
                          <a:solidFill>
                            <a:srgbClr val="111E38"/>
                          </a:solidFill>
                          <a:latin typeface="Arial"/>
                        </a:rPr>
                        <a:t>Ensuring national survival and systemic security</a:t>
                      </a:r>
                    </a:p>
                  </a:txBody>
                  <a:tcPr>
                    <a:solidFill>
                      <a:srgbClr val="EEEBE4"/>
                    </a:solidFill>
                  </a:tcPr>
                </a:tc>
              </a:tr>
              <a:tr h="653142">
                <a:tc>
                  <a:txBody>
                    <a:bodyPr/>
                    <a:lstStyle/>
                    <a:p>
                      <a:pPr algn="l">
                        <a:spcBef>
                          <a:spcPts val="400"/>
                        </a:spcBef>
                        <a:spcAft>
                          <a:spcPts val="400"/>
                        </a:spcAft>
                      </a:pPr>
                      <a:r>
                        <a:rPr sz="1400" b="1">
                          <a:solidFill>
                            <a:srgbClr val="111E38"/>
                          </a:solidFill>
                          <a:latin typeface="Arial"/>
                        </a:rPr>
                        <a:t>Key Explanation</a:t>
                      </a:r>
                    </a:p>
                  </a:txBody>
                  <a:tcPr>
                    <a:solidFill>
                      <a:srgbClr val="FAF9F6"/>
                    </a:solidFill>
                  </a:tcPr>
                </a:tc>
                <a:tc>
                  <a:txBody>
                    <a:bodyPr/>
                    <a:lstStyle/>
                    <a:p>
                      <a:pPr algn="ctr">
                        <a:spcBef>
                          <a:spcPts val="400"/>
                        </a:spcBef>
                        <a:spcAft>
                          <a:spcPts val="400"/>
                        </a:spcAft>
                      </a:pPr>
                      <a:r>
                        <a:rPr sz="1400">
                          <a:solidFill>
                            <a:srgbClr val="111E38"/>
                          </a:solidFill>
                          <a:latin typeface="Arial"/>
                        </a:rPr>
                        <a:t>Human greed and power-seeking ambition</a:t>
                      </a:r>
                    </a:p>
                  </a:txBody>
                  <a:tcPr>
                    <a:solidFill>
                      <a:srgbClr val="FAF9F6"/>
                    </a:solidFill>
                  </a:tcPr>
                </a:tc>
                <a:tc>
                  <a:txBody>
                    <a:bodyPr/>
                    <a:lstStyle/>
                    <a:p>
                      <a:pPr algn="ctr">
                        <a:spcBef>
                          <a:spcPts val="400"/>
                        </a:spcBef>
                        <a:spcAft>
                          <a:spcPts val="400"/>
                        </a:spcAft>
                      </a:pPr>
                      <a:r>
                        <a:rPr sz="1400">
                          <a:solidFill>
                            <a:srgbClr val="111E38"/>
                          </a:solidFill>
                          <a:latin typeface="Arial"/>
                        </a:rPr>
                        <a:t>Anarchy and the distribution of power capabilities</a:t>
                      </a:r>
                    </a:p>
                  </a:txBody>
                  <a:tcPr>
                    <a:solidFill>
                      <a:srgbClr val="FAF9F6"/>
                    </a:solidFill>
                  </a:tcPr>
                </a:tc>
              </a:tr>
              <a:tr h="653148">
                <a:tc>
                  <a:txBody>
                    <a:bodyPr/>
                    <a:lstStyle/>
                    <a:p>
                      <a:pPr algn="l">
                        <a:spcBef>
                          <a:spcPts val="400"/>
                        </a:spcBef>
                        <a:spcAft>
                          <a:spcPts val="400"/>
                        </a:spcAft>
                      </a:pPr>
                      <a:r>
                        <a:rPr sz="1400" b="1">
                          <a:solidFill>
                            <a:srgbClr val="111E38"/>
                          </a:solidFill>
                          <a:latin typeface="Arial"/>
                        </a:rPr>
                        <a:t>Nature of Theory</a:t>
                      </a:r>
                    </a:p>
                  </a:txBody>
                  <a:tcPr>
                    <a:solidFill>
                      <a:srgbClr val="EEEBE4"/>
                    </a:solidFill>
                  </a:tcPr>
                </a:tc>
                <a:tc>
                  <a:txBody>
                    <a:bodyPr/>
                    <a:lstStyle/>
                    <a:p>
                      <a:pPr algn="ctr">
                        <a:spcBef>
                          <a:spcPts val="400"/>
                        </a:spcBef>
                        <a:spcAft>
                          <a:spcPts val="400"/>
                        </a:spcAft>
                      </a:pPr>
                      <a:r>
                        <a:rPr sz="1400">
                          <a:solidFill>
                            <a:srgbClr val="111E38"/>
                          </a:solidFill>
                          <a:latin typeface="Arial"/>
                        </a:rPr>
                        <a:t>Philosophical, historical, and descriptive</a:t>
                      </a:r>
                    </a:p>
                  </a:txBody>
                  <a:tcPr>
                    <a:solidFill>
                      <a:srgbClr val="EEEBE4"/>
                    </a:solidFill>
                  </a:tcPr>
                </a:tc>
                <a:tc>
                  <a:txBody>
                    <a:bodyPr/>
                    <a:lstStyle/>
                    <a:p>
                      <a:pPr algn="ctr">
                        <a:spcBef>
                          <a:spcPts val="400"/>
                        </a:spcBef>
                        <a:spcAft>
                          <a:spcPts val="400"/>
                        </a:spcAft>
                      </a:pPr>
                      <a:r>
                        <a:rPr sz="1400">
                          <a:solidFill>
                            <a:srgbClr val="111E38"/>
                          </a:solidFill>
                          <a:latin typeface="Arial"/>
                        </a:rPr>
                        <a:t>Scientific, structural, and systematic</a:t>
                      </a:r>
                    </a:p>
                  </a:txBody>
                  <a:tcPr>
                    <a:solidFill>
                      <a:srgbClr val="EEEBE4"/>
                    </a:solidFill>
                  </a:tcPr>
                </a:tc>
              </a:tr>
            </a:tbl>
          </a:graphicData>
        </a:graphic>
      </p:graphicFrame>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11E38"/>
        </a:solidFill>
        <a:effectLst/>
      </p:bgPr>
    </p:bg>
    <p:spTree>
      <p:nvGrpSpPr>
        <p:cNvPr id="1" name=""/>
        <p:cNvGrpSpPr/>
        <p:nvPr/>
      </p:nvGrpSpPr>
      <p:grpSpPr/>
      <p:sp>
        <p:nvSpPr>
          <p:cNvPr id="2" name="Rectangle 1"/>
          <p:cNvSpPr/>
          <p:nvPr/>
        </p:nvSpPr>
        <p:spPr>
          <a:xfrm>
            <a:off x="0" y="0"/>
            <a:ext cx="365760" cy="68580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365760"/>
            <a:ext cx="10332720" cy="731520"/>
          </a:xfrm>
          <a:prstGeom prst="rect">
            <a:avLst/>
          </a:prstGeom>
          <a:noFill/>
        </p:spPr>
        <p:txBody>
          <a:bodyPr wrap="none">
            <a:spAutoFit/>
          </a:bodyPr>
          <a:lstStyle/>
          <a:p>
            <a:r>
              <a:rPr sz="2800" b="1">
                <a:solidFill>
                  <a:srgbClr val="FAF9F6"/>
                </a:solidFill>
                <a:latin typeface="Georgia"/>
              </a:rPr>
              <a:t>Assessment &amp; Study Guide: Pandu College Syllabus</a:t>
            </a:r>
          </a:p>
        </p:txBody>
      </p:sp>
      <p:sp>
        <p:nvSpPr>
          <p:cNvPr id="4" name="Rectangle 3"/>
          <p:cNvSpPr/>
          <p:nvPr/>
        </p:nvSpPr>
        <p:spPr>
          <a:xfrm>
            <a:off x="914400" y="1097280"/>
            <a:ext cx="10332720" cy="25400"/>
          </a:xfrm>
          <a:prstGeom prst="rect">
            <a:avLst/>
          </a:prstGeom>
          <a:solidFill>
            <a:srgbClr val="9E2A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463040"/>
            <a:ext cx="4937760" cy="4572000"/>
          </a:xfrm>
          <a:prstGeom prst="rect">
            <a:avLst/>
          </a:prstGeom>
          <a:noFill/>
        </p:spPr>
        <p:txBody>
          <a:bodyPr wrap="square">
            <a:spAutoFit/>
          </a:bodyPr>
          <a:lstStyle/>
          <a:p>
            <a:pPr>
              <a:spcAft>
                <a:spcPts val="1200"/>
              </a:spcAft>
            </a:pPr>
            <a:r>
              <a:rPr b="1" sz="2000">
                <a:solidFill>
                  <a:srgbClr val="9E2A2B"/>
                </a:solidFill>
                <a:latin typeface="Georgia"/>
              </a:rPr>
              <a:t>Short Answer Questions (2–5 Marks)</a:t>
            </a:r>
          </a:p>
          <a:p>
            <a:pPr>
              <a:spcBef>
                <a:spcPts val="400"/>
              </a:spcBef>
              <a:spcAft>
                <a:spcPts val="800"/>
              </a:spcAft>
            </a:pPr>
            <a:r>
              <a:rPr b="1" sz="1400">
                <a:solidFill>
                  <a:srgbClr val="FAF9F6"/>
                </a:solidFill>
                <a:latin typeface="Arial"/>
              </a:rPr>
              <a:t>Q: </a:t>
            </a:r>
            <a:r>
              <a:rPr sz="1400">
                <a:solidFill>
                  <a:srgbClr val="FAF9F6"/>
                </a:solidFill>
                <a:latin typeface="Arial"/>
              </a:rPr>
              <a:t>Define Neo-Realism and explain its core systemic focus.</a:t>
            </a:r>
          </a:p>
          <a:p>
            <a:pPr>
              <a:spcBef>
                <a:spcPts val="400"/>
              </a:spcBef>
              <a:spcAft>
                <a:spcPts val="800"/>
              </a:spcAft>
            </a:pPr>
            <a:r>
              <a:rPr b="1" sz="1400">
                <a:solidFill>
                  <a:srgbClr val="FAF9F6"/>
                </a:solidFill>
                <a:latin typeface="Arial"/>
              </a:rPr>
              <a:t>Q: </a:t>
            </a:r>
            <a:r>
              <a:rPr sz="1400">
                <a:solidFill>
                  <a:srgbClr val="FAF9F6"/>
                </a:solidFill>
                <a:latin typeface="Arial"/>
              </a:rPr>
              <a:t>Who is considered the father of Neo-Realism and what is his main book?</a:t>
            </a:r>
          </a:p>
          <a:p>
            <a:pPr>
              <a:spcBef>
                <a:spcPts val="400"/>
              </a:spcBef>
              <a:spcAft>
                <a:spcPts val="800"/>
              </a:spcAft>
            </a:pPr>
            <a:r>
              <a:rPr b="1" sz="1400">
                <a:solidFill>
                  <a:srgbClr val="FAF9F6"/>
                </a:solidFill>
                <a:latin typeface="Arial"/>
              </a:rPr>
              <a:t>Q: </a:t>
            </a:r>
            <a:r>
              <a:rPr sz="1400">
                <a:solidFill>
                  <a:srgbClr val="FAF9F6"/>
                </a:solidFill>
                <a:latin typeface="Arial"/>
              </a:rPr>
              <a:t>Explain the exact meaning of anarchy in neo-realist theory.</a:t>
            </a:r>
          </a:p>
          <a:p>
            <a:pPr>
              <a:spcBef>
                <a:spcPts val="400"/>
              </a:spcBef>
              <a:spcAft>
                <a:spcPts val="800"/>
              </a:spcAft>
            </a:pPr>
            <a:r>
              <a:rPr b="1" sz="1400">
                <a:solidFill>
                  <a:srgbClr val="FAF9F6"/>
                </a:solidFill>
                <a:latin typeface="Arial"/>
              </a:rPr>
              <a:t>Q: </a:t>
            </a:r>
            <a:r>
              <a:rPr sz="1400">
                <a:solidFill>
                  <a:srgbClr val="FAF9F6"/>
                </a:solidFill>
                <a:latin typeface="Arial"/>
              </a:rPr>
              <a:t>What is the Security Dilemma? Give a regional example.</a:t>
            </a:r>
          </a:p>
          <a:p>
            <a:pPr>
              <a:spcBef>
                <a:spcPts val="400"/>
              </a:spcBef>
              <a:spcAft>
                <a:spcPts val="800"/>
              </a:spcAft>
            </a:pPr>
            <a:r>
              <a:rPr b="1" sz="1400">
                <a:solidFill>
                  <a:srgbClr val="FAF9F6"/>
                </a:solidFill>
                <a:latin typeface="Arial"/>
              </a:rPr>
              <a:t>Q: </a:t>
            </a:r>
            <a:r>
              <a:rPr sz="1400">
                <a:solidFill>
                  <a:srgbClr val="FAF9F6"/>
                </a:solidFill>
                <a:latin typeface="Arial"/>
              </a:rPr>
              <a:t>Differentiate between absolute gains and relative gains in cooperation.</a:t>
            </a:r>
          </a:p>
          <a:p>
            <a:pPr>
              <a:spcBef>
                <a:spcPts val="400"/>
              </a:spcBef>
              <a:spcAft>
                <a:spcPts val="800"/>
              </a:spcAft>
            </a:pPr>
            <a:r>
              <a:rPr b="1" sz="1400">
                <a:solidFill>
                  <a:srgbClr val="FAF9F6"/>
                </a:solidFill>
                <a:latin typeface="Arial"/>
              </a:rPr>
              <a:t>Q: </a:t>
            </a:r>
            <a:r>
              <a:rPr sz="1400">
                <a:solidFill>
                  <a:srgbClr val="FAF9F6"/>
                </a:solidFill>
                <a:latin typeface="Arial"/>
              </a:rPr>
              <a:t>Explain the difference between Defensive and Offensive Realism.</a:t>
            </a:r>
          </a:p>
        </p:txBody>
      </p:sp>
      <p:sp>
        <p:nvSpPr>
          <p:cNvPr id="6" name="TextBox 5"/>
          <p:cNvSpPr txBox="1"/>
          <p:nvPr/>
        </p:nvSpPr>
        <p:spPr>
          <a:xfrm>
            <a:off x="6217920" y="1463040"/>
            <a:ext cx="4937760" cy="4572000"/>
          </a:xfrm>
          <a:prstGeom prst="rect">
            <a:avLst/>
          </a:prstGeom>
          <a:noFill/>
        </p:spPr>
        <p:txBody>
          <a:bodyPr wrap="square">
            <a:spAutoFit/>
          </a:bodyPr>
          <a:lstStyle/>
          <a:p>
            <a:pPr>
              <a:spcAft>
                <a:spcPts val="1200"/>
              </a:spcAft>
            </a:pPr>
            <a:r>
              <a:rPr b="1" sz="2000">
                <a:solidFill>
                  <a:srgbClr val="9E2A2B"/>
                </a:solidFill>
                <a:latin typeface="Georgia"/>
              </a:rPr>
              <a:t>Long Essay Questions (10–15 Marks)</a:t>
            </a:r>
          </a:p>
          <a:p>
            <a:pPr>
              <a:spcBef>
                <a:spcPts val="400"/>
              </a:spcBef>
              <a:spcAft>
                <a:spcPts val="800"/>
              </a:spcAft>
            </a:pPr>
            <a:r>
              <a:rPr b="1" sz="1400">
                <a:solidFill>
                  <a:srgbClr val="FAF9F6"/>
                </a:solidFill>
                <a:latin typeface="Arial"/>
              </a:rPr>
              <a:t>Q: </a:t>
            </a:r>
            <a:r>
              <a:rPr sz="1400">
                <a:solidFill>
                  <a:srgbClr val="FAF9F6"/>
                </a:solidFill>
                <a:latin typeface="Arial"/>
              </a:rPr>
              <a:t>Discuss in detail the core assumptions of Structural Realism as developed by Kenneth Waltz.</a:t>
            </a:r>
          </a:p>
          <a:p>
            <a:pPr>
              <a:spcBef>
                <a:spcPts val="400"/>
              </a:spcBef>
              <a:spcAft>
                <a:spcPts val="800"/>
              </a:spcAft>
            </a:pPr>
            <a:r>
              <a:rPr b="1" sz="1400">
                <a:solidFill>
                  <a:srgbClr val="FAF9F6"/>
                </a:solidFill>
                <a:latin typeface="Arial"/>
              </a:rPr>
              <a:t>Q: </a:t>
            </a:r>
            <a:r>
              <a:rPr sz="1400">
                <a:solidFill>
                  <a:srgbClr val="FAF9F6"/>
                </a:solidFill>
                <a:latin typeface="Arial"/>
              </a:rPr>
              <a:t>Compare and contrast Classical Realism (Morgenthau) and Structural Realism (Waltz) side-by-side.</a:t>
            </a:r>
          </a:p>
          <a:p>
            <a:pPr>
              <a:spcBef>
                <a:spcPts val="400"/>
              </a:spcBef>
              <a:spcAft>
                <a:spcPts val="800"/>
              </a:spcAft>
            </a:pPr>
            <a:r>
              <a:rPr b="1" sz="1400">
                <a:solidFill>
                  <a:srgbClr val="FAF9F6"/>
                </a:solidFill>
                <a:latin typeface="Arial"/>
              </a:rPr>
              <a:t>Q: </a:t>
            </a:r>
            <a:r>
              <a:rPr sz="1400">
                <a:solidFill>
                  <a:srgbClr val="FAF9F6"/>
                </a:solidFill>
                <a:latin typeface="Arial"/>
              </a:rPr>
              <a:t>Explain the concepts of anarchy, self-help, and the balance of power in Neo-Realist theory.</a:t>
            </a:r>
          </a:p>
          <a:p>
            <a:pPr>
              <a:spcBef>
                <a:spcPts val="400"/>
              </a:spcBef>
              <a:spcAft>
                <a:spcPts val="800"/>
              </a:spcAft>
            </a:pPr>
            <a:r>
              <a:rPr b="1" sz="1400">
                <a:solidFill>
                  <a:srgbClr val="FAF9F6"/>
                </a:solidFill>
                <a:latin typeface="Arial"/>
              </a:rPr>
              <a:t>Q: </a:t>
            </a:r>
            <a:r>
              <a:rPr sz="1400">
                <a:solidFill>
                  <a:srgbClr val="FAF9F6"/>
                </a:solidFill>
                <a:latin typeface="Arial"/>
              </a:rPr>
              <a:t>Critically evaluate the major strengths and limitations of Neo-Realism in analyzing contemporary international relations.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