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F9E8F8-A47B-42C4-B68E-4B30DF70CD5A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78A598-7911-4215-B804-E82929A930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21595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78A598-7911-4215-B804-E82929A9306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0823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BA3D8A-7637-D294-37D2-51CF5C6D83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161913F-53D1-2E10-D32F-A366F806F2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6A917E-3350-6EAD-EFF6-B6BAA2E06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42BA7-4E7B-46F9-9C70-132574474542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27AF3A-3BCE-2B27-7F93-C39580D6D9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C59CA8-8516-DA76-8E25-CEA0B4E77A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2953E-BE5E-46C9-AA4D-3F03F98439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74985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84AE79-8206-DFCA-4719-B6BA64C817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579C510-C9D6-1873-1756-67973F334E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DD1666-FBE9-4345-5784-C0D6D3805D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42BA7-4E7B-46F9-9C70-132574474542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F89DF6-5F1D-F91D-FFC5-D9D284124B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F33757-FC11-26C8-4F3D-C904873C8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2953E-BE5E-46C9-AA4D-3F03F98439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0785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8EF068B-DB4C-9918-0C8C-417936BF347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53EFCD8-E151-164F-EF4B-32FBC717A5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3B2922-1073-4674-069D-DED3572F76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42BA7-4E7B-46F9-9C70-132574474542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5A2E87-C6FB-F61F-8580-A174F934DA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D7F8EE-A298-DFB6-09B6-326C5B41A4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2953E-BE5E-46C9-AA4D-3F03F98439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0841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793A06-BEB5-F6AC-BC06-865559D949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016437-A8DB-E2A8-5AF0-D123674599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805629-CE34-C30C-28FF-B7393D530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42BA7-4E7B-46F9-9C70-132574474542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CF761E-9A06-274A-D3E9-ED0D49823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7BAA47-2E49-ED08-53AB-02F3F3D50A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2953E-BE5E-46C9-AA4D-3F03F98439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1856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C9C3D9-7666-A5E8-ECB4-E2564FDB13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AFB104-9D0C-237F-1382-36FD3CD798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D2CAA1-2DCE-2D2B-085C-48D88254CA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42BA7-4E7B-46F9-9C70-132574474542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551963-2946-B5E1-69E8-17761FBD9B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42C0F4-8B5A-D0EF-E85B-D9D54FAE73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2953E-BE5E-46C9-AA4D-3F03F98439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2528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62C29E-E979-3827-AAFA-DE94E1951C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76952E-A513-790F-DE24-83C88A376A7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38E91F-E47B-9E10-4600-E02A44BCB1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09CDB3-DFA3-AFB1-8C16-B9E2099F4A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42BA7-4E7B-46F9-9C70-132574474542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41EAA0-7F1B-185B-5B03-872C4296A5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179B74-D3A2-C4BC-DBD7-C0E7158B0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2953E-BE5E-46C9-AA4D-3F03F98439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5315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7AFA53-55B5-CD72-217E-2DDE0C44B1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BB0158-D7E9-EE03-60BB-AB3C1DFE3B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F784D39-1619-D2E0-6A4D-BD7BBAF1AA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B71A7C4-1A09-6F4D-4CC6-BA7648640E3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98D6182-6361-3A23-DC3C-3E4D9A2AACC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BE8742B-293B-FEDE-09FB-A313A3AAFB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42BA7-4E7B-46F9-9C70-132574474542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2E4CBCF-F7C3-B143-6094-155E158055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ABD6FD4-4A13-2FF4-76CB-61EA8D0637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2953E-BE5E-46C9-AA4D-3F03F98439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1528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D90D67-94E8-96B8-53D2-0A321EF398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AF884DE-90C2-09CC-7405-3E7A5AD420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42BA7-4E7B-46F9-9C70-132574474542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9B4856F-FE56-A742-5C48-5F1948D0AD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97BCB7-F710-A058-9AF3-EE63B6EC72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2953E-BE5E-46C9-AA4D-3F03F98439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5506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5136A6A-7C74-5E07-691E-CF1ECC5BD8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42BA7-4E7B-46F9-9C70-132574474542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A500623-E984-1898-5AA4-D589AE8E3A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E58A35-B62C-D45E-8CF4-CEA2FBBC2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2953E-BE5E-46C9-AA4D-3F03F98439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57613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4E3D79-5BEA-16CD-B044-5D7587AE13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900F6C-AC31-90DB-109C-E64B92D258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5D72826-940C-A00B-7B43-F305E07E40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0E9F95-FF5D-DE35-26F2-5AE15AAD8D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42BA7-4E7B-46F9-9C70-132574474542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E686EB-983A-76DE-FD33-3C628A1BA0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88A348-334F-0AEF-E9CC-F873A5F76D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2953E-BE5E-46C9-AA4D-3F03F98439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7609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537E22-CC10-EB78-DE1D-641DCD45D4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AA9C443-7AA8-F93E-BE02-F9820C79695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64D42B4-C2AC-81BD-EA7C-A833F3F9CB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704C35-1E90-B02C-D15C-CDD502A538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42BA7-4E7B-46F9-9C70-132574474542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A21E01-4112-9E1A-96DA-9ED2F87F09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DD1211-9295-D3E6-8413-0EBEC13CA2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2953E-BE5E-46C9-AA4D-3F03F98439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298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76D9A93-E41E-0DA3-A50B-1199A86402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4098BB-080B-8068-669A-DAE9A79C77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83E1ED-A140-8D96-6008-FC79531EDC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2542BA7-4E7B-46F9-9C70-132574474542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A4D00C-CD83-3C76-FFCC-92C6F7596E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137DF6-9827-C419-8996-19FE2EFC5B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A62953E-BE5E-46C9-AA4D-3F03F98439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986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EAAB3C-4BEE-5D22-EC3B-C4FBFC8115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3203831"/>
          </a:xfrm>
        </p:spPr>
        <p:txBody>
          <a:bodyPr>
            <a:normAutofit/>
          </a:bodyPr>
          <a:lstStyle/>
          <a:p>
            <a:r>
              <a:rPr lang="en-US" b="1" dirty="0"/>
              <a:t>Understanding Public Institutions in India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6DA5A00-C404-F957-9E3E-4307587629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832310"/>
          </a:xfrm>
        </p:spPr>
        <p:txBody>
          <a:bodyPr>
            <a:normAutofit fontScale="92500" lnSpcReduction="10000"/>
          </a:bodyPr>
          <a:lstStyle/>
          <a:p>
            <a:r>
              <a:rPr lang="en-US" sz="3200" dirty="0">
                <a:solidFill>
                  <a:schemeClr val="accent3">
                    <a:lumMod val="50000"/>
                  </a:schemeClr>
                </a:solidFill>
                <a:latin typeface="Plus Jakarta Sans"/>
              </a:rPr>
              <a:t>A Comprehensive Conceptual, Institutional, and Empirical Framework</a:t>
            </a: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2161355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D42099-FFEB-ADF4-23CD-DC23FAAFCD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28558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A096DC-8D5A-76B5-3875-9F5F0AA546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93228"/>
            <a:ext cx="10515600" cy="549964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>
                <a:latin typeface="Bradley Hand ITC" panose="03070402050302030203" pitchFamily="66" charset="0"/>
              </a:rPr>
              <a:t>  What is an institution?</a:t>
            </a:r>
          </a:p>
          <a:p>
            <a:r>
              <a:rPr lang="en-US" b="1" dirty="0">
                <a:latin typeface="Bradley Hand ITC" panose="03070402050302030203" pitchFamily="66" charset="0"/>
              </a:rPr>
              <a:t>Explain that an institution is not simply a building or an </a:t>
            </a:r>
            <a:r>
              <a:rPr lang="en-US" b="1" dirty="0" err="1">
                <a:latin typeface="Bradley Hand ITC" panose="03070402050302030203" pitchFamily="66" charset="0"/>
              </a:rPr>
              <a:t>organisation</a:t>
            </a:r>
            <a:r>
              <a:rPr lang="en-US" b="1" dirty="0">
                <a:latin typeface="Bradley Hand ITC" panose="03070402050302030203" pitchFamily="66" charset="0"/>
              </a:rPr>
              <a:t>. It is a relatively stable set of rules, procedures, norms, roles and practices through which social or political activities are </a:t>
            </a:r>
            <a:r>
              <a:rPr lang="en-US" b="1" dirty="0" err="1">
                <a:latin typeface="Bradley Hand ITC" panose="03070402050302030203" pitchFamily="66" charset="0"/>
              </a:rPr>
              <a:t>organised</a:t>
            </a:r>
            <a:r>
              <a:rPr lang="en-US" b="1" dirty="0">
                <a:latin typeface="Bradley Hand ITC" panose="03070402050302030203" pitchFamily="66" charset="0"/>
              </a:rPr>
              <a:t>.</a:t>
            </a:r>
          </a:p>
          <a:p>
            <a:pPr marL="0" indent="0">
              <a:buNone/>
            </a:pPr>
            <a:r>
              <a:rPr lang="en-US" b="1" dirty="0">
                <a:latin typeface="Bradley Hand ITC" panose="03070402050302030203" pitchFamily="66" charset="0"/>
              </a:rPr>
              <a:t>  For example:</a:t>
            </a:r>
          </a:p>
          <a:p>
            <a:pPr lvl="0"/>
            <a:r>
              <a:rPr lang="en-US" b="1" dirty="0">
                <a:latin typeface="Bradley Hand ITC" panose="03070402050302030203" pitchFamily="66" charset="0"/>
              </a:rPr>
              <a:t>Parliament is an institution. </a:t>
            </a:r>
          </a:p>
          <a:p>
            <a:pPr lvl="0"/>
            <a:r>
              <a:rPr lang="en-US" b="1" dirty="0">
                <a:latin typeface="Bradley Hand ITC" panose="03070402050302030203" pitchFamily="66" charset="0"/>
              </a:rPr>
              <a:t>The Supreme Court is an institution. </a:t>
            </a:r>
          </a:p>
          <a:p>
            <a:pPr lvl="0"/>
            <a:r>
              <a:rPr lang="en-US" b="1" dirty="0">
                <a:latin typeface="Bradley Hand ITC" panose="03070402050302030203" pitchFamily="66" charset="0"/>
              </a:rPr>
              <a:t>The Election Commission is an institution. </a:t>
            </a:r>
          </a:p>
          <a:p>
            <a:pPr lvl="0"/>
            <a:r>
              <a:rPr lang="en-US" b="1" dirty="0">
                <a:latin typeface="Bradley Hand ITC" panose="03070402050302030203" pitchFamily="66" charset="0"/>
              </a:rPr>
              <a:t>The Prime Minister's Office is an </a:t>
            </a:r>
            <a:r>
              <a:rPr lang="en-US" b="1" dirty="0" err="1">
                <a:latin typeface="Bradley Hand ITC" panose="03070402050302030203" pitchFamily="66" charset="0"/>
              </a:rPr>
              <a:t>organisation</a:t>
            </a:r>
            <a:r>
              <a:rPr lang="en-US" b="1" dirty="0">
                <a:latin typeface="Bradley Hand ITC" panose="03070402050302030203" pitchFamily="66" charset="0"/>
              </a:rPr>
              <a:t>/administrative structure, while the office of Prime Minister represents an institutional role. </a:t>
            </a:r>
          </a:p>
          <a:p>
            <a:pPr marL="0" indent="0">
              <a:buNone/>
            </a:pPr>
            <a:r>
              <a:rPr lang="en-US" b="1" dirty="0">
                <a:latin typeface="Bradley Hand ITC" panose="03070402050302030203" pitchFamily="66" charset="0"/>
              </a:rPr>
              <a:t>  A useful distinction: </a:t>
            </a:r>
          </a:p>
          <a:p>
            <a:r>
              <a:rPr lang="en-US" b="1" dirty="0" err="1">
                <a:latin typeface="Bradley Hand ITC" panose="03070402050302030203" pitchFamily="66" charset="0"/>
              </a:rPr>
              <a:t>Organisation</a:t>
            </a:r>
            <a:r>
              <a:rPr lang="en-US" b="1" dirty="0">
                <a:latin typeface="Bradley Hand ITC" panose="03070402050302030203" pitchFamily="66" charset="0"/>
              </a:rPr>
              <a:t> = people and structure</a:t>
            </a:r>
            <a:br>
              <a:rPr lang="en-US" b="1" dirty="0">
                <a:latin typeface="Bradley Hand ITC" panose="03070402050302030203" pitchFamily="66" charset="0"/>
              </a:rPr>
            </a:br>
            <a:r>
              <a:rPr lang="en-US" b="1" dirty="0">
                <a:latin typeface="Bradley Hand ITC" panose="03070402050302030203" pitchFamily="66" charset="0"/>
              </a:rPr>
              <a:t>Institution = rules, roles, norms and established patterns of </a:t>
            </a:r>
            <a:r>
              <a:rPr lang="en-US" b="1" dirty="0" err="1">
                <a:latin typeface="Bradley Hand ITC" panose="03070402050302030203" pitchFamily="66" charset="0"/>
              </a:rPr>
              <a:t>behaviour</a:t>
            </a:r>
            <a:endParaRPr lang="en-US" b="1" dirty="0">
              <a:latin typeface="Bradley Hand ITC" panose="03070402050302030203" pitchFamily="66" charset="0"/>
            </a:endParaRPr>
          </a:p>
          <a:p>
            <a:endParaRPr lang="en-US" dirty="0"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82153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70B3A1-3AF7-71A4-29E2-2832E5BB2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23606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BED538-21E2-8621-09E2-510ED959C3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88732"/>
            <a:ext cx="10515600" cy="6004142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b="1" dirty="0">
                <a:latin typeface="Bradley Hand ITC" panose="03070402050302030203" pitchFamily="66" charset="0"/>
              </a:rPr>
              <a:t> What is a public institution?</a:t>
            </a:r>
          </a:p>
          <a:p>
            <a:pPr marL="0" indent="0">
              <a:buNone/>
            </a:pPr>
            <a:r>
              <a:rPr lang="en-US" b="1" dirty="0">
                <a:latin typeface="Bradley Hand ITC" panose="03070402050302030203" pitchFamily="66" charset="0"/>
              </a:rPr>
              <a:t>A public institution is an institution created or </a:t>
            </a:r>
            <a:r>
              <a:rPr lang="en-US" b="1" dirty="0" err="1">
                <a:latin typeface="Bradley Hand ITC" panose="03070402050302030203" pitchFamily="66" charset="0"/>
              </a:rPr>
              <a:t>recognised</a:t>
            </a:r>
            <a:r>
              <a:rPr lang="en-US" b="1" dirty="0">
                <a:latin typeface="Bradley Hand ITC" panose="03070402050302030203" pitchFamily="66" charset="0"/>
              </a:rPr>
              <a:t> by the state and functioning within the public sphere to perform authoritative, regulatory, representative, administrative or judicial functions.</a:t>
            </a:r>
          </a:p>
          <a:p>
            <a:r>
              <a:rPr lang="en-US" b="1" dirty="0">
                <a:latin typeface="Bradley Hand ITC" panose="03070402050302030203" pitchFamily="66" charset="0"/>
              </a:rPr>
              <a:t>Examples in India include:</a:t>
            </a:r>
          </a:p>
          <a:p>
            <a:pPr lvl="0"/>
            <a:r>
              <a:rPr lang="en-US" b="1" dirty="0">
                <a:latin typeface="Bradley Hand ITC" panose="03070402050302030203" pitchFamily="66" charset="0"/>
              </a:rPr>
              <a:t>Parliament </a:t>
            </a:r>
          </a:p>
          <a:p>
            <a:pPr lvl="0"/>
            <a:r>
              <a:rPr lang="en-US" b="1" dirty="0">
                <a:latin typeface="Bradley Hand ITC" panose="03070402050302030203" pitchFamily="66" charset="0"/>
              </a:rPr>
              <a:t>President </a:t>
            </a:r>
          </a:p>
          <a:p>
            <a:pPr lvl="0"/>
            <a:r>
              <a:rPr lang="en-US" b="1" dirty="0">
                <a:latin typeface="Bradley Hand ITC" panose="03070402050302030203" pitchFamily="66" charset="0"/>
              </a:rPr>
              <a:t>Prime Minister and Council of Ministers </a:t>
            </a:r>
          </a:p>
          <a:p>
            <a:pPr lvl="0"/>
            <a:r>
              <a:rPr lang="en-US" b="1" dirty="0">
                <a:latin typeface="Bradley Hand ITC" panose="03070402050302030203" pitchFamily="66" charset="0"/>
              </a:rPr>
              <a:t>Supreme Court </a:t>
            </a:r>
          </a:p>
          <a:p>
            <a:pPr lvl="0"/>
            <a:r>
              <a:rPr lang="en-US" b="1" dirty="0">
                <a:latin typeface="Bradley Hand ITC" panose="03070402050302030203" pitchFamily="66" charset="0"/>
              </a:rPr>
              <a:t>Election Commission </a:t>
            </a:r>
          </a:p>
          <a:p>
            <a:pPr lvl="0"/>
            <a:r>
              <a:rPr lang="en-US" b="1" dirty="0">
                <a:latin typeface="Bradley Hand ITC" panose="03070402050302030203" pitchFamily="66" charset="0"/>
              </a:rPr>
              <a:t>Comptroller and Auditor General </a:t>
            </a:r>
          </a:p>
          <a:p>
            <a:pPr lvl="0"/>
            <a:r>
              <a:rPr lang="en-US" b="1" dirty="0">
                <a:latin typeface="Bradley Hand ITC" panose="03070402050302030203" pitchFamily="66" charset="0"/>
              </a:rPr>
              <a:t>Union Public Service Commission </a:t>
            </a:r>
          </a:p>
          <a:p>
            <a:pPr lvl="0"/>
            <a:r>
              <a:rPr lang="en-US" b="1" dirty="0">
                <a:latin typeface="Bradley Hand ITC" panose="03070402050302030203" pitchFamily="66" charset="0"/>
              </a:rPr>
              <a:t>State legislatures </a:t>
            </a:r>
          </a:p>
          <a:p>
            <a:pPr lvl="0"/>
            <a:r>
              <a:rPr lang="en-US" b="1" dirty="0">
                <a:latin typeface="Bradley Hand ITC" panose="03070402050302030203" pitchFamily="66" charset="0"/>
              </a:rPr>
              <a:t>State governments </a:t>
            </a:r>
          </a:p>
          <a:p>
            <a:pPr lvl="0"/>
            <a:r>
              <a:rPr lang="en-US" b="1" dirty="0">
                <a:latin typeface="Bradley Hand ITC" panose="03070402050302030203" pitchFamily="66" charset="0"/>
              </a:rPr>
              <a:t>High Courts </a:t>
            </a:r>
          </a:p>
          <a:p>
            <a:pPr lvl="0"/>
            <a:r>
              <a:rPr lang="en-US" b="1" dirty="0">
                <a:latin typeface="Bradley Hand ITC" panose="03070402050302030203" pitchFamily="66" charset="0"/>
              </a:rPr>
              <a:t>Local governments </a:t>
            </a:r>
          </a:p>
          <a:p>
            <a:pPr lvl="0"/>
            <a:r>
              <a:rPr lang="en-US" b="1" dirty="0">
                <a:latin typeface="Bradley Hand ITC" panose="03070402050302030203" pitchFamily="66" charset="0"/>
              </a:rPr>
              <a:t>Panchayati Raj Institutions</a:t>
            </a:r>
          </a:p>
          <a:p>
            <a:pPr lvl="0" algn="ctr"/>
            <a:endParaRPr lang="en-US" b="1" dirty="0">
              <a:latin typeface="Bradley Hand ITC" panose="03070402050302030203" pitchFamily="66" charset="0"/>
            </a:endParaRPr>
          </a:p>
          <a:p>
            <a:pPr marL="0" lvl="0" indent="0" algn="ctr">
              <a:buNone/>
            </a:pPr>
            <a:r>
              <a:rPr lang="en-US" dirty="0">
                <a:latin typeface="Algerian" panose="04020705040A02060702" pitchFamily="82" charset="0"/>
              </a:rPr>
              <a:t>*Why do we need public institutions?</a:t>
            </a:r>
            <a:endParaRPr lang="en-US" b="1" dirty="0">
              <a:latin typeface="Algerian" panose="04020705040A020607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54914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FF7C33-197B-68EB-D38A-18AB46F3BF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86668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FED7CA-6A26-1B57-5A26-E92A3DD9C5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851039"/>
            <a:ext cx="10515600" cy="151600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200" b="1" dirty="0"/>
              <a:t>Public needs → collective decision-making → rules → authority → implementation → accountability</a:t>
            </a:r>
            <a:endParaRPr lang="en-US" sz="3200" dirty="0"/>
          </a:p>
          <a:p>
            <a:pPr algn="ctr"/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4840615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87144A-9DE0-B146-274A-8DB3041DF7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V="1">
            <a:off x="838200" y="315310"/>
            <a:ext cx="10515600" cy="49815"/>
          </a:xfrm>
        </p:spPr>
        <p:txBody>
          <a:bodyPr>
            <a:normAutofit fontScale="90000"/>
          </a:bodyPr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00BDCB-1F9D-6D4E-FEBB-AE9F724577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48905"/>
            <a:ext cx="10515600" cy="5528058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latin typeface="Bradley Hand ITC" panose="03070402050302030203" pitchFamily="66" charset="0"/>
              </a:rPr>
              <a:t> Why do we study public institutions?.</a:t>
            </a:r>
          </a:p>
          <a:p>
            <a:pPr marL="0" indent="0">
              <a:buNone/>
            </a:pPr>
            <a:r>
              <a:rPr lang="en-US" b="1" dirty="0">
                <a:latin typeface="Bradley Hand ITC" panose="03070402050302030203" pitchFamily="66" charset="0"/>
              </a:rPr>
              <a:t>  studying institutions helps us understand how the Indian political system actually works.</a:t>
            </a:r>
          </a:p>
          <a:p>
            <a:pPr marL="0" indent="0">
              <a:buNone/>
            </a:pPr>
            <a:r>
              <a:rPr lang="en-US" b="1" dirty="0">
                <a:latin typeface="Bradley Hand ITC" panose="03070402050302030203" pitchFamily="66" charset="0"/>
              </a:rPr>
              <a:t>   five purposes:</a:t>
            </a:r>
          </a:p>
          <a:p>
            <a:pPr marL="0" indent="0">
              <a:buNone/>
            </a:pPr>
            <a:r>
              <a:rPr lang="en-US" b="1" dirty="0">
                <a:latin typeface="Bradley Hand ITC" panose="03070402050302030203" pitchFamily="66" charset="0"/>
              </a:rPr>
              <a:t>  A. To understand distribution of power</a:t>
            </a:r>
          </a:p>
          <a:p>
            <a:pPr marL="0" indent="0">
              <a:buNone/>
            </a:pPr>
            <a:r>
              <a:rPr lang="en-US" b="1" dirty="0">
                <a:latin typeface="Bradley Hand ITC" panose="03070402050302030203" pitchFamily="66" charset="0"/>
              </a:rPr>
              <a:t>Who has the authority to make decisions?</a:t>
            </a:r>
          </a:p>
          <a:p>
            <a:pPr marL="0" indent="0">
              <a:buNone/>
            </a:pPr>
            <a:r>
              <a:rPr lang="en-US" b="1" dirty="0">
                <a:latin typeface="Bradley Hand ITC" panose="03070402050302030203" pitchFamily="66" charset="0"/>
              </a:rPr>
              <a:t>For example:</a:t>
            </a:r>
          </a:p>
          <a:p>
            <a:pPr marL="0" indent="0">
              <a:buNone/>
            </a:pPr>
            <a:r>
              <a:rPr lang="en-US" b="1" dirty="0">
                <a:latin typeface="Bradley Hand ITC" panose="03070402050302030203" pitchFamily="66" charset="0"/>
              </a:rPr>
              <a:t>Parliament → makes laws</a:t>
            </a:r>
          </a:p>
          <a:p>
            <a:pPr marL="0" indent="0">
              <a:buNone/>
            </a:pPr>
            <a:r>
              <a:rPr lang="en-US" b="1" dirty="0">
                <a:latin typeface="Bradley Hand ITC" panose="03070402050302030203" pitchFamily="66" charset="0"/>
              </a:rPr>
              <a:t>Executive → implements policies</a:t>
            </a:r>
          </a:p>
          <a:p>
            <a:pPr marL="0" indent="0">
              <a:buNone/>
            </a:pPr>
            <a:r>
              <a:rPr lang="en-US" b="1" dirty="0">
                <a:latin typeface="Bradley Hand ITC" panose="03070402050302030203" pitchFamily="66" charset="0"/>
              </a:rPr>
              <a:t>Judiciary → interprets law and settles disputes</a:t>
            </a:r>
          </a:p>
          <a:p>
            <a:pPr marL="0" indent="0">
              <a:buNone/>
            </a:pPr>
            <a:endParaRPr lang="en-US" b="1" dirty="0"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84762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295E59-EFA4-1FF8-7221-EB7E3025A9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15912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74F7DC-08BE-2FB1-9840-5CDCC84601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98634"/>
            <a:ext cx="10515600" cy="5278329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b="1" dirty="0">
                <a:latin typeface="Bradley Hand ITC" panose="03070402050302030203" pitchFamily="66" charset="0"/>
              </a:rPr>
              <a:t>B. To understand decision-making</a:t>
            </a:r>
          </a:p>
          <a:p>
            <a:pPr marL="0" indent="0">
              <a:buNone/>
            </a:pPr>
            <a:r>
              <a:rPr lang="en-US" b="1" dirty="0">
                <a:latin typeface="Bradley Hand ITC" panose="03070402050302030203" pitchFamily="66" charset="0"/>
              </a:rPr>
              <a:t>Institutions provide procedures through which public decisions are made.</a:t>
            </a:r>
          </a:p>
          <a:p>
            <a:pPr marL="0" indent="0">
              <a:buNone/>
            </a:pPr>
            <a:r>
              <a:rPr lang="en-US" b="1" dirty="0">
                <a:latin typeface="Bradley Hand ITC" panose="03070402050302030203" pitchFamily="66" charset="0"/>
              </a:rPr>
              <a:t>For example:</a:t>
            </a:r>
          </a:p>
          <a:p>
            <a:pPr marL="0" indent="0">
              <a:buNone/>
            </a:pPr>
            <a:r>
              <a:rPr lang="en-US" b="1" dirty="0">
                <a:latin typeface="Bradley Hand ITC" panose="03070402050302030203" pitchFamily="66" charset="0"/>
              </a:rPr>
              <a:t>Bill → Parliament → Debate → Voting → President → Law</a:t>
            </a:r>
          </a:p>
          <a:p>
            <a:pPr marL="0" indent="0">
              <a:buNone/>
            </a:pPr>
            <a:r>
              <a:rPr lang="en-US" b="1" dirty="0">
                <a:latin typeface="Bradley Hand ITC" panose="03070402050302030203" pitchFamily="66" charset="0"/>
              </a:rPr>
              <a:t>Students can understand that politics is not only about political leaders; it is also about institutional procedures.</a:t>
            </a:r>
          </a:p>
          <a:p>
            <a:pPr marL="0" indent="0">
              <a:buNone/>
            </a:pPr>
            <a:br>
              <a:rPr lang="en-US" b="1" dirty="0">
                <a:latin typeface="Bradley Hand ITC" panose="03070402050302030203" pitchFamily="66" charset="0"/>
              </a:rPr>
            </a:br>
            <a:endParaRPr lang="en-US" b="1" dirty="0">
              <a:latin typeface="Bradley Hand ITC" panose="03070402050302030203" pitchFamily="66" charset="0"/>
            </a:endParaRPr>
          </a:p>
          <a:p>
            <a:pPr marL="0" indent="0">
              <a:buNone/>
            </a:pPr>
            <a:r>
              <a:rPr lang="en-US" b="1" dirty="0">
                <a:latin typeface="Bradley Hand ITC" panose="03070402050302030203" pitchFamily="66" charset="0"/>
              </a:rPr>
              <a:t>C. To understand accountability</a:t>
            </a:r>
          </a:p>
          <a:p>
            <a:pPr marL="0" indent="0">
              <a:buNone/>
            </a:pPr>
            <a:r>
              <a:rPr lang="en-US" b="1" dirty="0">
                <a:latin typeface="Bradley Hand ITC" panose="03070402050302030203" pitchFamily="66" charset="0"/>
              </a:rPr>
              <a:t>Public institutions are expected to exercise power within constitutional and legal limits.</a:t>
            </a:r>
          </a:p>
          <a:p>
            <a:pPr marL="0" indent="0">
              <a:buNone/>
            </a:pPr>
            <a:r>
              <a:rPr lang="en-US" b="1" dirty="0">
                <a:latin typeface="Bradley Hand ITC" panose="03070402050302030203" pitchFamily="66" charset="0"/>
              </a:rPr>
              <a:t>For example:</a:t>
            </a:r>
          </a:p>
          <a:p>
            <a:pPr marL="0" lvl="0" indent="0">
              <a:buNone/>
            </a:pPr>
            <a:r>
              <a:rPr lang="en-US" b="1" dirty="0">
                <a:latin typeface="Bradley Hand ITC" panose="03070402050302030203" pitchFamily="66" charset="0"/>
              </a:rPr>
              <a:t>Parliament exercises legislative oversight. </a:t>
            </a:r>
          </a:p>
          <a:p>
            <a:pPr marL="0" lvl="0" indent="0">
              <a:buNone/>
            </a:pPr>
            <a:r>
              <a:rPr lang="en-US" b="1" dirty="0">
                <a:latin typeface="Bradley Hand ITC" panose="03070402050302030203" pitchFamily="66" charset="0"/>
              </a:rPr>
              <a:t>Courts review governmental action. </a:t>
            </a:r>
          </a:p>
          <a:p>
            <a:pPr marL="0" lvl="0" indent="0">
              <a:buNone/>
            </a:pPr>
            <a:r>
              <a:rPr lang="en-US" b="1" dirty="0">
                <a:latin typeface="Bradley Hand ITC" panose="03070402050302030203" pitchFamily="66" charset="0"/>
              </a:rPr>
              <a:t>CAG audits public expenditure. </a:t>
            </a:r>
          </a:p>
          <a:p>
            <a:pPr marL="0" lvl="0" indent="0">
              <a:buNone/>
            </a:pPr>
            <a:r>
              <a:rPr lang="en-US" b="1" dirty="0">
                <a:latin typeface="Bradley Hand ITC" panose="03070402050302030203" pitchFamily="66" charset="0"/>
              </a:rPr>
              <a:t>Election Commission conducts elections. </a:t>
            </a:r>
          </a:p>
          <a:p>
            <a:pPr marL="0" lvl="0" indent="0">
              <a:buNone/>
            </a:pPr>
            <a:r>
              <a:rPr lang="en-US" b="1" dirty="0">
                <a:latin typeface="Bradley Hand ITC" panose="03070402050302030203" pitchFamily="66" charset="0"/>
              </a:rPr>
              <a:t>Citizens can use legal and democratic mechanisms to hold institutions accountable. </a:t>
            </a:r>
          </a:p>
          <a:p>
            <a:pPr marL="0" indent="0">
              <a:buNone/>
            </a:pPr>
            <a:endParaRPr lang="en-US" b="1" dirty="0"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2073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B3224F-01BB-0162-453C-DA208F387C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6309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0835B7-B749-C6E9-7190-F898241793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483" y="365125"/>
            <a:ext cx="11729545" cy="63352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>
                <a:latin typeface="Bradley Hand ITC" panose="03070402050302030203" pitchFamily="66" charset="0"/>
              </a:rPr>
              <a:t>D. To understand checks and balances</a:t>
            </a:r>
          </a:p>
          <a:p>
            <a:pPr marL="0" indent="0">
              <a:buNone/>
            </a:pPr>
            <a:r>
              <a:rPr lang="en-US" sz="2000" b="1" dirty="0">
                <a:latin typeface="Bradley Hand ITC" panose="03070402050302030203" pitchFamily="66" charset="0"/>
              </a:rPr>
              <a:t>No single institution should normally possess unlimited power.</a:t>
            </a:r>
          </a:p>
          <a:p>
            <a:pPr marL="0" indent="0">
              <a:buNone/>
            </a:pPr>
            <a:r>
              <a:rPr lang="en-US" sz="2000" b="1" dirty="0" err="1">
                <a:latin typeface="Bradley Hand ITC" panose="03070402050302030203" pitchFamily="66" charset="0"/>
              </a:rPr>
              <a:t>Introducetion</a:t>
            </a:r>
            <a:r>
              <a:rPr lang="en-US" sz="2000" b="1" dirty="0">
                <a:latin typeface="Bradley Hand ITC" panose="03070402050302030203" pitchFamily="66" charset="0"/>
              </a:rPr>
              <a:t> : Legislature ↔ Executive ↔ Judiciary</a:t>
            </a:r>
          </a:p>
          <a:p>
            <a:pPr marL="0" indent="0">
              <a:buNone/>
            </a:pPr>
            <a:r>
              <a:rPr lang="en-US" sz="2000" b="1" dirty="0">
                <a:latin typeface="Bradley Hand ITC" panose="03070402050302030203" pitchFamily="66" charset="0"/>
              </a:rPr>
              <a:t>India's system is not a strict separation-of-powers model like the classical presidential model. Instead, India has a parliamentary system with constitutional checks and institutional restraints.</a:t>
            </a:r>
          </a:p>
          <a:p>
            <a:pPr marL="0" indent="0">
              <a:buNone/>
            </a:pPr>
            <a:r>
              <a:rPr lang="en-US" sz="2000" b="1" dirty="0">
                <a:latin typeface="Bradley Hand ITC" panose="03070402050302030203" pitchFamily="66" charset="0"/>
              </a:rPr>
              <a:t>E. To understand democracy</a:t>
            </a:r>
          </a:p>
          <a:p>
            <a:pPr marL="0" indent="0">
              <a:buNone/>
            </a:pPr>
            <a:r>
              <a:rPr lang="en-US" sz="2000" b="1" dirty="0">
                <a:latin typeface="Bradley Hand ITC" panose="03070402050302030203" pitchFamily="66" charset="0"/>
              </a:rPr>
              <a:t>Public institutions provide mechanisms for:</a:t>
            </a:r>
          </a:p>
          <a:p>
            <a:pPr marL="0" lvl="0" indent="0">
              <a:buNone/>
            </a:pPr>
            <a:r>
              <a:rPr lang="en-US" sz="2000" b="1" dirty="0">
                <a:latin typeface="Bradley Hand ITC" panose="03070402050302030203" pitchFamily="66" charset="0"/>
              </a:rPr>
              <a:t>Representation </a:t>
            </a:r>
          </a:p>
          <a:p>
            <a:pPr marL="0" lvl="0" indent="0">
              <a:buNone/>
            </a:pPr>
            <a:r>
              <a:rPr lang="en-US" sz="2000" b="1" dirty="0">
                <a:latin typeface="Bradley Hand ITC" panose="03070402050302030203" pitchFamily="66" charset="0"/>
              </a:rPr>
              <a:t>Participation </a:t>
            </a:r>
          </a:p>
          <a:p>
            <a:pPr marL="0" lvl="0" indent="0">
              <a:buNone/>
            </a:pPr>
            <a:r>
              <a:rPr lang="en-US" sz="2000" b="1" dirty="0">
                <a:latin typeface="Bradley Hand ITC" panose="03070402050302030203" pitchFamily="66" charset="0"/>
              </a:rPr>
              <a:t>Rule of law </a:t>
            </a:r>
          </a:p>
          <a:p>
            <a:pPr marL="0" lvl="0" indent="0">
              <a:buNone/>
            </a:pPr>
            <a:r>
              <a:rPr lang="en-US" sz="2000" b="1" dirty="0">
                <a:latin typeface="Bradley Hand ITC" panose="03070402050302030203" pitchFamily="66" charset="0"/>
              </a:rPr>
              <a:t>Accountability </a:t>
            </a:r>
          </a:p>
          <a:p>
            <a:pPr marL="0" lvl="0" indent="0">
              <a:buNone/>
            </a:pPr>
            <a:r>
              <a:rPr lang="en-US" sz="2000" b="1" dirty="0">
                <a:latin typeface="Bradley Hand ITC" panose="03070402050302030203" pitchFamily="66" charset="0"/>
              </a:rPr>
              <a:t>Rights protection </a:t>
            </a:r>
          </a:p>
          <a:p>
            <a:pPr marL="0" lvl="0" indent="0">
              <a:buNone/>
            </a:pPr>
            <a:r>
              <a:rPr lang="en-US" sz="2000" b="1" dirty="0">
                <a:latin typeface="Bradley Hand ITC" panose="03070402050302030203" pitchFamily="66" charset="0"/>
              </a:rPr>
              <a:t>Conflict resolution </a:t>
            </a:r>
          </a:p>
          <a:p>
            <a:pPr marL="0" lvl="0" indent="0">
              <a:buNone/>
            </a:pPr>
            <a:r>
              <a:rPr lang="en-US" sz="2000" b="1" dirty="0">
                <a:latin typeface="Bradley Hand ITC" panose="03070402050302030203" pitchFamily="66" charset="0"/>
              </a:rPr>
              <a:t>Policy-making </a:t>
            </a:r>
          </a:p>
          <a:p>
            <a:pPr marL="0" indent="0">
              <a:buNone/>
            </a:pPr>
            <a:r>
              <a:rPr lang="en-US" sz="2000" b="1" dirty="0">
                <a:latin typeface="Bradley Hand ITC" panose="03070402050302030203" pitchFamily="66" charset="0"/>
              </a:rPr>
              <a:t>Democracy is not only about elections; it also depends on how public institutions function between elections.</a:t>
            </a:r>
          </a:p>
          <a:p>
            <a:pPr marL="0" indent="0">
              <a:buNone/>
            </a:pPr>
            <a:endParaRPr lang="en-US" sz="2000" b="1" dirty="0"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69946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</TotalTime>
  <Words>476</Words>
  <Application>Microsoft Office PowerPoint</Application>
  <PresentationFormat>Widescreen</PresentationFormat>
  <Paragraphs>67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Algerian</vt:lpstr>
      <vt:lpstr>Aptos</vt:lpstr>
      <vt:lpstr>Aptos Display</vt:lpstr>
      <vt:lpstr>Arial</vt:lpstr>
      <vt:lpstr>Bradley Hand ITC</vt:lpstr>
      <vt:lpstr>Plus Jakarta Sans</vt:lpstr>
      <vt:lpstr>Office Theme</vt:lpstr>
      <vt:lpstr>Understanding Public Institutions in India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rahulrd04032000@outlook.com</dc:creator>
  <cp:lastModifiedBy>rahulrd04032000@outlook.com</cp:lastModifiedBy>
  <cp:revision>2</cp:revision>
  <dcterms:created xsi:type="dcterms:W3CDTF">2026-08-20T14:23:06Z</dcterms:created>
  <dcterms:modified xsi:type="dcterms:W3CDTF">2026-08-21T07:46:20Z</dcterms:modified>
</cp:coreProperties>
</file>