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b787606be520450a" /><Relationship Type="http://schemas.openxmlformats.org/officeDocument/2006/relationships/extended-properties" Target="/docProps/app.xml" Id="R97dd8f6fc8ae46d3" /><Relationship Type="http://schemas.openxmlformats.org/officeDocument/2006/relationships/officeDocument" Target="/ppt/presentation.xml" Id="Rf565d9554e2b4c3e" /></Relationships>
</file>

<file path=ppt/presentation.xml><?xml version="1.0" encoding="utf-8"?>
<p:presentation xmlns:p="http://schemas.openxmlformats.org/presentationml/2006/main">
  <p:sldMasterIdLst>
    <p:sldMasterId xmlns:r="http://schemas.openxmlformats.org/officeDocument/2006/relationships" id="2147483648" r:id="Rd4e885e864694778"/>
  </p:sldMasterIdLst>
  <p:notesMasterIdLst>
    <p:notesMasterId xmlns:r="http://schemas.openxmlformats.org/officeDocument/2006/relationships" r:id="R7d022c33c64540e0"/>
  </p:notesMasterIdLst>
  <p:sldIdLst>
    <p:sldId xmlns:r="http://schemas.openxmlformats.org/officeDocument/2006/relationships" id="256" r:id="R5479951083eb41c3"/>
    <p:sldId xmlns:r="http://schemas.openxmlformats.org/officeDocument/2006/relationships" id="257" r:id="R34334bdd14e64b35"/>
    <p:sldId xmlns:r="http://schemas.openxmlformats.org/officeDocument/2006/relationships" id="258" r:id="R1c7ca3e9cf204005"/>
    <p:sldId xmlns:r="http://schemas.openxmlformats.org/officeDocument/2006/relationships" id="259" r:id="R9c9b2278aa18492d"/>
    <p:sldId xmlns:r="http://schemas.openxmlformats.org/officeDocument/2006/relationships" id="260" r:id="R056f33535519469b"/>
    <p:sldId xmlns:r="http://schemas.openxmlformats.org/officeDocument/2006/relationships" id="261" r:id="R33b58926c21f431b"/>
    <p:sldId xmlns:r="http://schemas.openxmlformats.org/officeDocument/2006/relationships" id="262" r:id="Rfdd791c0bca14898"/>
    <p:sldId xmlns:r="http://schemas.openxmlformats.org/officeDocument/2006/relationships" id="263" r:id="Re8dc2e51389f4212"/>
    <p:sldId xmlns:r="http://schemas.openxmlformats.org/officeDocument/2006/relationships" id="264" r:id="Rd2b93c19b06f4c08"/>
    <p:sldId xmlns:r="http://schemas.openxmlformats.org/officeDocument/2006/relationships" id="265" r:id="R4a05336ef4af4a03"/>
    <p:sldId xmlns:r="http://schemas.openxmlformats.org/officeDocument/2006/relationships" id="266" r:id="R05b43358f06a4abc"/>
    <p:sldId xmlns:r="http://schemas.openxmlformats.org/officeDocument/2006/relationships" id="267" r:id="Rd0320ea027ca474d"/>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6b67da371bb24f3f" /><Relationship Type="http://schemas.openxmlformats.org/officeDocument/2006/relationships/slideMaster" Target="/ppt/slideMasters/slideMaster1.xml" Id="Rd4e885e864694778" /><Relationship Type="http://schemas.openxmlformats.org/officeDocument/2006/relationships/notesMaster" Target="/ppt/notesMasters/notesMaster1.xml" Id="R7d022c33c64540e0" /><Relationship Type="http://schemas.openxmlformats.org/officeDocument/2006/relationships/presProps" Target="/ppt/presProps.xml" Id="R305581d01b1d46b6" /><Relationship Type="http://schemas.openxmlformats.org/officeDocument/2006/relationships/tableStyles" Target="/ppt/tableStyles.xml" Id="Rc9ce38842e06442d" /><Relationship Type="http://schemas.openxmlformats.org/officeDocument/2006/relationships/slide" Target="/ppt/slides/slide1.xml" Id="R5479951083eb41c3" /><Relationship Type="http://schemas.openxmlformats.org/officeDocument/2006/relationships/slide" Target="/ppt/slides/slide2.xml" Id="R34334bdd14e64b35" /><Relationship Type="http://schemas.openxmlformats.org/officeDocument/2006/relationships/slide" Target="/ppt/slides/slide3.xml" Id="R1c7ca3e9cf204005" /><Relationship Type="http://schemas.openxmlformats.org/officeDocument/2006/relationships/slide" Target="/ppt/slides/slide4.xml" Id="R9c9b2278aa18492d" /><Relationship Type="http://schemas.openxmlformats.org/officeDocument/2006/relationships/slide" Target="/ppt/slides/slide5.xml" Id="R056f33535519469b" /><Relationship Type="http://schemas.openxmlformats.org/officeDocument/2006/relationships/slide" Target="/ppt/slides/slide6.xml" Id="R33b58926c21f431b" /><Relationship Type="http://schemas.openxmlformats.org/officeDocument/2006/relationships/slide" Target="/ppt/slides/slide7.xml" Id="Rfdd791c0bca14898" /><Relationship Type="http://schemas.openxmlformats.org/officeDocument/2006/relationships/slide" Target="/ppt/slides/slide8.xml" Id="Re8dc2e51389f4212" /><Relationship Type="http://schemas.openxmlformats.org/officeDocument/2006/relationships/slide" Target="/ppt/slides/slide9.xml" Id="Rd2b93c19b06f4c08" /><Relationship Type="http://schemas.openxmlformats.org/officeDocument/2006/relationships/slide" Target="/ppt/slides/slide10.xml" Id="R4a05336ef4af4a03" /><Relationship Type="http://schemas.openxmlformats.org/officeDocument/2006/relationships/slide" Target="/ppt/slides/slide11.xml" Id="R05b43358f06a4abc" /><Relationship Type="http://schemas.openxmlformats.org/officeDocument/2006/relationships/slide" Target="/ppt/slides/slide12.xml" Id="Rd0320ea027ca474d"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4d8772d02c684401"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2c8183e0c4b749f5" /><Relationship Type="http://schemas.openxmlformats.org/officeDocument/2006/relationships/notesMaster" Target="/ppt/notesMasters/notesMaster1.xml" Id="R11719613a0a241cd"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e5860a7e36294abe" /><Relationship Type="http://schemas.openxmlformats.org/officeDocument/2006/relationships/notesMaster" Target="/ppt/notesMasters/notesMaster1.xml" Id="Rc39f14ddfd83442c"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8383a04be2b04acd" /><Relationship Type="http://schemas.openxmlformats.org/officeDocument/2006/relationships/notesMaster" Target="/ppt/notesMasters/notesMaster1.xml" Id="Ref8b9e64a4b94dd6"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555758ca6b19491e" /><Relationship Type="http://schemas.openxmlformats.org/officeDocument/2006/relationships/notesMaster" Target="/ppt/notesMasters/notesMaster1.xml" Id="R980ec10a5e7e4cf4" /></Relationships>
</file>

<file path=ppt/notesSlides/_rels/notesSlide2.xml.rels>&#65279;<?xml version="1.0" encoding="utf-8"?><Relationships xmlns="http://schemas.openxmlformats.org/package/2006/relationships"><Relationship Type="http://schemas.openxmlformats.org/officeDocument/2006/relationships/slide" Target="/ppt/slides/slide2.xml" Id="R35ae88deab1e4b4a" /><Relationship Type="http://schemas.openxmlformats.org/officeDocument/2006/relationships/notesMaster" Target="/ppt/notesMasters/notesMaster1.xml" Id="R74466541512a47dc" /></Relationships>
</file>

<file path=ppt/notesSlides/_rels/notesSlide3.xml.rels>&#65279;<?xml version="1.0" encoding="utf-8"?><Relationships xmlns="http://schemas.openxmlformats.org/package/2006/relationships"><Relationship Type="http://schemas.openxmlformats.org/officeDocument/2006/relationships/slide" Target="/ppt/slides/slide3.xml" Id="R395ae9f9d2124402" /><Relationship Type="http://schemas.openxmlformats.org/officeDocument/2006/relationships/notesMaster" Target="/ppt/notesMasters/notesMaster1.xml" Id="R0cca6f785a9545f7" /></Relationships>
</file>

<file path=ppt/notesSlides/_rels/notesSlide4.xml.rels>&#65279;<?xml version="1.0" encoding="utf-8"?><Relationships xmlns="http://schemas.openxmlformats.org/package/2006/relationships"><Relationship Type="http://schemas.openxmlformats.org/officeDocument/2006/relationships/slide" Target="/ppt/slides/slide4.xml" Id="R7bf5fee6c0894b2d" /><Relationship Type="http://schemas.openxmlformats.org/officeDocument/2006/relationships/notesMaster" Target="/ppt/notesMasters/notesMaster1.xml" Id="R3969310352204f8e" /></Relationships>
</file>

<file path=ppt/notesSlides/_rels/notesSlide5.xml.rels>&#65279;<?xml version="1.0" encoding="utf-8"?><Relationships xmlns="http://schemas.openxmlformats.org/package/2006/relationships"><Relationship Type="http://schemas.openxmlformats.org/officeDocument/2006/relationships/slide" Target="/ppt/slides/slide5.xml" Id="Rfe1efb3782134f3f" /><Relationship Type="http://schemas.openxmlformats.org/officeDocument/2006/relationships/notesMaster" Target="/ppt/notesMasters/notesMaster1.xml" Id="R29db7222b6a24d0d" /></Relationships>
</file>

<file path=ppt/notesSlides/_rels/notesSlide6.xml.rels>&#65279;<?xml version="1.0" encoding="utf-8"?><Relationships xmlns="http://schemas.openxmlformats.org/package/2006/relationships"><Relationship Type="http://schemas.openxmlformats.org/officeDocument/2006/relationships/slide" Target="/ppt/slides/slide6.xml" Id="R678e313af86e4883" /><Relationship Type="http://schemas.openxmlformats.org/officeDocument/2006/relationships/notesMaster" Target="/ppt/notesMasters/notesMaster1.xml" Id="R7d82ba9b8ecd4ecf" /></Relationships>
</file>

<file path=ppt/notesSlides/_rels/notesSlide7.xml.rels>&#65279;<?xml version="1.0" encoding="utf-8"?><Relationships xmlns="http://schemas.openxmlformats.org/package/2006/relationships"><Relationship Type="http://schemas.openxmlformats.org/officeDocument/2006/relationships/slide" Target="/ppt/slides/slide7.xml" Id="R220a8fdc34c643cd" /><Relationship Type="http://schemas.openxmlformats.org/officeDocument/2006/relationships/notesMaster" Target="/ppt/notesMasters/notesMaster1.xml" Id="Ra6092da18d1b46fa" /></Relationships>
</file>

<file path=ppt/notesSlides/_rels/notesSlide8.xml.rels>&#65279;<?xml version="1.0" encoding="utf-8"?><Relationships xmlns="http://schemas.openxmlformats.org/package/2006/relationships"><Relationship Type="http://schemas.openxmlformats.org/officeDocument/2006/relationships/slide" Target="/ppt/slides/slide8.xml" Id="R062ca31cb701401a" /><Relationship Type="http://schemas.openxmlformats.org/officeDocument/2006/relationships/notesMaster" Target="/ppt/notesMasters/notesMaster1.xml" Id="R96a6029bca544872" /></Relationships>
</file>

<file path=ppt/notesSlides/_rels/notesSlide9.xml.rels>&#65279;<?xml version="1.0" encoding="utf-8"?><Relationships xmlns="http://schemas.openxmlformats.org/package/2006/relationships"><Relationship Type="http://schemas.openxmlformats.org/officeDocument/2006/relationships/slide" Target="/ppt/slides/slide9.xml" Id="Rf38227c9c56e43d5" /><Relationship Type="http://schemas.openxmlformats.org/officeDocument/2006/relationships/notesMaster" Target="/ppt/notesMasters/notesMaster1.xml" Id="R8ddbbe9d8acd4a63"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Good morning, everyone. In Box 1, we understood that research design is the blueprint of a study. Now, in Box 2, we will actually prepare that blueprint.</a:t>
            </a:r>
          </a:p>
          <a:p xmlns:a="http://schemas.openxmlformats.org/drawingml/2006/main">
            <a:r>
              <a:t/>
            </a:r>
          </a:p>
          <a:p xmlns:a="http://schemas.openxmlformats.org/drawingml/2006/main">
            <a:r>
              <a:t>We shall follow one very simple social-science topic from beginning to end: the use of public buses by college students in Guwahati. Most of us have seen that some students use buses regularly, while others prefer shared vehicles, private vehicles, walking or other options. Why does this difference occur?</a:t>
            </a:r>
          </a:p>
          <a:p xmlns:a="http://schemas.openxmlformats.org/drawingml/2006/main">
            <a:r>
              <a:t/>
            </a:r>
          </a:p>
          <a:p xmlns:a="http://schemas.openxmlformats.org/drawingml/2006/main">
            <a:r>
              <a:t>We will not jump directly to a questionnaire. We will move like a journey: first an idea, then a clear problem, then variables and measurements, then methods and sampling, then fieldwork, analysis and report writing. By the end, you should be able to design a small study of your own.</a:t>
            </a:r>
          </a:p>
          <a:p xmlns:a="http://schemas.openxmlformats.org/drawingml/2006/main">
            <a:r>
              <a:t/>
            </a:r>
          </a:p>
          <a:p xmlns:a="http://schemas.openxmlformats.org/drawingml/2006/main">
            <a:r>
              <a:t>[Sources]</a:t>
            </a:r>
          </a:p>
          <a:p xmlns:a="http://schemas.openxmlformats.org/drawingml/2006/main">
            <a:r>
              <a:t>- User-supplied textbook photograph, p. 126, “Research Design”: diagram titled “The Research Process.”</a:t>
            </a:r>
          </a:p>
          <a:p xmlns:a="http://schemas.openxmlformats.org/drawingml/2006/main">
            <a:r>
              <a:t>- All Guwahati bus-study details are a hypothetical teaching example created for this lesson; they are not reported findings.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Before we enter the field, we should be able to summarise the entire design clearly. This slide is our design sheet. It states the problem, setting, population, sample, data required, methods and ethical safeguards.</a:t>
            </a:r>
          </a:p>
          <a:p xmlns:a="http://schemas.openxmlformats.org/drawingml/2006/main">
            <a:r>
              <a:t/>
            </a:r>
          </a:p>
          <a:p xmlns:a="http://schemas.openxmlformats.org/drawingml/2006/main">
            <a:r>
              <a:t>Notice the alignment. The question asks about factors related to regular bus use. Therefore, the data include bus-use frequency and possible factors. The sample comes from the population named in the question. The questionnaire gives breadth, while interviews help explain reasons.</a:t>
            </a:r>
          </a:p>
          <a:p xmlns:a="http://schemas.openxmlformats.org/drawingml/2006/main">
            <a:r>
              <a:t/>
            </a:r>
          </a:p>
          <a:p xmlns:a="http://schemas.openxmlformats.org/drawingml/2006/main">
            <a:r>
              <a:t>Ethics is not an extra paragraph added at the end. Participation must be voluntary. Students should know the purpose of the study, what they will be asked, and that they may decline. Personal identifiers should be avoided unless necessary, and data must be stored safely.</a:t>
            </a:r>
          </a:p>
          <a:p xmlns:a="http://schemas.openxmlformats.org/drawingml/2006/main">
            <a:r>
              <a:t/>
            </a:r>
          </a:p>
          <a:p xmlns:a="http://schemas.openxmlformats.org/drawingml/2006/main">
            <a:r>
              <a:t>If any item in this design sheet does not help answer the question, we should ask why it is being collected. A focused design protects both quality and participants’ time.</a:t>
            </a:r>
          </a:p>
          <a:p xmlns:a="http://schemas.openxmlformats.org/drawingml/2006/main">
            <a:r>
              <a:t/>
            </a:r>
          </a:p>
          <a:p xmlns:a="http://schemas.openxmlformats.org/drawingml/2006/main">
            <a:r>
              <a:t>[Sources]</a:t>
            </a:r>
          </a:p>
          <a:p xmlns:a="http://schemas.openxmlformats.org/drawingml/2006/main">
            <a:r>
              <a:t>- User-supplied textbook photograph, p. 126, “Research Design”: diagram titled “The Research Process.”</a:t>
            </a:r>
          </a:p>
          <a:p xmlns:a="http://schemas.openxmlformats.org/drawingml/2006/main">
            <a:r>
              <a:t>- All Guwahati bus-study details are a hypothetical teaching example created for this lesson; they are not reported findings.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Now the design moves into the empirical phase. Before full data collection, we pilot the questionnaire with a small group similar to the intended participants. A pilot may reveal confusing words, missing response options or an interview that takes too long.</a:t>
            </a:r>
          </a:p>
          <a:p xmlns:a="http://schemas.openxmlformats.org/drawingml/2006/main">
            <a:r>
              <a:t/>
            </a:r>
          </a:p>
          <a:p xmlns:a="http://schemas.openxmlformats.org/drawingml/2006/main">
            <a:r>
              <a:t>During collection, researchers should follow the same instructions and ethical procedure. After collection, data processing begins. Editing means checking whether responses are complete and internally sensible. It does not mean changing an answer because we dislike it. Coding means giving organised labels or numbers to responses. For example, regular bus use may be coded as one and non-regular use as zero; interview answers may be coded into themes such as cost, safety or unreliability. Tabulation means arranging the coded information into tables.</a:t>
            </a:r>
          </a:p>
          <a:p xmlns:a="http://schemas.openxmlformats.org/drawingml/2006/main">
            <a:r>
              <a:t/>
            </a:r>
          </a:p>
          <a:p xmlns:a="http://schemas.openxmlformats.org/drawingml/2006/main">
            <a:r>
              <a:t>Good processing creates a clean path from raw answers to analysis. Every correction or exclusion rule should be documented rather than hidden.</a:t>
            </a:r>
          </a:p>
          <a:p xmlns:a="http://schemas.openxmlformats.org/drawingml/2006/main">
            <a:r>
              <a:t/>
            </a:r>
          </a:p>
          <a:p xmlns:a="http://schemas.openxmlformats.org/drawingml/2006/main">
            <a:r>
              <a:t>[Sources]</a:t>
            </a:r>
          </a:p>
          <a:p xmlns:a="http://schemas.openxmlformats.org/drawingml/2006/main">
            <a:r>
              <a:t>- User-supplied textbook photograph, p. 126, “Research Design”: diagram titled “The Research Process.”</a:t>
            </a:r>
          </a:p>
          <a:p xmlns:a="http://schemas.openxmlformats.org/drawingml/2006/main">
            <a:r>
              <a:t>- All Guwahati bus-study details are a hypothetical teaching example created for this lesson; they are not reported findings.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 the final phase, we ask: what do the organised data mean? We may first describe how many students use buses regularly and the typical waiting time reported. Then we may compare regular use across groups—for example, students reporting short versus long waiting times, or high versus low reliability. Interview themes can help explain why those patterns appear.</a:t>
            </a:r>
          </a:p>
          <a:p xmlns:a="http://schemas.openxmlformats.org/drawingml/2006/main">
            <a:r>
              <a:t/>
            </a:r>
          </a:p>
          <a:p xmlns:a="http://schemas.openxmlformats.org/drawingml/2006/main">
            <a:r>
              <a:t>But interpretation must respect the design. A one-time survey may show an association, not definite causation. If students who report greater reliability also use buses more often, we can say the two are related in our sample. We should not automatically claim that reliability alone caused their behaviour.</a:t>
            </a:r>
          </a:p>
          <a:p xmlns:a="http://schemas.openxmlformats.org/drawingml/2006/main">
            <a:r>
              <a:t/>
            </a:r>
          </a:p>
          <a:p xmlns:a="http://schemas.openxmlformats.org/drawingml/2006/main">
            <a:r>
              <a:t>The report should explain the question, design, sample, tools, analysis, findings, limitations and conclusion. Return to the opening route: idea, design, fieldwork and answer. The design is what keeps these stages connected. Final class question: if you changed the research question, which parts of the design would also need to change? Ideally, almost all of them.</a:t>
            </a:r>
          </a:p>
          <a:p xmlns:a="http://schemas.openxmlformats.org/drawingml/2006/main">
            <a:r>
              <a:t/>
            </a:r>
          </a:p>
          <a:p xmlns:a="http://schemas.openxmlformats.org/drawingml/2006/main">
            <a:r>
              <a:t>[Sources]</a:t>
            </a:r>
          </a:p>
          <a:p xmlns:a="http://schemas.openxmlformats.org/drawingml/2006/main">
            <a:r>
              <a:t>- User-supplied textbook photograph, p. 126, “Research Design”: diagram titled “The Research Process.”</a:t>
            </a:r>
          </a:p>
          <a:p xmlns:a="http://schemas.openxmlformats.org/drawingml/2006/main">
            <a:r>
              <a:t>- All Guwahati bus-study details are a hypothetical teaching example created for this lesson; they are not reported findings.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Let us begin with an everyday observation. Some students use public buses regularly, while others do not. That observation gives us an area of interest, but it is still not a research problem.</a:t>
            </a:r>
          </a:p>
          <a:p xmlns:a="http://schemas.openxmlformats.org/drawingml/2006/main">
            <a:r>
              <a:t/>
            </a:r>
          </a:p>
          <a:p xmlns:a="http://schemas.openxmlformats.org/drawingml/2006/main">
            <a:r>
              <a:t>A researchable question must tell us what we want to understand, whose behaviour we are studying and the setting. So our question becomes: “What factors influence the regular use of public buses among college students in Guwahati?”</a:t>
            </a:r>
          </a:p>
          <a:p xmlns:a="http://schemas.openxmlformats.org/drawingml/2006/main">
            <a:r>
              <a:t/>
            </a:r>
          </a:p>
          <a:p xmlns:a="http://schemas.openxmlformats.org/drawingml/2006/main">
            <a:r>
              <a:t>Notice the wording. We are not beginning with the belief that public buses are bad or that students are careless. Research begins with a question, not with a judgement. Possible factors may include fare, distance from the bus stop, waiting time, reliability, comfort, safety and convenience. But we will test or explore these possibilities through evidence. Ask students: what factor would matter most to you personally? Their answers introduce the idea of variables.</a:t>
            </a:r>
          </a:p>
          <a:p xmlns:a="http://schemas.openxmlformats.org/drawingml/2006/main">
            <a:r>
              <a:t/>
            </a:r>
          </a:p>
          <a:p xmlns:a="http://schemas.openxmlformats.org/drawingml/2006/main">
            <a:r>
              <a:t>[Sources]</a:t>
            </a:r>
          </a:p>
          <a:p xmlns:a="http://schemas.openxmlformats.org/drawingml/2006/main">
            <a:r>
              <a:t>- User-supplied textbook photograph, p. 126, “Research Design”: diagram titled “The Research Process.”</a:t>
            </a:r>
          </a:p>
          <a:p xmlns:a="http://schemas.openxmlformats.org/drawingml/2006/main">
            <a:r>
              <a:t>- All Guwahati bus-study details are a hypothetical teaching example created for this lesson; they are not reported findings.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textbook diagram presents research as four phases. Let us read them as one connected journey.</a:t>
            </a:r>
          </a:p>
          <a:p xmlns:a="http://schemas.openxmlformats.org/drawingml/2006/main">
            <a:r>
              <a:t/>
            </a:r>
          </a:p>
          <a:p xmlns:a="http://schemas.openxmlformats.org/drawingml/2006/main">
            <a:r>
              <a:t>Phase one is the idea phase. We select the problem, frame the question and decide the objectives. Phase two is the research-designing phase. Here we specify concepts and variables, decide how to measure them, choose data sources and methods, and select the sample. Phase three is the empirical phase. “Empirical” simply means working with observed or collected evidence. We collect the data and prepare it through editing, coding and tabulation. Phase four is the interpretative phase. We analyse the data, explain its meaning and write the report.</a:t>
            </a:r>
          </a:p>
          <a:p xmlns:a="http://schemas.openxmlformats.org/drawingml/2006/main">
            <a:r>
              <a:t/>
            </a:r>
          </a:p>
          <a:p xmlns:a="http://schemas.openxmlformats.org/drawingml/2006/main">
            <a:r>
              <a:t>The arrows do not mean that research is mechanically one-way. If we discover that a variable cannot be measured properly, we may return and revise the design. Planning reduces confusion, but thoughtful revision is also part of research.</a:t>
            </a:r>
          </a:p>
          <a:p xmlns:a="http://schemas.openxmlformats.org/drawingml/2006/main">
            <a:r>
              <a:t/>
            </a:r>
          </a:p>
          <a:p xmlns:a="http://schemas.openxmlformats.org/drawingml/2006/main">
            <a:r>
              <a:t>[Sources]</a:t>
            </a:r>
          </a:p>
          <a:p xmlns:a="http://schemas.openxmlformats.org/drawingml/2006/main">
            <a:r>
              <a:t>- User-supplied textbook photograph, p. 126, “Research Design”: diagram titled “The Research Process.”</a:t>
            </a:r>
          </a:p>
          <a:p xmlns:a="http://schemas.openxmlformats.org/drawingml/2006/main">
            <a:r>
              <a:t>- All Guwahati bus-study details are a hypothetical teaching example created for this lesson; they are not reported findings.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first phase starts with interest, but interest must be narrowed. “Transport in Guwahati” is too wide. “Public buses” is narrower, but we still need to identify the people and the exact issue.</a:t>
            </a:r>
          </a:p>
          <a:p xmlns:a="http://schemas.openxmlformats.org/drawingml/2006/main">
            <a:r>
              <a:t/>
            </a:r>
          </a:p>
          <a:p xmlns:a="http://schemas.openxmlformats.org/drawingml/2006/main">
            <a:r>
              <a:t>Our problem is that students differ in how regularly they use buses, and we want to understand the factors associated with that difference. Our main question names the outcome—regular bus use—and our study group—college students in Guwahati.</a:t>
            </a:r>
          </a:p>
          <a:p xmlns:a="http://schemas.openxmlformats.org/drawingml/2006/main">
            <a:r>
              <a:t/>
            </a:r>
          </a:p>
          <a:p xmlns:a="http://schemas.openxmlformats.org/drawingml/2006/main">
            <a:r>
              <a:t>Now we write objectives. A simple study may have three objectives: first, to describe how frequently students use public buses; second, to examine whether fare, distance, waiting time, reliability, safety and convenience are associated with use; and third, to understand students’ reasons in their own words.</a:t>
            </a:r>
          </a:p>
          <a:p xmlns:a="http://schemas.openxmlformats.org/drawingml/2006/main">
            <a:r>
              <a:t/>
            </a:r>
          </a:p>
          <a:p xmlns:a="http://schemas.openxmlformats.org/drawingml/2006/main">
            <a:r>
              <a:t>A hypothesis is optional in an exploratory study. If required, one testable hypothesis could be: students who perceive bus services as more reliable are more likely to report regular use.</a:t>
            </a:r>
          </a:p>
          <a:p xmlns:a="http://schemas.openxmlformats.org/drawingml/2006/main">
            <a:r>
              <a:t/>
            </a:r>
          </a:p>
          <a:p xmlns:a="http://schemas.openxmlformats.org/drawingml/2006/main">
            <a:r>
              <a:t>[Sources]</a:t>
            </a:r>
          </a:p>
          <a:p xmlns:a="http://schemas.openxmlformats.org/drawingml/2006/main">
            <a:r>
              <a:t>- User-supplied textbook photograph, p. 126, “Research Design”: diagram titled “The Research Process.”</a:t>
            </a:r>
          </a:p>
          <a:p xmlns:a="http://schemas.openxmlformats.org/drawingml/2006/main">
            <a:r>
              <a:t>- All Guwahati bus-study details are a hypothetical teaching example created for this lesson; they are not reported findings.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Now we enter the designing phase. First, we identify the concepts in our question. “Bus use,” “reliability,” “safety” and “convenience” are concepts—general ideas that need clearer meaning.</a:t>
            </a:r>
          </a:p>
          <a:p xmlns:a="http://schemas.openxmlformats.org/drawingml/2006/main">
            <a:r>
              <a:t/>
            </a:r>
          </a:p>
          <a:p xmlns:a="http://schemas.openxmlformats.org/drawingml/2006/main">
            <a:r>
              <a:t>A variable is a characteristic that can vary. Bus use varies because one student may use a bus five days a week, another twice, and another never. Waiting time also varies. Perceived safety may be high for one student and low for another.</a:t>
            </a:r>
          </a:p>
          <a:p xmlns:a="http://schemas.openxmlformats.org/drawingml/2006/main">
            <a:r>
              <a:t/>
            </a:r>
          </a:p>
          <a:p xmlns:a="http://schemas.openxmlformats.org/drawingml/2006/main">
            <a:r>
              <a:t>Our main outcome variable is regular bus use. The possible explanatory variables include distance, cost, waiting time, journey time, reliability, safety and convenience. Background variables such as year of study or gender may also help us understand patterns, but we should collect only information relevant to the question.</a:t>
            </a:r>
          </a:p>
          <a:p xmlns:a="http://schemas.openxmlformats.org/drawingml/2006/main">
            <a:r>
              <a:t/>
            </a:r>
          </a:p>
          <a:p xmlns:a="http://schemas.openxmlformats.org/drawingml/2006/main">
            <a:r>
              <a:t>At this point, these are still ideas. The next task is operationalisation—turning each idea into something that can actually be observed or recorded.</a:t>
            </a:r>
          </a:p>
          <a:p xmlns:a="http://schemas.openxmlformats.org/drawingml/2006/main">
            <a:r>
              <a:t/>
            </a:r>
          </a:p>
          <a:p xmlns:a="http://schemas.openxmlformats.org/drawingml/2006/main">
            <a:r>
              <a:t>[Sources]</a:t>
            </a:r>
          </a:p>
          <a:p xmlns:a="http://schemas.openxmlformats.org/drawingml/2006/main">
            <a:r>
              <a:t>- User-supplied textbook photograph, p. 126, “Research Design”: diagram titled “The Research Process.”</a:t>
            </a:r>
          </a:p>
          <a:p xmlns:a="http://schemas.openxmlformats.org/drawingml/2006/main">
            <a:r>
              <a:t>- All Guwahati bus-study details are a hypothetical teaching example created for this lesson; they are not reported findings.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Operationalisation sounds difficult, but the idea is simple: we give a concept a clear working meaning so that it can be measured.</a:t>
            </a:r>
          </a:p>
          <a:p xmlns:a="http://schemas.openxmlformats.org/drawingml/2006/main">
            <a:r>
              <a:t/>
            </a:r>
          </a:p>
          <a:p xmlns:a="http://schemas.openxmlformats.org/drawingml/2006/main">
            <a:r>
              <a:t>Take “regular bus use.” One researcher may call once a week regular; another may mean every day. We must decide in advance. For this example, we define regular use as using a public bus on at least three college days per week. This is an illustrative choice, and the researcher should justify it.</a:t>
            </a:r>
          </a:p>
          <a:p xmlns:a="http://schemas.openxmlformats.org/drawingml/2006/main">
            <a:r>
              <a:t/>
            </a:r>
          </a:p>
          <a:p xmlns:a="http://schemas.openxmlformats.org/drawingml/2006/main">
            <a:r>
              <a:t>Waiting time can be recorded in minutes. Reliability can be measured by asking students how strongly they agree that the bus usually comes as expected, using a scale from one to five. Perceived safety is also a reported perception, not an objective accident rate.</a:t>
            </a:r>
          </a:p>
          <a:p xmlns:a="http://schemas.openxmlformats.org/drawingml/2006/main">
            <a:r>
              <a:t/>
            </a:r>
          </a:p>
          <a:p xmlns:a="http://schemas.openxmlformats.org/drawingml/2006/main">
            <a:r>
              <a:t>Clear operational definitions make the study understandable and repeatable. Ask the class: how would you measure “convenience”? Possible indicators include direct route availability, number of changes and distance from the final stop to college.</a:t>
            </a:r>
          </a:p>
          <a:p xmlns:a="http://schemas.openxmlformats.org/drawingml/2006/main">
            <a:r>
              <a:t/>
            </a:r>
          </a:p>
          <a:p xmlns:a="http://schemas.openxmlformats.org/drawingml/2006/main">
            <a:r>
              <a:t>[Sources]</a:t>
            </a:r>
          </a:p>
          <a:p xmlns:a="http://schemas.openxmlformats.org/drawingml/2006/main">
            <a:r>
              <a:t>- User-supplied textbook photograph, p. 126, “Research Design”: diagram titled “The Research Process.”</a:t>
            </a:r>
          </a:p>
          <a:p xmlns:a="http://schemas.openxmlformats.org/drawingml/2006/main">
            <a:r>
              <a:t>- All Guwahati bus-study details are a hypothetical teaching example created for this lesson; they are not reported findings.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Next, we decide where our data will come from. Primary data are collected directly for the present study. If we ask students about their travel, interview them or observe waiting conditions at a bus stop, we are producing primary data.</a:t>
            </a:r>
          </a:p>
          <a:p xmlns:a="http://schemas.openxmlformats.org/drawingml/2006/main">
            <a:r>
              <a:t/>
            </a:r>
          </a:p>
          <a:p xmlns:a="http://schemas.openxmlformats.org/drawingml/2006/main">
            <a:r>
              <a:t>Secondary data already exist. Published bus routes, fare notices, official transport reports and earlier research may help us understand the setting and refine our questions. Secondary data are not automatically less useful; they simply come from an earlier collection process. We must examine who collected them, when, for what purpose and whether they match our question.</a:t>
            </a:r>
          </a:p>
          <a:p xmlns:a="http://schemas.openxmlformats.org/drawingml/2006/main">
            <a:r>
              <a:t/>
            </a:r>
          </a:p>
          <a:p xmlns:a="http://schemas.openxmlformats.org/drawingml/2006/main">
            <a:r>
              <a:t>For our study, students’ reasons and perceptions require primary data. Route and fare information may be secondary. The two sources can complement each other. We should not collect personal or institutional records merely because they are available. Relevance, permission, privacy and data quality must guide the choice.</a:t>
            </a:r>
          </a:p>
          <a:p xmlns:a="http://schemas.openxmlformats.org/drawingml/2006/main">
            <a:r>
              <a:t/>
            </a:r>
          </a:p>
          <a:p xmlns:a="http://schemas.openxmlformats.org/drawingml/2006/main">
            <a:r>
              <a:t>[Sources]</a:t>
            </a:r>
          </a:p>
          <a:p xmlns:a="http://schemas.openxmlformats.org/drawingml/2006/main">
            <a:r>
              <a:t>- User-supplied textbook photograph, p. 126, “Research Design”: diagram titled “The Research Process.”</a:t>
            </a:r>
          </a:p>
          <a:p xmlns:a="http://schemas.openxmlformats.org/drawingml/2006/main">
            <a:r>
              <a:t>- All Guwahati bus-study details are a hypothetical teaching example created for this lesson; they are not reported findings.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Students often use “method” and “tool” as if they mean exactly the same thing. A method is the broader approach, while a tool is the instrument used to collect information.</a:t>
            </a:r>
          </a:p>
          <a:p xmlns:a="http://schemas.openxmlformats.org/drawingml/2006/main">
            <a:r>
              <a:t/>
            </a:r>
          </a:p>
          <a:p xmlns:a="http://schemas.openxmlformats.org/drawingml/2006/main">
            <a:r>
              <a:t>For our example, a survey can describe the pattern among many students. The tool may be a questionnaire completed by students. A schedule is similar, but an investigator asks the questions and fills in the responses. Interviews can provide depth; the tool is an interview guide containing the main prompts. Observation can record visible conditions, using an observation sheet.</a:t>
            </a:r>
          </a:p>
          <a:p xmlns:a="http://schemas.openxmlformats.org/drawingml/2006/main">
            <a:r>
              <a:t/>
            </a:r>
          </a:p>
          <a:p xmlns:a="http://schemas.openxmlformats.org/drawingml/2006/main">
            <a:r>
              <a:t>We do not choose a method because it sounds advanced. We choose it because it answers a part of the question. A sensible small design could combine a questionnaire with a few interviews. Observation may be added if waiting conditions are important and feasible. An experiment is not suitable here because we are not manipulating bus services. The method must match the purpose.</a:t>
            </a:r>
          </a:p>
          <a:p xmlns:a="http://schemas.openxmlformats.org/drawingml/2006/main">
            <a:r>
              <a:t/>
            </a:r>
          </a:p>
          <a:p xmlns:a="http://schemas.openxmlformats.org/drawingml/2006/main">
            <a:r>
              <a:t>[Sources]</a:t>
            </a:r>
          </a:p>
          <a:p xmlns:a="http://schemas.openxmlformats.org/drawingml/2006/main">
            <a:r>
              <a:t>- User-supplied textbook photograph, p. 126, “Research Design”: diagram titled “The Research Process.”</a:t>
            </a:r>
          </a:p>
          <a:p xmlns:a="http://schemas.openxmlformats.org/drawingml/2006/main">
            <a:r>
              <a:t>- All Guwahati bus-study details are a hypothetical teaching example created for this lesson; they are not reported findings.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Sampling design answers two questions: who should be observed, and how many?</a:t>
            </a:r>
          </a:p>
          <a:p xmlns:a="http://schemas.openxmlformats.org/drawingml/2006/main">
            <a:r>
              <a:t/>
            </a:r>
          </a:p>
          <a:p xmlns:a="http://schemas.openxmlformats.org/drawingml/2006/main">
            <a:r>
              <a:t>The population is the full group about which we want to draw conclusions. To keep this beginner project manageable, suppose our population is all undergraduate students in one selected college during the study period. The sample is the smaller group actually studied—for illustration, 150 students. That number is not a universal rule; in a real proposal, sample size should be justified by the purpose, population size, desired precision and available resources.</a:t>
            </a:r>
          </a:p>
          <a:p xmlns:a="http://schemas.openxmlformats.org/drawingml/2006/main">
            <a:r>
              <a:t/>
            </a:r>
          </a:p>
          <a:p xmlns:a="http://schemas.openxmlformats.org/drawingml/2006/main">
            <a:r>
              <a:t>If a reliable student list is available, we could use stratified random sampling. We first group students by year or stream and then randomly select from each group. This helps include different sections of the population. If we simply question whoever is available near the gate, that is convenience sampling. It is quicker, but the sample may not fairly represent all students. Ask the class: who might be missed if we survey only at noon?</a:t>
            </a:r>
          </a:p>
          <a:p xmlns:a="http://schemas.openxmlformats.org/drawingml/2006/main">
            <a:r>
              <a:t/>
            </a:r>
          </a:p>
          <a:p xmlns:a="http://schemas.openxmlformats.org/drawingml/2006/main">
            <a:r>
              <a:t>[Sources]</a:t>
            </a:r>
          </a:p>
          <a:p xmlns:a="http://schemas.openxmlformats.org/drawingml/2006/main">
            <a:r>
              <a:t>- User-supplied textbook photograph, p. 126, “Research Design”: diagram titled “The Research Process.”</a:t>
            </a:r>
          </a:p>
          <a:p xmlns:a="http://schemas.openxmlformats.org/drawingml/2006/main">
            <a:r>
              <a:t>- All Guwahati bus-study details are a hypothetical teaching example created for this lesson; they are not reported findings.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401da9607e914c8c"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6a16014e42c04341" /><Relationship Type="http://schemas.openxmlformats.org/officeDocument/2006/relationships/slideLayout" Target="/ppt/slideLayouts/slideLayout1.xml" Id="R8c89a6a7de644933"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8c89a6a7de644933"/>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cf513562b3b84ba5" /><Relationship Type="http://schemas.openxmlformats.org/officeDocument/2006/relationships/notesSlide" Target="/ppt/notesSlides/notesSlide1.xml" Id="R4bb94ab37a314b79"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b06ca34a42e744df" /><Relationship Type="http://schemas.openxmlformats.org/officeDocument/2006/relationships/notesSlide" Target="/ppt/notesSlides/notesSlide10.xml" Id="R6b52d47cb4704a74"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9b55aa85e8cb4bd7" /><Relationship Type="http://schemas.openxmlformats.org/officeDocument/2006/relationships/notesSlide" Target="/ppt/notesSlides/notesSlide11.xml" Id="R8732273173f745ae"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359fd05cf23a4609" /><Relationship Type="http://schemas.openxmlformats.org/officeDocument/2006/relationships/notesSlide" Target="/ppt/notesSlides/notesSlide12.xml" Id="Rca6c6840d7e24410"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1ef369d1da2e41ee" /><Relationship Type="http://schemas.openxmlformats.org/officeDocument/2006/relationships/notesSlide" Target="/ppt/notesSlides/notesSlide2.xml" Id="R427ee5adaf9b422b"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0afc7ec382de4d4c" /><Relationship Type="http://schemas.openxmlformats.org/officeDocument/2006/relationships/notesSlide" Target="/ppt/notesSlides/notesSlide3.xml" Id="R887f0272e9674324"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4bfa4ea28e674dc4" /><Relationship Type="http://schemas.openxmlformats.org/officeDocument/2006/relationships/notesSlide" Target="/ppt/notesSlides/notesSlide4.xml" Id="R9b27748e879447e4"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7d1e3b32bdfa4775" /><Relationship Type="http://schemas.openxmlformats.org/officeDocument/2006/relationships/notesSlide" Target="/ppt/notesSlides/notesSlide5.xml" Id="R6d650b15b1574179"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c64cfbe8c0ad4d35" /><Relationship Type="http://schemas.openxmlformats.org/officeDocument/2006/relationships/notesSlide" Target="/ppt/notesSlides/notesSlide6.xml" Id="R7b94a283c25942b8"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6932ac29ef0047bd" /><Relationship Type="http://schemas.openxmlformats.org/officeDocument/2006/relationships/notesSlide" Target="/ppt/notesSlides/notesSlide7.xml" Id="R9090cab3ac9f489d"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d4c631a34df74daa" /><Relationship Type="http://schemas.openxmlformats.org/officeDocument/2006/relationships/notesSlide" Target="/ppt/notesSlides/notesSlide8.xml" Id="R11980cbbdb544ea4"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decfa552a2c34571" /><Relationship Type="http://schemas.openxmlformats.org/officeDocument/2006/relationships/notesSlide" Target="/ppt/notesSlides/notesSlide9.xml" Id="R36fab9866f034de3" /></Relationships>
</file>

<file path=ppt/slides/slide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1" name="cover-eyebrow">
            <a:extLst xmlns:a="http://schemas.openxmlformats.org/drawingml/2006/main">
              <a:ext uri="{FF2B5EF4-FFF2-40B4-BE49-F238E27FC236}">
                <a16:creationId xmlns:a16="http://schemas.microsoft.com/office/drawing/2014/main" id="{13F89769-A57F-470D-91FB-15661834E608}"/>
              </a:ext>
            </a:extLst>
          </p:cNvPr>
          <p:cNvSpPr>
            <a:spLocks xmlns:a="http://schemas.openxmlformats.org/drawingml/2006/main" noGrp="1"/>
          </p:cNvSpPr>
          <p:nvPr/>
        </p:nvSpPr>
        <p:spPr>
          <a:xfrm xmlns:a="http://schemas.openxmlformats.org/drawingml/2006/main">
            <a:off x="552450" y="476250"/>
            <a:ext cx="4762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350" b="1">
                <a:solidFill>
                  <a:srgbClr val="2779C4"/>
                </a:solidFill>
                <a:latin typeface="Arial"/>
                <a:ea typeface="Arial"/>
                <a:cs typeface="Arial"/>
              </a:defRPr>
            </a:pPr>
            <a:r>
              <a:rPr sz="1350" b="1">
                <a:solidFill>
                  <a:srgbClr val="2779C4"/>
                </a:solidFill>
                <a:latin typeface="Arial"/>
                <a:ea typeface="Arial"/>
                <a:cs typeface="Arial"/>
              </a:rPr>
              <a:t>RESEARCH METHODOLOGY • BOX 2</a:t>
            </a:r>
          </a:p>
        </p:txBody>
      </p:sp>
      <p:sp>
        <p:nvSpPr>
          <p:cNvPr id="2" name="cover-title">
            <a:extLst xmlns:a="http://schemas.openxmlformats.org/drawingml/2006/main">
              <a:ext uri="{FF2B5EF4-FFF2-40B4-BE49-F238E27FC236}">
                <a16:creationId xmlns:a16="http://schemas.microsoft.com/office/drawing/2014/main" id="{98350772-965A-4C8B-9596-238B4BA5C016}"/>
              </a:ext>
            </a:extLst>
          </p:cNvPr>
          <p:cNvSpPr>
            <a:spLocks xmlns:a="http://schemas.openxmlformats.org/drawingml/2006/main" noGrp="1"/>
          </p:cNvSpPr>
          <p:nvPr/>
        </p:nvSpPr>
        <p:spPr>
          <a:xfrm xmlns:a="http://schemas.openxmlformats.org/drawingml/2006/main">
            <a:off x="552450" y="1428750"/>
            <a:ext cx="5429250" cy="1676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4425" b="1">
                <a:solidFill>
                  <a:srgbClr val="14202B"/>
                </a:solidFill>
                <a:latin typeface="Arial"/>
                <a:ea typeface="Arial"/>
                <a:cs typeface="Arial"/>
              </a:defRPr>
            </a:pPr>
            <a:r>
              <a:rPr sz="4425" b="1">
                <a:solidFill>
                  <a:srgbClr val="14202B"/>
                </a:solidFill>
                <a:latin typeface="Arial"/>
                <a:ea typeface="Arial"/>
                <a:cs typeface="Arial"/>
              </a:rPr>
              <a:t>Research Design</a:t>
            </a:r>
          </a:p>
          <a:p xmlns:a="http://schemas.openxmlformats.org/drawingml/2006/main">
            <a:pPr>
              <a:defRPr sz="4425" b="1">
                <a:solidFill>
                  <a:srgbClr val="14202B"/>
                </a:solidFill>
                <a:latin typeface="Arial"/>
                <a:ea typeface="Arial"/>
                <a:cs typeface="Arial"/>
              </a:defRPr>
            </a:pPr>
            <a:r>
              <a:rPr sz="4425" b="1">
                <a:solidFill>
                  <a:srgbClr val="14202B"/>
                </a:solidFill>
                <a:latin typeface="Arial"/>
                <a:ea typeface="Arial"/>
                <a:cs typeface="Arial"/>
              </a:rPr>
              <a:t>Step by Step</a:t>
            </a:r>
          </a:p>
        </p:txBody>
      </p:sp>
      <p:sp>
        <p:nvSpPr>
          <p:cNvPr id="3" name="cover-subtitle">
            <a:extLst xmlns:a="http://schemas.openxmlformats.org/drawingml/2006/main">
              <a:ext uri="{FF2B5EF4-FFF2-40B4-BE49-F238E27FC236}">
                <a16:creationId xmlns:a16="http://schemas.microsoft.com/office/drawing/2014/main" id="{EEE19388-1BD6-41D6-B449-C361DFDCC7DB}"/>
              </a:ext>
            </a:extLst>
          </p:cNvPr>
          <p:cNvSpPr>
            <a:spLocks xmlns:a="http://schemas.openxmlformats.org/drawingml/2006/main" noGrp="1"/>
          </p:cNvSpPr>
          <p:nvPr/>
        </p:nvSpPr>
        <p:spPr>
          <a:xfrm xmlns:a="http://schemas.openxmlformats.org/drawingml/2006/main">
            <a:off x="552450" y="3524250"/>
            <a:ext cx="5143500" cy="1028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rmAutofit fontScale="100000"/>
          </a:bodyPr>
          <a:lstStyle xmlns:a="http://schemas.openxmlformats.org/drawingml/2006/main"/>
          <a:p xmlns:a="http://schemas.openxmlformats.org/drawingml/2006/main">
            <a:pPr>
              <a:defRPr sz="2025">
                <a:solidFill>
                  <a:srgbClr val="5E6A75"/>
                </a:solidFill>
                <a:latin typeface="Arial"/>
                <a:ea typeface="Arial"/>
                <a:cs typeface="Arial"/>
              </a:defRPr>
            </a:pPr>
            <a:r>
              <a:rPr sz="2025">
                <a:solidFill>
                  <a:srgbClr val="5E6A75"/>
                </a:solidFill>
                <a:latin typeface="Arial"/>
                <a:ea typeface="Arial"/>
                <a:cs typeface="Arial"/>
              </a:rPr>
              <a:t>One local social-science example—from the first idea to the final report</a:t>
            </a:r>
          </a:p>
        </p:txBody>
      </p:sp>
      <p:sp>
        <p:nvSpPr>
          <p:cNvPr id="4" name="route-field">
            <a:extLst xmlns:a="http://schemas.openxmlformats.org/drawingml/2006/main">
              <a:ext uri="{FF2B5EF4-FFF2-40B4-BE49-F238E27FC236}">
                <a16:creationId xmlns:a16="http://schemas.microsoft.com/office/drawing/2014/main" id="{CBC8397E-7BD0-425A-987F-447F84D9E4D4}"/>
              </a:ext>
            </a:extLst>
          </p:cNvPr>
          <p:cNvSpPr>
            <a:spLocks xmlns:a="http://schemas.openxmlformats.org/drawingml/2006/main" noGrp="1"/>
          </p:cNvSpPr>
          <p:nvPr/>
        </p:nvSpPr>
        <p:spPr>
          <a:xfrm xmlns:a="http://schemas.openxmlformats.org/drawingml/2006/main">
            <a:off x="6572250" y="428625"/>
            <a:ext cx="5048250" cy="5619750"/>
          </a:xfrm>
          <a:prstGeom xmlns:a="http://schemas.openxmlformats.org/drawingml/2006/main" prst="roundRect">
            <a:avLst>
              <a:gd name="adj" fmla="val 3396"/>
            </a:avLst>
          </a:prstGeom>
          <a:solidFill xmlns:a="http://schemas.openxmlformats.org/drawingml/2006/main">
            <a:srgbClr val="DCEFFD"/>
          </a:solidFill>
          <a:ln xmlns:a="http://schemas.openxmlformats.org/drawingml/2006/main" w="9525">
            <a:solidFill>
              <a:srgbClr val="2779C4"/>
            </a:solidFill>
            <a:prstDash val="solid"/>
          </a:ln>
        </p:spPr>
      </p:sp>
      <p:sp>
        <p:nvSpPr>
          <p:cNvPr id="5" name="route-a">
            <a:extLst xmlns:a="http://schemas.openxmlformats.org/drawingml/2006/main">
              <a:ext uri="{FF2B5EF4-FFF2-40B4-BE49-F238E27FC236}">
                <a16:creationId xmlns:a16="http://schemas.microsoft.com/office/drawing/2014/main" id="{05F78AD9-2F17-4033-9B55-92B4B1A9E905}"/>
              </a:ext>
            </a:extLst>
          </p:cNvPr>
          <p:cNvSpPr>
            <a:spLocks xmlns:a="http://schemas.openxmlformats.org/drawingml/2006/main" noGrp="1"/>
          </p:cNvSpPr>
          <p:nvPr/>
        </p:nvSpPr>
        <p:spPr>
          <a:xfrm xmlns:a="http://schemas.openxmlformats.org/drawingml/2006/main">
            <a:off x="7334250" y="2143125"/>
            <a:ext cx="0" cy="2905125"/>
          </a:xfrm>
          <a:prstGeom xmlns:a="http://schemas.openxmlformats.org/drawingml/2006/main" prst="line">
            <a:avLst/>
          </a:prstGeom>
          <a:noFill xmlns:a="http://schemas.openxmlformats.org/drawingml/2006/main"/>
          <a:ln xmlns:a="http://schemas.openxmlformats.org/drawingml/2006/main" w="57150">
            <a:solidFill>
              <a:srgbClr val="2779C4"/>
            </a:solidFill>
            <a:prstDash val="solid"/>
          </a:ln>
        </p:spPr>
      </p:sp>
      <p:sp>
        <p:nvSpPr>
          <p:cNvPr id="6" name="route-b">
            <a:extLst xmlns:a="http://schemas.openxmlformats.org/drawingml/2006/main">
              <a:ext uri="{FF2B5EF4-FFF2-40B4-BE49-F238E27FC236}">
                <a16:creationId xmlns:a16="http://schemas.microsoft.com/office/drawing/2014/main" id="{073B07D6-1C69-4B69-90C5-6D690587E94B}"/>
              </a:ext>
            </a:extLst>
          </p:cNvPr>
          <p:cNvSpPr>
            <a:spLocks xmlns:a="http://schemas.openxmlformats.org/drawingml/2006/main" noGrp="1"/>
          </p:cNvSpPr>
          <p:nvPr/>
        </p:nvSpPr>
        <p:spPr>
          <a:xfrm xmlns:a="http://schemas.openxmlformats.org/drawingml/2006/main">
            <a:off x="7334250" y="2143125"/>
            <a:ext cx="2809875" cy="0"/>
          </a:xfrm>
          <a:prstGeom xmlns:a="http://schemas.openxmlformats.org/drawingml/2006/main" prst="line">
            <a:avLst/>
          </a:prstGeom>
          <a:noFill xmlns:a="http://schemas.openxmlformats.org/drawingml/2006/main"/>
          <a:ln xmlns:a="http://schemas.openxmlformats.org/drawingml/2006/main" w="57150">
            <a:solidFill>
              <a:srgbClr val="2779C4"/>
            </a:solidFill>
            <a:prstDash val="solid"/>
          </a:ln>
        </p:spPr>
      </p:sp>
      <p:sp>
        <p:nvSpPr>
          <p:cNvPr id="7" name="route-c">
            <a:extLst xmlns:a="http://schemas.openxmlformats.org/drawingml/2006/main">
              <a:ext uri="{FF2B5EF4-FFF2-40B4-BE49-F238E27FC236}">
                <a16:creationId xmlns:a16="http://schemas.microsoft.com/office/drawing/2014/main" id="{F27BB6F7-22A9-4CA5-95A6-43B09EC0F900}"/>
              </a:ext>
            </a:extLst>
          </p:cNvPr>
          <p:cNvSpPr>
            <a:spLocks xmlns:a="http://schemas.openxmlformats.org/drawingml/2006/main" noGrp="1"/>
          </p:cNvSpPr>
          <p:nvPr/>
        </p:nvSpPr>
        <p:spPr>
          <a:xfrm xmlns:a="http://schemas.openxmlformats.org/drawingml/2006/main">
            <a:off x="10144125" y="2143125"/>
            <a:ext cx="0" cy="2905125"/>
          </a:xfrm>
          <a:prstGeom xmlns:a="http://schemas.openxmlformats.org/drawingml/2006/main" prst="line">
            <a:avLst/>
          </a:prstGeom>
          <a:noFill xmlns:a="http://schemas.openxmlformats.org/drawingml/2006/main"/>
          <a:ln xmlns:a="http://schemas.openxmlformats.org/drawingml/2006/main" w="57150">
            <a:solidFill>
              <a:srgbClr val="2779C4"/>
            </a:solidFill>
            <a:prstDash val="solid"/>
          </a:ln>
        </p:spPr>
      </p:sp>
      <p:sp>
        <p:nvSpPr>
          <p:cNvPr id="8" name="stop-dot-0">
            <a:extLst xmlns:a="http://schemas.openxmlformats.org/drawingml/2006/main">
              <a:ext uri="{FF2B5EF4-FFF2-40B4-BE49-F238E27FC236}">
                <a16:creationId xmlns:a16="http://schemas.microsoft.com/office/drawing/2014/main" id="{11C46A97-08E5-4044-9782-F7A195CBBE57}"/>
              </a:ext>
            </a:extLst>
          </p:cNvPr>
          <p:cNvSpPr>
            <a:spLocks xmlns:a="http://schemas.openxmlformats.org/drawingml/2006/main" noGrp="1"/>
          </p:cNvSpPr>
          <p:nvPr/>
        </p:nvSpPr>
        <p:spPr>
          <a:xfrm xmlns:a="http://schemas.openxmlformats.org/drawingml/2006/main">
            <a:off x="7200900" y="4914900"/>
            <a:ext cx="266700" cy="266700"/>
          </a:xfrm>
          <a:prstGeom xmlns:a="http://schemas.openxmlformats.org/drawingml/2006/main" prst="ellipse">
            <a:avLst/>
          </a:prstGeom>
          <a:solidFill xmlns:a="http://schemas.openxmlformats.org/drawingml/2006/main">
            <a:srgbClr val="1D8F84"/>
          </a:solidFill>
          <a:ln xmlns:a="http://schemas.openxmlformats.org/drawingml/2006/main" w="28575">
            <a:solidFill>
              <a:srgbClr val="FFFFFF"/>
            </a:solidFill>
            <a:prstDash val="solid"/>
          </a:ln>
        </p:spPr>
      </p:sp>
      <p:sp>
        <p:nvSpPr>
          <p:cNvPr id="9" name="stop-label-0">
            <a:extLst xmlns:a="http://schemas.openxmlformats.org/drawingml/2006/main">
              <a:ext uri="{FF2B5EF4-FFF2-40B4-BE49-F238E27FC236}">
                <a16:creationId xmlns:a16="http://schemas.microsoft.com/office/drawing/2014/main" id="{3E0B04C7-E16E-40ED-934C-A66D8B0A8C75}"/>
              </a:ext>
            </a:extLst>
          </p:cNvPr>
          <p:cNvSpPr>
            <a:spLocks xmlns:a="http://schemas.openxmlformats.org/drawingml/2006/main" noGrp="1"/>
          </p:cNvSpPr>
          <p:nvPr/>
        </p:nvSpPr>
        <p:spPr>
          <a:xfrm xmlns:a="http://schemas.openxmlformats.org/drawingml/2006/main">
            <a:off x="6667500" y="5276850"/>
            <a:ext cx="1333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275" b="1">
                <a:solidFill>
                  <a:srgbClr val="14202B"/>
                </a:solidFill>
                <a:latin typeface="Arial"/>
                <a:ea typeface="Arial"/>
                <a:cs typeface="Arial"/>
              </a:defRPr>
            </a:pPr>
            <a:r>
              <a:rPr sz="1275" b="1">
                <a:solidFill>
                  <a:srgbClr val="14202B"/>
                </a:solidFill>
                <a:latin typeface="Arial"/>
                <a:ea typeface="Arial"/>
                <a:cs typeface="Arial"/>
              </a:rPr>
              <a:t>REPORT</a:t>
            </a:r>
          </a:p>
        </p:txBody>
      </p:sp>
      <p:sp>
        <p:nvSpPr>
          <p:cNvPr id="10" name="stop-dot-1">
            <a:extLst xmlns:a="http://schemas.openxmlformats.org/drawingml/2006/main">
              <a:ext uri="{FF2B5EF4-FFF2-40B4-BE49-F238E27FC236}">
                <a16:creationId xmlns:a16="http://schemas.microsoft.com/office/drawing/2014/main" id="{C1357CAF-FC64-48FC-8097-5566983C5164}"/>
              </a:ext>
            </a:extLst>
          </p:cNvPr>
          <p:cNvSpPr>
            <a:spLocks xmlns:a="http://schemas.openxmlformats.org/drawingml/2006/main" noGrp="1"/>
          </p:cNvSpPr>
          <p:nvPr/>
        </p:nvSpPr>
        <p:spPr>
          <a:xfrm xmlns:a="http://schemas.openxmlformats.org/drawingml/2006/main">
            <a:off x="7200900" y="3467100"/>
            <a:ext cx="266700" cy="266700"/>
          </a:xfrm>
          <a:prstGeom xmlns:a="http://schemas.openxmlformats.org/drawingml/2006/main" prst="ellipse">
            <a:avLst/>
          </a:prstGeom>
          <a:solidFill xmlns:a="http://schemas.openxmlformats.org/drawingml/2006/main">
            <a:srgbClr val="1D8F84"/>
          </a:solidFill>
          <a:ln xmlns:a="http://schemas.openxmlformats.org/drawingml/2006/main" w="28575">
            <a:solidFill>
              <a:srgbClr val="FFFFFF"/>
            </a:solidFill>
            <a:prstDash val="solid"/>
          </a:ln>
        </p:spPr>
      </p:sp>
      <p:sp>
        <p:nvSpPr>
          <p:cNvPr id="11" name="stop-label-1">
            <a:extLst xmlns:a="http://schemas.openxmlformats.org/drawingml/2006/main">
              <a:ext uri="{FF2B5EF4-FFF2-40B4-BE49-F238E27FC236}">
                <a16:creationId xmlns:a16="http://schemas.microsoft.com/office/drawing/2014/main" id="{374E4C8A-B1AD-45C9-B552-9695C86B1D33}"/>
              </a:ext>
            </a:extLst>
          </p:cNvPr>
          <p:cNvSpPr>
            <a:spLocks xmlns:a="http://schemas.openxmlformats.org/drawingml/2006/main" noGrp="1"/>
          </p:cNvSpPr>
          <p:nvPr/>
        </p:nvSpPr>
        <p:spPr>
          <a:xfrm xmlns:a="http://schemas.openxmlformats.org/drawingml/2006/main">
            <a:off x="6667500" y="3829050"/>
            <a:ext cx="1333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275" b="1">
                <a:solidFill>
                  <a:srgbClr val="14202B"/>
                </a:solidFill>
                <a:latin typeface="Arial"/>
                <a:ea typeface="Arial"/>
                <a:cs typeface="Arial"/>
              </a:defRPr>
            </a:pPr>
            <a:r>
              <a:rPr sz="1275" b="1">
                <a:solidFill>
                  <a:srgbClr val="14202B"/>
                </a:solidFill>
                <a:latin typeface="Arial"/>
                <a:ea typeface="Arial"/>
                <a:cs typeface="Arial"/>
              </a:rPr>
              <a:t>DATA</a:t>
            </a:r>
          </a:p>
        </p:txBody>
      </p:sp>
      <p:sp>
        <p:nvSpPr>
          <p:cNvPr id="12" name="stop-dot-2">
            <a:extLst xmlns:a="http://schemas.openxmlformats.org/drawingml/2006/main">
              <a:ext uri="{FF2B5EF4-FFF2-40B4-BE49-F238E27FC236}">
                <a16:creationId xmlns:a16="http://schemas.microsoft.com/office/drawing/2014/main" id="{9D79E515-F6A8-4CDD-BE20-011357673D69}"/>
              </a:ext>
            </a:extLst>
          </p:cNvPr>
          <p:cNvSpPr>
            <a:spLocks xmlns:a="http://schemas.openxmlformats.org/drawingml/2006/main" noGrp="1"/>
          </p:cNvSpPr>
          <p:nvPr/>
        </p:nvSpPr>
        <p:spPr>
          <a:xfrm xmlns:a="http://schemas.openxmlformats.org/drawingml/2006/main">
            <a:off x="7200900" y="2009775"/>
            <a:ext cx="266700" cy="266700"/>
          </a:xfrm>
          <a:prstGeom xmlns:a="http://schemas.openxmlformats.org/drawingml/2006/main" prst="ellipse">
            <a:avLst/>
          </a:prstGeom>
          <a:solidFill xmlns:a="http://schemas.openxmlformats.org/drawingml/2006/main">
            <a:srgbClr val="1D8F84"/>
          </a:solidFill>
          <a:ln xmlns:a="http://schemas.openxmlformats.org/drawingml/2006/main" w="28575">
            <a:solidFill>
              <a:srgbClr val="FFFFFF"/>
            </a:solidFill>
            <a:prstDash val="solid"/>
          </a:ln>
        </p:spPr>
      </p:sp>
      <p:sp>
        <p:nvSpPr>
          <p:cNvPr id="13" name="stop-label-2">
            <a:extLst xmlns:a="http://schemas.openxmlformats.org/drawingml/2006/main">
              <a:ext uri="{FF2B5EF4-FFF2-40B4-BE49-F238E27FC236}">
                <a16:creationId xmlns:a16="http://schemas.microsoft.com/office/drawing/2014/main" id="{7A0FEA1A-8703-41E3-BA8B-661263E4D4E6}"/>
              </a:ext>
            </a:extLst>
          </p:cNvPr>
          <p:cNvSpPr>
            <a:spLocks xmlns:a="http://schemas.openxmlformats.org/drawingml/2006/main" noGrp="1"/>
          </p:cNvSpPr>
          <p:nvPr/>
        </p:nvSpPr>
        <p:spPr>
          <a:xfrm xmlns:a="http://schemas.openxmlformats.org/drawingml/2006/main">
            <a:off x="6667500" y="2371725"/>
            <a:ext cx="1333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275" b="1">
                <a:solidFill>
                  <a:srgbClr val="14202B"/>
                </a:solidFill>
                <a:latin typeface="Arial"/>
                <a:ea typeface="Arial"/>
                <a:cs typeface="Arial"/>
              </a:defRPr>
            </a:pPr>
            <a:r>
              <a:rPr sz="1275" b="1">
                <a:solidFill>
                  <a:srgbClr val="14202B"/>
                </a:solidFill>
                <a:latin typeface="Arial"/>
                <a:ea typeface="Arial"/>
                <a:cs typeface="Arial"/>
              </a:rPr>
              <a:t>IDEA</a:t>
            </a:r>
          </a:p>
        </p:txBody>
      </p:sp>
      <p:sp>
        <p:nvSpPr>
          <p:cNvPr id="14" name="stop-dot-3">
            <a:extLst xmlns:a="http://schemas.openxmlformats.org/drawingml/2006/main">
              <a:ext uri="{FF2B5EF4-FFF2-40B4-BE49-F238E27FC236}">
                <a16:creationId xmlns:a16="http://schemas.microsoft.com/office/drawing/2014/main" id="{7C49E66B-5628-4C12-85B4-42F6838491A4}"/>
              </a:ext>
            </a:extLst>
          </p:cNvPr>
          <p:cNvSpPr>
            <a:spLocks xmlns:a="http://schemas.openxmlformats.org/drawingml/2006/main" noGrp="1"/>
          </p:cNvSpPr>
          <p:nvPr/>
        </p:nvSpPr>
        <p:spPr>
          <a:xfrm xmlns:a="http://schemas.openxmlformats.org/drawingml/2006/main">
            <a:off x="10010775" y="2009775"/>
            <a:ext cx="266700" cy="266700"/>
          </a:xfrm>
          <a:prstGeom xmlns:a="http://schemas.openxmlformats.org/drawingml/2006/main" prst="ellipse">
            <a:avLst/>
          </a:prstGeom>
          <a:solidFill xmlns:a="http://schemas.openxmlformats.org/drawingml/2006/main">
            <a:srgbClr val="EFA536"/>
          </a:solidFill>
          <a:ln xmlns:a="http://schemas.openxmlformats.org/drawingml/2006/main" w="28575">
            <a:solidFill>
              <a:srgbClr val="FFFFFF"/>
            </a:solidFill>
            <a:prstDash val="solid"/>
          </a:ln>
        </p:spPr>
      </p:sp>
      <p:sp>
        <p:nvSpPr>
          <p:cNvPr id="15" name="stop-label-3">
            <a:extLst xmlns:a="http://schemas.openxmlformats.org/drawingml/2006/main">
              <a:ext uri="{FF2B5EF4-FFF2-40B4-BE49-F238E27FC236}">
                <a16:creationId xmlns:a16="http://schemas.microsoft.com/office/drawing/2014/main" id="{98BE2E73-3DB3-4099-94A3-63F07052ECFC}"/>
              </a:ext>
            </a:extLst>
          </p:cNvPr>
          <p:cNvSpPr>
            <a:spLocks xmlns:a="http://schemas.openxmlformats.org/drawingml/2006/main" noGrp="1"/>
          </p:cNvSpPr>
          <p:nvPr/>
        </p:nvSpPr>
        <p:spPr>
          <a:xfrm xmlns:a="http://schemas.openxmlformats.org/drawingml/2006/main">
            <a:off x="9477375" y="2371725"/>
            <a:ext cx="1333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275" b="1">
                <a:solidFill>
                  <a:srgbClr val="14202B"/>
                </a:solidFill>
                <a:latin typeface="Arial"/>
                <a:ea typeface="Arial"/>
                <a:cs typeface="Arial"/>
              </a:defRPr>
            </a:pPr>
            <a:r>
              <a:rPr sz="1275" b="1">
                <a:solidFill>
                  <a:srgbClr val="14202B"/>
                </a:solidFill>
                <a:latin typeface="Arial"/>
                <a:ea typeface="Arial"/>
                <a:cs typeface="Arial"/>
              </a:rPr>
              <a:t>DESIGN</a:t>
            </a:r>
          </a:p>
        </p:txBody>
      </p:sp>
      <p:sp>
        <p:nvSpPr>
          <p:cNvPr id="16" name="stop-dot-4">
            <a:extLst xmlns:a="http://schemas.openxmlformats.org/drawingml/2006/main">
              <a:ext uri="{FF2B5EF4-FFF2-40B4-BE49-F238E27FC236}">
                <a16:creationId xmlns:a16="http://schemas.microsoft.com/office/drawing/2014/main" id="{A1AE6521-2295-4C33-9DAB-A3EDEA845BB6}"/>
              </a:ext>
            </a:extLst>
          </p:cNvPr>
          <p:cNvSpPr>
            <a:spLocks xmlns:a="http://schemas.openxmlformats.org/drawingml/2006/main" noGrp="1"/>
          </p:cNvSpPr>
          <p:nvPr/>
        </p:nvSpPr>
        <p:spPr>
          <a:xfrm xmlns:a="http://schemas.openxmlformats.org/drawingml/2006/main">
            <a:off x="10010775" y="3467100"/>
            <a:ext cx="266700" cy="266700"/>
          </a:xfrm>
          <a:prstGeom xmlns:a="http://schemas.openxmlformats.org/drawingml/2006/main" prst="ellipse">
            <a:avLst/>
          </a:prstGeom>
          <a:solidFill xmlns:a="http://schemas.openxmlformats.org/drawingml/2006/main">
            <a:srgbClr val="1D8F84"/>
          </a:solidFill>
          <a:ln xmlns:a="http://schemas.openxmlformats.org/drawingml/2006/main" w="28575">
            <a:solidFill>
              <a:srgbClr val="FFFFFF"/>
            </a:solidFill>
            <a:prstDash val="solid"/>
          </a:ln>
        </p:spPr>
      </p:sp>
      <p:sp>
        <p:nvSpPr>
          <p:cNvPr id="17" name="stop-label-4">
            <a:extLst xmlns:a="http://schemas.openxmlformats.org/drawingml/2006/main">
              <a:ext uri="{FF2B5EF4-FFF2-40B4-BE49-F238E27FC236}">
                <a16:creationId xmlns:a16="http://schemas.microsoft.com/office/drawing/2014/main" id="{809E7FC9-759D-48C6-B405-3E0342F9F35D}"/>
              </a:ext>
            </a:extLst>
          </p:cNvPr>
          <p:cNvSpPr>
            <a:spLocks xmlns:a="http://schemas.openxmlformats.org/drawingml/2006/main" noGrp="1"/>
          </p:cNvSpPr>
          <p:nvPr/>
        </p:nvSpPr>
        <p:spPr>
          <a:xfrm xmlns:a="http://schemas.openxmlformats.org/drawingml/2006/main">
            <a:off x="9477375" y="3829050"/>
            <a:ext cx="1333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275" b="1">
                <a:solidFill>
                  <a:srgbClr val="14202B"/>
                </a:solidFill>
                <a:latin typeface="Arial"/>
                <a:ea typeface="Arial"/>
                <a:cs typeface="Arial"/>
              </a:defRPr>
            </a:pPr>
            <a:r>
              <a:rPr sz="1275" b="1">
                <a:solidFill>
                  <a:srgbClr val="14202B"/>
                </a:solidFill>
                <a:latin typeface="Arial"/>
                <a:ea typeface="Arial"/>
                <a:cs typeface="Arial"/>
              </a:rPr>
              <a:t>FIELDWORK</a:t>
            </a:r>
          </a:p>
        </p:txBody>
      </p:sp>
      <p:sp>
        <p:nvSpPr>
          <p:cNvPr id="18" name="stop-dot-5">
            <a:extLst xmlns:a="http://schemas.openxmlformats.org/drawingml/2006/main">
              <a:ext uri="{FF2B5EF4-FFF2-40B4-BE49-F238E27FC236}">
                <a16:creationId xmlns:a16="http://schemas.microsoft.com/office/drawing/2014/main" id="{8ED0E4D5-F5C7-4727-96DE-6F4B37383699}"/>
              </a:ext>
            </a:extLst>
          </p:cNvPr>
          <p:cNvSpPr>
            <a:spLocks xmlns:a="http://schemas.openxmlformats.org/drawingml/2006/main" noGrp="1"/>
          </p:cNvSpPr>
          <p:nvPr/>
        </p:nvSpPr>
        <p:spPr>
          <a:xfrm xmlns:a="http://schemas.openxmlformats.org/drawingml/2006/main">
            <a:off x="10010775" y="4914900"/>
            <a:ext cx="266700" cy="266700"/>
          </a:xfrm>
          <a:prstGeom xmlns:a="http://schemas.openxmlformats.org/drawingml/2006/main" prst="ellipse">
            <a:avLst/>
          </a:prstGeom>
          <a:solidFill xmlns:a="http://schemas.openxmlformats.org/drawingml/2006/main">
            <a:srgbClr val="1D8F84"/>
          </a:solidFill>
          <a:ln xmlns:a="http://schemas.openxmlformats.org/drawingml/2006/main" w="28575">
            <a:solidFill>
              <a:srgbClr val="FFFFFF"/>
            </a:solidFill>
            <a:prstDash val="solid"/>
          </a:ln>
        </p:spPr>
      </p:sp>
      <p:sp>
        <p:nvSpPr>
          <p:cNvPr id="19" name="stop-label-5">
            <a:extLst xmlns:a="http://schemas.openxmlformats.org/drawingml/2006/main">
              <a:ext uri="{FF2B5EF4-FFF2-40B4-BE49-F238E27FC236}">
                <a16:creationId xmlns:a16="http://schemas.microsoft.com/office/drawing/2014/main" id="{54F7FE8D-A1EA-4E42-9778-5020BFDFDDEA}"/>
              </a:ext>
            </a:extLst>
          </p:cNvPr>
          <p:cNvSpPr>
            <a:spLocks xmlns:a="http://schemas.openxmlformats.org/drawingml/2006/main" noGrp="1"/>
          </p:cNvSpPr>
          <p:nvPr/>
        </p:nvSpPr>
        <p:spPr>
          <a:xfrm xmlns:a="http://schemas.openxmlformats.org/drawingml/2006/main">
            <a:off x="9477375" y="5276850"/>
            <a:ext cx="1333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275" b="1">
                <a:solidFill>
                  <a:srgbClr val="14202B"/>
                </a:solidFill>
                <a:latin typeface="Arial"/>
                <a:ea typeface="Arial"/>
                <a:cs typeface="Arial"/>
              </a:defRPr>
            </a:pPr>
            <a:r>
              <a:rPr sz="1275" b="1">
                <a:solidFill>
                  <a:srgbClr val="14202B"/>
                </a:solidFill>
                <a:latin typeface="Arial"/>
                <a:ea typeface="Arial"/>
                <a:cs typeface="Arial"/>
              </a:rPr>
              <a:t>ANSWER</a:t>
            </a:r>
          </a:p>
        </p:txBody>
      </p:sp>
      <p:sp>
        <p:nvSpPr>
          <p:cNvPr id="20" name="cover-footer">
            <a:extLst xmlns:a="http://schemas.openxmlformats.org/drawingml/2006/main">
              <a:ext uri="{FF2B5EF4-FFF2-40B4-BE49-F238E27FC236}">
                <a16:creationId xmlns:a16="http://schemas.microsoft.com/office/drawing/2014/main" id="{46732BA8-9B2C-41B4-833A-A4C740781370}"/>
              </a:ext>
            </a:extLst>
          </p:cNvPr>
          <p:cNvSpPr>
            <a:spLocks xmlns:a="http://schemas.openxmlformats.org/drawingml/2006/main" noGrp="1"/>
          </p:cNvSpPr>
          <p:nvPr/>
        </p:nvSpPr>
        <p:spPr>
          <a:xfrm xmlns:a="http://schemas.openxmlformats.org/drawingml/2006/main">
            <a:off x="11315700" y="6381750"/>
            <a:ext cx="3429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r">
              <a:defRPr sz="1050">
                <a:solidFill>
                  <a:srgbClr val="5E6A75"/>
                </a:solidFill>
                <a:latin typeface="Arial"/>
                <a:ea typeface="Arial"/>
                <a:cs typeface="Arial"/>
              </a:defRPr>
            </a:pPr>
            <a:r>
              <a:rPr sz="1050">
                <a:solidFill>
                  <a:srgbClr val="5E6A75"/>
                </a:solidFill>
                <a:latin typeface="Arial"/>
                <a:ea typeface="Arial"/>
                <a:cs typeface="Arial"/>
              </a:rPr>
              <a:t>1</a:t>
            </a:r>
          </a:p>
        </p:txBody>
      </p:sp>
    </p:spTree>
    <p:extLst>
      <p:ext uri="{BB962C8B-B14F-4D97-AF65-F5344CB8AC3E}">
        <p14:creationId xmlns:p14="http://schemas.microsoft.com/office/powerpoint/2010/main" val="1604897103"/>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26" name="eyebrow-10">
            <a:extLst xmlns:a="http://schemas.openxmlformats.org/drawingml/2006/main">
              <a:ext uri="{FF2B5EF4-FFF2-40B4-BE49-F238E27FC236}">
                <a16:creationId xmlns:a16="http://schemas.microsoft.com/office/drawing/2014/main" id="{A072C574-E06A-4412-89CA-E943839FE317}"/>
              </a:ext>
            </a:extLst>
          </p:cNvPr>
          <p:cNvSpPr>
            <a:spLocks xmlns:a="http://schemas.openxmlformats.org/drawingml/2006/main" noGrp="1"/>
          </p:cNvSpPr>
          <p:nvPr/>
        </p:nvSpPr>
        <p:spPr>
          <a:xfrm xmlns:a="http://schemas.openxmlformats.org/drawingml/2006/main">
            <a:off x="533400" y="257175"/>
            <a:ext cx="495300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125" b="1">
                <a:solidFill>
                  <a:srgbClr val="2779C4"/>
                </a:solidFill>
                <a:latin typeface="Arial"/>
                <a:ea typeface="Arial"/>
                <a:cs typeface="Arial"/>
              </a:defRPr>
            </a:pPr>
            <a:r>
              <a:rPr sz="1125" b="1">
                <a:solidFill>
                  <a:srgbClr val="2779C4"/>
                </a:solidFill>
                <a:latin typeface="Arial"/>
                <a:ea typeface="Arial"/>
                <a:cs typeface="Arial"/>
              </a:rPr>
              <a:t>PHASE 2 • RESEARCH DESIGNING</a:t>
            </a:r>
          </a:p>
        </p:txBody>
      </p:sp>
      <p:sp>
        <p:nvSpPr>
          <p:cNvPr id="2" name="title-10">
            <a:extLst xmlns:a="http://schemas.openxmlformats.org/drawingml/2006/main">
              <a:ext uri="{FF2B5EF4-FFF2-40B4-BE49-F238E27FC236}">
                <a16:creationId xmlns:a16="http://schemas.microsoft.com/office/drawing/2014/main" id="{546E8AA7-6AAA-4E9D-9497-32D5CF4A12A6}"/>
              </a:ext>
            </a:extLst>
          </p:cNvPr>
          <p:cNvSpPr>
            <a:spLocks xmlns:a="http://schemas.openxmlformats.org/drawingml/2006/main" noGrp="1"/>
          </p:cNvSpPr>
          <p:nvPr/>
        </p:nvSpPr>
        <p:spPr>
          <a:xfrm xmlns:a="http://schemas.openxmlformats.org/drawingml/2006/main">
            <a:off x="533400" y="590550"/>
            <a:ext cx="11001375"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2775" b="1">
                <a:solidFill>
                  <a:srgbClr val="14202B"/>
                </a:solidFill>
                <a:latin typeface="Arial"/>
                <a:ea typeface="Arial"/>
                <a:cs typeface="Arial"/>
              </a:defRPr>
            </a:pPr>
            <a:r>
              <a:rPr sz="2775" b="1">
                <a:solidFill>
                  <a:srgbClr val="14202B"/>
                </a:solidFill>
                <a:latin typeface="Arial"/>
                <a:ea typeface="Arial"/>
                <a:cs typeface="Arial"/>
              </a:rPr>
              <a:t>Before fieldwork, write the complete design in one place</a:t>
            </a:r>
          </a:p>
        </p:txBody>
      </p:sp>
      <p:sp>
        <p:nvSpPr>
          <p:cNvPr id="3" name="accent-10">
            <a:extLst xmlns:a="http://schemas.openxmlformats.org/drawingml/2006/main">
              <a:ext uri="{FF2B5EF4-FFF2-40B4-BE49-F238E27FC236}">
                <a16:creationId xmlns:a16="http://schemas.microsoft.com/office/drawing/2014/main" id="{4B266CBE-6047-4FF5-AACB-2188510EC588}"/>
              </a:ext>
            </a:extLst>
          </p:cNvPr>
          <p:cNvSpPr>
            <a:spLocks xmlns:a="http://schemas.openxmlformats.org/drawingml/2006/main" noGrp="1"/>
          </p:cNvSpPr>
          <p:nvPr/>
        </p:nvSpPr>
        <p:spPr>
          <a:xfrm xmlns:a="http://schemas.openxmlformats.org/drawingml/2006/main">
            <a:off x="533400" y="1200150"/>
            <a:ext cx="762000" cy="57150"/>
          </a:xfrm>
          <a:prstGeom xmlns:a="http://schemas.openxmlformats.org/drawingml/2006/main" prst="rect">
            <a:avLst/>
          </a:prstGeom>
          <a:solidFill xmlns:a="http://schemas.openxmlformats.org/drawingml/2006/main">
            <a:srgbClr val="2779C4"/>
          </a:solidFill>
          <a:ln xmlns:a="http://schemas.openxmlformats.org/drawingml/2006/main" w="0">
            <a:solidFill>
              <a:srgbClr val="2779C4"/>
            </a:solidFill>
            <a:prstDash val="solid"/>
          </a:ln>
        </p:spPr>
      </p:sp>
      <p:sp>
        <p:nvSpPr>
          <p:cNvPr id="4" name="footer-10">
            <a:extLst xmlns:a="http://schemas.openxmlformats.org/drawingml/2006/main">
              <a:ext uri="{FF2B5EF4-FFF2-40B4-BE49-F238E27FC236}">
                <a16:creationId xmlns:a16="http://schemas.microsoft.com/office/drawing/2014/main" id="{F91B61EF-919F-4E51-B4DC-E51EA0D10A8B}"/>
              </a:ext>
            </a:extLst>
          </p:cNvPr>
          <p:cNvSpPr>
            <a:spLocks xmlns:a="http://schemas.openxmlformats.org/drawingml/2006/main" noGrp="1"/>
          </p:cNvSpPr>
          <p:nvPr/>
        </p:nvSpPr>
        <p:spPr>
          <a:xfrm xmlns:a="http://schemas.openxmlformats.org/drawingml/2006/main">
            <a:off x="11315700" y="6381750"/>
            <a:ext cx="3429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r">
              <a:defRPr sz="1050">
                <a:solidFill>
                  <a:srgbClr val="5E6A75"/>
                </a:solidFill>
                <a:latin typeface="Arial"/>
                <a:ea typeface="Arial"/>
                <a:cs typeface="Arial"/>
              </a:defRPr>
            </a:pPr>
            <a:r>
              <a:rPr sz="1050">
                <a:solidFill>
                  <a:srgbClr val="5E6A75"/>
                </a:solidFill>
                <a:latin typeface="Arial"/>
                <a:ea typeface="Arial"/>
                <a:cs typeface="Arial"/>
              </a:rPr>
              <a:t>10</a:t>
            </a:r>
          </a:p>
        </p:txBody>
      </p:sp>
      <p:sp>
        <p:nvSpPr>
          <p:cNvPr id="5" name="design-row-0">
            <a:extLst xmlns:a="http://schemas.openxmlformats.org/drawingml/2006/main">
              <a:ext uri="{FF2B5EF4-FFF2-40B4-BE49-F238E27FC236}">
                <a16:creationId xmlns:a16="http://schemas.microsoft.com/office/drawing/2014/main" id="{52458304-29B5-475B-A598-A81BA5C68B3E}"/>
              </a:ext>
            </a:extLst>
          </p:cNvPr>
          <p:cNvSpPr>
            <a:spLocks xmlns:a="http://schemas.openxmlformats.org/drawingml/2006/main" noGrp="1"/>
          </p:cNvSpPr>
          <p:nvPr/>
        </p:nvSpPr>
        <p:spPr>
          <a:xfrm xmlns:a="http://schemas.openxmlformats.org/drawingml/2006/main">
            <a:off x="571500" y="1504950"/>
            <a:ext cx="10953750" cy="552450"/>
          </a:xfrm>
          <a:prstGeom xmlns:a="http://schemas.openxmlformats.org/drawingml/2006/main" prst="rect">
            <a:avLst/>
          </a:prstGeom>
          <a:solidFill xmlns:a="http://schemas.openxmlformats.org/drawingml/2006/main">
            <a:srgbClr val="F1F3F5"/>
          </a:solidFill>
          <a:ln xmlns:a="http://schemas.openxmlformats.org/drawingml/2006/main" w="9525">
            <a:solidFill>
              <a:srgbClr val="C9D0D6"/>
            </a:solidFill>
            <a:prstDash val="solid"/>
          </a:ln>
        </p:spPr>
      </p:sp>
      <p:sp>
        <p:nvSpPr>
          <p:cNvPr id="6" name="design-lab-0">
            <a:extLst xmlns:a="http://schemas.openxmlformats.org/drawingml/2006/main">
              <a:ext uri="{FF2B5EF4-FFF2-40B4-BE49-F238E27FC236}">
                <a16:creationId xmlns:a16="http://schemas.microsoft.com/office/drawing/2014/main" id="{1BBD2963-6E7C-4B82-A5B7-FBF5060FA657}"/>
              </a:ext>
            </a:extLst>
          </p:cNvPr>
          <p:cNvSpPr>
            <a:spLocks xmlns:a="http://schemas.openxmlformats.org/drawingml/2006/main" noGrp="1"/>
          </p:cNvSpPr>
          <p:nvPr/>
        </p:nvSpPr>
        <p:spPr>
          <a:xfrm xmlns:a="http://schemas.openxmlformats.org/drawingml/2006/main">
            <a:off x="781050" y="1600200"/>
            <a:ext cx="185737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75" b="1">
                <a:solidFill>
                  <a:srgbClr val="1D8F84"/>
                </a:solidFill>
                <a:latin typeface="Arial"/>
                <a:ea typeface="Arial"/>
                <a:cs typeface="Arial"/>
              </a:defRPr>
            </a:pPr>
            <a:r>
              <a:rPr sz="1575" b="1">
                <a:solidFill>
                  <a:srgbClr val="1D8F84"/>
                </a:solidFill>
                <a:latin typeface="Arial"/>
                <a:ea typeface="Arial"/>
                <a:cs typeface="Arial"/>
              </a:rPr>
              <a:t>Problem</a:t>
            </a:r>
          </a:p>
        </p:txBody>
      </p:sp>
      <p:sp>
        <p:nvSpPr>
          <p:cNvPr id="7" name="design-val-0">
            <a:extLst xmlns:a="http://schemas.openxmlformats.org/drawingml/2006/main">
              <a:ext uri="{FF2B5EF4-FFF2-40B4-BE49-F238E27FC236}">
                <a16:creationId xmlns:a16="http://schemas.microsoft.com/office/drawing/2014/main" id="{07AFACE8-8CD8-4D11-8B89-0254A6145FF8}"/>
              </a:ext>
            </a:extLst>
          </p:cNvPr>
          <p:cNvSpPr>
            <a:spLocks xmlns:a="http://schemas.openxmlformats.org/drawingml/2006/main" noGrp="1"/>
          </p:cNvSpPr>
          <p:nvPr/>
        </p:nvSpPr>
        <p:spPr>
          <a:xfrm xmlns:a="http://schemas.openxmlformats.org/drawingml/2006/main">
            <a:off x="2809875" y="1600200"/>
            <a:ext cx="84296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75">
                <a:solidFill>
                  <a:srgbClr val="14202B"/>
                </a:solidFill>
                <a:latin typeface="Arial"/>
                <a:ea typeface="Arial"/>
                <a:cs typeface="Arial"/>
              </a:defRPr>
            </a:pPr>
            <a:r>
              <a:rPr sz="1575">
                <a:solidFill>
                  <a:srgbClr val="14202B"/>
                </a:solidFill>
                <a:latin typeface="Arial"/>
                <a:ea typeface="Arial"/>
                <a:cs typeface="Arial"/>
              </a:rPr>
              <a:t>Factors associated with students’ regular use of public buses</a:t>
            </a:r>
          </a:p>
        </p:txBody>
      </p:sp>
      <p:sp>
        <p:nvSpPr>
          <p:cNvPr id="8" name="design-row-1">
            <a:extLst xmlns:a="http://schemas.openxmlformats.org/drawingml/2006/main">
              <a:ext uri="{FF2B5EF4-FFF2-40B4-BE49-F238E27FC236}">
                <a16:creationId xmlns:a16="http://schemas.microsoft.com/office/drawing/2014/main" id="{0F561CC5-6571-4A0D-A5ED-EE3DCD59E94D}"/>
              </a:ext>
            </a:extLst>
          </p:cNvPr>
          <p:cNvSpPr>
            <a:spLocks xmlns:a="http://schemas.openxmlformats.org/drawingml/2006/main" noGrp="1"/>
          </p:cNvSpPr>
          <p:nvPr/>
        </p:nvSpPr>
        <p:spPr>
          <a:xfrm xmlns:a="http://schemas.openxmlformats.org/drawingml/2006/main">
            <a:off x="571500" y="2143125"/>
            <a:ext cx="10953750" cy="552450"/>
          </a:xfrm>
          <a:prstGeom xmlns:a="http://schemas.openxmlformats.org/drawingml/2006/main" prst="rect">
            <a:avLst/>
          </a:prstGeom>
          <a:solidFill xmlns:a="http://schemas.openxmlformats.org/drawingml/2006/main">
            <a:srgbClr val="FFFFFF"/>
          </a:solidFill>
          <a:ln xmlns:a="http://schemas.openxmlformats.org/drawingml/2006/main" w="9525">
            <a:solidFill>
              <a:srgbClr val="C9D0D6"/>
            </a:solidFill>
            <a:prstDash val="solid"/>
          </a:ln>
        </p:spPr>
      </p:sp>
      <p:sp>
        <p:nvSpPr>
          <p:cNvPr id="9" name="design-lab-1">
            <a:extLst xmlns:a="http://schemas.openxmlformats.org/drawingml/2006/main">
              <a:ext uri="{FF2B5EF4-FFF2-40B4-BE49-F238E27FC236}">
                <a16:creationId xmlns:a16="http://schemas.microsoft.com/office/drawing/2014/main" id="{3083CC89-1993-414E-9FEE-0078068845F1}"/>
              </a:ext>
            </a:extLst>
          </p:cNvPr>
          <p:cNvSpPr>
            <a:spLocks xmlns:a="http://schemas.openxmlformats.org/drawingml/2006/main" noGrp="1"/>
          </p:cNvSpPr>
          <p:nvPr/>
        </p:nvSpPr>
        <p:spPr>
          <a:xfrm xmlns:a="http://schemas.openxmlformats.org/drawingml/2006/main">
            <a:off x="781050" y="2238375"/>
            <a:ext cx="185737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75" b="1">
                <a:solidFill>
                  <a:srgbClr val="1D8F84"/>
                </a:solidFill>
                <a:latin typeface="Arial"/>
                <a:ea typeface="Arial"/>
                <a:cs typeface="Arial"/>
              </a:defRPr>
            </a:pPr>
            <a:r>
              <a:rPr sz="1575" b="1">
                <a:solidFill>
                  <a:srgbClr val="1D8F84"/>
                </a:solidFill>
                <a:latin typeface="Arial"/>
                <a:ea typeface="Arial"/>
                <a:cs typeface="Arial"/>
              </a:rPr>
              <a:t>Setting</a:t>
            </a:r>
          </a:p>
        </p:txBody>
      </p:sp>
      <p:sp>
        <p:nvSpPr>
          <p:cNvPr id="10" name="design-val-1">
            <a:extLst xmlns:a="http://schemas.openxmlformats.org/drawingml/2006/main">
              <a:ext uri="{FF2B5EF4-FFF2-40B4-BE49-F238E27FC236}">
                <a16:creationId xmlns:a16="http://schemas.microsoft.com/office/drawing/2014/main" id="{46878D82-94C3-4769-9507-23C616158BBA}"/>
              </a:ext>
            </a:extLst>
          </p:cNvPr>
          <p:cNvSpPr>
            <a:spLocks xmlns:a="http://schemas.openxmlformats.org/drawingml/2006/main" noGrp="1"/>
          </p:cNvSpPr>
          <p:nvPr/>
        </p:nvSpPr>
        <p:spPr>
          <a:xfrm xmlns:a="http://schemas.openxmlformats.org/drawingml/2006/main">
            <a:off x="2809875" y="2238375"/>
            <a:ext cx="84296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75">
                <a:solidFill>
                  <a:srgbClr val="14202B"/>
                </a:solidFill>
                <a:latin typeface="Arial"/>
                <a:ea typeface="Arial"/>
                <a:cs typeface="Arial"/>
              </a:defRPr>
            </a:pPr>
            <a:r>
              <a:rPr sz="1575">
                <a:solidFill>
                  <a:srgbClr val="14202B"/>
                </a:solidFill>
                <a:latin typeface="Arial"/>
                <a:ea typeface="Arial"/>
                <a:cs typeface="Arial"/>
              </a:rPr>
              <a:t>One selected college in Guwahati; stated study period</a:t>
            </a:r>
          </a:p>
        </p:txBody>
      </p:sp>
      <p:sp>
        <p:nvSpPr>
          <p:cNvPr id="11" name="design-row-2">
            <a:extLst xmlns:a="http://schemas.openxmlformats.org/drawingml/2006/main">
              <a:ext uri="{FF2B5EF4-FFF2-40B4-BE49-F238E27FC236}">
                <a16:creationId xmlns:a16="http://schemas.microsoft.com/office/drawing/2014/main" id="{65B72AB4-D4AB-4044-94CB-688D64F9C479}"/>
              </a:ext>
            </a:extLst>
          </p:cNvPr>
          <p:cNvSpPr>
            <a:spLocks xmlns:a="http://schemas.openxmlformats.org/drawingml/2006/main" noGrp="1"/>
          </p:cNvSpPr>
          <p:nvPr/>
        </p:nvSpPr>
        <p:spPr>
          <a:xfrm xmlns:a="http://schemas.openxmlformats.org/drawingml/2006/main">
            <a:off x="571500" y="2781300"/>
            <a:ext cx="10953750" cy="552450"/>
          </a:xfrm>
          <a:prstGeom xmlns:a="http://schemas.openxmlformats.org/drawingml/2006/main" prst="rect">
            <a:avLst/>
          </a:prstGeom>
          <a:solidFill xmlns:a="http://schemas.openxmlformats.org/drawingml/2006/main">
            <a:srgbClr val="F1F3F5"/>
          </a:solidFill>
          <a:ln xmlns:a="http://schemas.openxmlformats.org/drawingml/2006/main" w="9525">
            <a:solidFill>
              <a:srgbClr val="C9D0D6"/>
            </a:solidFill>
            <a:prstDash val="solid"/>
          </a:ln>
        </p:spPr>
      </p:sp>
      <p:sp>
        <p:nvSpPr>
          <p:cNvPr id="12" name="design-lab-2">
            <a:extLst xmlns:a="http://schemas.openxmlformats.org/drawingml/2006/main">
              <a:ext uri="{FF2B5EF4-FFF2-40B4-BE49-F238E27FC236}">
                <a16:creationId xmlns:a16="http://schemas.microsoft.com/office/drawing/2014/main" id="{FF744E53-7914-4F27-AE52-5C495EFD6E28}"/>
              </a:ext>
            </a:extLst>
          </p:cNvPr>
          <p:cNvSpPr>
            <a:spLocks xmlns:a="http://schemas.openxmlformats.org/drawingml/2006/main" noGrp="1"/>
          </p:cNvSpPr>
          <p:nvPr/>
        </p:nvSpPr>
        <p:spPr>
          <a:xfrm xmlns:a="http://schemas.openxmlformats.org/drawingml/2006/main">
            <a:off x="781050" y="2876550"/>
            <a:ext cx="185737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75" b="1">
                <a:solidFill>
                  <a:srgbClr val="1D8F84"/>
                </a:solidFill>
                <a:latin typeface="Arial"/>
                <a:ea typeface="Arial"/>
                <a:cs typeface="Arial"/>
              </a:defRPr>
            </a:pPr>
            <a:r>
              <a:rPr sz="1575" b="1">
                <a:solidFill>
                  <a:srgbClr val="1D8F84"/>
                </a:solidFill>
                <a:latin typeface="Arial"/>
                <a:ea typeface="Arial"/>
                <a:cs typeface="Arial"/>
              </a:rPr>
              <a:t>Population</a:t>
            </a:r>
          </a:p>
        </p:txBody>
      </p:sp>
      <p:sp>
        <p:nvSpPr>
          <p:cNvPr id="13" name="design-val-2">
            <a:extLst xmlns:a="http://schemas.openxmlformats.org/drawingml/2006/main">
              <a:ext uri="{FF2B5EF4-FFF2-40B4-BE49-F238E27FC236}">
                <a16:creationId xmlns:a16="http://schemas.microsoft.com/office/drawing/2014/main" id="{69C3915D-CB14-43E7-8932-F9D1714F9C80}"/>
              </a:ext>
            </a:extLst>
          </p:cNvPr>
          <p:cNvSpPr>
            <a:spLocks xmlns:a="http://schemas.openxmlformats.org/drawingml/2006/main" noGrp="1"/>
          </p:cNvSpPr>
          <p:nvPr/>
        </p:nvSpPr>
        <p:spPr>
          <a:xfrm xmlns:a="http://schemas.openxmlformats.org/drawingml/2006/main">
            <a:off x="2809875" y="2876550"/>
            <a:ext cx="84296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75">
                <a:solidFill>
                  <a:srgbClr val="14202B"/>
                </a:solidFill>
                <a:latin typeface="Arial"/>
                <a:ea typeface="Arial"/>
                <a:cs typeface="Arial"/>
              </a:defRPr>
            </a:pPr>
            <a:r>
              <a:rPr sz="1575">
                <a:solidFill>
                  <a:srgbClr val="14202B"/>
                </a:solidFill>
                <a:latin typeface="Arial"/>
                <a:ea typeface="Arial"/>
                <a:cs typeface="Arial"/>
              </a:rPr>
              <a:t>All undergraduate students in that defined setting</a:t>
            </a:r>
          </a:p>
        </p:txBody>
      </p:sp>
      <p:sp>
        <p:nvSpPr>
          <p:cNvPr id="14" name="design-row-3">
            <a:extLst xmlns:a="http://schemas.openxmlformats.org/drawingml/2006/main">
              <a:ext uri="{FF2B5EF4-FFF2-40B4-BE49-F238E27FC236}">
                <a16:creationId xmlns:a16="http://schemas.microsoft.com/office/drawing/2014/main" id="{EE228DEA-B0AB-42F8-B351-CDB1A9F57CED}"/>
              </a:ext>
            </a:extLst>
          </p:cNvPr>
          <p:cNvSpPr>
            <a:spLocks xmlns:a="http://schemas.openxmlformats.org/drawingml/2006/main" noGrp="1"/>
          </p:cNvSpPr>
          <p:nvPr/>
        </p:nvSpPr>
        <p:spPr>
          <a:xfrm xmlns:a="http://schemas.openxmlformats.org/drawingml/2006/main">
            <a:off x="571500" y="3419475"/>
            <a:ext cx="10953750" cy="552450"/>
          </a:xfrm>
          <a:prstGeom xmlns:a="http://schemas.openxmlformats.org/drawingml/2006/main" prst="rect">
            <a:avLst/>
          </a:prstGeom>
          <a:solidFill xmlns:a="http://schemas.openxmlformats.org/drawingml/2006/main">
            <a:srgbClr val="FFFFFF"/>
          </a:solidFill>
          <a:ln xmlns:a="http://schemas.openxmlformats.org/drawingml/2006/main" w="9525">
            <a:solidFill>
              <a:srgbClr val="C9D0D6"/>
            </a:solidFill>
            <a:prstDash val="solid"/>
          </a:ln>
        </p:spPr>
      </p:sp>
      <p:sp>
        <p:nvSpPr>
          <p:cNvPr id="15" name="design-lab-3">
            <a:extLst xmlns:a="http://schemas.openxmlformats.org/drawingml/2006/main">
              <a:ext uri="{FF2B5EF4-FFF2-40B4-BE49-F238E27FC236}">
                <a16:creationId xmlns:a16="http://schemas.microsoft.com/office/drawing/2014/main" id="{5BAFDA01-1AED-40A9-B049-9FB7272FE5E9}"/>
              </a:ext>
            </a:extLst>
          </p:cNvPr>
          <p:cNvSpPr>
            <a:spLocks xmlns:a="http://schemas.openxmlformats.org/drawingml/2006/main" noGrp="1"/>
          </p:cNvSpPr>
          <p:nvPr/>
        </p:nvSpPr>
        <p:spPr>
          <a:xfrm xmlns:a="http://schemas.openxmlformats.org/drawingml/2006/main">
            <a:off x="781050" y="3514725"/>
            <a:ext cx="185737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75" b="1">
                <a:solidFill>
                  <a:srgbClr val="1D8F84"/>
                </a:solidFill>
                <a:latin typeface="Arial"/>
                <a:ea typeface="Arial"/>
                <a:cs typeface="Arial"/>
              </a:defRPr>
            </a:pPr>
            <a:r>
              <a:rPr sz="1575" b="1">
                <a:solidFill>
                  <a:srgbClr val="1D8F84"/>
                </a:solidFill>
                <a:latin typeface="Arial"/>
                <a:ea typeface="Arial"/>
                <a:cs typeface="Arial"/>
              </a:rPr>
              <a:t>Sample</a:t>
            </a:r>
          </a:p>
        </p:txBody>
      </p:sp>
      <p:sp>
        <p:nvSpPr>
          <p:cNvPr id="16" name="design-val-3">
            <a:extLst xmlns:a="http://schemas.openxmlformats.org/drawingml/2006/main">
              <a:ext uri="{FF2B5EF4-FFF2-40B4-BE49-F238E27FC236}">
                <a16:creationId xmlns:a16="http://schemas.microsoft.com/office/drawing/2014/main" id="{FF3512A9-D466-4669-81A6-430608CCF43B}"/>
              </a:ext>
            </a:extLst>
          </p:cNvPr>
          <p:cNvSpPr>
            <a:spLocks xmlns:a="http://schemas.openxmlformats.org/drawingml/2006/main" noGrp="1"/>
          </p:cNvSpPr>
          <p:nvPr/>
        </p:nvSpPr>
        <p:spPr>
          <a:xfrm xmlns:a="http://schemas.openxmlformats.org/drawingml/2006/main">
            <a:off x="2809875" y="3514725"/>
            <a:ext cx="84296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75">
                <a:solidFill>
                  <a:srgbClr val="14202B"/>
                </a:solidFill>
                <a:latin typeface="Arial"/>
                <a:ea typeface="Arial"/>
                <a:cs typeface="Arial"/>
              </a:defRPr>
            </a:pPr>
            <a:r>
              <a:rPr sz="1575">
                <a:solidFill>
                  <a:srgbClr val="14202B"/>
                </a:solidFill>
                <a:latin typeface="Arial"/>
                <a:ea typeface="Arial"/>
                <a:cs typeface="Arial"/>
              </a:rPr>
              <a:t>Illustrative: 150 students; stratified random selection</a:t>
            </a:r>
          </a:p>
        </p:txBody>
      </p:sp>
      <p:sp>
        <p:nvSpPr>
          <p:cNvPr id="17" name="design-row-4">
            <a:extLst xmlns:a="http://schemas.openxmlformats.org/drawingml/2006/main">
              <a:ext uri="{FF2B5EF4-FFF2-40B4-BE49-F238E27FC236}">
                <a16:creationId xmlns:a16="http://schemas.microsoft.com/office/drawing/2014/main" id="{E808AC0F-A3F7-4C4B-B5E4-51743927D762}"/>
              </a:ext>
            </a:extLst>
          </p:cNvPr>
          <p:cNvSpPr>
            <a:spLocks xmlns:a="http://schemas.openxmlformats.org/drawingml/2006/main" noGrp="1"/>
          </p:cNvSpPr>
          <p:nvPr/>
        </p:nvSpPr>
        <p:spPr>
          <a:xfrm xmlns:a="http://schemas.openxmlformats.org/drawingml/2006/main">
            <a:off x="571500" y="4057650"/>
            <a:ext cx="10953750" cy="552450"/>
          </a:xfrm>
          <a:prstGeom xmlns:a="http://schemas.openxmlformats.org/drawingml/2006/main" prst="rect">
            <a:avLst/>
          </a:prstGeom>
          <a:solidFill xmlns:a="http://schemas.openxmlformats.org/drawingml/2006/main">
            <a:srgbClr val="F1F3F5"/>
          </a:solidFill>
          <a:ln xmlns:a="http://schemas.openxmlformats.org/drawingml/2006/main" w="9525">
            <a:solidFill>
              <a:srgbClr val="C9D0D6"/>
            </a:solidFill>
            <a:prstDash val="solid"/>
          </a:ln>
        </p:spPr>
      </p:sp>
      <p:sp>
        <p:nvSpPr>
          <p:cNvPr id="18" name="design-lab-4">
            <a:extLst xmlns:a="http://schemas.openxmlformats.org/drawingml/2006/main">
              <a:ext uri="{FF2B5EF4-FFF2-40B4-BE49-F238E27FC236}">
                <a16:creationId xmlns:a16="http://schemas.microsoft.com/office/drawing/2014/main" id="{6DD9AFE9-813C-4D29-A17D-8BE40922CA56}"/>
              </a:ext>
            </a:extLst>
          </p:cNvPr>
          <p:cNvSpPr>
            <a:spLocks xmlns:a="http://schemas.openxmlformats.org/drawingml/2006/main" noGrp="1"/>
          </p:cNvSpPr>
          <p:nvPr/>
        </p:nvSpPr>
        <p:spPr>
          <a:xfrm xmlns:a="http://schemas.openxmlformats.org/drawingml/2006/main">
            <a:off x="781050" y="4152900"/>
            <a:ext cx="185737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75" b="1">
                <a:solidFill>
                  <a:srgbClr val="1D8F84"/>
                </a:solidFill>
                <a:latin typeface="Arial"/>
                <a:ea typeface="Arial"/>
                <a:cs typeface="Arial"/>
              </a:defRPr>
            </a:pPr>
            <a:r>
              <a:rPr sz="1575" b="1">
                <a:solidFill>
                  <a:srgbClr val="1D8F84"/>
                </a:solidFill>
                <a:latin typeface="Arial"/>
                <a:ea typeface="Arial"/>
                <a:cs typeface="Arial"/>
              </a:rPr>
              <a:t>Data</a:t>
            </a:r>
          </a:p>
        </p:txBody>
      </p:sp>
      <p:sp>
        <p:nvSpPr>
          <p:cNvPr id="19" name="design-val-4">
            <a:extLst xmlns:a="http://schemas.openxmlformats.org/drawingml/2006/main">
              <a:ext uri="{FF2B5EF4-FFF2-40B4-BE49-F238E27FC236}">
                <a16:creationId xmlns:a16="http://schemas.microsoft.com/office/drawing/2014/main" id="{7194DC45-9E8B-458C-AE05-DDC424D7EC3A}"/>
              </a:ext>
            </a:extLst>
          </p:cNvPr>
          <p:cNvSpPr>
            <a:spLocks xmlns:a="http://schemas.openxmlformats.org/drawingml/2006/main" noGrp="1"/>
          </p:cNvSpPr>
          <p:nvPr/>
        </p:nvSpPr>
        <p:spPr>
          <a:xfrm xmlns:a="http://schemas.openxmlformats.org/drawingml/2006/main">
            <a:off x="2809875" y="4152900"/>
            <a:ext cx="84296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75">
                <a:solidFill>
                  <a:srgbClr val="14202B"/>
                </a:solidFill>
                <a:latin typeface="Arial"/>
                <a:ea typeface="Arial"/>
                <a:cs typeface="Arial"/>
              </a:defRPr>
            </a:pPr>
            <a:r>
              <a:rPr sz="1575">
                <a:solidFill>
                  <a:srgbClr val="14202B"/>
                </a:solidFill>
                <a:latin typeface="Arial"/>
                <a:ea typeface="Arial"/>
                <a:cs typeface="Arial"/>
              </a:rPr>
              <a:t>Bus-use frequency, distance, cost, time, reliability, safety, convenience</a:t>
            </a:r>
          </a:p>
        </p:txBody>
      </p:sp>
      <p:sp>
        <p:nvSpPr>
          <p:cNvPr id="20" name="design-row-5">
            <a:extLst xmlns:a="http://schemas.openxmlformats.org/drawingml/2006/main">
              <a:ext uri="{FF2B5EF4-FFF2-40B4-BE49-F238E27FC236}">
                <a16:creationId xmlns:a16="http://schemas.microsoft.com/office/drawing/2014/main" id="{96A5974C-6708-4AFA-9AD9-5919B8118D2C}"/>
              </a:ext>
            </a:extLst>
          </p:cNvPr>
          <p:cNvSpPr>
            <a:spLocks xmlns:a="http://schemas.openxmlformats.org/drawingml/2006/main" noGrp="1"/>
          </p:cNvSpPr>
          <p:nvPr/>
        </p:nvSpPr>
        <p:spPr>
          <a:xfrm xmlns:a="http://schemas.openxmlformats.org/drawingml/2006/main">
            <a:off x="571500" y="4695825"/>
            <a:ext cx="10953750" cy="552450"/>
          </a:xfrm>
          <a:prstGeom xmlns:a="http://schemas.openxmlformats.org/drawingml/2006/main" prst="rect">
            <a:avLst/>
          </a:prstGeom>
          <a:solidFill xmlns:a="http://schemas.openxmlformats.org/drawingml/2006/main">
            <a:srgbClr val="FFFFFF"/>
          </a:solidFill>
          <a:ln xmlns:a="http://schemas.openxmlformats.org/drawingml/2006/main" w="9525">
            <a:solidFill>
              <a:srgbClr val="C9D0D6"/>
            </a:solidFill>
            <a:prstDash val="solid"/>
          </a:ln>
        </p:spPr>
      </p:sp>
      <p:sp>
        <p:nvSpPr>
          <p:cNvPr id="21" name="design-lab-5">
            <a:extLst xmlns:a="http://schemas.openxmlformats.org/drawingml/2006/main">
              <a:ext uri="{FF2B5EF4-FFF2-40B4-BE49-F238E27FC236}">
                <a16:creationId xmlns:a16="http://schemas.microsoft.com/office/drawing/2014/main" id="{DAAF1694-6D77-4C69-BBB1-7829379E36C8}"/>
              </a:ext>
            </a:extLst>
          </p:cNvPr>
          <p:cNvSpPr>
            <a:spLocks xmlns:a="http://schemas.openxmlformats.org/drawingml/2006/main" noGrp="1"/>
          </p:cNvSpPr>
          <p:nvPr/>
        </p:nvSpPr>
        <p:spPr>
          <a:xfrm xmlns:a="http://schemas.openxmlformats.org/drawingml/2006/main">
            <a:off x="781050" y="4791075"/>
            <a:ext cx="185737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75" b="1">
                <a:solidFill>
                  <a:srgbClr val="1D8F84"/>
                </a:solidFill>
                <a:latin typeface="Arial"/>
                <a:ea typeface="Arial"/>
                <a:cs typeface="Arial"/>
              </a:defRPr>
            </a:pPr>
            <a:r>
              <a:rPr sz="1575" b="1">
                <a:solidFill>
                  <a:srgbClr val="1D8F84"/>
                </a:solidFill>
                <a:latin typeface="Arial"/>
                <a:ea typeface="Arial"/>
                <a:cs typeface="Arial"/>
              </a:rPr>
              <a:t>Methods</a:t>
            </a:r>
          </a:p>
        </p:txBody>
      </p:sp>
      <p:sp>
        <p:nvSpPr>
          <p:cNvPr id="22" name="design-val-5">
            <a:extLst xmlns:a="http://schemas.openxmlformats.org/drawingml/2006/main">
              <a:ext uri="{FF2B5EF4-FFF2-40B4-BE49-F238E27FC236}">
                <a16:creationId xmlns:a16="http://schemas.microsoft.com/office/drawing/2014/main" id="{A83029CC-E83A-4FF7-BDA4-6E62E85ED157}"/>
              </a:ext>
            </a:extLst>
          </p:cNvPr>
          <p:cNvSpPr>
            <a:spLocks xmlns:a="http://schemas.openxmlformats.org/drawingml/2006/main" noGrp="1"/>
          </p:cNvSpPr>
          <p:nvPr/>
        </p:nvSpPr>
        <p:spPr>
          <a:xfrm xmlns:a="http://schemas.openxmlformats.org/drawingml/2006/main">
            <a:off x="2809875" y="4791075"/>
            <a:ext cx="84296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75">
                <a:solidFill>
                  <a:srgbClr val="14202B"/>
                </a:solidFill>
                <a:latin typeface="Arial"/>
                <a:ea typeface="Arial"/>
                <a:cs typeface="Arial"/>
              </a:defRPr>
            </a:pPr>
            <a:r>
              <a:rPr sz="1575">
                <a:solidFill>
                  <a:srgbClr val="14202B"/>
                </a:solidFill>
                <a:latin typeface="Arial"/>
                <a:ea typeface="Arial"/>
                <a:cs typeface="Arial"/>
              </a:rPr>
              <a:t>Questionnaire survey plus a small number of interviews</a:t>
            </a:r>
          </a:p>
        </p:txBody>
      </p:sp>
      <p:sp>
        <p:nvSpPr>
          <p:cNvPr id="23" name="design-row-6">
            <a:extLst xmlns:a="http://schemas.openxmlformats.org/drawingml/2006/main">
              <a:ext uri="{FF2B5EF4-FFF2-40B4-BE49-F238E27FC236}">
                <a16:creationId xmlns:a16="http://schemas.microsoft.com/office/drawing/2014/main" id="{B5A2F673-A7D0-4406-A0CA-1C4110D0E17B}"/>
              </a:ext>
            </a:extLst>
          </p:cNvPr>
          <p:cNvSpPr>
            <a:spLocks xmlns:a="http://schemas.openxmlformats.org/drawingml/2006/main" noGrp="1"/>
          </p:cNvSpPr>
          <p:nvPr/>
        </p:nvSpPr>
        <p:spPr>
          <a:xfrm xmlns:a="http://schemas.openxmlformats.org/drawingml/2006/main">
            <a:off x="571500" y="5334000"/>
            <a:ext cx="10953750" cy="552450"/>
          </a:xfrm>
          <a:prstGeom xmlns:a="http://schemas.openxmlformats.org/drawingml/2006/main" prst="rect">
            <a:avLst/>
          </a:prstGeom>
          <a:solidFill xmlns:a="http://schemas.openxmlformats.org/drawingml/2006/main">
            <a:srgbClr val="F1F3F5"/>
          </a:solidFill>
          <a:ln xmlns:a="http://schemas.openxmlformats.org/drawingml/2006/main" w="9525">
            <a:solidFill>
              <a:srgbClr val="C9D0D6"/>
            </a:solidFill>
            <a:prstDash val="solid"/>
          </a:ln>
        </p:spPr>
      </p:sp>
      <p:sp>
        <p:nvSpPr>
          <p:cNvPr id="24" name="design-lab-6">
            <a:extLst xmlns:a="http://schemas.openxmlformats.org/drawingml/2006/main">
              <a:ext uri="{FF2B5EF4-FFF2-40B4-BE49-F238E27FC236}">
                <a16:creationId xmlns:a16="http://schemas.microsoft.com/office/drawing/2014/main" id="{E28388FF-CF81-432D-A521-ECDF34688608}"/>
              </a:ext>
            </a:extLst>
          </p:cNvPr>
          <p:cNvSpPr>
            <a:spLocks xmlns:a="http://schemas.openxmlformats.org/drawingml/2006/main" noGrp="1"/>
          </p:cNvSpPr>
          <p:nvPr/>
        </p:nvSpPr>
        <p:spPr>
          <a:xfrm xmlns:a="http://schemas.openxmlformats.org/drawingml/2006/main">
            <a:off x="781050" y="5429250"/>
            <a:ext cx="185737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75" b="1">
                <a:solidFill>
                  <a:srgbClr val="1D8F84"/>
                </a:solidFill>
                <a:latin typeface="Arial"/>
                <a:ea typeface="Arial"/>
                <a:cs typeface="Arial"/>
              </a:defRPr>
            </a:pPr>
            <a:r>
              <a:rPr sz="1575" b="1">
                <a:solidFill>
                  <a:srgbClr val="1D8F84"/>
                </a:solidFill>
                <a:latin typeface="Arial"/>
                <a:ea typeface="Arial"/>
                <a:cs typeface="Arial"/>
              </a:rPr>
              <a:t>Ethics</a:t>
            </a:r>
          </a:p>
        </p:txBody>
      </p:sp>
      <p:sp>
        <p:nvSpPr>
          <p:cNvPr id="25" name="design-val-6">
            <a:extLst xmlns:a="http://schemas.openxmlformats.org/drawingml/2006/main">
              <a:ext uri="{FF2B5EF4-FFF2-40B4-BE49-F238E27FC236}">
                <a16:creationId xmlns:a16="http://schemas.microsoft.com/office/drawing/2014/main" id="{E81DCDC4-ED26-4C79-84CE-FEB05903F54D}"/>
              </a:ext>
            </a:extLst>
          </p:cNvPr>
          <p:cNvSpPr>
            <a:spLocks xmlns:a="http://schemas.openxmlformats.org/drawingml/2006/main" noGrp="1"/>
          </p:cNvSpPr>
          <p:nvPr/>
        </p:nvSpPr>
        <p:spPr>
          <a:xfrm xmlns:a="http://schemas.openxmlformats.org/drawingml/2006/main">
            <a:off x="2809875" y="5429250"/>
            <a:ext cx="84296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75">
                <a:solidFill>
                  <a:srgbClr val="14202B"/>
                </a:solidFill>
                <a:latin typeface="Arial"/>
                <a:ea typeface="Arial"/>
                <a:cs typeface="Arial"/>
              </a:defRPr>
            </a:pPr>
            <a:r>
              <a:rPr sz="1575">
                <a:solidFill>
                  <a:srgbClr val="14202B"/>
                </a:solidFill>
                <a:latin typeface="Arial"/>
                <a:ea typeface="Arial"/>
                <a:cs typeface="Arial"/>
              </a:rPr>
              <a:t>Informed consent, voluntary participation, anonymity and secure storage</a:t>
            </a:r>
          </a:p>
        </p:txBody>
      </p:sp>
    </p:spTree>
    <p:extLst>
      <p:ext uri="{BB962C8B-B14F-4D97-AF65-F5344CB8AC3E}">
        <p14:creationId xmlns:p14="http://schemas.microsoft.com/office/powerpoint/2010/main" val="383584573"/>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24" name="eyebrow-11">
            <a:extLst xmlns:a="http://schemas.openxmlformats.org/drawingml/2006/main">
              <a:ext uri="{FF2B5EF4-FFF2-40B4-BE49-F238E27FC236}">
                <a16:creationId xmlns:a16="http://schemas.microsoft.com/office/drawing/2014/main" id="{05A60A3B-0B09-4EA8-B320-156C171D36BE}"/>
              </a:ext>
            </a:extLst>
          </p:cNvPr>
          <p:cNvSpPr>
            <a:spLocks xmlns:a="http://schemas.openxmlformats.org/drawingml/2006/main" noGrp="1"/>
          </p:cNvSpPr>
          <p:nvPr/>
        </p:nvSpPr>
        <p:spPr>
          <a:xfrm xmlns:a="http://schemas.openxmlformats.org/drawingml/2006/main">
            <a:off x="533400" y="257175"/>
            <a:ext cx="495300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125" b="1">
                <a:solidFill>
                  <a:srgbClr val="2779C4"/>
                </a:solidFill>
                <a:latin typeface="Arial"/>
                <a:ea typeface="Arial"/>
                <a:cs typeface="Arial"/>
              </a:defRPr>
            </a:pPr>
            <a:r>
              <a:rPr sz="1125" b="1">
                <a:solidFill>
                  <a:srgbClr val="2779C4"/>
                </a:solidFill>
                <a:latin typeface="Arial"/>
                <a:ea typeface="Arial"/>
                <a:cs typeface="Arial"/>
              </a:rPr>
              <a:t>PHASE 3 • EMPIRICAL WORK</a:t>
            </a:r>
          </a:p>
        </p:txBody>
      </p:sp>
      <p:sp>
        <p:nvSpPr>
          <p:cNvPr id="2" name="title-11">
            <a:extLst xmlns:a="http://schemas.openxmlformats.org/drawingml/2006/main">
              <a:ext uri="{FF2B5EF4-FFF2-40B4-BE49-F238E27FC236}">
                <a16:creationId xmlns:a16="http://schemas.microsoft.com/office/drawing/2014/main" id="{573D685C-1429-406D-941D-E870EE14B022}"/>
              </a:ext>
            </a:extLst>
          </p:cNvPr>
          <p:cNvSpPr>
            <a:spLocks xmlns:a="http://schemas.openxmlformats.org/drawingml/2006/main" noGrp="1"/>
          </p:cNvSpPr>
          <p:nvPr/>
        </p:nvSpPr>
        <p:spPr>
          <a:xfrm xmlns:a="http://schemas.openxmlformats.org/drawingml/2006/main">
            <a:off x="533400" y="590550"/>
            <a:ext cx="11001375"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2775" b="1">
                <a:solidFill>
                  <a:srgbClr val="14202B"/>
                </a:solidFill>
                <a:latin typeface="Arial"/>
                <a:ea typeface="Arial"/>
                <a:cs typeface="Arial"/>
              </a:defRPr>
            </a:pPr>
            <a:r>
              <a:rPr sz="2775" b="1">
                <a:solidFill>
                  <a:srgbClr val="14202B"/>
                </a:solidFill>
                <a:latin typeface="Arial"/>
                <a:ea typeface="Arial"/>
                <a:cs typeface="Arial"/>
              </a:rPr>
              <a:t>Phase 3 collects the evidence and prepares it for analysis</a:t>
            </a:r>
          </a:p>
        </p:txBody>
      </p:sp>
      <p:sp>
        <p:nvSpPr>
          <p:cNvPr id="3" name="accent-11">
            <a:extLst xmlns:a="http://schemas.openxmlformats.org/drawingml/2006/main">
              <a:ext uri="{FF2B5EF4-FFF2-40B4-BE49-F238E27FC236}">
                <a16:creationId xmlns:a16="http://schemas.microsoft.com/office/drawing/2014/main" id="{3C325AD9-DAB1-42D7-B0F3-73C398F92F8B}"/>
              </a:ext>
            </a:extLst>
          </p:cNvPr>
          <p:cNvSpPr>
            <a:spLocks xmlns:a="http://schemas.openxmlformats.org/drawingml/2006/main" noGrp="1"/>
          </p:cNvSpPr>
          <p:nvPr/>
        </p:nvSpPr>
        <p:spPr>
          <a:xfrm xmlns:a="http://schemas.openxmlformats.org/drawingml/2006/main">
            <a:off x="533400" y="1200150"/>
            <a:ext cx="762000" cy="57150"/>
          </a:xfrm>
          <a:prstGeom xmlns:a="http://schemas.openxmlformats.org/drawingml/2006/main" prst="rect">
            <a:avLst/>
          </a:prstGeom>
          <a:solidFill xmlns:a="http://schemas.openxmlformats.org/drawingml/2006/main">
            <a:srgbClr val="2779C4"/>
          </a:solidFill>
          <a:ln xmlns:a="http://schemas.openxmlformats.org/drawingml/2006/main" w="0">
            <a:solidFill>
              <a:srgbClr val="2779C4"/>
            </a:solidFill>
            <a:prstDash val="solid"/>
          </a:ln>
        </p:spPr>
      </p:sp>
      <p:sp>
        <p:nvSpPr>
          <p:cNvPr id="4" name="footer-11">
            <a:extLst xmlns:a="http://schemas.openxmlformats.org/drawingml/2006/main">
              <a:ext uri="{FF2B5EF4-FFF2-40B4-BE49-F238E27FC236}">
                <a16:creationId xmlns:a16="http://schemas.microsoft.com/office/drawing/2014/main" id="{55015E3F-353B-4E65-B3F8-C47828F6BA07}"/>
              </a:ext>
            </a:extLst>
          </p:cNvPr>
          <p:cNvSpPr>
            <a:spLocks xmlns:a="http://schemas.openxmlformats.org/drawingml/2006/main" noGrp="1"/>
          </p:cNvSpPr>
          <p:nvPr/>
        </p:nvSpPr>
        <p:spPr>
          <a:xfrm xmlns:a="http://schemas.openxmlformats.org/drawingml/2006/main">
            <a:off x="11315700" y="6381750"/>
            <a:ext cx="3429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r">
              <a:defRPr sz="1050">
                <a:solidFill>
                  <a:srgbClr val="5E6A75"/>
                </a:solidFill>
                <a:latin typeface="Arial"/>
                <a:ea typeface="Arial"/>
                <a:cs typeface="Arial"/>
              </a:defRPr>
            </a:pPr>
            <a:r>
              <a:rPr sz="1050">
                <a:solidFill>
                  <a:srgbClr val="5E6A75"/>
                </a:solidFill>
                <a:latin typeface="Arial"/>
                <a:ea typeface="Arial"/>
                <a:cs typeface="Arial"/>
              </a:rPr>
              <a:t>11</a:t>
            </a:r>
          </a:p>
        </p:txBody>
      </p:sp>
      <p:sp>
        <p:nvSpPr>
          <p:cNvPr id="5" name="emp-num-0">
            <a:extLst xmlns:a="http://schemas.openxmlformats.org/drawingml/2006/main">
              <a:ext uri="{FF2B5EF4-FFF2-40B4-BE49-F238E27FC236}">
                <a16:creationId xmlns:a16="http://schemas.microsoft.com/office/drawing/2014/main" id="{6EDE2514-EFAC-4365-93D0-5226D3D42695}"/>
              </a:ext>
            </a:extLst>
          </p:cNvPr>
          <p:cNvSpPr>
            <a:spLocks xmlns:a="http://schemas.openxmlformats.org/drawingml/2006/main" noGrp="1"/>
          </p:cNvSpPr>
          <p:nvPr/>
        </p:nvSpPr>
        <p:spPr>
          <a:xfrm xmlns:a="http://schemas.openxmlformats.org/drawingml/2006/main">
            <a:off x="619125" y="1524000"/>
            <a:ext cx="495300" cy="495300"/>
          </a:xfrm>
          <a:prstGeom xmlns:a="http://schemas.openxmlformats.org/drawingml/2006/main" prst="rect">
            <a:avLst/>
          </a:prstGeom>
          <a:solidFill xmlns:a="http://schemas.openxmlformats.org/drawingml/2006/main">
            <a:srgbClr val="2779C4"/>
          </a:solidFill>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lgn="ctr">
              <a:defRPr sz="2025" b="1">
                <a:solidFill>
                  <a:srgbClr val="FFFFFF"/>
                </a:solidFill>
                <a:latin typeface="Arial"/>
                <a:ea typeface="Arial"/>
                <a:cs typeface="Arial"/>
              </a:defRPr>
            </a:pPr>
            <a:r>
              <a:rPr sz="2025" b="1">
                <a:solidFill>
                  <a:srgbClr val="FFFFFF"/>
                </a:solidFill>
                <a:latin typeface="Arial"/>
                <a:ea typeface="Arial"/>
                <a:cs typeface="Arial"/>
              </a:rPr>
              <a:t>1</a:t>
            </a:r>
          </a:p>
        </p:txBody>
      </p:sp>
      <p:sp>
        <p:nvSpPr>
          <p:cNvPr id="6" name="emp-name-0">
            <a:extLst xmlns:a="http://schemas.openxmlformats.org/drawingml/2006/main">
              <a:ext uri="{FF2B5EF4-FFF2-40B4-BE49-F238E27FC236}">
                <a16:creationId xmlns:a16="http://schemas.microsoft.com/office/drawing/2014/main" id="{C5272BFA-3353-472F-B6D6-08E508B123DB}"/>
              </a:ext>
            </a:extLst>
          </p:cNvPr>
          <p:cNvSpPr>
            <a:spLocks xmlns:a="http://schemas.openxmlformats.org/drawingml/2006/main" noGrp="1"/>
          </p:cNvSpPr>
          <p:nvPr/>
        </p:nvSpPr>
        <p:spPr>
          <a:xfrm xmlns:a="http://schemas.openxmlformats.org/drawingml/2006/main">
            <a:off x="1381125" y="1524000"/>
            <a:ext cx="171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800" b="1">
                <a:solidFill>
                  <a:srgbClr val="2779C4"/>
                </a:solidFill>
                <a:latin typeface="Arial"/>
                <a:ea typeface="Arial"/>
                <a:cs typeface="Arial"/>
              </a:defRPr>
            </a:pPr>
            <a:r>
              <a:rPr sz="1800" b="1">
                <a:solidFill>
                  <a:srgbClr val="2779C4"/>
                </a:solidFill>
                <a:latin typeface="Arial"/>
                <a:ea typeface="Arial"/>
                <a:cs typeface="Arial"/>
              </a:rPr>
              <a:t>PILOT</a:t>
            </a:r>
          </a:p>
        </p:txBody>
      </p:sp>
      <p:sp>
        <p:nvSpPr>
          <p:cNvPr id="7" name="emp-desc-0">
            <a:extLst xmlns:a="http://schemas.openxmlformats.org/drawingml/2006/main">
              <a:ext uri="{FF2B5EF4-FFF2-40B4-BE49-F238E27FC236}">
                <a16:creationId xmlns:a16="http://schemas.microsoft.com/office/drawing/2014/main" id="{8AFC8560-AD10-4D11-8D07-13A0A2EF7CEC}"/>
              </a:ext>
            </a:extLst>
          </p:cNvPr>
          <p:cNvSpPr>
            <a:spLocks xmlns:a="http://schemas.openxmlformats.org/drawingml/2006/main" noGrp="1"/>
          </p:cNvSpPr>
          <p:nvPr/>
        </p:nvSpPr>
        <p:spPr>
          <a:xfrm xmlns:a="http://schemas.openxmlformats.org/drawingml/2006/main">
            <a:off x="3333750" y="1524000"/>
            <a:ext cx="7810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100000"/>
          </a:bodyPr>
          <a:lstStyle xmlns:a="http://schemas.openxmlformats.org/drawingml/2006/main"/>
          <a:p xmlns:a="http://schemas.openxmlformats.org/drawingml/2006/main">
            <a:pPr>
              <a:defRPr sz="1725">
                <a:solidFill>
                  <a:srgbClr val="14202B"/>
                </a:solidFill>
                <a:latin typeface="Arial"/>
                <a:ea typeface="Arial"/>
                <a:cs typeface="Arial"/>
              </a:defRPr>
            </a:pPr>
            <a:r>
              <a:rPr sz="1725">
                <a:solidFill>
                  <a:srgbClr val="14202B"/>
                </a:solidFill>
                <a:latin typeface="Arial"/>
                <a:ea typeface="Arial"/>
                <a:cs typeface="Arial"/>
              </a:rPr>
              <a:t>Test questions with a small group</a:t>
            </a:r>
          </a:p>
        </p:txBody>
      </p:sp>
      <p:sp>
        <p:nvSpPr>
          <p:cNvPr id="8" name="emp-rule-0">
            <a:extLst xmlns:a="http://schemas.openxmlformats.org/drawingml/2006/main">
              <a:ext uri="{FF2B5EF4-FFF2-40B4-BE49-F238E27FC236}">
                <a16:creationId xmlns:a16="http://schemas.microsoft.com/office/drawing/2014/main" id="{7C4E5594-4327-4CC3-B172-217119EC181F}"/>
              </a:ext>
            </a:extLst>
          </p:cNvPr>
          <p:cNvSpPr>
            <a:spLocks xmlns:a="http://schemas.openxmlformats.org/drawingml/2006/main" noGrp="1"/>
          </p:cNvSpPr>
          <p:nvPr/>
        </p:nvSpPr>
        <p:spPr>
          <a:xfrm xmlns:a="http://schemas.openxmlformats.org/drawingml/2006/main">
            <a:off x="1381125" y="2171700"/>
            <a:ext cx="9763125" cy="0"/>
          </a:xfrm>
          <a:prstGeom xmlns:a="http://schemas.openxmlformats.org/drawingml/2006/main" prst="line">
            <a:avLst/>
          </a:prstGeom>
          <a:noFill xmlns:a="http://schemas.openxmlformats.org/drawingml/2006/main"/>
          <a:ln xmlns:a="http://schemas.openxmlformats.org/drawingml/2006/main" w="9525">
            <a:solidFill>
              <a:srgbClr val="C9D0D6"/>
            </a:solidFill>
            <a:prstDash val="solid"/>
          </a:ln>
        </p:spPr>
      </p:sp>
      <p:sp>
        <p:nvSpPr>
          <p:cNvPr id="9" name="emp-num-1">
            <a:extLst xmlns:a="http://schemas.openxmlformats.org/drawingml/2006/main">
              <a:ext uri="{FF2B5EF4-FFF2-40B4-BE49-F238E27FC236}">
                <a16:creationId xmlns:a16="http://schemas.microsoft.com/office/drawing/2014/main" id="{FBC0F1F3-A213-44BD-AD66-91FD656A5F36}"/>
              </a:ext>
            </a:extLst>
          </p:cNvPr>
          <p:cNvSpPr>
            <a:spLocks xmlns:a="http://schemas.openxmlformats.org/drawingml/2006/main" noGrp="1"/>
          </p:cNvSpPr>
          <p:nvPr/>
        </p:nvSpPr>
        <p:spPr>
          <a:xfrm xmlns:a="http://schemas.openxmlformats.org/drawingml/2006/main">
            <a:off x="619125" y="2419350"/>
            <a:ext cx="495300" cy="495300"/>
          </a:xfrm>
          <a:prstGeom xmlns:a="http://schemas.openxmlformats.org/drawingml/2006/main" prst="rect">
            <a:avLst/>
          </a:prstGeom>
          <a:solidFill xmlns:a="http://schemas.openxmlformats.org/drawingml/2006/main">
            <a:srgbClr val="2779C4"/>
          </a:solidFill>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lgn="ctr">
              <a:defRPr sz="2025" b="1">
                <a:solidFill>
                  <a:srgbClr val="FFFFFF"/>
                </a:solidFill>
                <a:latin typeface="Arial"/>
                <a:ea typeface="Arial"/>
                <a:cs typeface="Arial"/>
              </a:defRPr>
            </a:pPr>
            <a:r>
              <a:rPr sz="2025" b="1">
                <a:solidFill>
                  <a:srgbClr val="FFFFFF"/>
                </a:solidFill>
                <a:latin typeface="Arial"/>
                <a:ea typeface="Arial"/>
                <a:cs typeface="Arial"/>
              </a:rPr>
              <a:t>2</a:t>
            </a:r>
          </a:p>
        </p:txBody>
      </p:sp>
      <p:sp>
        <p:nvSpPr>
          <p:cNvPr id="10" name="emp-name-1">
            <a:extLst xmlns:a="http://schemas.openxmlformats.org/drawingml/2006/main">
              <a:ext uri="{FF2B5EF4-FFF2-40B4-BE49-F238E27FC236}">
                <a16:creationId xmlns:a16="http://schemas.microsoft.com/office/drawing/2014/main" id="{494E77D1-E389-4073-A8BC-BF391402EE28}"/>
              </a:ext>
            </a:extLst>
          </p:cNvPr>
          <p:cNvSpPr>
            <a:spLocks xmlns:a="http://schemas.openxmlformats.org/drawingml/2006/main" noGrp="1"/>
          </p:cNvSpPr>
          <p:nvPr/>
        </p:nvSpPr>
        <p:spPr>
          <a:xfrm xmlns:a="http://schemas.openxmlformats.org/drawingml/2006/main">
            <a:off x="1381125" y="2419350"/>
            <a:ext cx="171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800" b="1">
                <a:solidFill>
                  <a:srgbClr val="2779C4"/>
                </a:solidFill>
                <a:latin typeface="Arial"/>
                <a:ea typeface="Arial"/>
                <a:cs typeface="Arial"/>
              </a:defRPr>
            </a:pPr>
            <a:r>
              <a:rPr sz="1800" b="1">
                <a:solidFill>
                  <a:srgbClr val="2779C4"/>
                </a:solidFill>
                <a:latin typeface="Arial"/>
                <a:ea typeface="Arial"/>
                <a:cs typeface="Arial"/>
              </a:rPr>
              <a:t>COLLECT</a:t>
            </a:r>
          </a:p>
        </p:txBody>
      </p:sp>
      <p:sp>
        <p:nvSpPr>
          <p:cNvPr id="11" name="emp-desc-1">
            <a:extLst xmlns:a="http://schemas.openxmlformats.org/drawingml/2006/main">
              <a:ext uri="{FF2B5EF4-FFF2-40B4-BE49-F238E27FC236}">
                <a16:creationId xmlns:a16="http://schemas.microsoft.com/office/drawing/2014/main" id="{E2A754BB-2651-4200-9DCC-E0EAE80B9FDE}"/>
              </a:ext>
            </a:extLst>
          </p:cNvPr>
          <p:cNvSpPr>
            <a:spLocks xmlns:a="http://schemas.openxmlformats.org/drawingml/2006/main" noGrp="1"/>
          </p:cNvSpPr>
          <p:nvPr/>
        </p:nvSpPr>
        <p:spPr>
          <a:xfrm xmlns:a="http://schemas.openxmlformats.org/drawingml/2006/main">
            <a:off x="3333750" y="2419350"/>
            <a:ext cx="7810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100000"/>
          </a:bodyPr>
          <a:lstStyle xmlns:a="http://schemas.openxmlformats.org/drawingml/2006/main"/>
          <a:p xmlns:a="http://schemas.openxmlformats.org/drawingml/2006/main">
            <a:pPr>
              <a:defRPr sz="1725">
                <a:solidFill>
                  <a:srgbClr val="14202B"/>
                </a:solidFill>
                <a:latin typeface="Arial"/>
                <a:ea typeface="Arial"/>
                <a:cs typeface="Arial"/>
              </a:defRPr>
            </a:pPr>
            <a:r>
              <a:rPr sz="1725">
                <a:solidFill>
                  <a:srgbClr val="14202B"/>
                </a:solidFill>
                <a:latin typeface="Arial"/>
                <a:ea typeface="Arial"/>
                <a:cs typeface="Arial"/>
              </a:rPr>
              <a:t>Follow the same procedure for participants</a:t>
            </a:r>
          </a:p>
        </p:txBody>
      </p:sp>
      <p:sp>
        <p:nvSpPr>
          <p:cNvPr id="12" name="emp-rule-1">
            <a:extLst xmlns:a="http://schemas.openxmlformats.org/drawingml/2006/main">
              <a:ext uri="{FF2B5EF4-FFF2-40B4-BE49-F238E27FC236}">
                <a16:creationId xmlns:a16="http://schemas.microsoft.com/office/drawing/2014/main" id="{DC75B784-2A03-4D89-9B35-79AC815B7D0E}"/>
              </a:ext>
            </a:extLst>
          </p:cNvPr>
          <p:cNvSpPr>
            <a:spLocks xmlns:a="http://schemas.openxmlformats.org/drawingml/2006/main" noGrp="1"/>
          </p:cNvSpPr>
          <p:nvPr/>
        </p:nvSpPr>
        <p:spPr>
          <a:xfrm xmlns:a="http://schemas.openxmlformats.org/drawingml/2006/main">
            <a:off x="1381125" y="3067050"/>
            <a:ext cx="9763125" cy="0"/>
          </a:xfrm>
          <a:prstGeom xmlns:a="http://schemas.openxmlformats.org/drawingml/2006/main" prst="line">
            <a:avLst/>
          </a:prstGeom>
          <a:noFill xmlns:a="http://schemas.openxmlformats.org/drawingml/2006/main"/>
          <a:ln xmlns:a="http://schemas.openxmlformats.org/drawingml/2006/main" w="9525">
            <a:solidFill>
              <a:srgbClr val="C9D0D6"/>
            </a:solidFill>
            <a:prstDash val="solid"/>
          </a:ln>
        </p:spPr>
      </p:sp>
      <p:sp>
        <p:nvSpPr>
          <p:cNvPr id="13" name="emp-num-2">
            <a:extLst xmlns:a="http://schemas.openxmlformats.org/drawingml/2006/main">
              <a:ext uri="{FF2B5EF4-FFF2-40B4-BE49-F238E27FC236}">
                <a16:creationId xmlns:a16="http://schemas.microsoft.com/office/drawing/2014/main" id="{F8030736-0007-4468-9E8E-1B279E59D03E}"/>
              </a:ext>
            </a:extLst>
          </p:cNvPr>
          <p:cNvSpPr>
            <a:spLocks xmlns:a="http://schemas.openxmlformats.org/drawingml/2006/main" noGrp="1"/>
          </p:cNvSpPr>
          <p:nvPr/>
        </p:nvSpPr>
        <p:spPr>
          <a:xfrm xmlns:a="http://schemas.openxmlformats.org/drawingml/2006/main">
            <a:off x="619125" y="3314700"/>
            <a:ext cx="495300" cy="495300"/>
          </a:xfrm>
          <a:prstGeom xmlns:a="http://schemas.openxmlformats.org/drawingml/2006/main" prst="rect">
            <a:avLst/>
          </a:prstGeom>
          <a:solidFill xmlns:a="http://schemas.openxmlformats.org/drawingml/2006/main">
            <a:srgbClr val="1D8F84"/>
          </a:solidFill>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lgn="ctr">
              <a:defRPr sz="2025" b="1">
                <a:solidFill>
                  <a:srgbClr val="FFFFFF"/>
                </a:solidFill>
                <a:latin typeface="Arial"/>
                <a:ea typeface="Arial"/>
                <a:cs typeface="Arial"/>
              </a:defRPr>
            </a:pPr>
            <a:r>
              <a:rPr sz="2025" b="1">
                <a:solidFill>
                  <a:srgbClr val="FFFFFF"/>
                </a:solidFill>
                <a:latin typeface="Arial"/>
                <a:ea typeface="Arial"/>
                <a:cs typeface="Arial"/>
              </a:rPr>
              <a:t>3</a:t>
            </a:r>
          </a:p>
        </p:txBody>
      </p:sp>
      <p:sp>
        <p:nvSpPr>
          <p:cNvPr id="14" name="emp-name-2">
            <a:extLst xmlns:a="http://schemas.openxmlformats.org/drawingml/2006/main">
              <a:ext uri="{FF2B5EF4-FFF2-40B4-BE49-F238E27FC236}">
                <a16:creationId xmlns:a16="http://schemas.microsoft.com/office/drawing/2014/main" id="{FB06B426-05A9-47A7-85DD-A39BBDD0DB0E}"/>
              </a:ext>
            </a:extLst>
          </p:cNvPr>
          <p:cNvSpPr>
            <a:spLocks xmlns:a="http://schemas.openxmlformats.org/drawingml/2006/main" noGrp="1"/>
          </p:cNvSpPr>
          <p:nvPr/>
        </p:nvSpPr>
        <p:spPr>
          <a:xfrm xmlns:a="http://schemas.openxmlformats.org/drawingml/2006/main">
            <a:off x="1381125" y="3314700"/>
            <a:ext cx="171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800" b="1">
                <a:solidFill>
                  <a:srgbClr val="1D8F84"/>
                </a:solidFill>
                <a:latin typeface="Arial"/>
                <a:ea typeface="Arial"/>
                <a:cs typeface="Arial"/>
              </a:defRPr>
            </a:pPr>
            <a:r>
              <a:rPr sz="1800" b="1">
                <a:solidFill>
                  <a:srgbClr val="1D8F84"/>
                </a:solidFill>
                <a:latin typeface="Arial"/>
                <a:ea typeface="Arial"/>
                <a:cs typeface="Arial"/>
              </a:rPr>
              <a:t>EDIT</a:t>
            </a:r>
          </a:p>
        </p:txBody>
      </p:sp>
      <p:sp>
        <p:nvSpPr>
          <p:cNvPr id="15" name="emp-desc-2">
            <a:extLst xmlns:a="http://schemas.openxmlformats.org/drawingml/2006/main">
              <a:ext uri="{FF2B5EF4-FFF2-40B4-BE49-F238E27FC236}">
                <a16:creationId xmlns:a16="http://schemas.microsoft.com/office/drawing/2014/main" id="{C93318C6-CA8B-4ED7-A5B2-9831BE746975}"/>
              </a:ext>
            </a:extLst>
          </p:cNvPr>
          <p:cNvSpPr>
            <a:spLocks xmlns:a="http://schemas.openxmlformats.org/drawingml/2006/main" noGrp="1"/>
          </p:cNvSpPr>
          <p:nvPr/>
        </p:nvSpPr>
        <p:spPr>
          <a:xfrm xmlns:a="http://schemas.openxmlformats.org/drawingml/2006/main">
            <a:off x="3333750" y="3314700"/>
            <a:ext cx="7810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100000"/>
          </a:bodyPr>
          <a:lstStyle xmlns:a="http://schemas.openxmlformats.org/drawingml/2006/main"/>
          <a:p xmlns:a="http://schemas.openxmlformats.org/drawingml/2006/main">
            <a:pPr>
              <a:defRPr sz="1725">
                <a:solidFill>
                  <a:srgbClr val="14202B"/>
                </a:solidFill>
                <a:latin typeface="Arial"/>
                <a:ea typeface="Arial"/>
                <a:cs typeface="Arial"/>
              </a:defRPr>
            </a:pPr>
            <a:r>
              <a:rPr sz="1725">
                <a:solidFill>
                  <a:srgbClr val="14202B"/>
                </a:solidFill>
                <a:latin typeface="Arial"/>
                <a:ea typeface="Arial"/>
                <a:cs typeface="Arial"/>
              </a:rPr>
              <a:t>Check missing or inconsistent responses</a:t>
            </a:r>
          </a:p>
        </p:txBody>
      </p:sp>
      <p:sp>
        <p:nvSpPr>
          <p:cNvPr id="16" name="emp-rule-2">
            <a:extLst xmlns:a="http://schemas.openxmlformats.org/drawingml/2006/main">
              <a:ext uri="{FF2B5EF4-FFF2-40B4-BE49-F238E27FC236}">
                <a16:creationId xmlns:a16="http://schemas.microsoft.com/office/drawing/2014/main" id="{E880395D-1EF4-40D3-B3B8-E0AB836EC639}"/>
              </a:ext>
            </a:extLst>
          </p:cNvPr>
          <p:cNvSpPr>
            <a:spLocks xmlns:a="http://schemas.openxmlformats.org/drawingml/2006/main" noGrp="1"/>
          </p:cNvSpPr>
          <p:nvPr/>
        </p:nvSpPr>
        <p:spPr>
          <a:xfrm xmlns:a="http://schemas.openxmlformats.org/drawingml/2006/main">
            <a:off x="1381125" y="3962400"/>
            <a:ext cx="9763125" cy="0"/>
          </a:xfrm>
          <a:prstGeom xmlns:a="http://schemas.openxmlformats.org/drawingml/2006/main" prst="line">
            <a:avLst/>
          </a:prstGeom>
          <a:noFill xmlns:a="http://schemas.openxmlformats.org/drawingml/2006/main"/>
          <a:ln xmlns:a="http://schemas.openxmlformats.org/drawingml/2006/main" w="9525">
            <a:solidFill>
              <a:srgbClr val="C9D0D6"/>
            </a:solidFill>
            <a:prstDash val="solid"/>
          </a:ln>
        </p:spPr>
      </p:sp>
      <p:sp>
        <p:nvSpPr>
          <p:cNvPr id="17" name="emp-num-3">
            <a:extLst xmlns:a="http://schemas.openxmlformats.org/drawingml/2006/main">
              <a:ext uri="{FF2B5EF4-FFF2-40B4-BE49-F238E27FC236}">
                <a16:creationId xmlns:a16="http://schemas.microsoft.com/office/drawing/2014/main" id="{A98B896E-9A46-4DF5-908E-8EEDF83CA614}"/>
              </a:ext>
            </a:extLst>
          </p:cNvPr>
          <p:cNvSpPr>
            <a:spLocks xmlns:a="http://schemas.openxmlformats.org/drawingml/2006/main" noGrp="1"/>
          </p:cNvSpPr>
          <p:nvPr/>
        </p:nvSpPr>
        <p:spPr>
          <a:xfrm xmlns:a="http://schemas.openxmlformats.org/drawingml/2006/main">
            <a:off x="619125" y="4210050"/>
            <a:ext cx="495300" cy="495300"/>
          </a:xfrm>
          <a:prstGeom xmlns:a="http://schemas.openxmlformats.org/drawingml/2006/main" prst="rect">
            <a:avLst/>
          </a:prstGeom>
          <a:solidFill xmlns:a="http://schemas.openxmlformats.org/drawingml/2006/main">
            <a:srgbClr val="1D8F84"/>
          </a:solidFill>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lgn="ctr">
              <a:defRPr sz="2025" b="1">
                <a:solidFill>
                  <a:srgbClr val="FFFFFF"/>
                </a:solidFill>
                <a:latin typeface="Arial"/>
                <a:ea typeface="Arial"/>
                <a:cs typeface="Arial"/>
              </a:defRPr>
            </a:pPr>
            <a:r>
              <a:rPr sz="2025" b="1">
                <a:solidFill>
                  <a:srgbClr val="FFFFFF"/>
                </a:solidFill>
                <a:latin typeface="Arial"/>
                <a:ea typeface="Arial"/>
                <a:cs typeface="Arial"/>
              </a:rPr>
              <a:t>4</a:t>
            </a:r>
          </a:p>
        </p:txBody>
      </p:sp>
      <p:sp>
        <p:nvSpPr>
          <p:cNvPr id="18" name="emp-name-3">
            <a:extLst xmlns:a="http://schemas.openxmlformats.org/drawingml/2006/main">
              <a:ext uri="{FF2B5EF4-FFF2-40B4-BE49-F238E27FC236}">
                <a16:creationId xmlns:a16="http://schemas.microsoft.com/office/drawing/2014/main" id="{17BDE762-E424-4D1F-AC9E-147074ABB130}"/>
              </a:ext>
            </a:extLst>
          </p:cNvPr>
          <p:cNvSpPr>
            <a:spLocks xmlns:a="http://schemas.openxmlformats.org/drawingml/2006/main" noGrp="1"/>
          </p:cNvSpPr>
          <p:nvPr/>
        </p:nvSpPr>
        <p:spPr>
          <a:xfrm xmlns:a="http://schemas.openxmlformats.org/drawingml/2006/main">
            <a:off x="1381125" y="4210050"/>
            <a:ext cx="171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800" b="1">
                <a:solidFill>
                  <a:srgbClr val="1D8F84"/>
                </a:solidFill>
                <a:latin typeface="Arial"/>
                <a:ea typeface="Arial"/>
                <a:cs typeface="Arial"/>
              </a:defRPr>
            </a:pPr>
            <a:r>
              <a:rPr sz="1800" b="1">
                <a:solidFill>
                  <a:srgbClr val="1D8F84"/>
                </a:solidFill>
                <a:latin typeface="Arial"/>
                <a:ea typeface="Arial"/>
                <a:cs typeface="Arial"/>
              </a:rPr>
              <a:t>CODE</a:t>
            </a:r>
          </a:p>
        </p:txBody>
      </p:sp>
      <p:sp>
        <p:nvSpPr>
          <p:cNvPr id="19" name="emp-desc-3">
            <a:extLst xmlns:a="http://schemas.openxmlformats.org/drawingml/2006/main">
              <a:ext uri="{FF2B5EF4-FFF2-40B4-BE49-F238E27FC236}">
                <a16:creationId xmlns:a16="http://schemas.microsoft.com/office/drawing/2014/main" id="{79A181FF-C84D-4D1D-89CE-B58F61671517}"/>
              </a:ext>
            </a:extLst>
          </p:cNvPr>
          <p:cNvSpPr>
            <a:spLocks xmlns:a="http://schemas.openxmlformats.org/drawingml/2006/main" noGrp="1"/>
          </p:cNvSpPr>
          <p:nvPr/>
        </p:nvSpPr>
        <p:spPr>
          <a:xfrm xmlns:a="http://schemas.openxmlformats.org/drawingml/2006/main">
            <a:off x="3333750" y="4210050"/>
            <a:ext cx="7810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100000"/>
          </a:bodyPr>
          <a:lstStyle xmlns:a="http://schemas.openxmlformats.org/drawingml/2006/main"/>
          <a:p xmlns:a="http://schemas.openxmlformats.org/drawingml/2006/main">
            <a:pPr>
              <a:defRPr sz="1725">
                <a:solidFill>
                  <a:srgbClr val="14202B"/>
                </a:solidFill>
                <a:latin typeface="Arial"/>
                <a:ea typeface="Arial"/>
                <a:cs typeface="Arial"/>
              </a:defRPr>
            </a:pPr>
            <a:r>
              <a:rPr sz="1725">
                <a:solidFill>
                  <a:srgbClr val="14202B"/>
                </a:solidFill>
                <a:latin typeface="Arial"/>
                <a:ea typeface="Arial"/>
                <a:cs typeface="Arial"/>
              </a:rPr>
              <a:t>Convert responses into organised categories</a:t>
            </a:r>
          </a:p>
        </p:txBody>
      </p:sp>
      <p:sp>
        <p:nvSpPr>
          <p:cNvPr id="20" name="emp-rule-3">
            <a:extLst xmlns:a="http://schemas.openxmlformats.org/drawingml/2006/main">
              <a:ext uri="{FF2B5EF4-FFF2-40B4-BE49-F238E27FC236}">
                <a16:creationId xmlns:a16="http://schemas.microsoft.com/office/drawing/2014/main" id="{BF399AA4-D30D-4ACD-86A1-062B9489F3C0}"/>
              </a:ext>
            </a:extLst>
          </p:cNvPr>
          <p:cNvSpPr>
            <a:spLocks xmlns:a="http://schemas.openxmlformats.org/drawingml/2006/main" noGrp="1"/>
          </p:cNvSpPr>
          <p:nvPr/>
        </p:nvSpPr>
        <p:spPr>
          <a:xfrm xmlns:a="http://schemas.openxmlformats.org/drawingml/2006/main">
            <a:off x="1381125" y="4857750"/>
            <a:ext cx="9763125" cy="0"/>
          </a:xfrm>
          <a:prstGeom xmlns:a="http://schemas.openxmlformats.org/drawingml/2006/main" prst="line">
            <a:avLst/>
          </a:prstGeom>
          <a:noFill xmlns:a="http://schemas.openxmlformats.org/drawingml/2006/main"/>
          <a:ln xmlns:a="http://schemas.openxmlformats.org/drawingml/2006/main" w="9525">
            <a:solidFill>
              <a:srgbClr val="C9D0D6"/>
            </a:solidFill>
            <a:prstDash val="solid"/>
          </a:ln>
        </p:spPr>
      </p:sp>
      <p:sp>
        <p:nvSpPr>
          <p:cNvPr id="21" name="emp-num-4">
            <a:extLst xmlns:a="http://schemas.openxmlformats.org/drawingml/2006/main">
              <a:ext uri="{FF2B5EF4-FFF2-40B4-BE49-F238E27FC236}">
                <a16:creationId xmlns:a16="http://schemas.microsoft.com/office/drawing/2014/main" id="{FDDE0BA1-9581-4280-BF78-A0F994E41627}"/>
              </a:ext>
            </a:extLst>
          </p:cNvPr>
          <p:cNvSpPr>
            <a:spLocks xmlns:a="http://schemas.openxmlformats.org/drawingml/2006/main" noGrp="1"/>
          </p:cNvSpPr>
          <p:nvPr/>
        </p:nvSpPr>
        <p:spPr>
          <a:xfrm xmlns:a="http://schemas.openxmlformats.org/drawingml/2006/main">
            <a:off x="619125" y="5105400"/>
            <a:ext cx="495300" cy="495300"/>
          </a:xfrm>
          <a:prstGeom xmlns:a="http://schemas.openxmlformats.org/drawingml/2006/main" prst="rect">
            <a:avLst/>
          </a:prstGeom>
          <a:solidFill xmlns:a="http://schemas.openxmlformats.org/drawingml/2006/main">
            <a:srgbClr val="1D8F84"/>
          </a:solidFill>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lgn="ctr">
              <a:defRPr sz="2025" b="1">
                <a:solidFill>
                  <a:srgbClr val="FFFFFF"/>
                </a:solidFill>
                <a:latin typeface="Arial"/>
                <a:ea typeface="Arial"/>
                <a:cs typeface="Arial"/>
              </a:defRPr>
            </a:pPr>
            <a:r>
              <a:rPr sz="2025" b="1">
                <a:solidFill>
                  <a:srgbClr val="FFFFFF"/>
                </a:solidFill>
                <a:latin typeface="Arial"/>
                <a:ea typeface="Arial"/>
                <a:cs typeface="Arial"/>
              </a:rPr>
              <a:t>5</a:t>
            </a:r>
          </a:p>
        </p:txBody>
      </p:sp>
      <p:sp>
        <p:nvSpPr>
          <p:cNvPr id="22" name="emp-name-4">
            <a:extLst xmlns:a="http://schemas.openxmlformats.org/drawingml/2006/main">
              <a:ext uri="{FF2B5EF4-FFF2-40B4-BE49-F238E27FC236}">
                <a16:creationId xmlns:a16="http://schemas.microsoft.com/office/drawing/2014/main" id="{37B2AF18-8EAF-4412-80CB-9DCDCAE3A067}"/>
              </a:ext>
            </a:extLst>
          </p:cNvPr>
          <p:cNvSpPr>
            <a:spLocks xmlns:a="http://schemas.openxmlformats.org/drawingml/2006/main" noGrp="1"/>
          </p:cNvSpPr>
          <p:nvPr/>
        </p:nvSpPr>
        <p:spPr>
          <a:xfrm xmlns:a="http://schemas.openxmlformats.org/drawingml/2006/main">
            <a:off x="1381125" y="5105400"/>
            <a:ext cx="171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800" b="1">
                <a:solidFill>
                  <a:srgbClr val="1D8F84"/>
                </a:solidFill>
                <a:latin typeface="Arial"/>
                <a:ea typeface="Arial"/>
                <a:cs typeface="Arial"/>
              </a:defRPr>
            </a:pPr>
            <a:r>
              <a:rPr sz="1800" b="1">
                <a:solidFill>
                  <a:srgbClr val="1D8F84"/>
                </a:solidFill>
                <a:latin typeface="Arial"/>
                <a:ea typeface="Arial"/>
                <a:cs typeface="Arial"/>
              </a:rPr>
              <a:t>TABULATE</a:t>
            </a:r>
          </a:p>
        </p:txBody>
      </p:sp>
      <p:sp>
        <p:nvSpPr>
          <p:cNvPr id="23" name="emp-desc-4">
            <a:extLst xmlns:a="http://schemas.openxmlformats.org/drawingml/2006/main">
              <a:ext uri="{FF2B5EF4-FFF2-40B4-BE49-F238E27FC236}">
                <a16:creationId xmlns:a16="http://schemas.microsoft.com/office/drawing/2014/main" id="{CFEE764E-81B3-4CEE-9DDF-082D7682FDC1}"/>
              </a:ext>
            </a:extLst>
          </p:cNvPr>
          <p:cNvSpPr>
            <a:spLocks xmlns:a="http://schemas.openxmlformats.org/drawingml/2006/main" noGrp="1"/>
          </p:cNvSpPr>
          <p:nvPr/>
        </p:nvSpPr>
        <p:spPr>
          <a:xfrm xmlns:a="http://schemas.openxmlformats.org/drawingml/2006/main">
            <a:off x="3333750" y="5105400"/>
            <a:ext cx="7810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100000"/>
          </a:bodyPr>
          <a:lstStyle xmlns:a="http://schemas.openxmlformats.org/drawingml/2006/main"/>
          <a:p xmlns:a="http://schemas.openxmlformats.org/drawingml/2006/main">
            <a:pPr>
              <a:defRPr sz="1725">
                <a:solidFill>
                  <a:srgbClr val="14202B"/>
                </a:solidFill>
                <a:latin typeface="Arial"/>
                <a:ea typeface="Arial"/>
                <a:cs typeface="Arial"/>
              </a:defRPr>
            </a:pPr>
            <a:r>
              <a:rPr sz="1725">
                <a:solidFill>
                  <a:srgbClr val="14202B"/>
                </a:solidFill>
                <a:latin typeface="Arial"/>
                <a:ea typeface="Arial"/>
                <a:cs typeface="Arial"/>
              </a:rPr>
              <a:t>Arrange counts and comparisons in tables</a:t>
            </a:r>
          </a:p>
        </p:txBody>
      </p:sp>
    </p:spTree>
    <p:extLst>
      <p:ext uri="{BB962C8B-B14F-4D97-AF65-F5344CB8AC3E}">
        <p14:creationId xmlns:p14="http://schemas.microsoft.com/office/powerpoint/2010/main" val="1794630801"/>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15" name="eyebrow-12">
            <a:extLst xmlns:a="http://schemas.openxmlformats.org/drawingml/2006/main">
              <a:ext uri="{FF2B5EF4-FFF2-40B4-BE49-F238E27FC236}">
                <a16:creationId xmlns:a16="http://schemas.microsoft.com/office/drawing/2014/main" id="{FE8BA370-CE4B-44C0-B61E-2AC9072BC2D2}"/>
              </a:ext>
            </a:extLst>
          </p:cNvPr>
          <p:cNvSpPr>
            <a:spLocks xmlns:a="http://schemas.openxmlformats.org/drawingml/2006/main" noGrp="1"/>
          </p:cNvSpPr>
          <p:nvPr/>
        </p:nvSpPr>
        <p:spPr>
          <a:xfrm xmlns:a="http://schemas.openxmlformats.org/drawingml/2006/main">
            <a:off x="533400" y="257175"/>
            <a:ext cx="495300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125" b="1">
                <a:solidFill>
                  <a:srgbClr val="2779C4"/>
                </a:solidFill>
                <a:latin typeface="Arial"/>
                <a:ea typeface="Arial"/>
                <a:cs typeface="Arial"/>
              </a:defRPr>
            </a:pPr>
            <a:r>
              <a:rPr sz="1125" b="1">
                <a:solidFill>
                  <a:srgbClr val="2779C4"/>
                </a:solidFill>
                <a:latin typeface="Arial"/>
                <a:ea typeface="Arial"/>
                <a:cs typeface="Arial"/>
              </a:rPr>
              <a:t>PHASE 4 • INTERPRETATION AND REPORTING</a:t>
            </a:r>
          </a:p>
        </p:txBody>
      </p:sp>
      <p:sp>
        <p:nvSpPr>
          <p:cNvPr id="2" name="title-12">
            <a:extLst xmlns:a="http://schemas.openxmlformats.org/drawingml/2006/main">
              <a:ext uri="{FF2B5EF4-FFF2-40B4-BE49-F238E27FC236}">
                <a16:creationId xmlns:a16="http://schemas.microsoft.com/office/drawing/2014/main" id="{48CA46DF-98C5-4D4C-8795-D4B5A11B20F5}"/>
              </a:ext>
            </a:extLst>
          </p:cNvPr>
          <p:cNvSpPr>
            <a:spLocks xmlns:a="http://schemas.openxmlformats.org/drawingml/2006/main" noGrp="1"/>
          </p:cNvSpPr>
          <p:nvPr/>
        </p:nvSpPr>
        <p:spPr>
          <a:xfrm xmlns:a="http://schemas.openxmlformats.org/drawingml/2006/main">
            <a:off x="533400" y="590550"/>
            <a:ext cx="11001375"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2775" b="1">
                <a:solidFill>
                  <a:srgbClr val="14202B"/>
                </a:solidFill>
                <a:latin typeface="Arial"/>
                <a:ea typeface="Arial"/>
                <a:cs typeface="Arial"/>
              </a:defRPr>
            </a:pPr>
            <a:r>
              <a:rPr sz="2775" b="1">
                <a:solidFill>
                  <a:srgbClr val="14202B"/>
                </a:solidFill>
                <a:latin typeface="Arial"/>
                <a:ea typeface="Arial"/>
                <a:cs typeface="Arial"/>
              </a:rPr>
              <a:t>Phase 4 turns organised data into a careful answer</a:t>
            </a:r>
          </a:p>
        </p:txBody>
      </p:sp>
      <p:sp>
        <p:nvSpPr>
          <p:cNvPr id="3" name="accent-12">
            <a:extLst xmlns:a="http://schemas.openxmlformats.org/drawingml/2006/main">
              <a:ext uri="{FF2B5EF4-FFF2-40B4-BE49-F238E27FC236}">
                <a16:creationId xmlns:a16="http://schemas.microsoft.com/office/drawing/2014/main" id="{D3A42617-649D-4E3C-972D-8C5180DCDE03}"/>
              </a:ext>
            </a:extLst>
          </p:cNvPr>
          <p:cNvSpPr>
            <a:spLocks xmlns:a="http://schemas.openxmlformats.org/drawingml/2006/main" noGrp="1"/>
          </p:cNvSpPr>
          <p:nvPr/>
        </p:nvSpPr>
        <p:spPr>
          <a:xfrm xmlns:a="http://schemas.openxmlformats.org/drawingml/2006/main">
            <a:off x="533400" y="1200150"/>
            <a:ext cx="762000" cy="57150"/>
          </a:xfrm>
          <a:prstGeom xmlns:a="http://schemas.openxmlformats.org/drawingml/2006/main" prst="rect">
            <a:avLst/>
          </a:prstGeom>
          <a:solidFill xmlns:a="http://schemas.openxmlformats.org/drawingml/2006/main">
            <a:srgbClr val="2779C4"/>
          </a:solidFill>
          <a:ln xmlns:a="http://schemas.openxmlformats.org/drawingml/2006/main" w="0">
            <a:solidFill>
              <a:srgbClr val="2779C4"/>
            </a:solidFill>
            <a:prstDash val="solid"/>
          </a:ln>
        </p:spPr>
      </p:sp>
      <p:sp>
        <p:nvSpPr>
          <p:cNvPr id="4" name="footer-12">
            <a:extLst xmlns:a="http://schemas.openxmlformats.org/drawingml/2006/main">
              <a:ext uri="{FF2B5EF4-FFF2-40B4-BE49-F238E27FC236}">
                <a16:creationId xmlns:a16="http://schemas.microsoft.com/office/drawing/2014/main" id="{1E5C0FC7-2DA3-4283-8877-BDE73DC99E32}"/>
              </a:ext>
            </a:extLst>
          </p:cNvPr>
          <p:cNvSpPr>
            <a:spLocks xmlns:a="http://schemas.openxmlformats.org/drawingml/2006/main" noGrp="1"/>
          </p:cNvSpPr>
          <p:nvPr/>
        </p:nvSpPr>
        <p:spPr>
          <a:xfrm xmlns:a="http://schemas.openxmlformats.org/drawingml/2006/main">
            <a:off x="11315700" y="6381750"/>
            <a:ext cx="3429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r">
              <a:defRPr sz="1050">
                <a:solidFill>
                  <a:srgbClr val="5E6A75"/>
                </a:solidFill>
                <a:latin typeface="Arial"/>
                <a:ea typeface="Arial"/>
                <a:cs typeface="Arial"/>
              </a:defRPr>
            </a:pPr>
            <a:r>
              <a:rPr sz="1050">
                <a:solidFill>
                  <a:srgbClr val="5E6A75"/>
                </a:solidFill>
                <a:latin typeface="Arial"/>
                <a:ea typeface="Arial"/>
                <a:cs typeface="Arial"/>
              </a:rPr>
              <a:t>12</a:t>
            </a:r>
          </a:p>
        </p:txBody>
      </p:sp>
      <p:sp>
        <p:nvSpPr>
          <p:cNvPr id="5" name="quant-panel">
            <a:extLst xmlns:a="http://schemas.openxmlformats.org/drawingml/2006/main">
              <a:ext uri="{FF2B5EF4-FFF2-40B4-BE49-F238E27FC236}">
                <a16:creationId xmlns:a16="http://schemas.microsoft.com/office/drawing/2014/main" id="{3F360168-AFCE-4176-B22B-75D62D0C639A}"/>
              </a:ext>
            </a:extLst>
          </p:cNvPr>
          <p:cNvSpPr>
            <a:spLocks xmlns:a="http://schemas.openxmlformats.org/drawingml/2006/main" noGrp="1"/>
          </p:cNvSpPr>
          <p:nvPr/>
        </p:nvSpPr>
        <p:spPr>
          <a:xfrm xmlns:a="http://schemas.openxmlformats.org/drawingml/2006/main">
            <a:off x="571500" y="1666875"/>
            <a:ext cx="3381375" cy="3095625"/>
          </a:xfrm>
          <a:prstGeom xmlns:a="http://schemas.openxmlformats.org/drawingml/2006/main" prst="roundRect">
            <a:avLst>
              <a:gd name="adj" fmla="val 4923"/>
            </a:avLst>
          </a:prstGeom>
          <a:solidFill xmlns:a="http://schemas.openxmlformats.org/drawingml/2006/main">
            <a:srgbClr val="DCEFFD"/>
          </a:solidFill>
          <a:ln xmlns:a="http://schemas.openxmlformats.org/drawingml/2006/main" w="9525">
            <a:solidFill>
              <a:srgbClr val="2779C4"/>
            </a:solidFill>
            <a:prstDash val="solid"/>
          </a:ln>
        </p:spPr>
      </p:sp>
      <p:sp>
        <p:nvSpPr>
          <p:cNvPr id="6" name="qual-panel">
            <a:extLst xmlns:a="http://schemas.openxmlformats.org/drawingml/2006/main">
              <a:ext uri="{FF2B5EF4-FFF2-40B4-BE49-F238E27FC236}">
                <a16:creationId xmlns:a16="http://schemas.microsoft.com/office/drawing/2014/main" id="{B34CFA6B-EDD9-4387-A8A0-86A011ABE806}"/>
              </a:ext>
            </a:extLst>
          </p:cNvPr>
          <p:cNvSpPr>
            <a:spLocks xmlns:a="http://schemas.openxmlformats.org/drawingml/2006/main" noGrp="1"/>
          </p:cNvSpPr>
          <p:nvPr/>
        </p:nvSpPr>
        <p:spPr>
          <a:xfrm xmlns:a="http://schemas.openxmlformats.org/drawingml/2006/main">
            <a:off x="4400550" y="1666875"/>
            <a:ext cx="3381375" cy="3095625"/>
          </a:xfrm>
          <a:prstGeom xmlns:a="http://schemas.openxmlformats.org/drawingml/2006/main" prst="roundRect">
            <a:avLst>
              <a:gd name="adj" fmla="val 4923"/>
            </a:avLst>
          </a:prstGeom>
          <a:solidFill xmlns:a="http://schemas.openxmlformats.org/drawingml/2006/main">
            <a:srgbClr val="DDF3EF"/>
          </a:solidFill>
          <a:ln xmlns:a="http://schemas.openxmlformats.org/drawingml/2006/main" w="9525">
            <a:solidFill>
              <a:srgbClr val="1D8F84"/>
            </a:solidFill>
            <a:prstDash val="solid"/>
          </a:ln>
        </p:spPr>
      </p:sp>
      <p:sp>
        <p:nvSpPr>
          <p:cNvPr id="7" name="report-panel">
            <a:extLst xmlns:a="http://schemas.openxmlformats.org/drawingml/2006/main">
              <a:ext uri="{FF2B5EF4-FFF2-40B4-BE49-F238E27FC236}">
                <a16:creationId xmlns:a16="http://schemas.microsoft.com/office/drawing/2014/main" id="{49117E8C-583A-4E44-9C66-C88F47FD153B}"/>
              </a:ext>
            </a:extLst>
          </p:cNvPr>
          <p:cNvSpPr>
            <a:spLocks xmlns:a="http://schemas.openxmlformats.org/drawingml/2006/main" noGrp="1"/>
          </p:cNvSpPr>
          <p:nvPr/>
        </p:nvSpPr>
        <p:spPr>
          <a:xfrm xmlns:a="http://schemas.openxmlformats.org/drawingml/2006/main">
            <a:off x="8229600" y="1666875"/>
            <a:ext cx="3381375" cy="3095625"/>
          </a:xfrm>
          <a:prstGeom xmlns:a="http://schemas.openxmlformats.org/drawingml/2006/main" prst="roundRect">
            <a:avLst>
              <a:gd name="adj" fmla="val 4923"/>
            </a:avLst>
          </a:prstGeom>
          <a:solidFill xmlns:a="http://schemas.openxmlformats.org/drawingml/2006/main">
            <a:srgbClr val="EEE8FA"/>
          </a:solidFill>
          <a:ln xmlns:a="http://schemas.openxmlformats.org/drawingml/2006/main" w="9525">
            <a:solidFill>
              <a:srgbClr val="7656B5"/>
            </a:solidFill>
            <a:prstDash val="solid"/>
          </a:ln>
        </p:spPr>
      </p:sp>
      <p:sp>
        <p:nvSpPr>
          <p:cNvPr id="8" name="quant-title">
            <a:extLst xmlns:a="http://schemas.openxmlformats.org/drawingml/2006/main">
              <a:ext uri="{FF2B5EF4-FFF2-40B4-BE49-F238E27FC236}">
                <a16:creationId xmlns:a16="http://schemas.microsoft.com/office/drawing/2014/main" id="{04A95914-F87F-41CF-88C2-6E034066F58F}"/>
              </a:ext>
            </a:extLst>
          </p:cNvPr>
          <p:cNvSpPr>
            <a:spLocks xmlns:a="http://schemas.openxmlformats.org/drawingml/2006/main" noGrp="1"/>
          </p:cNvSpPr>
          <p:nvPr/>
        </p:nvSpPr>
        <p:spPr>
          <a:xfrm xmlns:a="http://schemas.openxmlformats.org/drawingml/2006/main">
            <a:off x="809625" y="2095500"/>
            <a:ext cx="2905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800" b="1">
                <a:solidFill>
                  <a:srgbClr val="2779C4"/>
                </a:solidFill>
                <a:latin typeface="Arial"/>
                <a:ea typeface="Arial"/>
                <a:cs typeface="Arial"/>
              </a:defRPr>
            </a:pPr>
            <a:r>
              <a:rPr sz="1800" b="1">
                <a:solidFill>
                  <a:srgbClr val="2779C4"/>
                </a:solidFill>
                <a:latin typeface="Arial"/>
                <a:ea typeface="Arial"/>
                <a:cs typeface="Arial"/>
              </a:rPr>
              <a:t>DESCRIBE + COMPARE</a:t>
            </a:r>
          </a:p>
        </p:txBody>
      </p:sp>
      <p:sp>
        <p:nvSpPr>
          <p:cNvPr id="9" name="quant-body">
            <a:extLst xmlns:a="http://schemas.openxmlformats.org/drawingml/2006/main">
              <a:ext uri="{FF2B5EF4-FFF2-40B4-BE49-F238E27FC236}">
                <a16:creationId xmlns:a16="http://schemas.microsoft.com/office/drawing/2014/main" id="{82F5B90D-4B61-4C74-8C63-1EA4435C2D24}"/>
              </a:ext>
            </a:extLst>
          </p:cNvPr>
          <p:cNvSpPr>
            <a:spLocks xmlns:a="http://schemas.openxmlformats.org/drawingml/2006/main" noGrp="1"/>
          </p:cNvSpPr>
          <p:nvPr/>
        </p:nvSpPr>
        <p:spPr>
          <a:xfrm xmlns:a="http://schemas.openxmlformats.org/drawingml/2006/main">
            <a:off x="904875" y="2905125"/>
            <a:ext cx="2714625" cy="1285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99242"/>
          </a:bodyPr>
          <a:lstStyle xmlns:a="http://schemas.openxmlformats.org/drawingml/2006/main"/>
          <a:p xmlns:a="http://schemas.openxmlformats.org/drawingml/2006/main">
            <a:pPr algn="ctr">
              <a:defRPr sz="1650">
                <a:solidFill>
                  <a:srgbClr val="14202B"/>
                </a:solidFill>
                <a:latin typeface="Arial"/>
                <a:ea typeface="Arial"/>
                <a:cs typeface="Arial"/>
              </a:defRPr>
            </a:pPr>
            <a:r>
              <a:rPr sz="1650">
                <a:solidFill>
                  <a:srgbClr val="14202B"/>
                </a:solidFill>
                <a:latin typeface="Arial"/>
                <a:ea typeface="Arial"/>
                <a:cs typeface="Arial"/>
              </a:rPr>
              <a:t>Show how often buses are used. Compare regular use across waiting-time, reliability or safety categories.</a:t>
            </a:r>
          </a:p>
        </p:txBody>
      </p:sp>
      <p:sp>
        <p:nvSpPr>
          <p:cNvPr id="10" name="qual-title">
            <a:extLst xmlns:a="http://schemas.openxmlformats.org/drawingml/2006/main">
              <a:ext uri="{FF2B5EF4-FFF2-40B4-BE49-F238E27FC236}">
                <a16:creationId xmlns:a16="http://schemas.microsoft.com/office/drawing/2014/main" id="{B8E7AE25-19D7-40F9-ACBC-C4F124251D21}"/>
              </a:ext>
            </a:extLst>
          </p:cNvPr>
          <p:cNvSpPr>
            <a:spLocks xmlns:a="http://schemas.openxmlformats.org/drawingml/2006/main" noGrp="1"/>
          </p:cNvSpPr>
          <p:nvPr/>
        </p:nvSpPr>
        <p:spPr>
          <a:xfrm xmlns:a="http://schemas.openxmlformats.org/drawingml/2006/main">
            <a:off x="4638675" y="2095500"/>
            <a:ext cx="2905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800" b="1">
                <a:solidFill>
                  <a:srgbClr val="1D8F84"/>
                </a:solidFill>
                <a:latin typeface="Arial"/>
                <a:ea typeface="Arial"/>
                <a:cs typeface="Arial"/>
              </a:defRPr>
            </a:pPr>
            <a:r>
              <a:rPr sz="1800" b="1">
                <a:solidFill>
                  <a:srgbClr val="1D8F84"/>
                </a:solidFill>
                <a:latin typeface="Arial"/>
                <a:ea typeface="Arial"/>
                <a:cs typeface="Arial"/>
              </a:rPr>
              <a:t>INTERPRET REASONS</a:t>
            </a:r>
          </a:p>
        </p:txBody>
      </p:sp>
      <p:sp>
        <p:nvSpPr>
          <p:cNvPr id="11" name="qual-body">
            <a:extLst xmlns:a="http://schemas.openxmlformats.org/drawingml/2006/main">
              <a:ext uri="{FF2B5EF4-FFF2-40B4-BE49-F238E27FC236}">
                <a16:creationId xmlns:a16="http://schemas.microsoft.com/office/drawing/2014/main" id="{3D9AC1B5-4044-4DDE-B253-041195E95AED}"/>
              </a:ext>
            </a:extLst>
          </p:cNvPr>
          <p:cNvSpPr>
            <a:spLocks xmlns:a="http://schemas.openxmlformats.org/drawingml/2006/main" noGrp="1"/>
          </p:cNvSpPr>
          <p:nvPr/>
        </p:nvSpPr>
        <p:spPr>
          <a:xfrm xmlns:a="http://schemas.openxmlformats.org/drawingml/2006/main">
            <a:off x="4733925" y="2905125"/>
            <a:ext cx="2714625" cy="1285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100000"/>
          </a:bodyPr>
          <a:lstStyle xmlns:a="http://schemas.openxmlformats.org/drawingml/2006/main"/>
          <a:p xmlns:a="http://schemas.openxmlformats.org/drawingml/2006/main">
            <a:pPr algn="ctr">
              <a:defRPr sz="1650">
                <a:solidFill>
                  <a:srgbClr val="14202B"/>
                </a:solidFill>
                <a:latin typeface="Arial"/>
                <a:ea typeface="Arial"/>
                <a:cs typeface="Arial"/>
              </a:defRPr>
            </a:pPr>
            <a:r>
              <a:rPr sz="1650">
                <a:solidFill>
                  <a:srgbClr val="14202B"/>
                </a:solidFill>
                <a:latin typeface="Arial"/>
                <a:ea typeface="Arial"/>
                <a:cs typeface="Arial"/>
              </a:rPr>
              <a:t>Group interview accounts into themes and use them to explain the numerical pattern.</a:t>
            </a:r>
          </a:p>
        </p:txBody>
      </p:sp>
      <p:sp>
        <p:nvSpPr>
          <p:cNvPr id="12" name="report-title">
            <a:extLst xmlns:a="http://schemas.openxmlformats.org/drawingml/2006/main">
              <a:ext uri="{FF2B5EF4-FFF2-40B4-BE49-F238E27FC236}">
                <a16:creationId xmlns:a16="http://schemas.microsoft.com/office/drawing/2014/main" id="{5AE88934-74C3-4830-AF5C-48B164B58CD5}"/>
              </a:ext>
            </a:extLst>
          </p:cNvPr>
          <p:cNvSpPr>
            <a:spLocks xmlns:a="http://schemas.openxmlformats.org/drawingml/2006/main" noGrp="1"/>
          </p:cNvSpPr>
          <p:nvPr/>
        </p:nvSpPr>
        <p:spPr>
          <a:xfrm xmlns:a="http://schemas.openxmlformats.org/drawingml/2006/main">
            <a:off x="8467725" y="2095500"/>
            <a:ext cx="2905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800" b="1">
                <a:solidFill>
                  <a:srgbClr val="7656B5"/>
                </a:solidFill>
                <a:latin typeface="Arial"/>
                <a:ea typeface="Arial"/>
                <a:cs typeface="Arial"/>
              </a:defRPr>
            </a:pPr>
            <a:r>
              <a:rPr sz="1800" b="1">
                <a:solidFill>
                  <a:srgbClr val="7656B5"/>
                </a:solidFill>
                <a:latin typeface="Arial"/>
                <a:ea typeface="Arial"/>
                <a:cs typeface="Arial"/>
              </a:rPr>
              <a:t>REPORT HONESTLY</a:t>
            </a:r>
          </a:p>
        </p:txBody>
      </p:sp>
      <p:sp>
        <p:nvSpPr>
          <p:cNvPr id="13" name="report-body">
            <a:extLst xmlns:a="http://schemas.openxmlformats.org/drawingml/2006/main">
              <a:ext uri="{FF2B5EF4-FFF2-40B4-BE49-F238E27FC236}">
                <a16:creationId xmlns:a16="http://schemas.microsoft.com/office/drawing/2014/main" id="{9FC52A28-96EE-4244-AB93-1CCF76201427}"/>
              </a:ext>
            </a:extLst>
          </p:cNvPr>
          <p:cNvSpPr>
            <a:spLocks xmlns:a="http://schemas.openxmlformats.org/drawingml/2006/main" noGrp="1"/>
          </p:cNvSpPr>
          <p:nvPr/>
        </p:nvSpPr>
        <p:spPr>
          <a:xfrm xmlns:a="http://schemas.openxmlformats.org/drawingml/2006/main">
            <a:off x="8562975" y="2905125"/>
            <a:ext cx="2714625" cy="1285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100000"/>
          </a:bodyPr>
          <a:lstStyle xmlns:a="http://schemas.openxmlformats.org/drawingml/2006/main"/>
          <a:p xmlns:a="http://schemas.openxmlformats.org/drawingml/2006/main">
            <a:pPr algn="ctr">
              <a:defRPr sz="1650">
                <a:solidFill>
                  <a:srgbClr val="14202B"/>
                </a:solidFill>
                <a:latin typeface="Arial"/>
                <a:ea typeface="Arial"/>
                <a:cs typeface="Arial"/>
              </a:defRPr>
            </a:pPr>
            <a:r>
              <a:rPr sz="1650">
                <a:solidFill>
                  <a:srgbClr val="14202B"/>
                </a:solidFill>
                <a:latin typeface="Arial"/>
                <a:ea typeface="Arial"/>
                <a:cs typeface="Arial"/>
              </a:rPr>
              <a:t>State findings, methods, limitations and only the conclusions supported by the design.</a:t>
            </a:r>
          </a:p>
        </p:txBody>
      </p:sp>
      <p:sp>
        <p:nvSpPr>
          <p:cNvPr id="14" name="final-message">
            <a:extLst xmlns:a="http://schemas.openxmlformats.org/drawingml/2006/main">
              <a:ext uri="{FF2B5EF4-FFF2-40B4-BE49-F238E27FC236}">
                <a16:creationId xmlns:a16="http://schemas.microsoft.com/office/drawing/2014/main" id="{A46CA1F8-1538-4FAC-8945-071BF5005650}"/>
              </a:ext>
            </a:extLst>
          </p:cNvPr>
          <p:cNvSpPr>
            <a:spLocks xmlns:a="http://schemas.openxmlformats.org/drawingml/2006/main" noGrp="1"/>
          </p:cNvSpPr>
          <p:nvPr/>
        </p:nvSpPr>
        <p:spPr>
          <a:xfrm xmlns:a="http://schemas.openxmlformats.org/drawingml/2006/main">
            <a:off x="1143000" y="5286375"/>
            <a:ext cx="99060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2325" b="1">
                <a:solidFill>
                  <a:srgbClr val="14202B"/>
                </a:solidFill>
                <a:latin typeface="Arial"/>
                <a:ea typeface="Arial"/>
                <a:cs typeface="Arial"/>
              </a:defRPr>
            </a:pPr>
            <a:r>
              <a:rPr sz="2325" b="1">
                <a:solidFill>
                  <a:srgbClr val="14202B"/>
                </a:solidFill>
                <a:latin typeface="Arial"/>
                <a:ea typeface="Arial"/>
                <a:cs typeface="Arial"/>
              </a:rPr>
              <a:t>Research design is the route that connects a social question to a credible answer.</a:t>
            </a:r>
          </a:p>
        </p:txBody>
      </p:sp>
    </p:spTree>
    <p:extLst>
      <p:ext uri="{BB962C8B-B14F-4D97-AF65-F5344CB8AC3E}">
        <p14:creationId xmlns:p14="http://schemas.microsoft.com/office/powerpoint/2010/main" val="824380825"/>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11" name="eyebrow-2">
            <a:extLst xmlns:a="http://schemas.openxmlformats.org/drawingml/2006/main">
              <a:ext uri="{FF2B5EF4-FFF2-40B4-BE49-F238E27FC236}">
                <a16:creationId xmlns:a16="http://schemas.microsoft.com/office/drawing/2014/main" id="{EC79C81F-619E-4D61-A3D5-195087B8BE82}"/>
              </a:ext>
            </a:extLst>
          </p:cNvPr>
          <p:cNvSpPr>
            <a:spLocks xmlns:a="http://schemas.openxmlformats.org/drawingml/2006/main" noGrp="1"/>
          </p:cNvSpPr>
          <p:nvPr/>
        </p:nvSpPr>
        <p:spPr>
          <a:xfrm xmlns:a="http://schemas.openxmlformats.org/drawingml/2006/main">
            <a:off x="533400" y="257175"/>
            <a:ext cx="495300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125" b="1">
                <a:solidFill>
                  <a:srgbClr val="2779C4"/>
                </a:solidFill>
                <a:latin typeface="Arial"/>
                <a:ea typeface="Arial"/>
                <a:cs typeface="Arial"/>
              </a:defRPr>
            </a:pPr>
            <a:r>
              <a:rPr sz="1125" b="1">
                <a:solidFill>
                  <a:srgbClr val="2779C4"/>
                </a:solidFill>
                <a:latin typeface="Arial"/>
                <a:ea typeface="Arial"/>
                <a:cs typeface="Arial"/>
              </a:rPr>
              <a:t>BOX 2 • RESEARCH DESIGN</a:t>
            </a:r>
          </a:p>
        </p:txBody>
      </p:sp>
      <p:sp>
        <p:nvSpPr>
          <p:cNvPr id="2" name="title-2">
            <a:extLst xmlns:a="http://schemas.openxmlformats.org/drawingml/2006/main">
              <a:ext uri="{FF2B5EF4-FFF2-40B4-BE49-F238E27FC236}">
                <a16:creationId xmlns:a16="http://schemas.microsoft.com/office/drawing/2014/main" id="{084FECDC-5174-47AB-82AB-37BC8C36E845}"/>
              </a:ext>
            </a:extLst>
          </p:cNvPr>
          <p:cNvSpPr>
            <a:spLocks xmlns:a="http://schemas.openxmlformats.org/drawingml/2006/main" noGrp="1"/>
          </p:cNvSpPr>
          <p:nvPr/>
        </p:nvSpPr>
        <p:spPr>
          <a:xfrm xmlns:a="http://schemas.openxmlformats.org/drawingml/2006/main">
            <a:off x="533400" y="590550"/>
            <a:ext cx="11001375"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2775" b="1">
                <a:solidFill>
                  <a:srgbClr val="14202B"/>
                </a:solidFill>
                <a:latin typeface="Arial"/>
                <a:ea typeface="Arial"/>
                <a:cs typeface="Arial"/>
              </a:defRPr>
            </a:pPr>
            <a:r>
              <a:rPr sz="2775" b="1">
                <a:solidFill>
                  <a:srgbClr val="14202B"/>
                </a:solidFill>
                <a:latin typeface="Arial"/>
                <a:ea typeface="Arial"/>
                <a:cs typeface="Arial"/>
              </a:rPr>
              <a:t>A familiar observation becomes a researchable question</a:t>
            </a:r>
          </a:p>
        </p:txBody>
      </p:sp>
      <p:sp>
        <p:nvSpPr>
          <p:cNvPr id="3" name="accent-2">
            <a:extLst xmlns:a="http://schemas.openxmlformats.org/drawingml/2006/main">
              <a:ext uri="{FF2B5EF4-FFF2-40B4-BE49-F238E27FC236}">
                <a16:creationId xmlns:a16="http://schemas.microsoft.com/office/drawing/2014/main" id="{D098064D-4DA3-4BF8-995A-04BF4A7502FD}"/>
              </a:ext>
            </a:extLst>
          </p:cNvPr>
          <p:cNvSpPr>
            <a:spLocks xmlns:a="http://schemas.openxmlformats.org/drawingml/2006/main" noGrp="1"/>
          </p:cNvSpPr>
          <p:nvPr/>
        </p:nvSpPr>
        <p:spPr>
          <a:xfrm xmlns:a="http://schemas.openxmlformats.org/drawingml/2006/main">
            <a:off x="533400" y="1200150"/>
            <a:ext cx="762000" cy="57150"/>
          </a:xfrm>
          <a:prstGeom xmlns:a="http://schemas.openxmlformats.org/drawingml/2006/main" prst="rect">
            <a:avLst/>
          </a:prstGeom>
          <a:solidFill xmlns:a="http://schemas.openxmlformats.org/drawingml/2006/main">
            <a:srgbClr val="2779C4"/>
          </a:solidFill>
          <a:ln xmlns:a="http://schemas.openxmlformats.org/drawingml/2006/main" w="0">
            <a:solidFill>
              <a:srgbClr val="2779C4"/>
            </a:solidFill>
            <a:prstDash val="solid"/>
          </a:ln>
        </p:spPr>
      </p:sp>
      <p:sp>
        <p:nvSpPr>
          <p:cNvPr id="4" name="footer-2">
            <a:extLst xmlns:a="http://schemas.openxmlformats.org/drawingml/2006/main">
              <a:ext uri="{FF2B5EF4-FFF2-40B4-BE49-F238E27FC236}">
                <a16:creationId xmlns:a16="http://schemas.microsoft.com/office/drawing/2014/main" id="{75BAD707-20CA-4D83-8F02-7F1536F7F6FF}"/>
              </a:ext>
            </a:extLst>
          </p:cNvPr>
          <p:cNvSpPr>
            <a:spLocks xmlns:a="http://schemas.openxmlformats.org/drawingml/2006/main" noGrp="1"/>
          </p:cNvSpPr>
          <p:nvPr/>
        </p:nvSpPr>
        <p:spPr>
          <a:xfrm xmlns:a="http://schemas.openxmlformats.org/drawingml/2006/main">
            <a:off x="11315700" y="6381750"/>
            <a:ext cx="3429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r">
              <a:defRPr sz="1050">
                <a:solidFill>
                  <a:srgbClr val="5E6A75"/>
                </a:solidFill>
                <a:latin typeface="Arial"/>
                <a:ea typeface="Arial"/>
                <a:cs typeface="Arial"/>
              </a:defRPr>
            </a:pPr>
            <a:r>
              <a:rPr sz="1050">
                <a:solidFill>
                  <a:srgbClr val="5E6A75"/>
                </a:solidFill>
                <a:latin typeface="Arial"/>
                <a:ea typeface="Arial"/>
                <a:cs typeface="Arial"/>
              </a:rPr>
              <a:t>2</a:t>
            </a:r>
          </a:p>
        </p:txBody>
      </p:sp>
      <p:sp>
        <p:nvSpPr>
          <p:cNvPr id="5" name="observation-label">
            <a:extLst xmlns:a="http://schemas.openxmlformats.org/drawingml/2006/main">
              <a:ext uri="{FF2B5EF4-FFF2-40B4-BE49-F238E27FC236}">
                <a16:creationId xmlns:a16="http://schemas.microsoft.com/office/drawing/2014/main" id="{F472D7BB-487F-4DB6-AFBD-38CABC52CC19}"/>
              </a:ext>
            </a:extLst>
          </p:cNvPr>
          <p:cNvSpPr>
            <a:spLocks xmlns:a="http://schemas.openxmlformats.org/drawingml/2006/main" noGrp="1"/>
          </p:cNvSpPr>
          <p:nvPr/>
        </p:nvSpPr>
        <p:spPr>
          <a:xfrm xmlns:a="http://schemas.openxmlformats.org/drawingml/2006/main">
            <a:off x="571500" y="1619250"/>
            <a:ext cx="314325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500" b="1">
                <a:solidFill>
                  <a:srgbClr val="1D8F84"/>
                </a:solidFill>
                <a:latin typeface="Arial"/>
                <a:ea typeface="Arial"/>
                <a:cs typeface="Arial"/>
              </a:defRPr>
            </a:pPr>
            <a:r>
              <a:rPr sz="1500" b="1">
                <a:solidFill>
                  <a:srgbClr val="1D8F84"/>
                </a:solidFill>
                <a:latin typeface="Arial"/>
                <a:ea typeface="Arial"/>
                <a:cs typeface="Arial"/>
              </a:rPr>
              <a:t>WHAT WE NOTICE</a:t>
            </a:r>
          </a:p>
        </p:txBody>
      </p:sp>
      <p:sp>
        <p:nvSpPr>
          <p:cNvPr id="6" name="observation">
            <a:extLst xmlns:a="http://schemas.openxmlformats.org/drawingml/2006/main">
              <a:ext uri="{FF2B5EF4-FFF2-40B4-BE49-F238E27FC236}">
                <a16:creationId xmlns:a16="http://schemas.microsoft.com/office/drawing/2014/main" id="{A12B1190-20CD-4EFA-9D48-829DE4FC93C8}"/>
              </a:ext>
            </a:extLst>
          </p:cNvPr>
          <p:cNvSpPr>
            <a:spLocks xmlns:a="http://schemas.openxmlformats.org/drawingml/2006/main" noGrp="1"/>
          </p:cNvSpPr>
          <p:nvPr/>
        </p:nvSpPr>
        <p:spPr>
          <a:xfrm xmlns:a="http://schemas.openxmlformats.org/drawingml/2006/main">
            <a:off x="571500" y="2143125"/>
            <a:ext cx="485775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rmAutofit fontScale="100000"/>
          </a:bodyPr>
          <a:lstStyle xmlns:a="http://schemas.openxmlformats.org/drawingml/2006/main"/>
          <a:p xmlns:a="http://schemas.openxmlformats.org/drawingml/2006/main">
            <a:pPr>
              <a:defRPr sz="2325" b="1">
                <a:solidFill>
                  <a:srgbClr val="14202B"/>
                </a:solidFill>
                <a:latin typeface="Arial"/>
                <a:ea typeface="Arial"/>
                <a:cs typeface="Arial"/>
              </a:defRPr>
            </a:pPr>
            <a:r>
              <a:rPr sz="2325" b="1">
                <a:solidFill>
                  <a:srgbClr val="14202B"/>
                </a:solidFill>
                <a:latin typeface="Arial"/>
                <a:ea typeface="Arial"/>
                <a:cs typeface="Arial"/>
              </a:rPr>
              <a:t>Some college students use public buses every day. Others rarely use them—even when a route is available.</a:t>
            </a:r>
          </a:p>
        </p:txBody>
      </p:sp>
      <p:sp>
        <p:nvSpPr>
          <p:cNvPr id="7" name="question-panel">
            <a:extLst xmlns:a="http://schemas.openxmlformats.org/drawingml/2006/main">
              <a:ext uri="{FF2B5EF4-FFF2-40B4-BE49-F238E27FC236}">
                <a16:creationId xmlns:a16="http://schemas.microsoft.com/office/drawing/2014/main" id="{91E1CAA3-445B-473C-AAC2-C3049DDDB70C}"/>
              </a:ext>
            </a:extLst>
          </p:cNvPr>
          <p:cNvSpPr>
            <a:spLocks xmlns:a="http://schemas.openxmlformats.org/drawingml/2006/main" noGrp="1"/>
          </p:cNvSpPr>
          <p:nvPr/>
        </p:nvSpPr>
        <p:spPr>
          <a:xfrm xmlns:a="http://schemas.openxmlformats.org/drawingml/2006/main">
            <a:off x="6191250" y="1619250"/>
            <a:ext cx="5191125" cy="2952750"/>
          </a:xfrm>
          <a:prstGeom xmlns:a="http://schemas.openxmlformats.org/drawingml/2006/main" prst="roundRect">
            <a:avLst>
              <a:gd name="adj" fmla="val 5161"/>
            </a:avLst>
          </a:prstGeom>
          <a:solidFill xmlns:a="http://schemas.openxmlformats.org/drawingml/2006/main">
            <a:srgbClr val="DDF3EF"/>
          </a:solidFill>
          <a:ln xmlns:a="http://schemas.openxmlformats.org/drawingml/2006/main" w="9525">
            <a:solidFill>
              <a:srgbClr val="1D8F84"/>
            </a:solidFill>
            <a:prstDash val="solid"/>
          </a:ln>
        </p:spPr>
      </p:sp>
      <p:sp>
        <p:nvSpPr>
          <p:cNvPr id="8" name="question-label">
            <a:extLst xmlns:a="http://schemas.openxmlformats.org/drawingml/2006/main">
              <a:ext uri="{FF2B5EF4-FFF2-40B4-BE49-F238E27FC236}">
                <a16:creationId xmlns:a16="http://schemas.microsoft.com/office/drawing/2014/main" id="{411EEF12-1DAB-4397-B142-0698C8BD7106}"/>
              </a:ext>
            </a:extLst>
          </p:cNvPr>
          <p:cNvSpPr>
            <a:spLocks xmlns:a="http://schemas.openxmlformats.org/drawingml/2006/main" noGrp="1"/>
          </p:cNvSpPr>
          <p:nvPr/>
        </p:nvSpPr>
        <p:spPr>
          <a:xfrm xmlns:a="http://schemas.openxmlformats.org/drawingml/2006/main">
            <a:off x="6572250" y="2047875"/>
            <a:ext cx="447675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500" b="1">
                <a:solidFill>
                  <a:srgbClr val="1D8F84"/>
                </a:solidFill>
                <a:latin typeface="Arial"/>
                <a:ea typeface="Arial"/>
                <a:cs typeface="Arial"/>
              </a:defRPr>
            </a:pPr>
            <a:r>
              <a:rPr sz="1500" b="1">
                <a:solidFill>
                  <a:srgbClr val="1D8F84"/>
                </a:solidFill>
                <a:latin typeface="Arial"/>
                <a:ea typeface="Arial"/>
                <a:cs typeface="Arial"/>
              </a:rPr>
              <a:t>MAIN RESEARCH QUESTION</a:t>
            </a:r>
          </a:p>
        </p:txBody>
      </p:sp>
      <p:sp>
        <p:nvSpPr>
          <p:cNvPr id="9" name="question">
            <a:extLst xmlns:a="http://schemas.openxmlformats.org/drawingml/2006/main">
              <a:ext uri="{FF2B5EF4-FFF2-40B4-BE49-F238E27FC236}">
                <a16:creationId xmlns:a16="http://schemas.microsoft.com/office/drawing/2014/main" id="{53B013E3-82C8-40A0-A0CA-4880B41E48E1}"/>
              </a:ext>
            </a:extLst>
          </p:cNvPr>
          <p:cNvSpPr>
            <a:spLocks xmlns:a="http://schemas.openxmlformats.org/drawingml/2006/main" noGrp="1"/>
          </p:cNvSpPr>
          <p:nvPr/>
        </p:nvSpPr>
        <p:spPr>
          <a:xfrm xmlns:a="http://schemas.openxmlformats.org/drawingml/2006/main">
            <a:off x="6572250" y="2686050"/>
            <a:ext cx="4476750" cy="1381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91797"/>
          </a:bodyPr>
          <a:lstStyle xmlns:a="http://schemas.openxmlformats.org/drawingml/2006/main"/>
          <a:p xmlns:a="http://schemas.openxmlformats.org/drawingml/2006/main">
            <a:pPr algn="ctr">
              <a:defRPr sz="2400" b="1">
                <a:solidFill>
                  <a:srgbClr val="14202B"/>
                </a:solidFill>
                <a:latin typeface="Arial"/>
                <a:ea typeface="Arial"/>
                <a:cs typeface="Arial"/>
              </a:defRPr>
            </a:pPr>
            <a:r>
              <a:rPr sz="2400" b="1">
                <a:solidFill>
                  <a:srgbClr val="14202B"/>
                </a:solidFill>
                <a:latin typeface="Arial"/>
                <a:ea typeface="Arial"/>
                <a:cs typeface="Arial"/>
              </a:rPr>
              <a:t>What factors influence the regular use of public buses among college students in Guwahati?</a:t>
            </a:r>
          </a:p>
        </p:txBody>
      </p:sp>
      <p:sp>
        <p:nvSpPr>
          <p:cNvPr id="10" name="boundary">
            <a:extLst xmlns:a="http://schemas.openxmlformats.org/drawingml/2006/main">
              <a:ext uri="{FF2B5EF4-FFF2-40B4-BE49-F238E27FC236}">
                <a16:creationId xmlns:a16="http://schemas.microsoft.com/office/drawing/2014/main" id="{E43E52B4-41F7-4C6D-B761-50D35752A917}"/>
              </a:ext>
            </a:extLst>
          </p:cNvPr>
          <p:cNvSpPr>
            <a:spLocks xmlns:a="http://schemas.openxmlformats.org/drawingml/2006/main" noGrp="1"/>
          </p:cNvSpPr>
          <p:nvPr/>
        </p:nvSpPr>
        <p:spPr>
          <a:xfrm xmlns:a="http://schemas.openxmlformats.org/drawingml/2006/main">
            <a:off x="1476375" y="5191125"/>
            <a:ext cx="92392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800">
                <a:solidFill>
                  <a:srgbClr val="5E6A75"/>
                </a:solidFill>
                <a:latin typeface="Arial"/>
                <a:ea typeface="Arial"/>
                <a:cs typeface="Arial"/>
              </a:defRPr>
            </a:pPr>
            <a:r>
              <a:rPr sz="1800">
                <a:solidFill>
                  <a:srgbClr val="5E6A75"/>
                </a:solidFill>
                <a:latin typeface="Arial"/>
                <a:ea typeface="Arial"/>
                <a:cs typeface="Arial"/>
              </a:rPr>
              <a:t>This is a proposed classroom study—not a claim that buses are good or bad.</a:t>
            </a:r>
          </a:p>
        </p:txBody>
      </p:sp>
    </p:spTree>
    <p:extLst>
      <p:ext uri="{BB962C8B-B14F-4D97-AF65-F5344CB8AC3E}">
        <p14:creationId xmlns:p14="http://schemas.microsoft.com/office/powerpoint/2010/main" val="74365694"/>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5" name="eyebrow-3">
            <a:extLst xmlns:a="http://schemas.openxmlformats.org/drawingml/2006/main">
              <a:ext uri="{FF2B5EF4-FFF2-40B4-BE49-F238E27FC236}">
                <a16:creationId xmlns:a16="http://schemas.microsoft.com/office/drawing/2014/main" id="{52893C49-F4D2-45BC-BA7F-E691F235C54F}"/>
              </a:ext>
            </a:extLst>
          </p:cNvPr>
          <p:cNvSpPr>
            <a:spLocks xmlns:a="http://schemas.openxmlformats.org/drawingml/2006/main" noGrp="1"/>
          </p:cNvSpPr>
          <p:nvPr/>
        </p:nvSpPr>
        <p:spPr>
          <a:xfrm xmlns:a="http://schemas.openxmlformats.org/drawingml/2006/main">
            <a:off x="533400" y="257175"/>
            <a:ext cx="495300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125" b="1">
                <a:solidFill>
                  <a:srgbClr val="2779C4"/>
                </a:solidFill>
                <a:latin typeface="Arial"/>
                <a:ea typeface="Arial"/>
                <a:cs typeface="Arial"/>
              </a:defRPr>
            </a:pPr>
            <a:r>
              <a:rPr sz="1125" b="1">
                <a:solidFill>
                  <a:srgbClr val="2779C4"/>
                </a:solidFill>
                <a:latin typeface="Arial"/>
                <a:ea typeface="Arial"/>
                <a:cs typeface="Arial"/>
              </a:rPr>
              <a:t>BOX 2 • RESEARCH DESIGN</a:t>
            </a:r>
          </a:p>
        </p:txBody>
      </p:sp>
      <p:sp>
        <p:nvSpPr>
          <p:cNvPr id="2" name="title-3">
            <a:extLst xmlns:a="http://schemas.openxmlformats.org/drawingml/2006/main">
              <a:ext uri="{FF2B5EF4-FFF2-40B4-BE49-F238E27FC236}">
                <a16:creationId xmlns:a16="http://schemas.microsoft.com/office/drawing/2014/main" id="{56E69B5F-3066-4A49-B37F-98F7E82BD009}"/>
              </a:ext>
            </a:extLst>
          </p:cNvPr>
          <p:cNvSpPr>
            <a:spLocks xmlns:a="http://schemas.openxmlformats.org/drawingml/2006/main" noGrp="1"/>
          </p:cNvSpPr>
          <p:nvPr/>
        </p:nvSpPr>
        <p:spPr>
          <a:xfrm xmlns:a="http://schemas.openxmlformats.org/drawingml/2006/main">
            <a:off x="533400" y="590550"/>
            <a:ext cx="11001375"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2775" b="1">
                <a:solidFill>
                  <a:srgbClr val="14202B"/>
                </a:solidFill>
                <a:latin typeface="Arial"/>
                <a:ea typeface="Arial"/>
                <a:cs typeface="Arial"/>
              </a:defRPr>
            </a:pPr>
            <a:r>
              <a:rPr sz="2775" b="1">
                <a:solidFill>
                  <a:srgbClr val="14202B"/>
                </a:solidFill>
                <a:latin typeface="Arial"/>
                <a:ea typeface="Arial"/>
                <a:cs typeface="Arial"/>
              </a:rPr>
              <a:t>The research process moves through four connected phases</a:t>
            </a:r>
          </a:p>
        </p:txBody>
      </p:sp>
      <p:sp>
        <p:nvSpPr>
          <p:cNvPr id="3" name="accent-3">
            <a:extLst xmlns:a="http://schemas.openxmlformats.org/drawingml/2006/main">
              <a:ext uri="{FF2B5EF4-FFF2-40B4-BE49-F238E27FC236}">
                <a16:creationId xmlns:a16="http://schemas.microsoft.com/office/drawing/2014/main" id="{0944E52B-15FE-49CC-9E16-A5717338598B}"/>
              </a:ext>
            </a:extLst>
          </p:cNvPr>
          <p:cNvSpPr>
            <a:spLocks xmlns:a="http://schemas.openxmlformats.org/drawingml/2006/main" noGrp="1"/>
          </p:cNvSpPr>
          <p:nvPr/>
        </p:nvSpPr>
        <p:spPr>
          <a:xfrm xmlns:a="http://schemas.openxmlformats.org/drawingml/2006/main">
            <a:off x="533400" y="1200150"/>
            <a:ext cx="762000" cy="57150"/>
          </a:xfrm>
          <a:prstGeom xmlns:a="http://schemas.openxmlformats.org/drawingml/2006/main" prst="rect">
            <a:avLst/>
          </a:prstGeom>
          <a:solidFill xmlns:a="http://schemas.openxmlformats.org/drawingml/2006/main">
            <a:srgbClr val="2779C4"/>
          </a:solidFill>
          <a:ln xmlns:a="http://schemas.openxmlformats.org/drawingml/2006/main" w="0">
            <a:solidFill>
              <a:srgbClr val="2779C4"/>
            </a:solidFill>
            <a:prstDash val="solid"/>
          </a:ln>
        </p:spPr>
      </p:sp>
      <p:sp>
        <p:nvSpPr>
          <p:cNvPr id="4" name="footer-3">
            <a:extLst xmlns:a="http://schemas.openxmlformats.org/drawingml/2006/main">
              <a:ext uri="{FF2B5EF4-FFF2-40B4-BE49-F238E27FC236}">
                <a16:creationId xmlns:a16="http://schemas.microsoft.com/office/drawing/2014/main" id="{07F14109-062F-4EF5-AC9D-C59C6D5A1B9A}"/>
              </a:ext>
            </a:extLst>
          </p:cNvPr>
          <p:cNvSpPr>
            <a:spLocks xmlns:a="http://schemas.openxmlformats.org/drawingml/2006/main" noGrp="1"/>
          </p:cNvSpPr>
          <p:nvPr/>
        </p:nvSpPr>
        <p:spPr>
          <a:xfrm xmlns:a="http://schemas.openxmlformats.org/drawingml/2006/main">
            <a:off x="11315700" y="6381750"/>
            <a:ext cx="3429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r">
              <a:defRPr sz="1050">
                <a:solidFill>
                  <a:srgbClr val="5E6A75"/>
                </a:solidFill>
                <a:latin typeface="Arial"/>
                <a:ea typeface="Arial"/>
                <a:cs typeface="Arial"/>
              </a:defRPr>
            </a:pPr>
            <a:r>
              <a:rPr sz="1050">
                <a:solidFill>
                  <a:srgbClr val="5E6A75"/>
                </a:solidFill>
                <a:latin typeface="Arial"/>
                <a:ea typeface="Arial"/>
                <a:cs typeface="Arial"/>
              </a:rPr>
              <a:t>3</a:t>
            </a:r>
          </a:p>
        </p:txBody>
      </p:sp>
      <p:sp>
        <p:nvSpPr>
          <p:cNvPr id="5" name="phase-arrow-0">
            <a:extLst xmlns:a="http://schemas.openxmlformats.org/drawingml/2006/main">
              <a:ext uri="{FF2B5EF4-FFF2-40B4-BE49-F238E27FC236}">
                <a16:creationId xmlns:a16="http://schemas.microsoft.com/office/drawing/2014/main" id="{E5770DEC-0247-4C51-8F9E-D788B37CE5C4}"/>
              </a:ext>
            </a:extLst>
          </p:cNvPr>
          <p:cNvSpPr>
            <a:spLocks xmlns:a="http://schemas.openxmlformats.org/drawingml/2006/main" noGrp="1"/>
          </p:cNvSpPr>
          <p:nvPr/>
        </p:nvSpPr>
        <p:spPr>
          <a:xfrm xmlns:a="http://schemas.openxmlformats.org/drawingml/2006/main">
            <a:off x="2905125" y="2905125"/>
            <a:ext cx="762000" cy="438150"/>
          </a:xfrm>
          <a:prstGeom xmlns:a="http://schemas.openxmlformats.org/drawingml/2006/main" prst="rightArrow">
            <a:avLst/>
          </a:prstGeom>
          <a:solidFill xmlns:a="http://schemas.openxmlformats.org/drawingml/2006/main">
            <a:srgbClr val="C9D0D6"/>
          </a:solidFill>
          <a:ln xmlns:a="http://schemas.openxmlformats.org/drawingml/2006/main" w="0">
            <a:solidFill>
              <a:srgbClr val="C9D0D6"/>
            </a:solidFill>
            <a:prstDash val="solid"/>
          </a:ln>
        </p:spPr>
      </p:sp>
      <p:sp>
        <p:nvSpPr>
          <p:cNvPr id="6" name="phase-arrow-1">
            <a:extLst xmlns:a="http://schemas.openxmlformats.org/drawingml/2006/main">
              <a:ext uri="{FF2B5EF4-FFF2-40B4-BE49-F238E27FC236}">
                <a16:creationId xmlns:a16="http://schemas.microsoft.com/office/drawing/2014/main" id="{19201B8C-6874-4538-A472-A45D0223AEF1}"/>
              </a:ext>
            </a:extLst>
          </p:cNvPr>
          <p:cNvSpPr>
            <a:spLocks xmlns:a="http://schemas.openxmlformats.org/drawingml/2006/main" noGrp="1"/>
          </p:cNvSpPr>
          <p:nvPr/>
        </p:nvSpPr>
        <p:spPr>
          <a:xfrm xmlns:a="http://schemas.openxmlformats.org/drawingml/2006/main">
            <a:off x="5715000" y="2905125"/>
            <a:ext cx="762000" cy="438150"/>
          </a:xfrm>
          <a:prstGeom xmlns:a="http://schemas.openxmlformats.org/drawingml/2006/main" prst="rightArrow">
            <a:avLst/>
          </a:prstGeom>
          <a:solidFill xmlns:a="http://schemas.openxmlformats.org/drawingml/2006/main">
            <a:srgbClr val="C9D0D6"/>
          </a:solidFill>
          <a:ln xmlns:a="http://schemas.openxmlformats.org/drawingml/2006/main" w="0">
            <a:solidFill>
              <a:srgbClr val="C9D0D6"/>
            </a:solidFill>
            <a:prstDash val="solid"/>
          </a:ln>
        </p:spPr>
      </p:sp>
      <p:sp>
        <p:nvSpPr>
          <p:cNvPr id="7" name="phase-arrow-2">
            <a:extLst xmlns:a="http://schemas.openxmlformats.org/drawingml/2006/main">
              <a:ext uri="{FF2B5EF4-FFF2-40B4-BE49-F238E27FC236}">
                <a16:creationId xmlns:a16="http://schemas.microsoft.com/office/drawing/2014/main" id="{A04E5D09-329C-4F82-8171-1522CD8D4AF0}"/>
              </a:ext>
            </a:extLst>
          </p:cNvPr>
          <p:cNvSpPr>
            <a:spLocks xmlns:a="http://schemas.openxmlformats.org/drawingml/2006/main" noGrp="1"/>
          </p:cNvSpPr>
          <p:nvPr/>
        </p:nvSpPr>
        <p:spPr>
          <a:xfrm xmlns:a="http://schemas.openxmlformats.org/drawingml/2006/main">
            <a:off x="8524875" y="2905125"/>
            <a:ext cx="762000" cy="438150"/>
          </a:xfrm>
          <a:prstGeom xmlns:a="http://schemas.openxmlformats.org/drawingml/2006/main" prst="rightArrow">
            <a:avLst/>
          </a:prstGeom>
          <a:solidFill xmlns:a="http://schemas.openxmlformats.org/drawingml/2006/main">
            <a:srgbClr val="C9D0D6"/>
          </a:solidFill>
          <a:ln xmlns:a="http://schemas.openxmlformats.org/drawingml/2006/main" w="0">
            <a:solidFill>
              <a:srgbClr val="C9D0D6"/>
            </a:solidFill>
            <a:prstDash val="solid"/>
          </a:ln>
        </p:spPr>
      </p:sp>
      <p:sp>
        <p:nvSpPr>
          <p:cNvPr id="8" name="phase-card-0">
            <a:extLst xmlns:a="http://schemas.openxmlformats.org/drawingml/2006/main">
              <a:ext uri="{FF2B5EF4-FFF2-40B4-BE49-F238E27FC236}">
                <a16:creationId xmlns:a16="http://schemas.microsoft.com/office/drawing/2014/main" id="{3BF31CBD-0EE3-4CDB-A454-E93FAD974161}"/>
              </a:ext>
            </a:extLst>
          </p:cNvPr>
          <p:cNvSpPr>
            <a:spLocks xmlns:a="http://schemas.openxmlformats.org/drawingml/2006/main" noGrp="1"/>
          </p:cNvSpPr>
          <p:nvPr/>
        </p:nvSpPr>
        <p:spPr>
          <a:xfrm xmlns:a="http://schemas.openxmlformats.org/drawingml/2006/main">
            <a:off x="666750" y="1952625"/>
            <a:ext cx="2333625" cy="2667000"/>
          </a:xfrm>
          <a:prstGeom xmlns:a="http://schemas.openxmlformats.org/drawingml/2006/main" prst="roundRect">
            <a:avLst>
              <a:gd name="adj" fmla="val 5714"/>
            </a:avLst>
          </a:prstGeom>
          <a:solidFill xmlns:a="http://schemas.openxmlformats.org/drawingml/2006/main">
            <a:srgbClr val="DCEFFD"/>
          </a:solidFill>
          <a:ln xmlns:a="http://schemas.openxmlformats.org/drawingml/2006/main" w="9525">
            <a:solidFill>
              <a:srgbClr val="2779C4"/>
            </a:solidFill>
            <a:prstDash val="solid"/>
          </a:ln>
        </p:spPr>
      </p:sp>
      <p:sp>
        <p:nvSpPr>
          <p:cNvPr id="9" name="phase-num-0">
            <a:extLst xmlns:a="http://schemas.openxmlformats.org/drawingml/2006/main">
              <a:ext uri="{FF2B5EF4-FFF2-40B4-BE49-F238E27FC236}">
                <a16:creationId xmlns:a16="http://schemas.microsoft.com/office/drawing/2014/main" id="{C47F6ED9-C994-4EB8-AC52-49E27AF0B9C2}"/>
              </a:ext>
            </a:extLst>
          </p:cNvPr>
          <p:cNvSpPr>
            <a:spLocks xmlns:a="http://schemas.openxmlformats.org/drawingml/2006/main" noGrp="1"/>
          </p:cNvSpPr>
          <p:nvPr/>
        </p:nvSpPr>
        <p:spPr>
          <a:xfrm xmlns:a="http://schemas.openxmlformats.org/drawingml/2006/main">
            <a:off x="1457325" y="2190750"/>
            <a:ext cx="762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3450" b="1">
                <a:solidFill>
                  <a:srgbClr val="2779C4"/>
                </a:solidFill>
                <a:latin typeface="Arial"/>
                <a:ea typeface="Arial"/>
                <a:cs typeface="Arial"/>
              </a:defRPr>
            </a:pPr>
            <a:r>
              <a:rPr sz="3450" b="1">
                <a:solidFill>
                  <a:srgbClr val="2779C4"/>
                </a:solidFill>
                <a:latin typeface="Arial"/>
                <a:ea typeface="Arial"/>
                <a:cs typeface="Arial"/>
              </a:rPr>
              <a:t>1</a:t>
            </a:r>
          </a:p>
        </p:txBody>
      </p:sp>
      <p:sp>
        <p:nvSpPr>
          <p:cNvPr id="10" name="phase-name-0">
            <a:extLst xmlns:a="http://schemas.openxmlformats.org/drawingml/2006/main">
              <a:ext uri="{FF2B5EF4-FFF2-40B4-BE49-F238E27FC236}">
                <a16:creationId xmlns:a16="http://schemas.microsoft.com/office/drawing/2014/main" id="{EC1E60D0-4D1F-46FE-BBF1-EFA6F6EDB4E1}"/>
              </a:ext>
            </a:extLst>
          </p:cNvPr>
          <p:cNvSpPr>
            <a:spLocks xmlns:a="http://schemas.openxmlformats.org/drawingml/2006/main" noGrp="1"/>
          </p:cNvSpPr>
          <p:nvPr/>
        </p:nvSpPr>
        <p:spPr>
          <a:xfrm xmlns:a="http://schemas.openxmlformats.org/drawingml/2006/main">
            <a:off x="857250" y="3048000"/>
            <a:ext cx="1952625"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650" b="1">
                <a:solidFill>
                  <a:srgbClr val="2779C4"/>
                </a:solidFill>
                <a:latin typeface="Arial"/>
                <a:ea typeface="Arial"/>
                <a:cs typeface="Arial"/>
              </a:defRPr>
            </a:pPr>
            <a:r>
              <a:rPr sz="1650" b="1">
                <a:solidFill>
                  <a:srgbClr val="2779C4"/>
                </a:solidFill>
                <a:latin typeface="Arial"/>
                <a:ea typeface="Arial"/>
                <a:cs typeface="Arial"/>
              </a:rPr>
              <a:t>IDEA PHASE</a:t>
            </a:r>
          </a:p>
        </p:txBody>
      </p:sp>
      <p:sp>
        <p:nvSpPr>
          <p:cNvPr id="11" name="phase-desc-0">
            <a:extLst xmlns:a="http://schemas.openxmlformats.org/drawingml/2006/main">
              <a:ext uri="{FF2B5EF4-FFF2-40B4-BE49-F238E27FC236}">
                <a16:creationId xmlns:a16="http://schemas.microsoft.com/office/drawing/2014/main" id="{6D28770C-0B21-4891-96AA-B4D7849980EF}"/>
              </a:ext>
            </a:extLst>
          </p:cNvPr>
          <p:cNvSpPr>
            <a:spLocks xmlns:a="http://schemas.openxmlformats.org/drawingml/2006/main" noGrp="1"/>
          </p:cNvSpPr>
          <p:nvPr/>
        </p:nvSpPr>
        <p:spPr>
          <a:xfrm xmlns:a="http://schemas.openxmlformats.org/drawingml/2006/main">
            <a:off x="876300" y="3667125"/>
            <a:ext cx="1914525"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100000"/>
          </a:bodyPr>
          <a:lstStyle xmlns:a="http://schemas.openxmlformats.org/drawingml/2006/main"/>
          <a:p xmlns:a="http://schemas.openxmlformats.org/drawingml/2006/main">
            <a:pPr algn="ctr">
              <a:defRPr sz="1500">
                <a:solidFill>
                  <a:srgbClr val="14202B"/>
                </a:solidFill>
                <a:latin typeface="Arial"/>
                <a:ea typeface="Arial"/>
                <a:cs typeface="Arial"/>
              </a:defRPr>
            </a:pPr>
            <a:r>
              <a:rPr sz="1500">
                <a:solidFill>
                  <a:srgbClr val="14202B"/>
                </a:solidFill>
                <a:latin typeface="Arial"/>
                <a:ea typeface="Arial"/>
                <a:cs typeface="Arial"/>
              </a:rPr>
              <a:t>Problem, question, objectives</a:t>
            </a:r>
          </a:p>
        </p:txBody>
      </p:sp>
      <p:sp>
        <p:nvSpPr>
          <p:cNvPr id="12" name="phase-card-1">
            <a:extLst xmlns:a="http://schemas.openxmlformats.org/drawingml/2006/main">
              <a:ext uri="{FF2B5EF4-FFF2-40B4-BE49-F238E27FC236}">
                <a16:creationId xmlns:a16="http://schemas.microsoft.com/office/drawing/2014/main" id="{1FDC2444-5BA6-4070-958B-833BED4AA41F}"/>
              </a:ext>
            </a:extLst>
          </p:cNvPr>
          <p:cNvSpPr>
            <a:spLocks xmlns:a="http://schemas.openxmlformats.org/drawingml/2006/main" noGrp="1"/>
          </p:cNvSpPr>
          <p:nvPr/>
        </p:nvSpPr>
        <p:spPr>
          <a:xfrm xmlns:a="http://schemas.openxmlformats.org/drawingml/2006/main">
            <a:off x="3476625" y="1952625"/>
            <a:ext cx="2333625" cy="2667000"/>
          </a:xfrm>
          <a:prstGeom xmlns:a="http://schemas.openxmlformats.org/drawingml/2006/main" prst="roundRect">
            <a:avLst>
              <a:gd name="adj" fmla="val 5714"/>
            </a:avLst>
          </a:prstGeom>
          <a:solidFill xmlns:a="http://schemas.openxmlformats.org/drawingml/2006/main">
            <a:srgbClr val="FFF6E3"/>
          </a:solidFill>
          <a:ln xmlns:a="http://schemas.openxmlformats.org/drawingml/2006/main" w="9525">
            <a:solidFill>
              <a:srgbClr val="EFA536"/>
            </a:solidFill>
            <a:prstDash val="solid"/>
          </a:ln>
        </p:spPr>
      </p:sp>
      <p:sp>
        <p:nvSpPr>
          <p:cNvPr id="13" name="phase-num-1">
            <a:extLst xmlns:a="http://schemas.openxmlformats.org/drawingml/2006/main">
              <a:ext uri="{FF2B5EF4-FFF2-40B4-BE49-F238E27FC236}">
                <a16:creationId xmlns:a16="http://schemas.microsoft.com/office/drawing/2014/main" id="{5D1F8EB0-AFFC-4F4B-8218-E0EAF35EB767}"/>
              </a:ext>
            </a:extLst>
          </p:cNvPr>
          <p:cNvSpPr>
            <a:spLocks xmlns:a="http://schemas.openxmlformats.org/drawingml/2006/main" noGrp="1"/>
          </p:cNvSpPr>
          <p:nvPr/>
        </p:nvSpPr>
        <p:spPr>
          <a:xfrm xmlns:a="http://schemas.openxmlformats.org/drawingml/2006/main">
            <a:off x="4267200" y="2190750"/>
            <a:ext cx="762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3450" b="1">
                <a:solidFill>
                  <a:srgbClr val="EFA536"/>
                </a:solidFill>
                <a:latin typeface="Arial"/>
                <a:ea typeface="Arial"/>
                <a:cs typeface="Arial"/>
              </a:defRPr>
            </a:pPr>
            <a:r>
              <a:rPr sz="3450" b="1">
                <a:solidFill>
                  <a:srgbClr val="EFA536"/>
                </a:solidFill>
                <a:latin typeface="Arial"/>
                <a:ea typeface="Arial"/>
                <a:cs typeface="Arial"/>
              </a:rPr>
              <a:t>2</a:t>
            </a:r>
          </a:p>
        </p:txBody>
      </p:sp>
      <p:sp>
        <p:nvSpPr>
          <p:cNvPr id="14" name="phase-name-1">
            <a:extLst xmlns:a="http://schemas.openxmlformats.org/drawingml/2006/main">
              <a:ext uri="{FF2B5EF4-FFF2-40B4-BE49-F238E27FC236}">
                <a16:creationId xmlns:a16="http://schemas.microsoft.com/office/drawing/2014/main" id="{A0F59DF1-E31E-45DD-B2FE-5861296C898A}"/>
              </a:ext>
            </a:extLst>
          </p:cNvPr>
          <p:cNvSpPr>
            <a:spLocks xmlns:a="http://schemas.openxmlformats.org/drawingml/2006/main" noGrp="1"/>
          </p:cNvSpPr>
          <p:nvPr/>
        </p:nvSpPr>
        <p:spPr>
          <a:xfrm xmlns:a="http://schemas.openxmlformats.org/drawingml/2006/main">
            <a:off x="3667125" y="3048000"/>
            <a:ext cx="1952625"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650" b="1">
                <a:solidFill>
                  <a:srgbClr val="EFA536"/>
                </a:solidFill>
                <a:latin typeface="Arial"/>
                <a:ea typeface="Arial"/>
                <a:cs typeface="Arial"/>
              </a:defRPr>
            </a:pPr>
            <a:r>
              <a:rPr sz="1650" b="1">
                <a:solidFill>
                  <a:srgbClr val="EFA536"/>
                </a:solidFill>
                <a:latin typeface="Arial"/>
                <a:ea typeface="Arial"/>
                <a:cs typeface="Arial"/>
              </a:rPr>
              <a:t>DESIGN PHASE</a:t>
            </a:r>
          </a:p>
        </p:txBody>
      </p:sp>
      <p:sp>
        <p:nvSpPr>
          <p:cNvPr id="15" name="phase-desc-1">
            <a:extLst xmlns:a="http://schemas.openxmlformats.org/drawingml/2006/main">
              <a:ext uri="{FF2B5EF4-FFF2-40B4-BE49-F238E27FC236}">
                <a16:creationId xmlns:a16="http://schemas.microsoft.com/office/drawing/2014/main" id="{DA2F4893-5490-4E40-9CD5-BFCDDA55B186}"/>
              </a:ext>
            </a:extLst>
          </p:cNvPr>
          <p:cNvSpPr>
            <a:spLocks xmlns:a="http://schemas.openxmlformats.org/drawingml/2006/main" noGrp="1"/>
          </p:cNvSpPr>
          <p:nvPr/>
        </p:nvSpPr>
        <p:spPr>
          <a:xfrm xmlns:a="http://schemas.openxmlformats.org/drawingml/2006/main">
            <a:off x="3686175" y="3667125"/>
            <a:ext cx="1914525"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100000"/>
          </a:bodyPr>
          <a:lstStyle xmlns:a="http://schemas.openxmlformats.org/drawingml/2006/main"/>
          <a:p xmlns:a="http://schemas.openxmlformats.org/drawingml/2006/main">
            <a:pPr algn="ctr">
              <a:defRPr sz="1500">
                <a:solidFill>
                  <a:srgbClr val="14202B"/>
                </a:solidFill>
                <a:latin typeface="Arial"/>
                <a:ea typeface="Arial"/>
                <a:cs typeface="Arial"/>
              </a:defRPr>
            </a:pPr>
            <a:r>
              <a:rPr sz="1500">
                <a:solidFill>
                  <a:srgbClr val="14202B"/>
                </a:solidFill>
                <a:latin typeface="Arial"/>
                <a:ea typeface="Arial"/>
                <a:cs typeface="Arial"/>
              </a:rPr>
              <a:t>Variables, data, method, sample</a:t>
            </a:r>
          </a:p>
        </p:txBody>
      </p:sp>
      <p:sp>
        <p:nvSpPr>
          <p:cNvPr id="16" name="phase-card-2">
            <a:extLst xmlns:a="http://schemas.openxmlformats.org/drawingml/2006/main">
              <a:ext uri="{FF2B5EF4-FFF2-40B4-BE49-F238E27FC236}">
                <a16:creationId xmlns:a16="http://schemas.microsoft.com/office/drawing/2014/main" id="{BDF079B1-AACF-4AE4-ADED-715618374EB0}"/>
              </a:ext>
            </a:extLst>
          </p:cNvPr>
          <p:cNvSpPr>
            <a:spLocks xmlns:a="http://schemas.openxmlformats.org/drawingml/2006/main" noGrp="1"/>
          </p:cNvSpPr>
          <p:nvPr/>
        </p:nvSpPr>
        <p:spPr>
          <a:xfrm xmlns:a="http://schemas.openxmlformats.org/drawingml/2006/main">
            <a:off x="6286500" y="1952625"/>
            <a:ext cx="2333625" cy="2667000"/>
          </a:xfrm>
          <a:prstGeom xmlns:a="http://schemas.openxmlformats.org/drawingml/2006/main" prst="roundRect">
            <a:avLst>
              <a:gd name="adj" fmla="val 5714"/>
            </a:avLst>
          </a:prstGeom>
          <a:solidFill xmlns:a="http://schemas.openxmlformats.org/drawingml/2006/main">
            <a:srgbClr val="DDF3EF"/>
          </a:solidFill>
          <a:ln xmlns:a="http://schemas.openxmlformats.org/drawingml/2006/main" w="9525">
            <a:solidFill>
              <a:srgbClr val="1D8F84"/>
            </a:solidFill>
            <a:prstDash val="solid"/>
          </a:ln>
        </p:spPr>
      </p:sp>
      <p:sp>
        <p:nvSpPr>
          <p:cNvPr id="17" name="phase-num-2">
            <a:extLst xmlns:a="http://schemas.openxmlformats.org/drawingml/2006/main">
              <a:ext uri="{FF2B5EF4-FFF2-40B4-BE49-F238E27FC236}">
                <a16:creationId xmlns:a16="http://schemas.microsoft.com/office/drawing/2014/main" id="{2BCF7F5B-30B9-4D5F-8ED1-598FBD45D409}"/>
              </a:ext>
            </a:extLst>
          </p:cNvPr>
          <p:cNvSpPr>
            <a:spLocks xmlns:a="http://schemas.openxmlformats.org/drawingml/2006/main" noGrp="1"/>
          </p:cNvSpPr>
          <p:nvPr/>
        </p:nvSpPr>
        <p:spPr>
          <a:xfrm xmlns:a="http://schemas.openxmlformats.org/drawingml/2006/main">
            <a:off x="7077075" y="2190750"/>
            <a:ext cx="762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3450" b="1">
                <a:solidFill>
                  <a:srgbClr val="1D8F84"/>
                </a:solidFill>
                <a:latin typeface="Arial"/>
                <a:ea typeface="Arial"/>
                <a:cs typeface="Arial"/>
              </a:defRPr>
            </a:pPr>
            <a:r>
              <a:rPr sz="3450" b="1">
                <a:solidFill>
                  <a:srgbClr val="1D8F84"/>
                </a:solidFill>
                <a:latin typeface="Arial"/>
                <a:ea typeface="Arial"/>
                <a:cs typeface="Arial"/>
              </a:rPr>
              <a:t>3</a:t>
            </a:r>
          </a:p>
        </p:txBody>
      </p:sp>
      <p:sp>
        <p:nvSpPr>
          <p:cNvPr id="18" name="phase-name-2">
            <a:extLst xmlns:a="http://schemas.openxmlformats.org/drawingml/2006/main">
              <a:ext uri="{FF2B5EF4-FFF2-40B4-BE49-F238E27FC236}">
                <a16:creationId xmlns:a16="http://schemas.microsoft.com/office/drawing/2014/main" id="{7061E873-782C-41D8-8F00-ADEEF8CC4AFB}"/>
              </a:ext>
            </a:extLst>
          </p:cNvPr>
          <p:cNvSpPr>
            <a:spLocks xmlns:a="http://schemas.openxmlformats.org/drawingml/2006/main" noGrp="1"/>
          </p:cNvSpPr>
          <p:nvPr/>
        </p:nvSpPr>
        <p:spPr>
          <a:xfrm xmlns:a="http://schemas.openxmlformats.org/drawingml/2006/main">
            <a:off x="6477000" y="3048000"/>
            <a:ext cx="1952625"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650" b="1">
                <a:solidFill>
                  <a:srgbClr val="1D8F84"/>
                </a:solidFill>
                <a:latin typeface="Arial"/>
                <a:ea typeface="Arial"/>
                <a:cs typeface="Arial"/>
              </a:defRPr>
            </a:pPr>
            <a:r>
              <a:rPr sz="1650" b="1">
                <a:solidFill>
                  <a:srgbClr val="1D8F84"/>
                </a:solidFill>
                <a:latin typeface="Arial"/>
                <a:ea typeface="Arial"/>
                <a:cs typeface="Arial"/>
              </a:rPr>
              <a:t>EMPIRICAL PHASE</a:t>
            </a:r>
          </a:p>
        </p:txBody>
      </p:sp>
      <p:sp>
        <p:nvSpPr>
          <p:cNvPr id="19" name="phase-desc-2">
            <a:extLst xmlns:a="http://schemas.openxmlformats.org/drawingml/2006/main">
              <a:ext uri="{FF2B5EF4-FFF2-40B4-BE49-F238E27FC236}">
                <a16:creationId xmlns:a16="http://schemas.microsoft.com/office/drawing/2014/main" id="{65B3EB15-2E94-4788-BA21-BFED1ED44C5B}"/>
              </a:ext>
            </a:extLst>
          </p:cNvPr>
          <p:cNvSpPr>
            <a:spLocks xmlns:a="http://schemas.openxmlformats.org/drawingml/2006/main" noGrp="1"/>
          </p:cNvSpPr>
          <p:nvPr/>
        </p:nvSpPr>
        <p:spPr>
          <a:xfrm xmlns:a="http://schemas.openxmlformats.org/drawingml/2006/main">
            <a:off x="6496050" y="3667125"/>
            <a:ext cx="1914525"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100000"/>
          </a:bodyPr>
          <a:lstStyle xmlns:a="http://schemas.openxmlformats.org/drawingml/2006/main"/>
          <a:p xmlns:a="http://schemas.openxmlformats.org/drawingml/2006/main">
            <a:pPr algn="ctr">
              <a:defRPr sz="1500">
                <a:solidFill>
                  <a:srgbClr val="14202B"/>
                </a:solidFill>
                <a:latin typeface="Arial"/>
                <a:ea typeface="Arial"/>
                <a:cs typeface="Arial"/>
              </a:defRPr>
            </a:pPr>
            <a:r>
              <a:rPr sz="1500">
                <a:solidFill>
                  <a:srgbClr val="14202B"/>
                </a:solidFill>
                <a:latin typeface="Arial"/>
                <a:ea typeface="Arial"/>
                <a:cs typeface="Arial"/>
              </a:rPr>
              <a:t>Collect, edit, code and tabulate</a:t>
            </a:r>
          </a:p>
        </p:txBody>
      </p:sp>
      <p:sp>
        <p:nvSpPr>
          <p:cNvPr id="20" name="phase-card-3">
            <a:extLst xmlns:a="http://schemas.openxmlformats.org/drawingml/2006/main">
              <a:ext uri="{FF2B5EF4-FFF2-40B4-BE49-F238E27FC236}">
                <a16:creationId xmlns:a16="http://schemas.microsoft.com/office/drawing/2014/main" id="{0C90D69E-B526-4538-95FE-6B1DCE140DB8}"/>
              </a:ext>
            </a:extLst>
          </p:cNvPr>
          <p:cNvSpPr>
            <a:spLocks xmlns:a="http://schemas.openxmlformats.org/drawingml/2006/main" noGrp="1"/>
          </p:cNvSpPr>
          <p:nvPr/>
        </p:nvSpPr>
        <p:spPr>
          <a:xfrm xmlns:a="http://schemas.openxmlformats.org/drawingml/2006/main">
            <a:off x="9096375" y="1952625"/>
            <a:ext cx="2333625" cy="2667000"/>
          </a:xfrm>
          <a:prstGeom xmlns:a="http://schemas.openxmlformats.org/drawingml/2006/main" prst="roundRect">
            <a:avLst>
              <a:gd name="adj" fmla="val 5714"/>
            </a:avLst>
          </a:prstGeom>
          <a:solidFill xmlns:a="http://schemas.openxmlformats.org/drawingml/2006/main">
            <a:srgbClr val="EEE8FA"/>
          </a:solidFill>
          <a:ln xmlns:a="http://schemas.openxmlformats.org/drawingml/2006/main" w="9525">
            <a:solidFill>
              <a:srgbClr val="7656B5"/>
            </a:solidFill>
            <a:prstDash val="solid"/>
          </a:ln>
        </p:spPr>
      </p:sp>
      <p:sp>
        <p:nvSpPr>
          <p:cNvPr id="21" name="phase-num-3">
            <a:extLst xmlns:a="http://schemas.openxmlformats.org/drawingml/2006/main">
              <a:ext uri="{FF2B5EF4-FFF2-40B4-BE49-F238E27FC236}">
                <a16:creationId xmlns:a16="http://schemas.microsoft.com/office/drawing/2014/main" id="{0264499C-D00B-4847-8985-ED7CC244C74B}"/>
              </a:ext>
            </a:extLst>
          </p:cNvPr>
          <p:cNvSpPr>
            <a:spLocks xmlns:a="http://schemas.openxmlformats.org/drawingml/2006/main" noGrp="1"/>
          </p:cNvSpPr>
          <p:nvPr/>
        </p:nvSpPr>
        <p:spPr>
          <a:xfrm xmlns:a="http://schemas.openxmlformats.org/drawingml/2006/main">
            <a:off x="9886950" y="2190750"/>
            <a:ext cx="762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3450" b="1">
                <a:solidFill>
                  <a:srgbClr val="7656B5"/>
                </a:solidFill>
                <a:latin typeface="Arial"/>
                <a:ea typeface="Arial"/>
                <a:cs typeface="Arial"/>
              </a:defRPr>
            </a:pPr>
            <a:r>
              <a:rPr sz="3450" b="1">
                <a:solidFill>
                  <a:srgbClr val="7656B5"/>
                </a:solidFill>
                <a:latin typeface="Arial"/>
                <a:ea typeface="Arial"/>
                <a:cs typeface="Arial"/>
              </a:rPr>
              <a:t>4</a:t>
            </a:r>
          </a:p>
        </p:txBody>
      </p:sp>
      <p:sp>
        <p:nvSpPr>
          <p:cNvPr id="22" name="phase-name-3">
            <a:extLst xmlns:a="http://schemas.openxmlformats.org/drawingml/2006/main">
              <a:ext uri="{FF2B5EF4-FFF2-40B4-BE49-F238E27FC236}">
                <a16:creationId xmlns:a16="http://schemas.microsoft.com/office/drawing/2014/main" id="{9F11D5FE-58DB-466A-994D-00C4F0C80E9F}"/>
              </a:ext>
            </a:extLst>
          </p:cNvPr>
          <p:cNvSpPr>
            <a:spLocks xmlns:a="http://schemas.openxmlformats.org/drawingml/2006/main" noGrp="1"/>
          </p:cNvSpPr>
          <p:nvPr/>
        </p:nvSpPr>
        <p:spPr>
          <a:xfrm xmlns:a="http://schemas.openxmlformats.org/drawingml/2006/main">
            <a:off x="9286875" y="3048000"/>
            <a:ext cx="1952625"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650" b="1">
                <a:solidFill>
                  <a:srgbClr val="7656B5"/>
                </a:solidFill>
                <a:latin typeface="Arial"/>
                <a:ea typeface="Arial"/>
                <a:cs typeface="Arial"/>
              </a:defRPr>
            </a:pPr>
            <a:r>
              <a:rPr sz="1650" b="1">
                <a:solidFill>
                  <a:srgbClr val="7656B5"/>
                </a:solidFill>
                <a:latin typeface="Arial"/>
                <a:ea typeface="Arial"/>
                <a:cs typeface="Arial"/>
              </a:rPr>
              <a:t>INTERPRETATIVE PHASE</a:t>
            </a:r>
          </a:p>
        </p:txBody>
      </p:sp>
      <p:sp>
        <p:nvSpPr>
          <p:cNvPr id="23" name="phase-desc-3">
            <a:extLst xmlns:a="http://schemas.openxmlformats.org/drawingml/2006/main">
              <a:ext uri="{FF2B5EF4-FFF2-40B4-BE49-F238E27FC236}">
                <a16:creationId xmlns:a16="http://schemas.microsoft.com/office/drawing/2014/main" id="{FF4B93BE-935F-4125-A2A0-2246E11A5856}"/>
              </a:ext>
            </a:extLst>
          </p:cNvPr>
          <p:cNvSpPr>
            <a:spLocks xmlns:a="http://schemas.openxmlformats.org/drawingml/2006/main" noGrp="1"/>
          </p:cNvSpPr>
          <p:nvPr/>
        </p:nvSpPr>
        <p:spPr>
          <a:xfrm xmlns:a="http://schemas.openxmlformats.org/drawingml/2006/main">
            <a:off x="9305925" y="3667125"/>
            <a:ext cx="1914525"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100000"/>
          </a:bodyPr>
          <a:lstStyle xmlns:a="http://schemas.openxmlformats.org/drawingml/2006/main"/>
          <a:p xmlns:a="http://schemas.openxmlformats.org/drawingml/2006/main">
            <a:pPr algn="ctr">
              <a:defRPr sz="1500">
                <a:solidFill>
                  <a:srgbClr val="14202B"/>
                </a:solidFill>
                <a:latin typeface="Arial"/>
                <a:ea typeface="Arial"/>
                <a:cs typeface="Arial"/>
              </a:defRPr>
            </a:pPr>
            <a:r>
              <a:rPr sz="1500">
                <a:solidFill>
                  <a:srgbClr val="14202B"/>
                </a:solidFill>
                <a:latin typeface="Arial"/>
                <a:ea typeface="Arial"/>
                <a:cs typeface="Arial"/>
              </a:rPr>
              <a:t>Analyse, explain and report</a:t>
            </a:r>
          </a:p>
        </p:txBody>
      </p:sp>
      <p:sp>
        <p:nvSpPr>
          <p:cNvPr id="24" name="feedback-note">
            <a:extLst xmlns:a="http://schemas.openxmlformats.org/drawingml/2006/main">
              <a:ext uri="{FF2B5EF4-FFF2-40B4-BE49-F238E27FC236}">
                <a16:creationId xmlns:a16="http://schemas.microsoft.com/office/drawing/2014/main" id="{A8C88C83-CA00-4293-BFC7-7A059971B105}"/>
              </a:ext>
            </a:extLst>
          </p:cNvPr>
          <p:cNvSpPr>
            <a:spLocks xmlns:a="http://schemas.openxmlformats.org/drawingml/2006/main" noGrp="1"/>
          </p:cNvSpPr>
          <p:nvPr/>
        </p:nvSpPr>
        <p:spPr>
          <a:xfrm xmlns:a="http://schemas.openxmlformats.org/drawingml/2006/main">
            <a:off x="1714500" y="5191125"/>
            <a:ext cx="876300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800">
                <a:solidFill>
                  <a:srgbClr val="5E6A75"/>
                </a:solidFill>
                <a:latin typeface="Arial"/>
                <a:ea typeface="Arial"/>
                <a:cs typeface="Arial"/>
              </a:defRPr>
            </a:pPr>
            <a:r>
              <a:rPr sz="1800">
                <a:solidFill>
                  <a:srgbClr val="5E6A75"/>
                </a:solidFill>
                <a:latin typeface="Arial"/>
                <a:ea typeface="Arial"/>
                <a:cs typeface="Arial"/>
              </a:rPr>
              <a:t>Later decisions may send us back to improve an earlier decision.</a:t>
            </a:r>
          </a:p>
        </p:txBody>
      </p:sp>
    </p:spTree>
    <p:extLst>
      <p:ext uri="{BB962C8B-B14F-4D97-AF65-F5344CB8AC3E}">
        <p14:creationId xmlns:p14="http://schemas.microsoft.com/office/powerpoint/2010/main" val="1774906467"/>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19" name="eyebrow-4">
            <a:extLst xmlns:a="http://schemas.openxmlformats.org/drawingml/2006/main">
              <a:ext uri="{FF2B5EF4-FFF2-40B4-BE49-F238E27FC236}">
                <a16:creationId xmlns:a16="http://schemas.microsoft.com/office/drawing/2014/main" id="{B2DC8220-08B0-4FED-95AA-0445584BE735}"/>
              </a:ext>
            </a:extLst>
          </p:cNvPr>
          <p:cNvSpPr>
            <a:spLocks xmlns:a="http://schemas.openxmlformats.org/drawingml/2006/main" noGrp="1"/>
          </p:cNvSpPr>
          <p:nvPr/>
        </p:nvSpPr>
        <p:spPr>
          <a:xfrm xmlns:a="http://schemas.openxmlformats.org/drawingml/2006/main">
            <a:off x="533400" y="257175"/>
            <a:ext cx="495300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125" b="1">
                <a:solidFill>
                  <a:srgbClr val="2779C4"/>
                </a:solidFill>
                <a:latin typeface="Arial"/>
                <a:ea typeface="Arial"/>
                <a:cs typeface="Arial"/>
              </a:defRPr>
            </a:pPr>
            <a:r>
              <a:rPr sz="1125" b="1">
                <a:solidFill>
                  <a:srgbClr val="2779C4"/>
                </a:solidFill>
                <a:latin typeface="Arial"/>
                <a:ea typeface="Arial"/>
                <a:cs typeface="Arial"/>
              </a:rPr>
              <a:t>PHASE 1 • RESEARCH INTEREST AND IDEA</a:t>
            </a:r>
          </a:p>
        </p:txBody>
      </p:sp>
      <p:sp>
        <p:nvSpPr>
          <p:cNvPr id="2" name="title-4">
            <a:extLst xmlns:a="http://schemas.openxmlformats.org/drawingml/2006/main">
              <a:ext uri="{FF2B5EF4-FFF2-40B4-BE49-F238E27FC236}">
                <a16:creationId xmlns:a16="http://schemas.microsoft.com/office/drawing/2014/main" id="{67E03335-9D4C-40C5-96DE-98565283E710}"/>
              </a:ext>
            </a:extLst>
          </p:cNvPr>
          <p:cNvSpPr>
            <a:spLocks xmlns:a="http://schemas.openxmlformats.org/drawingml/2006/main" noGrp="1"/>
          </p:cNvSpPr>
          <p:nvPr/>
        </p:nvSpPr>
        <p:spPr>
          <a:xfrm xmlns:a="http://schemas.openxmlformats.org/drawingml/2006/main">
            <a:off x="533400" y="590550"/>
            <a:ext cx="11001375"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2775" b="1">
                <a:solidFill>
                  <a:srgbClr val="14202B"/>
                </a:solidFill>
                <a:latin typeface="Arial"/>
                <a:ea typeface="Arial"/>
                <a:cs typeface="Arial"/>
              </a:defRPr>
            </a:pPr>
            <a:r>
              <a:rPr sz="2775" b="1">
                <a:solidFill>
                  <a:srgbClr val="14202B"/>
                </a:solidFill>
                <a:latin typeface="Arial"/>
                <a:ea typeface="Arial"/>
                <a:cs typeface="Arial"/>
              </a:rPr>
              <a:t>Phase 1 turns a broad interest into a precise problem</a:t>
            </a:r>
          </a:p>
        </p:txBody>
      </p:sp>
      <p:sp>
        <p:nvSpPr>
          <p:cNvPr id="3" name="accent-4">
            <a:extLst xmlns:a="http://schemas.openxmlformats.org/drawingml/2006/main">
              <a:ext uri="{FF2B5EF4-FFF2-40B4-BE49-F238E27FC236}">
                <a16:creationId xmlns:a16="http://schemas.microsoft.com/office/drawing/2014/main" id="{5500B6D0-6637-4512-B826-134E45DDE446}"/>
              </a:ext>
            </a:extLst>
          </p:cNvPr>
          <p:cNvSpPr>
            <a:spLocks xmlns:a="http://schemas.openxmlformats.org/drawingml/2006/main" noGrp="1"/>
          </p:cNvSpPr>
          <p:nvPr/>
        </p:nvSpPr>
        <p:spPr>
          <a:xfrm xmlns:a="http://schemas.openxmlformats.org/drawingml/2006/main">
            <a:off x="533400" y="1200150"/>
            <a:ext cx="762000" cy="57150"/>
          </a:xfrm>
          <a:prstGeom xmlns:a="http://schemas.openxmlformats.org/drawingml/2006/main" prst="rect">
            <a:avLst/>
          </a:prstGeom>
          <a:solidFill xmlns:a="http://schemas.openxmlformats.org/drawingml/2006/main">
            <a:srgbClr val="2779C4"/>
          </a:solidFill>
          <a:ln xmlns:a="http://schemas.openxmlformats.org/drawingml/2006/main" w="0">
            <a:solidFill>
              <a:srgbClr val="2779C4"/>
            </a:solidFill>
            <a:prstDash val="solid"/>
          </a:ln>
        </p:spPr>
      </p:sp>
      <p:sp>
        <p:nvSpPr>
          <p:cNvPr id="4" name="footer-4">
            <a:extLst xmlns:a="http://schemas.openxmlformats.org/drawingml/2006/main">
              <a:ext uri="{FF2B5EF4-FFF2-40B4-BE49-F238E27FC236}">
                <a16:creationId xmlns:a16="http://schemas.microsoft.com/office/drawing/2014/main" id="{1D246B5D-10A6-400F-9FF9-24DFB2FD4EBF}"/>
              </a:ext>
            </a:extLst>
          </p:cNvPr>
          <p:cNvSpPr>
            <a:spLocks xmlns:a="http://schemas.openxmlformats.org/drawingml/2006/main" noGrp="1"/>
          </p:cNvSpPr>
          <p:nvPr/>
        </p:nvSpPr>
        <p:spPr>
          <a:xfrm xmlns:a="http://schemas.openxmlformats.org/drawingml/2006/main">
            <a:off x="11315700" y="6381750"/>
            <a:ext cx="3429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r">
              <a:defRPr sz="1050">
                <a:solidFill>
                  <a:srgbClr val="5E6A75"/>
                </a:solidFill>
                <a:latin typeface="Arial"/>
                <a:ea typeface="Arial"/>
                <a:cs typeface="Arial"/>
              </a:defRPr>
            </a:pPr>
            <a:r>
              <a:rPr sz="1050">
                <a:solidFill>
                  <a:srgbClr val="5E6A75"/>
                </a:solidFill>
                <a:latin typeface="Arial"/>
                <a:ea typeface="Arial"/>
                <a:cs typeface="Arial"/>
              </a:rPr>
              <a:t>4</a:t>
            </a:r>
          </a:p>
        </p:txBody>
      </p:sp>
      <p:sp>
        <p:nvSpPr>
          <p:cNvPr id="5" name="idea-label-0">
            <a:extLst xmlns:a="http://schemas.openxmlformats.org/drawingml/2006/main">
              <a:ext uri="{FF2B5EF4-FFF2-40B4-BE49-F238E27FC236}">
                <a16:creationId xmlns:a16="http://schemas.microsoft.com/office/drawing/2014/main" id="{F8452249-F050-46A8-8DC9-488DDD2DE203}"/>
              </a:ext>
            </a:extLst>
          </p:cNvPr>
          <p:cNvSpPr>
            <a:spLocks xmlns:a="http://schemas.openxmlformats.org/drawingml/2006/main" noGrp="1"/>
          </p:cNvSpPr>
          <p:nvPr/>
        </p:nvSpPr>
        <p:spPr>
          <a:xfrm xmlns:a="http://schemas.openxmlformats.org/drawingml/2006/main">
            <a:off x="666750" y="1524000"/>
            <a:ext cx="2381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725" b="1">
                <a:solidFill>
                  <a:srgbClr val="2779C4"/>
                </a:solidFill>
                <a:latin typeface="Arial"/>
                <a:ea typeface="Arial"/>
                <a:cs typeface="Arial"/>
              </a:defRPr>
            </a:pPr>
            <a:r>
              <a:rPr sz="1725" b="1">
                <a:solidFill>
                  <a:srgbClr val="2779C4"/>
                </a:solidFill>
                <a:latin typeface="Arial"/>
                <a:ea typeface="Arial"/>
                <a:cs typeface="Arial"/>
              </a:rPr>
              <a:t>Broad interest</a:t>
            </a:r>
          </a:p>
        </p:txBody>
      </p:sp>
      <p:sp>
        <p:nvSpPr>
          <p:cNvPr id="6" name="idea-value-0">
            <a:extLst xmlns:a="http://schemas.openxmlformats.org/drawingml/2006/main">
              <a:ext uri="{FF2B5EF4-FFF2-40B4-BE49-F238E27FC236}">
                <a16:creationId xmlns:a16="http://schemas.microsoft.com/office/drawing/2014/main" id="{C764FD01-EDED-4569-B10A-1B27B6DEACA6}"/>
              </a:ext>
            </a:extLst>
          </p:cNvPr>
          <p:cNvSpPr>
            <a:spLocks xmlns:a="http://schemas.openxmlformats.org/drawingml/2006/main" noGrp="1"/>
          </p:cNvSpPr>
          <p:nvPr/>
        </p:nvSpPr>
        <p:spPr>
          <a:xfrm xmlns:a="http://schemas.openxmlformats.org/drawingml/2006/main">
            <a:off x="3286125" y="1524000"/>
            <a:ext cx="79533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100000"/>
          </a:bodyPr>
          <a:lstStyle xmlns:a="http://schemas.openxmlformats.org/drawingml/2006/main"/>
          <a:p xmlns:a="http://schemas.openxmlformats.org/drawingml/2006/main">
            <a:pPr>
              <a:defRPr sz="1875">
                <a:solidFill>
                  <a:srgbClr val="14202B"/>
                </a:solidFill>
                <a:latin typeface="Arial"/>
                <a:ea typeface="Arial"/>
                <a:cs typeface="Arial"/>
              </a:defRPr>
            </a:pPr>
            <a:r>
              <a:rPr sz="1875">
                <a:solidFill>
                  <a:srgbClr val="14202B"/>
                </a:solidFill>
                <a:latin typeface="Arial"/>
                <a:ea typeface="Arial"/>
                <a:cs typeface="Arial"/>
              </a:rPr>
              <a:t>Urban transport and student mobility</a:t>
            </a:r>
          </a:p>
        </p:txBody>
      </p:sp>
      <p:sp>
        <p:nvSpPr>
          <p:cNvPr id="7" name="idea-rule-0">
            <a:extLst xmlns:a="http://schemas.openxmlformats.org/drawingml/2006/main">
              <a:ext uri="{FF2B5EF4-FFF2-40B4-BE49-F238E27FC236}">
                <a16:creationId xmlns:a16="http://schemas.microsoft.com/office/drawing/2014/main" id="{6C18D4AA-1946-4A37-91A6-6281234F332D}"/>
              </a:ext>
            </a:extLst>
          </p:cNvPr>
          <p:cNvSpPr>
            <a:spLocks xmlns:a="http://schemas.openxmlformats.org/drawingml/2006/main" noGrp="1"/>
          </p:cNvSpPr>
          <p:nvPr/>
        </p:nvSpPr>
        <p:spPr>
          <a:xfrm xmlns:a="http://schemas.openxmlformats.org/drawingml/2006/main">
            <a:off x="666750" y="2181225"/>
            <a:ext cx="10572750" cy="0"/>
          </a:xfrm>
          <a:prstGeom xmlns:a="http://schemas.openxmlformats.org/drawingml/2006/main" prst="line">
            <a:avLst/>
          </a:prstGeom>
          <a:noFill xmlns:a="http://schemas.openxmlformats.org/drawingml/2006/main"/>
          <a:ln xmlns:a="http://schemas.openxmlformats.org/drawingml/2006/main" w="9525">
            <a:solidFill>
              <a:srgbClr val="C9D0D6"/>
            </a:solidFill>
            <a:prstDash val="solid"/>
          </a:ln>
        </p:spPr>
      </p:sp>
      <p:sp>
        <p:nvSpPr>
          <p:cNvPr id="8" name="idea-label-1">
            <a:extLst xmlns:a="http://schemas.openxmlformats.org/drawingml/2006/main">
              <a:ext uri="{FF2B5EF4-FFF2-40B4-BE49-F238E27FC236}">
                <a16:creationId xmlns:a16="http://schemas.microsoft.com/office/drawing/2014/main" id="{0349AADF-332C-48E8-BE0B-50C528F2A512}"/>
              </a:ext>
            </a:extLst>
          </p:cNvPr>
          <p:cNvSpPr>
            <a:spLocks xmlns:a="http://schemas.openxmlformats.org/drawingml/2006/main" noGrp="1"/>
          </p:cNvSpPr>
          <p:nvPr/>
        </p:nvSpPr>
        <p:spPr>
          <a:xfrm xmlns:a="http://schemas.openxmlformats.org/drawingml/2006/main">
            <a:off x="666750" y="2390775"/>
            <a:ext cx="2381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725" b="1">
                <a:solidFill>
                  <a:srgbClr val="2779C4"/>
                </a:solidFill>
                <a:latin typeface="Arial"/>
                <a:ea typeface="Arial"/>
                <a:cs typeface="Arial"/>
              </a:defRPr>
            </a:pPr>
            <a:r>
              <a:rPr sz="1725" b="1">
                <a:solidFill>
                  <a:srgbClr val="2779C4"/>
                </a:solidFill>
                <a:latin typeface="Arial"/>
                <a:ea typeface="Arial"/>
                <a:cs typeface="Arial"/>
              </a:rPr>
              <a:t>Research problem</a:t>
            </a:r>
          </a:p>
        </p:txBody>
      </p:sp>
      <p:sp>
        <p:nvSpPr>
          <p:cNvPr id="9" name="idea-value-1">
            <a:extLst xmlns:a="http://schemas.openxmlformats.org/drawingml/2006/main">
              <a:ext uri="{FF2B5EF4-FFF2-40B4-BE49-F238E27FC236}">
                <a16:creationId xmlns:a16="http://schemas.microsoft.com/office/drawing/2014/main" id="{47A3A2C8-326B-48E4-BA98-946199514414}"/>
              </a:ext>
            </a:extLst>
          </p:cNvPr>
          <p:cNvSpPr>
            <a:spLocks xmlns:a="http://schemas.openxmlformats.org/drawingml/2006/main" noGrp="1"/>
          </p:cNvSpPr>
          <p:nvPr/>
        </p:nvSpPr>
        <p:spPr>
          <a:xfrm xmlns:a="http://schemas.openxmlformats.org/drawingml/2006/main">
            <a:off x="3286125" y="2390775"/>
            <a:ext cx="79533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100000"/>
          </a:bodyPr>
          <a:lstStyle xmlns:a="http://schemas.openxmlformats.org/drawingml/2006/main"/>
          <a:p xmlns:a="http://schemas.openxmlformats.org/drawingml/2006/main">
            <a:pPr>
              <a:defRPr sz="1875">
                <a:solidFill>
                  <a:srgbClr val="14202B"/>
                </a:solidFill>
                <a:latin typeface="Arial"/>
                <a:ea typeface="Arial"/>
                <a:cs typeface="Arial"/>
              </a:defRPr>
            </a:pPr>
            <a:r>
              <a:rPr sz="1875">
                <a:solidFill>
                  <a:srgbClr val="14202B"/>
                </a:solidFill>
                <a:latin typeface="Arial"/>
                <a:ea typeface="Arial"/>
                <a:cs typeface="Arial"/>
              </a:rPr>
              <a:t>Students differ in how regularly they use public buses</a:t>
            </a:r>
          </a:p>
        </p:txBody>
      </p:sp>
      <p:sp>
        <p:nvSpPr>
          <p:cNvPr id="10" name="idea-rule-1">
            <a:extLst xmlns:a="http://schemas.openxmlformats.org/drawingml/2006/main">
              <a:ext uri="{FF2B5EF4-FFF2-40B4-BE49-F238E27FC236}">
                <a16:creationId xmlns:a16="http://schemas.microsoft.com/office/drawing/2014/main" id="{0F379802-D8C7-475F-B8F2-64EA3B45ECED}"/>
              </a:ext>
            </a:extLst>
          </p:cNvPr>
          <p:cNvSpPr>
            <a:spLocks xmlns:a="http://schemas.openxmlformats.org/drawingml/2006/main" noGrp="1"/>
          </p:cNvSpPr>
          <p:nvPr/>
        </p:nvSpPr>
        <p:spPr>
          <a:xfrm xmlns:a="http://schemas.openxmlformats.org/drawingml/2006/main">
            <a:off x="666750" y="3048000"/>
            <a:ext cx="10572750" cy="0"/>
          </a:xfrm>
          <a:prstGeom xmlns:a="http://schemas.openxmlformats.org/drawingml/2006/main" prst="line">
            <a:avLst/>
          </a:prstGeom>
          <a:noFill xmlns:a="http://schemas.openxmlformats.org/drawingml/2006/main"/>
          <a:ln xmlns:a="http://schemas.openxmlformats.org/drawingml/2006/main" w="9525">
            <a:solidFill>
              <a:srgbClr val="C9D0D6"/>
            </a:solidFill>
            <a:prstDash val="solid"/>
          </a:ln>
        </p:spPr>
      </p:sp>
      <p:sp>
        <p:nvSpPr>
          <p:cNvPr id="11" name="idea-label-2">
            <a:extLst xmlns:a="http://schemas.openxmlformats.org/drawingml/2006/main">
              <a:ext uri="{FF2B5EF4-FFF2-40B4-BE49-F238E27FC236}">
                <a16:creationId xmlns:a16="http://schemas.microsoft.com/office/drawing/2014/main" id="{CA5C95C9-5A3C-4578-9CC3-FA7EDC73B107}"/>
              </a:ext>
            </a:extLst>
          </p:cNvPr>
          <p:cNvSpPr>
            <a:spLocks xmlns:a="http://schemas.openxmlformats.org/drawingml/2006/main" noGrp="1"/>
          </p:cNvSpPr>
          <p:nvPr/>
        </p:nvSpPr>
        <p:spPr>
          <a:xfrm xmlns:a="http://schemas.openxmlformats.org/drawingml/2006/main">
            <a:off x="666750" y="3257550"/>
            <a:ext cx="2381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725" b="1">
                <a:solidFill>
                  <a:srgbClr val="1D8F84"/>
                </a:solidFill>
                <a:latin typeface="Arial"/>
                <a:ea typeface="Arial"/>
                <a:cs typeface="Arial"/>
              </a:defRPr>
            </a:pPr>
            <a:r>
              <a:rPr sz="1725" b="1">
                <a:solidFill>
                  <a:srgbClr val="1D8F84"/>
                </a:solidFill>
                <a:latin typeface="Arial"/>
                <a:ea typeface="Arial"/>
                <a:cs typeface="Arial"/>
              </a:rPr>
              <a:t>Main question</a:t>
            </a:r>
          </a:p>
        </p:txBody>
      </p:sp>
      <p:sp>
        <p:nvSpPr>
          <p:cNvPr id="12" name="idea-value-2">
            <a:extLst xmlns:a="http://schemas.openxmlformats.org/drawingml/2006/main">
              <a:ext uri="{FF2B5EF4-FFF2-40B4-BE49-F238E27FC236}">
                <a16:creationId xmlns:a16="http://schemas.microsoft.com/office/drawing/2014/main" id="{0D44E7B0-FFB9-4DFF-84FC-631D7D63B827}"/>
              </a:ext>
            </a:extLst>
          </p:cNvPr>
          <p:cNvSpPr>
            <a:spLocks xmlns:a="http://schemas.openxmlformats.org/drawingml/2006/main" noGrp="1"/>
          </p:cNvSpPr>
          <p:nvPr/>
        </p:nvSpPr>
        <p:spPr>
          <a:xfrm xmlns:a="http://schemas.openxmlformats.org/drawingml/2006/main">
            <a:off x="3286125" y="3257550"/>
            <a:ext cx="79533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100000"/>
          </a:bodyPr>
          <a:lstStyle xmlns:a="http://schemas.openxmlformats.org/drawingml/2006/main"/>
          <a:p xmlns:a="http://schemas.openxmlformats.org/drawingml/2006/main">
            <a:pPr>
              <a:defRPr sz="1875">
                <a:solidFill>
                  <a:srgbClr val="14202B"/>
                </a:solidFill>
                <a:latin typeface="Arial"/>
                <a:ea typeface="Arial"/>
                <a:cs typeface="Arial"/>
              </a:defRPr>
            </a:pPr>
            <a:r>
              <a:rPr sz="1875">
                <a:solidFill>
                  <a:srgbClr val="14202B"/>
                </a:solidFill>
                <a:latin typeface="Arial"/>
                <a:ea typeface="Arial"/>
                <a:cs typeface="Arial"/>
              </a:rPr>
              <a:t>What factors influence regular bus use?</a:t>
            </a:r>
          </a:p>
        </p:txBody>
      </p:sp>
      <p:sp>
        <p:nvSpPr>
          <p:cNvPr id="13" name="idea-rule-2">
            <a:extLst xmlns:a="http://schemas.openxmlformats.org/drawingml/2006/main">
              <a:ext uri="{FF2B5EF4-FFF2-40B4-BE49-F238E27FC236}">
                <a16:creationId xmlns:a16="http://schemas.microsoft.com/office/drawing/2014/main" id="{E064C779-29AD-449B-B6D6-4808FDDD772E}"/>
              </a:ext>
            </a:extLst>
          </p:cNvPr>
          <p:cNvSpPr>
            <a:spLocks xmlns:a="http://schemas.openxmlformats.org/drawingml/2006/main" noGrp="1"/>
          </p:cNvSpPr>
          <p:nvPr/>
        </p:nvSpPr>
        <p:spPr>
          <a:xfrm xmlns:a="http://schemas.openxmlformats.org/drawingml/2006/main">
            <a:off x="666750" y="3914775"/>
            <a:ext cx="10572750" cy="0"/>
          </a:xfrm>
          <a:prstGeom xmlns:a="http://schemas.openxmlformats.org/drawingml/2006/main" prst="line">
            <a:avLst/>
          </a:prstGeom>
          <a:noFill xmlns:a="http://schemas.openxmlformats.org/drawingml/2006/main"/>
          <a:ln xmlns:a="http://schemas.openxmlformats.org/drawingml/2006/main" w="9525">
            <a:solidFill>
              <a:srgbClr val="C9D0D6"/>
            </a:solidFill>
            <a:prstDash val="solid"/>
          </a:ln>
        </p:spPr>
      </p:sp>
      <p:sp>
        <p:nvSpPr>
          <p:cNvPr id="14" name="idea-label-3">
            <a:extLst xmlns:a="http://schemas.openxmlformats.org/drawingml/2006/main">
              <a:ext uri="{FF2B5EF4-FFF2-40B4-BE49-F238E27FC236}">
                <a16:creationId xmlns:a16="http://schemas.microsoft.com/office/drawing/2014/main" id="{0470CD10-61D7-4CF7-A834-A75B00D40CF5}"/>
              </a:ext>
            </a:extLst>
          </p:cNvPr>
          <p:cNvSpPr>
            <a:spLocks xmlns:a="http://schemas.openxmlformats.org/drawingml/2006/main" noGrp="1"/>
          </p:cNvSpPr>
          <p:nvPr/>
        </p:nvSpPr>
        <p:spPr>
          <a:xfrm xmlns:a="http://schemas.openxmlformats.org/drawingml/2006/main">
            <a:off x="666750" y="4124325"/>
            <a:ext cx="2381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725" b="1">
                <a:solidFill>
                  <a:srgbClr val="1D8F84"/>
                </a:solidFill>
                <a:latin typeface="Arial"/>
                <a:ea typeface="Arial"/>
                <a:cs typeface="Arial"/>
              </a:defRPr>
            </a:pPr>
            <a:r>
              <a:rPr sz="1725" b="1">
                <a:solidFill>
                  <a:srgbClr val="1D8F84"/>
                </a:solidFill>
                <a:latin typeface="Arial"/>
                <a:ea typeface="Arial"/>
                <a:cs typeface="Arial"/>
              </a:rPr>
              <a:t>Study group</a:t>
            </a:r>
          </a:p>
        </p:txBody>
      </p:sp>
      <p:sp>
        <p:nvSpPr>
          <p:cNvPr id="15" name="idea-value-3">
            <a:extLst xmlns:a="http://schemas.openxmlformats.org/drawingml/2006/main">
              <a:ext uri="{FF2B5EF4-FFF2-40B4-BE49-F238E27FC236}">
                <a16:creationId xmlns:a16="http://schemas.microsoft.com/office/drawing/2014/main" id="{12E6A960-4C43-464C-9B41-EFA72897F099}"/>
              </a:ext>
            </a:extLst>
          </p:cNvPr>
          <p:cNvSpPr>
            <a:spLocks xmlns:a="http://schemas.openxmlformats.org/drawingml/2006/main" noGrp="1"/>
          </p:cNvSpPr>
          <p:nvPr/>
        </p:nvSpPr>
        <p:spPr>
          <a:xfrm xmlns:a="http://schemas.openxmlformats.org/drawingml/2006/main">
            <a:off x="3286125" y="4124325"/>
            <a:ext cx="79533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100000"/>
          </a:bodyPr>
          <a:lstStyle xmlns:a="http://schemas.openxmlformats.org/drawingml/2006/main"/>
          <a:p xmlns:a="http://schemas.openxmlformats.org/drawingml/2006/main">
            <a:pPr>
              <a:defRPr sz="1875">
                <a:solidFill>
                  <a:srgbClr val="14202B"/>
                </a:solidFill>
                <a:latin typeface="Arial"/>
                <a:ea typeface="Arial"/>
                <a:cs typeface="Arial"/>
              </a:defRPr>
            </a:pPr>
            <a:r>
              <a:rPr sz="1875">
                <a:solidFill>
                  <a:srgbClr val="14202B"/>
                </a:solidFill>
                <a:latin typeface="Arial"/>
                <a:ea typeface="Arial"/>
                <a:cs typeface="Arial"/>
              </a:rPr>
              <a:t>College students in Guwahati</a:t>
            </a:r>
          </a:p>
        </p:txBody>
      </p:sp>
      <p:sp>
        <p:nvSpPr>
          <p:cNvPr id="16" name="idea-rule-3">
            <a:extLst xmlns:a="http://schemas.openxmlformats.org/drawingml/2006/main">
              <a:ext uri="{FF2B5EF4-FFF2-40B4-BE49-F238E27FC236}">
                <a16:creationId xmlns:a16="http://schemas.microsoft.com/office/drawing/2014/main" id="{10E5B748-0E5B-448F-B369-536DAEB51B2A}"/>
              </a:ext>
            </a:extLst>
          </p:cNvPr>
          <p:cNvSpPr>
            <a:spLocks xmlns:a="http://schemas.openxmlformats.org/drawingml/2006/main" noGrp="1"/>
          </p:cNvSpPr>
          <p:nvPr/>
        </p:nvSpPr>
        <p:spPr>
          <a:xfrm xmlns:a="http://schemas.openxmlformats.org/drawingml/2006/main">
            <a:off x="666750" y="4781550"/>
            <a:ext cx="10572750" cy="0"/>
          </a:xfrm>
          <a:prstGeom xmlns:a="http://schemas.openxmlformats.org/drawingml/2006/main" prst="line">
            <a:avLst/>
          </a:prstGeom>
          <a:noFill xmlns:a="http://schemas.openxmlformats.org/drawingml/2006/main"/>
          <a:ln xmlns:a="http://schemas.openxmlformats.org/drawingml/2006/main" w="9525">
            <a:solidFill>
              <a:srgbClr val="C9D0D6"/>
            </a:solidFill>
            <a:prstDash val="solid"/>
          </a:ln>
        </p:spPr>
      </p:sp>
      <p:sp>
        <p:nvSpPr>
          <p:cNvPr id="17" name="idea-label-4">
            <a:extLst xmlns:a="http://schemas.openxmlformats.org/drawingml/2006/main">
              <a:ext uri="{FF2B5EF4-FFF2-40B4-BE49-F238E27FC236}">
                <a16:creationId xmlns:a16="http://schemas.microsoft.com/office/drawing/2014/main" id="{1343004C-3980-41CA-AC0D-A3D3053F8BC1}"/>
              </a:ext>
            </a:extLst>
          </p:cNvPr>
          <p:cNvSpPr>
            <a:spLocks xmlns:a="http://schemas.openxmlformats.org/drawingml/2006/main" noGrp="1"/>
          </p:cNvSpPr>
          <p:nvPr/>
        </p:nvSpPr>
        <p:spPr>
          <a:xfrm xmlns:a="http://schemas.openxmlformats.org/drawingml/2006/main">
            <a:off x="666750" y="4991100"/>
            <a:ext cx="2381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725" b="1">
                <a:solidFill>
                  <a:srgbClr val="1D8F84"/>
                </a:solidFill>
                <a:latin typeface="Arial"/>
                <a:ea typeface="Arial"/>
                <a:cs typeface="Arial"/>
              </a:defRPr>
            </a:pPr>
            <a:r>
              <a:rPr sz="1725" b="1">
                <a:solidFill>
                  <a:srgbClr val="1D8F84"/>
                </a:solidFill>
                <a:latin typeface="Arial"/>
                <a:ea typeface="Arial"/>
                <a:cs typeface="Arial"/>
              </a:rPr>
              <a:t>Study purpose</a:t>
            </a:r>
          </a:p>
        </p:txBody>
      </p:sp>
      <p:sp>
        <p:nvSpPr>
          <p:cNvPr id="18" name="idea-value-4">
            <a:extLst xmlns:a="http://schemas.openxmlformats.org/drawingml/2006/main">
              <a:ext uri="{FF2B5EF4-FFF2-40B4-BE49-F238E27FC236}">
                <a16:creationId xmlns:a16="http://schemas.microsoft.com/office/drawing/2014/main" id="{E09B6B4F-998C-4407-AE2F-B9ECFAFAA730}"/>
              </a:ext>
            </a:extLst>
          </p:cNvPr>
          <p:cNvSpPr>
            <a:spLocks xmlns:a="http://schemas.openxmlformats.org/drawingml/2006/main" noGrp="1"/>
          </p:cNvSpPr>
          <p:nvPr/>
        </p:nvSpPr>
        <p:spPr>
          <a:xfrm xmlns:a="http://schemas.openxmlformats.org/drawingml/2006/main">
            <a:off x="3286125" y="4991100"/>
            <a:ext cx="79533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100000"/>
          </a:bodyPr>
          <a:lstStyle xmlns:a="http://schemas.openxmlformats.org/drawingml/2006/main"/>
          <a:p xmlns:a="http://schemas.openxmlformats.org/drawingml/2006/main">
            <a:pPr>
              <a:defRPr sz="1875">
                <a:solidFill>
                  <a:srgbClr val="14202B"/>
                </a:solidFill>
                <a:latin typeface="Arial"/>
                <a:ea typeface="Arial"/>
                <a:cs typeface="Arial"/>
              </a:defRPr>
            </a:pPr>
            <a:r>
              <a:rPr sz="1875">
                <a:solidFill>
                  <a:srgbClr val="14202B"/>
                </a:solidFill>
                <a:latin typeface="Arial"/>
                <a:ea typeface="Arial"/>
                <a:cs typeface="Arial"/>
              </a:rPr>
              <a:t>Describe bus use and examine associated factors</a:t>
            </a:r>
          </a:p>
        </p:txBody>
      </p:sp>
    </p:spTree>
    <p:extLst>
      <p:ext uri="{BB962C8B-B14F-4D97-AF65-F5344CB8AC3E}">
        <p14:creationId xmlns:p14="http://schemas.microsoft.com/office/powerpoint/2010/main" val="594257821"/>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3" name="eyebrow-5">
            <a:extLst xmlns:a="http://schemas.openxmlformats.org/drawingml/2006/main">
              <a:ext uri="{FF2B5EF4-FFF2-40B4-BE49-F238E27FC236}">
                <a16:creationId xmlns:a16="http://schemas.microsoft.com/office/drawing/2014/main" id="{777E05A7-3257-4EBD-A695-83B100C5F6E0}"/>
              </a:ext>
            </a:extLst>
          </p:cNvPr>
          <p:cNvSpPr>
            <a:spLocks xmlns:a="http://schemas.openxmlformats.org/drawingml/2006/main" noGrp="1"/>
          </p:cNvSpPr>
          <p:nvPr/>
        </p:nvSpPr>
        <p:spPr>
          <a:xfrm xmlns:a="http://schemas.openxmlformats.org/drawingml/2006/main">
            <a:off x="533400" y="257175"/>
            <a:ext cx="495300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125" b="1">
                <a:solidFill>
                  <a:srgbClr val="2779C4"/>
                </a:solidFill>
                <a:latin typeface="Arial"/>
                <a:ea typeface="Arial"/>
                <a:cs typeface="Arial"/>
              </a:defRPr>
            </a:pPr>
            <a:r>
              <a:rPr sz="1125" b="1">
                <a:solidFill>
                  <a:srgbClr val="2779C4"/>
                </a:solidFill>
                <a:latin typeface="Arial"/>
                <a:ea typeface="Arial"/>
                <a:cs typeface="Arial"/>
              </a:rPr>
              <a:t>PHASE 2 • RESEARCH DESIGNING</a:t>
            </a:r>
          </a:p>
        </p:txBody>
      </p:sp>
      <p:sp>
        <p:nvSpPr>
          <p:cNvPr id="2" name="title-5">
            <a:extLst xmlns:a="http://schemas.openxmlformats.org/drawingml/2006/main">
              <a:ext uri="{FF2B5EF4-FFF2-40B4-BE49-F238E27FC236}">
                <a16:creationId xmlns:a16="http://schemas.microsoft.com/office/drawing/2014/main" id="{D2C76FE0-A013-477A-B7B3-E81FB86E0473}"/>
              </a:ext>
            </a:extLst>
          </p:cNvPr>
          <p:cNvSpPr>
            <a:spLocks xmlns:a="http://schemas.openxmlformats.org/drawingml/2006/main" noGrp="1"/>
          </p:cNvSpPr>
          <p:nvPr/>
        </p:nvSpPr>
        <p:spPr>
          <a:xfrm xmlns:a="http://schemas.openxmlformats.org/drawingml/2006/main">
            <a:off x="533400" y="590550"/>
            <a:ext cx="11001375"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2775" b="1">
                <a:solidFill>
                  <a:srgbClr val="14202B"/>
                </a:solidFill>
                <a:latin typeface="Arial"/>
                <a:ea typeface="Arial"/>
                <a:cs typeface="Arial"/>
              </a:defRPr>
            </a:pPr>
            <a:r>
              <a:rPr sz="2775" b="1">
                <a:solidFill>
                  <a:srgbClr val="14202B"/>
                </a:solidFill>
                <a:latin typeface="Arial"/>
                <a:ea typeface="Arial"/>
                <a:cs typeface="Arial"/>
              </a:rPr>
              <a:t>Phase 2 begins by identifying concepts and variables</a:t>
            </a:r>
          </a:p>
        </p:txBody>
      </p:sp>
      <p:sp>
        <p:nvSpPr>
          <p:cNvPr id="3" name="accent-5">
            <a:extLst xmlns:a="http://schemas.openxmlformats.org/drawingml/2006/main">
              <a:ext uri="{FF2B5EF4-FFF2-40B4-BE49-F238E27FC236}">
                <a16:creationId xmlns:a16="http://schemas.microsoft.com/office/drawing/2014/main" id="{56E00900-83DF-4D96-B9E4-F00249212A1D}"/>
              </a:ext>
            </a:extLst>
          </p:cNvPr>
          <p:cNvSpPr>
            <a:spLocks xmlns:a="http://schemas.openxmlformats.org/drawingml/2006/main" noGrp="1"/>
          </p:cNvSpPr>
          <p:nvPr/>
        </p:nvSpPr>
        <p:spPr>
          <a:xfrm xmlns:a="http://schemas.openxmlformats.org/drawingml/2006/main">
            <a:off x="533400" y="1200150"/>
            <a:ext cx="762000" cy="57150"/>
          </a:xfrm>
          <a:prstGeom xmlns:a="http://schemas.openxmlformats.org/drawingml/2006/main" prst="rect">
            <a:avLst/>
          </a:prstGeom>
          <a:solidFill xmlns:a="http://schemas.openxmlformats.org/drawingml/2006/main">
            <a:srgbClr val="2779C4"/>
          </a:solidFill>
          <a:ln xmlns:a="http://schemas.openxmlformats.org/drawingml/2006/main" w="0">
            <a:solidFill>
              <a:srgbClr val="2779C4"/>
            </a:solidFill>
            <a:prstDash val="solid"/>
          </a:ln>
        </p:spPr>
      </p:sp>
      <p:sp>
        <p:nvSpPr>
          <p:cNvPr id="4" name="footer-5">
            <a:extLst xmlns:a="http://schemas.openxmlformats.org/drawingml/2006/main">
              <a:ext uri="{FF2B5EF4-FFF2-40B4-BE49-F238E27FC236}">
                <a16:creationId xmlns:a16="http://schemas.microsoft.com/office/drawing/2014/main" id="{68F4E8DD-3609-486B-8A2A-D8CD35AFA64D}"/>
              </a:ext>
            </a:extLst>
          </p:cNvPr>
          <p:cNvSpPr>
            <a:spLocks xmlns:a="http://schemas.openxmlformats.org/drawingml/2006/main" noGrp="1"/>
          </p:cNvSpPr>
          <p:nvPr/>
        </p:nvSpPr>
        <p:spPr>
          <a:xfrm xmlns:a="http://schemas.openxmlformats.org/drawingml/2006/main">
            <a:off x="11315700" y="6381750"/>
            <a:ext cx="3429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r">
              <a:defRPr sz="1050">
                <a:solidFill>
                  <a:srgbClr val="5E6A75"/>
                </a:solidFill>
                <a:latin typeface="Arial"/>
                <a:ea typeface="Arial"/>
                <a:cs typeface="Arial"/>
              </a:defRPr>
            </a:pPr>
            <a:r>
              <a:rPr sz="1050">
                <a:solidFill>
                  <a:srgbClr val="5E6A75"/>
                </a:solidFill>
                <a:latin typeface="Arial"/>
                <a:ea typeface="Arial"/>
                <a:cs typeface="Arial"/>
              </a:rPr>
              <a:t>5</a:t>
            </a:r>
          </a:p>
        </p:txBody>
      </p:sp>
      <p:sp>
        <p:nvSpPr>
          <p:cNvPr id="5" name="outcome-panel">
            <a:extLst xmlns:a="http://schemas.openxmlformats.org/drawingml/2006/main">
              <a:ext uri="{FF2B5EF4-FFF2-40B4-BE49-F238E27FC236}">
                <a16:creationId xmlns:a16="http://schemas.microsoft.com/office/drawing/2014/main" id="{AD9EA58D-D7F9-4D4B-98F8-0B044966689A}"/>
              </a:ext>
            </a:extLst>
          </p:cNvPr>
          <p:cNvSpPr>
            <a:spLocks xmlns:a="http://schemas.openxmlformats.org/drawingml/2006/main" noGrp="1"/>
          </p:cNvSpPr>
          <p:nvPr/>
        </p:nvSpPr>
        <p:spPr>
          <a:xfrm xmlns:a="http://schemas.openxmlformats.org/drawingml/2006/main">
            <a:off x="571500" y="1666875"/>
            <a:ext cx="3905250" cy="3429000"/>
          </a:xfrm>
          <a:prstGeom xmlns:a="http://schemas.openxmlformats.org/drawingml/2006/main" prst="roundRect">
            <a:avLst>
              <a:gd name="adj" fmla="val 4444"/>
            </a:avLst>
          </a:prstGeom>
          <a:solidFill xmlns:a="http://schemas.openxmlformats.org/drawingml/2006/main">
            <a:srgbClr val="DCEFFD"/>
          </a:solidFill>
          <a:ln xmlns:a="http://schemas.openxmlformats.org/drawingml/2006/main" w="9525">
            <a:solidFill>
              <a:srgbClr val="2779C4"/>
            </a:solidFill>
            <a:prstDash val="solid"/>
          </a:ln>
        </p:spPr>
      </p:sp>
      <p:sp>
        <p:nvSpPr>
          <p:cNvPr id="6" name="outcome-kicker">
            <a:extLst xmlns:a="http://schemas.openxmlformats.org/drawingml/2006/main">
              <a:ext uri="{FF2B5EF4-FFF2-40B4-BE49-F238E27FC236}">
                <a16:creationId xmlns:a16="http://schemas.microsoft.com/office/drawing/2014/main" id="{2C100AED-2F95-4E8F-ACC3-1EB02C70F8D1}"/>
              </a:ext>
            </a:extLst>
          </p:cNvPr>
          <p:cNvSpPr>
            <a:spLocks xmlns:a="http://schemas.openxmlformats.org/drawingml/2006/main" noGrp="1"/>
          </p:cNvSpPr>
          <p:nvPr/>
        </p:nvSpPr>
        <p:spPr>
          <a:xfrm xmlns:a="http://schemas.openxmlformats.org/drawingml/2006/main">
            <a:off x="904875" y="2047875"/>
            <a:ext cx="3238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500" b="1">
                <a:solidFill>
                  <a:srgbClr val="2779C4"/>
                </a:solidFill>
                <a:latin typeface="Arial"/>
                <a:ea typeface="Arial"/>
                <a:cs typeface="Arial"/>
              </a:defRPr>
            </a:pPr>
            <a:r>
              <a:rPr sz="1500" b="1">
                <a:solidFill>
                  <a:srgbClr val="2779C4"/>
                </a:solidFill>
                <a:latin typeface="Arial"/>
                <a:ea typeface="Arial"/>
                <a:cs typeface="Arial"/>
              </a:rPr>
              <a:t>OUTCOME TO EXPLAIN</a:t>
            </a:r>
          </a:p>
        </p:txBody>
      </p:sp>
      <p:sp>
        <p:nvSpPr>
          <p:cNvPr id="7" name="outcome-title">
            <a:extLst xmlns:a="http://schemas.openxmlformats.org/drawingml/2006/main">
              <a:ext uri="{FF2B5EF4-FFF2-40B4-BE49-F238E27FC236}">
                <a16:creationId xmlns:a16="http://schemas.microsoft.com/office/drawing/2014/main" id="{0AF10560-C90B-4F02-8C7E-80A26A6ECB5A}"/>
              </a:ext>
            </a:extLst>
          </p:cNvPr>
          <p:cNvSpPr>
            <a:spLocks xmlns:a="http://schemas.openxmlformats.org/drawingml/2006/main" noGrp="1"/>
          </p:cNvSpPr>
          <p:nvPr/>
        </p:nvSpPr>
        <p:spPr>
          <a:xfrm xmlns:a="http://schemas.openxmlformats.org/drawingml/2006/main">
            <a:off x="904875" y="2714625"/>
            <a:ext cx="32385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100000"/>
          </a:bodyPr>
          <a:lstStyle xmlns:a="http://schemas.openxmlformats.org/drawingml/2006/main"/>
          <a:p xmlns:a="http://schemas.openxmlformats.org/drawingml/2006/main">
            <a:pPr algn="ctr">
              <a:defRPr sz="2625" b="1">
                <a:solidFill>
                  <a:srgbClr val="14202B"/>
                </a:solidFill>
                <a:latin typeface="Arial"/>
                <a:ea typeface="Arial"/>
                <a:cs typeface="Arial"/>
              </a:defRPr>
            </a:pPr>
            <a:r>
              <a:rPr sz="2625" b="1">
                <a:solidFill>
                  <a:srgbClr val="14202B"/>
                </a:solidFill>
                <a:latin typeface="Arial"/>
                <a:ea typeface="Arial"/>
                <a:cs typeface="Arial"/>
              </a:rPr>
              <a:t>Regular use of public buses</a:t>
            </a:r>
          </a:p>
        </p:txBody>
      </p:sp>
      <p:sp>
        <p:nvSpPr>
          <p:cNvPr id="8" name="outcome-note">
            <a:extLst xmlns:a="http://schemas.openxmlformats.org/drawingml/2006/main">
              <a:ext uri="{FF2B5EF4-FFF2-40B4-BE49-F238E27FC236}">
                <a16:creationId xmlns:a16="http://schemas.microsoft.com/office/drawing/2014/main" id="{8DA303C9-B20B-4AC8-8D71-8279F0C92B0A}"/>
              </a:ext>
            </a:extLst>
          </p:cNvPr>
          <p:cNvSpPr>
            <a:spLocks xmlns:a="http://schemas.openxmlformats.org/drawingml/2006/main" noGrp="1"/>
          </p:cNvSpPr>
          <p:nvPr/>
        </p:nvSpPr>
        <p:spPr>
          <a:xfrm xmlns:a="http://schemas.openxmlformats.org/drawingml/2006/main">
            <a:off x="952500" y="4048125"/>
            <a:ext cx="31432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rmAutofit fontScale="99255"/>
          </a:bodyPr>
          <a:lstStyle xmlns:a="http://schemas.openxmlformats.org/drawingml/2006/main"/>
          <a:p xmlns:a="http://schemas.openxmlformats.org/drawingml/2006/main">
            <a:pPr algn="ctr">
              <a:defRPr sz="1575">
                <a:solidFill>
                  <a:srgbClr val="5E6A75"/>
                </a:solidFill>
                <a:latin typeface="Arial"/>
                <a:ea typeface="Arial"/>
                <a:cs typeface="Arial"/>
              </a:defRPr>
            </a:pPr>
            <a:r>
              <a:rPr sz="1575">
                <a:solidFill>
                  <a:srgbClr val="5E6A75"/>
                </a:solidFill>
                <a:latin typeface="Arial"/>
                <a:ea typeface="Arial"/>
                <a:cs typeface="Arial"/>
              </a:rPr>
              <a:t>This is the main variable whose differences we want to understand.</a:t>
            </a:r>
          </a:p>
        </p:txBody>
      </p:sp>
      <p:sp>
        <p:nvSpPr>
          <p:cNvPr id="9" name="factor-title">
            <a:extLst xmlns:a="http://schemas.openxmlformats.org/drawingml/2006/main">
              <a:ext uri="{FF2B5EF4-FFF2-40B4-BE49-F238E27FC236}">
                <a16:creationId xmlns:a16="http://schemas.microsoft.com/office/drawing/2014/main" id="{182255E7-F6C6-4254-9CAF-7F2E076437CF}"/>
              </a:ext>
            </a:extLst>
          </p:cNvPr>
          <p:cNvSpPr>
            <a:spLocks xmlns:a="http://schemas.openxmlformats.org/drawingml/2006/main" noGrp="1"/>
          </p:cNvSpPr>
          <p:nvPr/>
        </p:nvSpPr>
        <p:spPr>
          <a:xfrm xmlns:a="http://schemas.openxmlformats.org/drawingml/2006/main">
            <a:off x="5334000" y="1666875"/>
            <a:ext cx="5619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500" b="1">
                <a:solidFill>
                  <a:srgbClr val="1D8F84"/>
                </a:solidFill>
                <a:latin typeface="Arial"/>
                <a:ea typeface="Arial"/>
                <a:cs typeface="Arial"/>
              </a:defRPr>
            </a:pPr>
            <a:r>
              <a:rPr sz="1500" b="1">
                <a:solidFill>
                  <a:srgbClr val="1D8F84"/>
                </a:solidFill>
                <a:latin typeface="Arial"/>
                <a:ea typeface="Arial"/>
                <a:cs typeface="Arial"/>
              </a:rPr>
              <a:t>POSSIBLE EXPLANATORY FACTORS</a:t>
            </a:r>
          </a:p>
        </p:txBody>
      </p:sp>
      <p:sp>
        <p:nvSpPr>
          <p:cNvPr id="10" name="factor-head-0">
            <a:extLst xmlns:a="http://schemas.openxmlformats.org/drawingml/2006/main">
              <a:ext uri="{FF2B5EF4-FFF2-40B4-BE49-F238E27FC236}">
                <a16:creationId xmlns:a16="http://schemas.microsoft.com/office/drawing/2014/main" id="{6E1F2497-1FA2-41D7-AE86-1C05AD399927}"/>
              </a:ext>
            </a:extLst>
          </p:cNvPr>
          <p:cNvSpPr>
            <a:spLocks xmlns:a="http://schemas.openxmlformats.org/drawingml/2006/main" noGrp="1"/>
          </p:cNvSpPr>
          <p:nvPr/>
        </p:nvSpPr>
        <p:spPr>
          <a:xfrm xmlns:a="http://schemas.openxmlformats.org/drawingml/2006/main">
            <a:off x="5334000" y="2238375"/>
            <a:ext cx="261937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800" b="1">
                <a:solidFill>
                  <a:srgbClr val="1D8F84"/>
                </a:solidFill>
                <a:latin typeface="Arial"/>
                <a:ea typeface="Arial"/>
                <a:cs typeface="Arial"/>
              </a:defRPr>
            </a:pPr>
            <a:r>
              <a:rPr sz="1800" b="1">
                <a:solidFill>
                  <a:srgbClr val="1D8F84"/>
                </a:solidFill>
                <a:latin typeface="Arial"/>
                <a:ea typeface="Arial"/>
                <a:cs typeface="Arial"/>
              </a:rPr>
              <a:t>Distance</a:t>
            </a:r>
          </a:p>
        </p:txBody>
      </p:sp>
      <p:sp>
        <p:nvSpPr>
          <p:cNvPr id="11" name="factor-desc-0">
            <a:extLst xmlns:a="http://schemas.openxmlformats.org/drawingml/2006/main">
              <a:ext uri="{FF2B5EF4-FFF2-40B4-BE49-F238E27FC236}">
                <a16:creationId xmlns:a16="http://schemas.microsoft.com/office/drawing/2014/main" id="{99527D81-61CE-4A85-B974-8CD7559C36D7}"/>
              </a:ext>
            </a:extLst>
          </p:cNvPr>
          <p:cNvSpPr>
            <a:spLocks xmlns:a="http://schemas.openxmlformats.org/drawingml/2006/main" noGrp="1"/>
          </p:cNvSpPr>
          <p:nvPr/>
        </p:nvSpPr>
        <p:spPr>
          <a:xfrm xmlns:a="http://schemas.openxmlformats.org/drawingml/2006/main">
            <a:off x="5334000" y="2609850"/>
            <a:ext cx="261937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500">
                <a:solidFill>
                  <a:srgbClr val="5E6A75"/>
                </a:solidFill>
                <a:latin typeface="Arial"/>
                <a:ea typeface="Arial"/>
                <a:cs typeface="Arial"/>
              </a:defRPr>
            </a:pPr>
            <a:r>
              <a:rPr sz="1500">
                <a:solidFill>
                  <a:srgbClr val="5E6A75"/>
                </a:solidFill>
                <a:latin typeface="Arial"/>
                <a:ea typeface="Arial"/>
                <a:cs typeface="Arial"/>
              </a:rPr>
              <a:t>Home to bus stop</a:t>
            </a:r>
          </a:p>
        </p:txBody>
      </p:sp>
      <p:sp>
        <p:nvSpPr>
          <p:cNvPr id="12" name="factor-head-1">
            <a:extLst xmlns:a="http://schemas.openxmlformats.org/drawingml/2006/main">
              <a:ext uri="{FF2B5EF4-FFF2-40B4-BE49-F238E27FC236}">
                <a16:creationId xmlns:a16="http://schemas.microsoft.com/office/drawing/2014/main" id="{506B5054-3CBC-491D-8CBD-77C3C3873390}"/>
              </a:ext>
            </a:extLst>
          </p:cNvPr>
          <p:cNvSpPr>
            <a:spLocks xmlns:a="http://schemas.openxmlformats.org/drawingml/2006/main" noGrp="1"/>
          </p:cNvSpPr>
          <p:nvPr/>
        </p:nvSpPr>
        <p:spPr>
          <a:xfrm xmlns:a="http://schemas.openxmlformats.org/drawingml/2006/main">
            <a:off x="8286750" y="2238375"/>
            <a:ext cx="261937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800" b="1">
                <a:solidFill>
                  <a:srgbClr val="1D8F84"/>
                </a:solidFill>
                <a:latin typeface="Arial"/>
                <a:ea typeface="Arial"/>
                <a:cs typeface="Arial"/>
              </a:defRPr>
            </a:pPr>
            <a:r>
              <a:rPr sz="1800" b="1">
                <a:solidFill>
                  <a:srgbClr val="1D8F84"/>
                </a:solidFill>
                <a:latin typeface="Arial"/>
                <a:ea typeface="Arial"/>
                <a:cs typeface="Arial"/>
              </a:rPr>
              <a:t>Cost</a:t>
            </a:r>
          </a:p>
        </p:txBody>
      </p:sp>
      <p:sp>
        <p:nvSpPr>
          <p:cNvPr id="13" name="factor-desc-1">
            <a:extLst xmlns:a="http://schemas.openxmlformats.org/drawingml/2006/main">
              <a:ext uri="{FF2B5EF4-FFF2-40B4-BE49-F238E27FC236}">
                <a16:creationId xmlns:a16="http://schemas.microsoft.com/office/drawing/2014/main" id="{F5A4EDD9-5052-4121-AE7C-B6A774A30BA0}"/>
              </a:ext>
            </a:extLst>
          </p:cNvPr>
          <p:cNvSpPr>
            <a:spLocks xmlns:a="http://schemas.openxmlformats.org/drawingml/2006/main" noGrp="1"/>
          </p:cNvSpPr>
          <p:nvPr/>
        </p:nvSpPr>
        <p:spPr>
          <a:xfrm xmlns:a="http://schemas.openxmlformats.org/drawingml/2006/main">
            <a:off x="8286750" y="2609850"/>
            <a:ext cx="261937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500">
                <a:solidFill>
                  <a:srgbClr val="5E6A75"/>
                </a:solidFill>
                <a:latin typeface="Arial"/>
                <a:ea typeface="Arial"/>
                <a:cs typeface="Arial"/>
              </a:defRPr>
            </a:pPr>
            <a:r>
              <a:rPr sz="1500">
                <a:solidFill>
                  <a:srgbClr val="5E6A75"/>
                </a:solidFill>
                <a:latin typeface="Arial"/>
                <a:ea typeface="Arial"/>
                <a:cs typeface="Arial"/>
              </a:rPr>
              <a:t>Fare or monthly expense</a:t>
            </a:r>
          </a:p>
        </p:txBody>
      </p:sp>
      <p:sp>
        <p:nvSpPr>
          <p:cNvPr id="14" name="factor-head-2">
            <a:extLst xmlns:a="http://schemas.openxmlformats.org/drawingml/2006/main">
              <a:ext uri="{FF2B5EF4-FFF2-40B4-BE49-F238E27FC236}">
                <a16:creationId xmlns:a16="http://schemas.microsoft.com/office/drawing/2014/main" id="{CEAB04DE-EC81-4803-B68F-0C02C805B152}"/>
              </a:ext>
            </a:extLst>
          </p:cNvPr>
          <p:cNvSpPr>
            <a:spLocks xmlns:a="http://schemas.openxmlformats.org/drawingml/2006/main" noGrp="1"/>
          </p:cNvSpPr>
          <p:nvPr/>
        </p:nvSpPr>
        <p:spPr>
          <a:xfrm xmlns:a="http://schemas.openxmlformats.org/drawingml/2006/main">
            <a:off x="5334000" y="3267075"/>
            <a:ext cx="261937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800" b="1">
                <a:solidFill>
                  <a:srgbClr val="1D8F84"/>
                </a:solidFill>
                <a:latin typeface="Arial"/>
                <a:ea typeface="Arial"/>
                <a:cs typeface="Arial"/>
              </a:defRPr>
            </a:pPr>
            <a:r>
              <a:rPr sz="1800" b="1">
                <a:solidFill>
                  <a:srgbClr val="1D8F84"/>
                </a:solidFill>
                <a:latin typeface="Arial"/>
                <a:ea typeface="Arial"/>
                <a:cs typeface="Arial"/>
              </a:rPr>
              <a:t>Time</a:t>
            </a:r>
          </a:p>
        </p:txBody>
      </p:sp>
      <p:sp>
        <p:nvSpPr>
          <p:cNvPr id="15" name="factor-desc-2">
            <a:extLst xmlns:a="http://schemas.openxmlformats.org/drawingml/2006/main">
              <a:ext uri="{FF2B5EF4-FFF2-40B4-BE49-F238E27FC236}">
                <a16:creationId xmlns:a16="http://schemas.microsoft.com/office/drawing/2014/main" id="{081C8E1A-C26D-4E2F-ABBC-FBCFEEADCD79}"/>
              </a:ext>
            </a:extLst>
          </p:cNvPr>
          <p:cNvSpPr>
            <a:spLocks xmlns:a="http://schemas.openxmlformats.org/drawingml/2006/main" noGrp="1"/>
          </p:cNvSpPr>
          <p:nvPr/>
        </p:nvSpPr>
        <p:spPr>
          <a:xfrm xmlns:a="http://schemas.openxmlformats.org/drawingml/2006/main">
            <a:off x="5334000" y="3638550"/>
            <a:ext cx="261937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500">
                <a:solidFill>
                  <a:srgbClr val="5E6A75"/>
                </a:solidFill>
                <a:latin typeface="Arial"/>
                <a:ea typeface="Arial"/>
                <a:cs typeface="Arial"/>
              </a:defRPr>
            </a:pPr>
            <a:r>
              <a:rPr sz="1500">
                <a:solidFill>
                  <a:srgbClr val="5E6A75"/>
                </a:solidFill>
                <a:latin typeface="Arial"/>
                <a:ea typeface="Arial"/>
                <a:cs typeface="Arial"/>
              </a:rPr>
              <a:t>Waiting and journey time</a:t>
            </a:r>
          </a:p>
        </p:txBody>
      </p:sp>
      <p:sp>
        <p:nvSpPr>
          <p:cNvPr id="16" name="factor-head-3">
            <a:extLst xmlns:a="http://schemas.openxmlformats.org/drawingml/2006/main">
              <a:ext uri="{FF2B5EF4-FFF2-40B4-BE49-F238E27FC236}">
                <a16:creationId xmlns:a16="http://schemas.microsoft.com/office/drawing/2014/main" id="{2AD5D36E-301C-448B-B7FF-AABA53C7A3A7}"/>
              </a:ext>
            </a:extLst>
          </p:cNvPr>
          <p:cNvSpPr>
            <a:spLocks xmlns:a="http://schemas.openxmlformats.org/drawingml/2006/main" noGrp="1"/>
          </p:cNvSpPr>
          <p:nvPr/>
        </p:nvSpPr>
        <p:spPr>
          <a:xfrm xmlns:a="http://schemas.openxmlformats.org/drawingml/2006/main">
            <a:off x="8286750" y="3267075"/>
            <a:ext cx="261937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800" b="1">
                <a:solidFill>
                  <a:srgbClr val="1D8F84"/>
                </a:solidFill>
                <a:latin typeface="Arial"/>
                <a:ea typeface="Arial"/>
                <a:cs typeface="Arial"/>
              </a:defRPr>
            </a:pPr>
            <a:r>
              <a:rPr sz="1800" b="1">
                <a:solidFill>
                  <a:srgbClr val="1D8F84"/>
                </a:solidFill>
                <a:latin typeface="Arial"/>
                <a:ea typeface="Arial"/>
                <a:cs typeface="Arial"/>
              </a:rPr>
              <a:t>Reliability</a:t>
            </a:r>
          </a:p>
        </p:txBody>
      </p:sp>
      <p:sp>
        <p:nvSpPr>
          <p:cNvPr id="17" name="factor-desc-3">
            <a:extLst xmlns:a="http://schemas.openxmlformats.org/drawingml/2006/main">
              <a:ext uri="{FF2B5EF4-FFF2-40B4-BE49-F238E27FC236}">
                <a16:creationId xmlns:a16="http://schemas.microsoft.com/office/drawing/2014/main" id="{88475094-2091-4898-8AAA-AE89B62772A3}"/>
              </a:ext>
            </a:extLst>
          </p:cNvPr>
          <p:cNvSpPr>
            <a:spLocks xmlns:a="http://schemas.openxmlformats.org/drawingml/2006/main" noGrp="1"/>
          </p:cNvSpPr>
          <p:nvPr/>
        </p:nvSpPr>
        <p:spPr>
          <a:xfrm xmlns:a="http://schemas.openxmlformats.org/drawingml/2006/main">
            <a:off x="8286750" y="3638550"/>
            <a:ext cx="261937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500">
                <a:solidFill>
                  <a:srgbClr val="5E6A75"/>
                </a:solidFill>
                <a:latin typeface="Arial"/>
                <a:ea typeface="Arial"/>
                <a:cs typeface="Arial"/>
              </a:defRPr>
            </a:pPr>
            <a:r>
              <a:rPr sz="1500">
                <a:solidFill>
                  <a:srgbClr val="5E6A75"/>
                </a:solidFill>
                <a:latin typeface="Arial"/>
                <a:ea typeface="Arial"/>
                <a:cs typeface="Arial"/>
              </a:rPr>
              <a:t>Regularity and predictability</a:t>
            </a:r>
          </a:p>
        </p:txBody>
      </p:sp>
      <p:sp>
        <p:nvSpPr>
          <p:cNvPr id="18" name="factor-head-4">
            <a:extLst xmlns:a="http://schemas.openxmlformats.org/drawingml/2006/main">
              <a:ext uri="{FF2B5EF4-FFF2-40B4-BE49-F238E27FC236}">
                <a16:creationId xmlns:a16="http://schemas.microsoft.com/office/drawing/2014/main" id="{F588EEB2-E74A-4EC8-BD51-2C8091D31DF9}"/>
              </a:ext>
            </a:extLst>
          </p:cNvPr>
          <p:cNvSpPr>
            <a:spLocks xmlns:a="http://schemas.openxmlformats.org/drawingml/2006/main" noGrp="1"/>
          </p:cNvSpPr>
          <p:nvPr/>
        </p:nvSpPr>
        <p:spPr>
          <a:xfrm xmlns:a="http://schemas.openxmlformats.org/drawingml/2006/main">
            <a:off x="5334000" y="4295775"/>
            <a:ext cx="261937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800" b="1">
                <a:solidFill>
                  <a:srgbClr val="1D8F84"/>
                </a:solidFill>
                <a:latin typeface="Arial"/>
                <a:ea typeface="Arial"/>
                <a:cs typeface="Arial"/>
              </a:defRPr>
            </a:pPr>
            <a:r>
              <a:rPr sz="1800" b="1">
                <a:solidFill>
                  <a:srgbClr val="1D8F84"/>
                </a:solidFill>
                <a:latin typeface="Arial"/>
                <a:ea typeface="Arial"/>
                <a:cs typeface="Arial"/>
              </a:rPr>
              <a:t>Safety</a:t>
            </a:r>
          </a:p>
        </p:txBody>
      </p:sp>
      <p:sp>
        <p:nvSpPr>
          <p:cNvPr id="19" name="factor-desc-4">
            <a:extLst xmlns:a="http://schemas.openxmlformats.org/drawingml/2006/main">
              <a:ext uri="{FF2B5EF4-FFF2-40B4-BE49-F238E27FC236}">
                <a16:creationId xmlns:a16="http://schemas.microsoft.com/office/drawing/2014/main" id="{05373A33-E92E-403F-AF75-4F668B9A39D3}"/>
              </a:ext>
            </a:extLst>
          </p:cNvPr>
          <p:cNvSpPr>
            <a:spLocks xmlns:a="http://schemas.openxmlformats.org/drawingml/2006/main" noGrp="1"/>
          </p:cNvSpPr>
          <p:nvPr/>
        </p:nvSpPr>
        <p:spPr>
          <a:xfrm xmlns:a="http://schemas.openxmlformats.org/drawingml/2006/main">
            <a:off x="5334000" y="4667250"/>
            <a:ext cx="261937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500">
                <a:solidFill>
                  <a:srgbClr val="5E6A75"/>
                </a:solidFill>
                <a:latin typeface="Arial"/>
                <a:ea typeface="Arial"/>
                <a:cs typeface="Arial"/>
              </a:defRPr>
            </a:pPr>
            <a:r>
              <a:rPr sz="1500">
                <a:solidFill>
                  <a:srgbClr val="5E6A75"/>
                </a:solidFill>
                <a:latin typeface="Arial"/>
                <a:ea typeface="Arial"/>
                <a:cs typeface="Arial"/>
              </a:rPr>
              <a:t>Students’ perceived safety</a:t>
            </a:r>
          </a:p>
        </p:txBody>
      </p:sp>
      <p:sp>
        <p:nvSpPr>
          <p:cNvPr id="20" name="factor-head-5">
            <a:extLst xmlns:a="http://schemas.openxmlformats.org/drawingml/2006/main">
              <a:ext uri="{FF2B5EF4-FFF2-40B4-BE49-F238E27FC236}">
                <a16:creationId xmlns:a16="http://schemas.microsoft.com/office/drawing/2014/main" id="{41614562-F6D6-41F7-8B72-6858621179A9}"/>
              </a:ext>
            </a:extLst>
          </p:cNvPr>
          <p:cNvSpPr>
            <a:spLocks xmlns:a="http://schemas.openxmlformats.org/drawingml/2006/main" noGrp="1"/>
          </p:cNvSpPr>
          <p:nvPr/>
        </p:nvSpPr>
        <p:spPr>
          <a:xfrm xmlns:a="http://schemas.openxmlformats.org/drawingml/2006/main">
            <a:off x="8286750" y="4295775"/>
            <a:ext cx="261937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800" b="1">
                <a:solidFill>
                  <a:srgbClr val="1D8F84"/>
                </a:solidFill>
                <a:latin typeface="Arial"/>
                <a:ea typeface="Arial"/>
                <a:cs typeface="Arial"/>
              </a:defRPr>
            </a:pPr>
            <a:r>
              <a:rPr sz="1800" b="1">
                <a:solidFill>
                  <a:srgbClr val="1D8F84"/>
                </a:solidFill>
                <a:latin typeface="Arial"/>
                <a:ea typeface="Arial"/>
                <a:cs typeface="Arial"/>
              </a:rPr>
              <a:t>Convenience</a:t>
            </a:r>
          </a:p>
        </p:txBody>
      </p:sp>
      <p:sp>
        <p:nvSpPr>
          <p:cNvPr id="21" name="factor-desc-5">
            <a:extLst xmlns:a="http://schemas.openxmlformats.org/drawingml/2006/main">
              <a:ext uri="{FF2B5EF4-FFF2-40B4-BE49-F238E27FC236}">
                <a16:creationId xmlns:a16="http://schemas.microsoft.com/office/drawing/2014/main" id="{1488F7FC-B863-4E11-B3CD-9C7C4256515E}"/>
              </a:ext>
            </a:extLst>
          </p:cNvPr>
          <p:cNvSpPr>
            <a:spLocks xmlns:a="http://schemas.openxmlformats.org/drawingml/2006/main" noGrp="1"/>
          </p:cNvSpPr>
          <p:nvPr/>
        </p:nvSpPr>
        <p:spPr>
          <a:xfrm xmlns:a="http://schemas.openxmlformats.org/drawingml/2006/main">
            <a:off x="8286750" y="4667250"/>
            <a:ext cx="261937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500">
                <a:solidFill>
                  <a:srgbClr val="5E6A75"/>
                </a:solidFill>
                <a:latin typeface="Arial"/>
                <a:ea typeface="Arial"/>
                <a:cs typeface="Arial"/>
              </a:defRPr>
            </a:pPr>
            <a:r>
              <a:rPr sz="1500">
                <a:solidFill>
                  <a:srgbClr val="5E6A75"/>
                </a:solidFill>
                <a:latin typeface="Arial"/>
                <a:ea typeface="Arial"/>
                <a:cs typeface="Arial"/>
              </a:rPr>
              <a:t>Route and last-mile ease</a:t>
            </a:r>
          </a:p>
        </p:txBody>
      </p:sp>
      <p:sp>
        <p:nvSpPr>
          <p:cNvPr id="22" name="variables-note">
            <a:extLst xmlns:a="http://schemas.openxmlformats.org/drawingml/2006/main">
              <a:ext uri="{FF2B5EF4-FFF2-40B4-BE49-F238E27FC236}">
                <a16:creationId xmlns:a16="http://schemas.microsoft.com/office/drawing/2014/main" id="{D15A7C69-B942-4190-8A5A-BFF1327C1FD5}"/>
              </a:ext>
            </a:extLst>
          </p:cNvPr>
          <p:cNvSpPr>
            <a:spLocks xmlns:a="http://schemas.openxmlformats.org/drawingml/2006/main" noGrp="1"/>
          </p:cNvSpPr>
          <p:nvPr/>
        </p:nvSpPr>
        <p:spPr>
          <a:xfrm xmlns:a="http://schemas.openxmlformats.org/drawingml/2006/main">
            <a:off x="1619250" y="5619750"/>
            <a:ext cx="8953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725">
                <a:solidFill>
                  <a:srgbClr val="5E6A75"/>
                </a:solidFill>
                <a:latin typeface="Arial"/>
                <a:ea typeface="Arial"/>
                <a:cs typeface="Arial"/>
              </a:defRPr>
            </a:pPr>
            <a:r>
              <a:rPr sz="1725">
                <a:solidFill>
                  <a:srgbClr val="5E6A75"/>
                </a:solidFill>
                <a:latin typeface="Arial"/>
                <a:ea typeface="Arial"/>
                <a:cs typeface="Arial"/>
              </a:rPr>
              <a:t>A variable is a characteristic that can take different values across people or cases.</a:t>
            </a:r>
          </a:p>
        </p:txBody>
      </p:sp>
    </p:spTree>
    <p:extLst>
      <p:ext uri="{BB962C8B-B14F-4D97-AF65-F5344CB8AC3E}">
        <p14:creationId xmlns:p14="http://schemas.microsoft.com/office/powerpoint/2010/main" val="756983759"/>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30" name="eyebrow-6">
            <a:extLst xmlns:a="http://schemas.openxmlformats.org/drawingml/2006/main">
              <a:ext uri="{FF2B5EF4-FFF2-40B4-BE49-F238E27FC236}">
                <a16:creationId xmlns:a16="http://schemas.microsoft.com/office/drawing/2014/main" id="{219AF069-E8CB-42FF-B41B-AFECD30ED3DE}"/>
              </a:ext>
            </a:extLst>
          </p:cNvPr>
          <p:cNvSpPr>
            <a:spLocks xmlns:a="http://schemas.openxmlformats.org/drawingml/2006/main" noGrp="1"/>
          </p:cNvSpPr>
          <p:nvPr/>
        </p:nvSpPr>
        <p:spPr>
          <a:xfrm xmlns:a="http://schemas.openxmlformats.org/drawingml/2006/main">
            <a:off x="533400" y="257175"/>
            <a:ext cx="495300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125" b="1">
                <a:solidFill>
                  <a:srgbClr val="2779C4"/>
                </a:solidFill>
                <a:latin typeface="Arial"/>
                <a:ea typeface="Arial"/>
                <a:cs typeface="Arial"/>
              </a:defRPr>
            </a:pPr>
            <a:r>
              <a:rPr sz="1125" b="1">
                <a:solidFill>
                  <a:srgbClr val="2779C4"/>
                </a:solidFill>
                <a:latin typeface="Arial"/>
                <a:ea typeface="Arial"/>
                <a:cs typeface="Arial"/>
              </a:rPr>
              <a:t>PHASE 2 • RESEARCH DESIGNING</a:t>
            </a:r>
          </a:p>
        </p:txBody>
      </p:sp>
      <p:sp>
        <p:nvSpPr>
          <p:cNvPr id="2" name="title-6">
            <a:extLst xmlns:a="http://schemas.openxmlformats.org/drawingml/2006/main">
              <a:ext uri="{FF2B5EF4-FFF2-40B4-BE49-F238E27FC236}">
                <a16:creationId xmlns:a16="http://schemas.microsoft.com/office/drawing/2014/main" id="{8C93B258-DAE6-4990-99CC-DFFC44659182}"/>
              </a:ext>
            </a:extLst>
          </p:cNvPr>
          <p:cNvSpPr>
            <a:spLocks xmlns:a="http://schemas.openxmlformats.org/drawingml/2006/main" noGrp="1"/>
          </p:cNvSpPr>
          <p:nvPr/>
        </p:nvSpPr>
        <p:spPr>
          <a:xfrm xmlns:a="http://schemas.openxmlformats.org/drawingml/2006/main">
            <a:off x="533400" y="590550"/>
            <a:ext cx="11001375"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2775" b="1">
                <a:solidFill>
                  <a:srgbClr val="14202B"/>
                </a:solidFill>
                <a:latin typeface="Arial"/>
                <a:ea typeface="Arial"/>
                <a:cs typeface="Arial"/>
              </a:defRPr>
            </a:pPr>
            <a:r>
              <a:rPr sz="2775" b="1">
                <a:solidFill>
                  <a:srgbClr val="14202B"/>
                </a:solidFill>
                <a:latin typeface="Arial"/>
                <a:ea typeface="Arial"/>
                <a:cs typeface="Arial"/>
              </a:rPr>
              <a:t>Operational definitions make ideas measurable</a:t>
            </a:r>
          </a:p>
        </p:txBody>
      </p:sp>
      <p:sp>
        <p:nvSpPr>
          <p:cNvPr id="3" name="accent-6">
            <a:extLst xmlns:a="http://schemas.openxmlformats.org/drawingml/2006/main">
              <a:ext uri="{FF2B5EF4-FFF2-40B4-BE49-F238E27FC236}">
                <a16:creationId xmlns:a16="http://schemas.microsoft.com/office/drawing/2014/main" id="{A12EEFEC-DA1B-4784-A97F-9DCAEBFDAA5A}"/>
              </a:ext>
            </a:extLst>
          </p:cNvPr>
          <p:cNvSpPr>
            <a:spLocks xmlns:a="http://schemas.openxmlformats.org/drawingml/2006/main" noGrp="1"/>
          </p:cNvSpPr>
          <p:nvPr/>
        </p:nvSpPr>
        <p:spPr>
          <a:xfrm xmlns:a="http://schemas.openxmlformats.org/drawingml/2006/main">
            <a:off x="533400" y="1200150"/>
            <a:ext cx="762000" cy="57150"/>
          </a:xfrm>
          <a:prstGeom xmlns:a="http://schemas.openxmlformats.org/drawingml/2006/main" prst="rect">
            <a:avLst/>
          </a:prstGeom>
          <a:solidFill xmlns:a="http://schemas.openxmlformats.org/drawingml/2006/main">
            <a:srgbClr val="2779C4"/>
          </a:solidFill>
          <a:ln xmlns:a="http://schemas.openxmlformats.org/drawingml/2006/main" w="0">
            <a:solidFill>
              <a:srgbClr val="2779C4"/>
            </a:solidFill>
            <a:prstDash val="solid"/>
          </a:ln>
        </p:spPr>
      </p:sp>
      <p:sp>
        <p:nvSpPr>
          <p:cNvPr id="4" name="footer-6">
            <a:extLst xmlns:a="http://schemas.openxmlformats.org/drawingml/2006/main">
              <a:ext uri="{FF2B5EF4-FFF2-40B4-BE49-F238E27FC236}">
                <a16:creationId xmlns:a16="http://schemas.microsoft.com/office/drawing/2014/main" id="{1FAEB8B1-5FED-488D-8F84-EB98C45E6FB0}"/>
              </a:ext>
            </a:extLst>
          </p:cNvPr>
          <p:cNvSpPr>
            <a:spLocks xmlns:a="http://schemas.openxmlformats.org/drawingml/2006/main" noGrp="1"/>
          </p:cNvSpPr>
          <p:nvPr/>
        </p:nvSpPr>
        <p:spPr>
          <a:xfrm xmlns:a="http://schemas.openxmlformats.org/drawingml/2006/main">
            <a:off x="11315700" y="6381750"/>
            <a:ext cx="3429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r">
              <a:defRPr sz="1050">
                <a:solidFill>
                  <a:srgbClr val="5E6A75"/>
                </a:solidFill>
                <a:latin typeface="Arial"/>
                <a:ea typeface="Arial"/>
                <a:cs typeface="Arial"/>
              </a:defRPr>
            </a:pPr>
            <a:r>
              <a:rPr sz="1050">
                <a:solidFill>
                  <a:srgbClr val="5E6A75"/>
                </a:solidFill>
                <a:latin typeface="Arial"/>
                <a:ea typeface="Arial"/>
                <a:cs typeface="Arial"/>
              </a:rPr>
              <a:t>6</a:t>
            </a:r>
          </a:p>
        </p:txBody>
      </p:sp>
      <p:sp>
        <p:nvSpPr>
          <p:cNvPr id="5" name="op-intro">
            <a:extLst xmlns:a="http://schemas.openxmlformats.org/drawingml/2006/main">
              <a:ext uri="{FF2B5EF4-FFF2-40B4-BE49-F238E27FC236}">
                <a16:creationId xmlns:a16="http://schemas.microsoft.com/office/drawing/2014/main" id="{08B20CE8-1902-4826-A927-07C93D738B1E}"/>
              </a:ext>
            </a:extLst>
          </p:cNvPr>
          <p:cNvSpPr>
            <a:spLocks xmlns:a="http://schemas.openxmlformats.org/drawingml/2006/main" noGrp="1"/>
          </p:cNvSpPr>
          <p:nvPr/>
        </p:nvSpPr>
        <p:spPr>
          <a:xfrm xmlns:a="http://schemas.openxmlformats.org/drawingml/2006/main">
            <a:off x="571500" y="1428750"/>
            <a:ext cx="10668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800">
                <a:solidFill>
                  <a:srgbClr val="5E6A75"/>
                </a:solidFill>
                <a:latin typeface="Arial"/>
                <a:ea typeface="Arial"/>
                <a:cs typeface="Arial"/>
              </a:defRPr>
            </a:pPr>
            <a:r>
              <a:rPr sz="1800">
                <a:solidFill>
                  <a:srgbClr val="5E6A75"/>
                </a:solidFill>
                <a:latin typeface="Arial"/>
                <a:ea typeface="Arial"/>
                <a:cs typeface="Arial"/>
              </a:rPr>
              <a:t>We must state exactly what each concept will mean in this study.</a:t>
            </a:r>
          </a:p>
        </p:txBody>
      </p:sp>
      <p:sp>
        <p:nvSpPr>
          <p:cNvPr id="6" name="op-row-0">
            <a:extLst xmlns:a="http://schemas.openxmlformats.org/drawingml/2006/main">
              <a:ext uri="{FF2B5EF4-FFF2-40B4-BE49-F238E27FC236}">
                <a16:creationId xmlns:a16="http://schemas.microsoft.com/office/drawing/2014/main" id="{8780C564-083B-47C4-88FF-76A45FA6938E}"/>
              </a:ext>
            </a:extLst>
          </p:cNvPr>
          <p:cNvSpPr>
            <a:spLocks xmlns:a="http://schemas.openxmlformats.org/drawingml/2006/main" noGrp="1"/>
          </p:cNvSpPr>
          <p:nvPr/>
        </p:nvSpPr>
        <p:spPr>
          <a:xfrm xmlns:a="http://schemas.openxmlformats.org/drawingml/2006/main">
            <a:off x="571500" y="2095500"/>
            <a:ext cx="10953750" cy="542925"/>
          </a:xfrm>
          <a:prstGeom xmlns:a="http://schemas.openxmlformats.org/drawingml/2006/main" prst="rect">
            <a:avLst/>
          </a:prstGeom>
          <a:solidFill xmlns:a="http://schemas.openxmlformats.org/drawingml/2006/main">
            <a:srgbClr val="2779C4"/>
          </a:solidFill>
          <a:ln xmlns:a="http://schemas.openxmlformats.org/drawingml/2006/main" w="9525">
            <a:solidFill>
              <a:srgbClr val="2779C4"/>
            </a:solidFill>
            <a:prstDash val="solid"/>
          </a:ln>
        </p:spPr>
      </p:sp>
      <p:sp>
        <p:nvSpPr>
          <p:cNvPr id="7" name="op-c1-0">
            <a:extLst xmlns:a="http://schemas.openxmlformats.org/drawingml/2006/main">
              <a:ext uri="{FF2B5EF4-FFF2-40B4-BE49-F238E27FC236}">
                <a16:creationId xmlns:a16="http://schemas.microsoft.com/office/drawing/2014/main" id="{B9D77672-A5FE-4F3D-9907-3123E8777FAF}"/>
              </a:ext>
            </a:extLst>
          </p:cNvPr>
          <p:cNvSpPr>
            <a:spLocks xmlns:a="http://schemas.openxmlformats.org/drawingml/2006/main" noGrp="1"/>
          </p:cNvSpPr>
          <p:nvPr/>
        </p:nvSpPr>
        <p:spPr>
          <a:xfrm xmlns:a="http://schemas.openxmlformats.org/drawingml/2006/main">
            <a:off x="742950" y="2190750"/>
            <a:ext cx="23336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75" b="1">
                <a:solidFill>
                  <a:srgbClr val="FFFFFF"/>
                </a:solidFill>
                <a:latin typeface="Arial"/>
                <a:ea typeface="Arial"/>
                <a:cs typeface="Arial"/>
              </a:defRPr>
            </a:pPr>
            <a:r>
              <a:rPr sz="1575" b="1">
                <a:solidFill>
                  <a:srgbClr val="FFFFFF"/>
                </a:solidFill>
                <a:latin typeface="Arial"/>
                <a:ea typeface="Arial"/>
                <a:cs typeface="Arial"/>
              </a:rPr>
              <a:t>Concept</a:t>
            </a:r>
          </a:p>
        </p:txBody>
      </p:sp>
      <p:sp>
        <p:nvSpPr>
          <p:cNvPr id="8" name="op-c2-0">
            <a:extLst xmlns:a="http://schemas.openxmlformats.org/drawingml/2006/main">
              <a:ext uri="{FF2B5EF4-FFF2-40B4-BE49-F238E27FC236}">
                <a16:creationId xmlns:a16="http://schemas.microsoft.com/office/drawing/2014/main" id="{F3DC7C05-BC44-4C52-8643-C77BAB2BD924}"/>
              </a:ext>
            </a:extLst>
          </p:cNvPr>
          <p:cNvSpPr>
            <a:spLocks xmlns:a="http://schemas.openxmlformats.org/drawingml/2006/main" noGrp="1"/>
          </p:cNvSpPr>
          <p:nvPr/>
        </p:nvSpPr>
        <p:spPr>
          <a:xfrm xmlns:a="http://schemas.openxmlformats.org/drawingml/2006/main">
            <a:off x="3238500" y="2190750"/>
            <a:ext cx="57626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00" b="1">
                <a:solidFill>
                  <a:srgbClr val="FFFFFF"/>
                </a:solidFill>
                <a:latin typeface="Arial"/>
                <a:ea typeface="Arial"/>
                <a:cs typeface="Arial"/>
              </a:defRPr>
            </a:pPr>
            <a:r>
              <a:rPr sz="1500" b="1">
                <a:solidFill>
                  <a:srgbClr val="FFFFFF"/>
                </a:solidFill>
                <a:latin typeface="Arial"/>
                <a:ea typeface="Arial"/>
                <a:cs typeface="Arial"/>
              </a:rPr>
              <a:t>Operational indicator</a:t>
            </a:r>
          </a:p>
        </p:txBody>
      </p:sp>
      <p:sp>
        <p:nvSpPr>
          <p:cNvPr id="9" name="op-c3-0">
            <a:extLst xmlns:a="http://schemas.openxmlformats.org/drawingml/2006/main">
              <a:ext uri="{FF2B5EF4-FFF2-40B4-BE49-F238E27FC236}">
                <a16:creationId xmlns:a16="http://schemas.microsoft.com/office/drawing/2014/main" id="{7555A579-9DFE-47E0-980A-70EEF8376F32}"/>
              </a:ext>
            </a:extLst>
          </p:cNvPr>
          <p:cNvSpPr>
            <a:spLocks xmlns:a="http://schemas.openxmlformats.org/drawingml/2006/main" noGrp="1"/>
          </p:cNvSpPr>
          <p:nvPr/>
        </p:nvSpPr>
        <p:spPr>
          <a:xfrm xmlns:a="http://schemas.openxmlformats.org/drawingml/2006/main">
            <a:off x="9191625" y="2190750"/>
            <a:ext cx="21431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00" b="1">
                <a:solidFill>
                  <a:srgbClr val="FFFFFF"/>
                </a:solidFill>
                <a:latin typeface="Arial"/>
                <a:ea typeface="Arial"/>
                <a:cs typeface="Arial"/>
              </a:defRPr>
            </a:pPr>
            <a:r>
              <a:rPr sz="1500" b="1">
                <a:solidFill>
                  <a:srgbClr val="FFFFFF"/>
                </a:solidFill>
                <a:latin typeface="Arial"/>
                <a:ea typeface="Arial"/>
                <a:cs typeface="Arial"/>
              </a:rPr>
              <a:t>Example response</a:t>
            </a:r>
          </a:p>
        </p:txBody>
      </p:sp>
      <p:sp>
        <p:nvSpPr>
          <p:cNvPr id="10" name="op-row-1">
            <a:extLst xmlns:a="http://schemas.openxmlformats.org/drawingml/2006/main">
              <a:ext uri="{FF2B5EF4-FFF2-40B4-BE49-F238E27FC236}">
                <a16:creationId xmlns:a16="http://schemas.microsoft.com/office/drawing/2014/main" id="{69306D4D-2792-4209-B6AE-B20D25F00217}"/>
              </a:ext>
            </a:extLst>
          </p:cNvPr>
          <p:cNvSpPr>
            <a:spLocks xmlns:a="http://schemas.openxmlformats.org/drawingml/2006/main" noGrp="1"/>
          </p:cNvSpPr>
          <p:nvPr/>
        </p:nvSpPr>
        <p:spPr>
          <a:xfrm xmlns:a="http://schemas.openxmlformats.org/drawingml/2006/main">
            <a:off x="571500" y="2714625"/>
            <a:ext cx="10953750" cy="542925"/>
          </a:xfrm>
          <a:prstGeom xmlns:a="http://schemas.openxmlformats.org/drawingml/2006/main" prst="rect">
            <a:avLst/>
          </a:prstGeom>
          <a:solidFill xmlns:a="http://schemas.openxmlformats.org/drawingml/2006/main">
            <a:srgbClr val="FFFFFF"/>
          </a:solidFill>
          <a:ln xmlns:a="http://schemas.openxmlformats.org/drawingml/2006/main" w="9525">
            <a:solidFill>
              <a:srgbClr val="C9D0D6"/>
            </a:solidFill>
            <a:prstDash val="solid"/>
          </a:ln>
        </p:spPr>
      </p:sp>
      <p:sp>
        <p:nvSpPr>
          <p:cNvPr id="11" name="op-c1-1">
            <a:extLst xmlns:a="http://schemas.openxmlformats.org/drawingml/2006/main">
              <a:ext uri="{FF2B5EF4-FFF2-40B4-BE49-F238E27FC236}">
                <a16:creationId xmlns:a16="http://schemas.microsoft.com/office/drawing/2014/main" id="{BA52E803-23DA-409A-B250-19BD4C87082A}"/>
              </a:ext>
            </a:extLst>
          </p:cNvPr>
          <p:cNvSpPr>
            <a:spLocks xmlns:a="http://schemas.openxmlformats.org/drawingml/2006/main" noGrp="1"/>
          </p:cNvSpPr>
          <p:nvPr/>
        </p:nvSpPr>
        <p:spPr>
          <a:xfrm xmlns:a="http://schemas.openxmlformats.org/drawingml/2006/main">
            <a:off x="742950" y="2809875"/>
            <a:ext cx="23336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00" b="0">
                <a:solidFill>
                  <a:srgbClr val="1D8F84"/>
                </a:solidFill>
                <a:latin typeface="Arial"/>
                <a:ea typeface="Arial"/>
                <a:cs typeface="Arial"/>
              </a:defRPr>
            </a:pPr>
            <a:r>
              <a:rPr sz="1500" b="0">
                <a:solidFill>
                  <a:srgbClr val="1D8F84"/>
                </a:solidFill>
                <a:latin typeface="Arial"/>
                <a:ea typeface="Arial"/>
                <a:cs typeface="Arial"/>
              </a:rPr>
              <a:t>Regular bus use</a:t>
            </a:r>
          </a:p>
        </p:txBody>
      </p:sp>
      <p:sp>
        <p:nvSpPr>
          <p:cNvPr id="12" name="op-c2-1">
            <a:extLst xmlns:a="http://schemas.openxmlformats.org/drawingml/2006/main">
              <a:ext uri="{FF2B5EF4-FFF2-40B4-BE49-F238E27FC236}">
                <a16:creationId xmlns:a16="http://schemas.microsoft.com/office/drawing/2014/main" id="{7BB8E69A-0F59-40E7-B2CC-E5F7BBAC6887}"/>
              </a:ext>
            </a:extLst>
          </p:cNvPr>
          <p:cNvSpPr>
            <a:spLocks xmlns:a="http://schemas.openxmlformats.org/drawingml/2006/main" noGrp="1"/>
          </p:cNvSpPr>
          <p:nvPr/>
        </p:nvSpPr>
        <p:spPr>
          <a:xfrm xmlns:a="http://schemas.openxmlformats.org/drawingml/2006/main">
            <a:off x="3238500" y="2809875"/>
            <a:ext cx="57626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00" b="0">
                <a:solidFill>
                  <a:srgbClr val="14202B"/>
                </a:solidFill>
                <a:latin typeface="Arial"/>
                <a:ea typeface="Arial"/>
                <a:cs typeface="Arial"/>
              </a:defRPr>
            </a:pPr>
            <a:r>
              <a:rPr sz="1500" b="0">
                <a:solidFill>
                  <a:srgbClr val="14202B"/>
                </a:solidFill>
                <a:latin typeface="Arial"/>
                <a:ea typeface="Arial"/>
                <a:cs typeface="Arial"/>
              </a:rPr>
              <a:t>Bus used on 3 or more college days per week</a:t>
            </a:r>
          </a:p>
        </p:txBody>
      </p:sp>
      <p:sp>
        <p:nvSpPr>
          <p:cNvPr id="13" name="op-c3-1">
            <a:extLst xmlns:a="http://schemas.openxmlformats.org/drawingml/2006/main">
              <a:ext uri="{FF2B5EF4-FFF2-40B4-BE49-F238E27FC236}">
                <a16:creationId xmlns:a16="http://schemas.microsoft.com/office/drawing/2014/main" id="{D75E823E-CDFA-42AC-A3F4-F2BE6641DCD8}"/>
              </a:ext>
            </a:extLst>
          </p:cNvPr>
          <p:cNvSpPr>
            <a:spLocks xmlns:a="http://schemas.openxmlformats.org/drawingml/2006/main" noGrp="1"/>
          </p:cNvSpPr>
          <p:nvPr/>
        </p:nvSpPr>
        <p:spPr>
          <a:xfrm xmlns:a="http://schemas.openxmlformats.org/drawingml/2006/main">
            <a:off x="9191625" y="2809875"/>
            <a:ext cx="21431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00" b="0">
                <a:solidFill>
                  <a:srgbClr val="14202B"/>
                </a:solidFill>
                <a:latin typeface="Arial"/>
                <a:ea typeface="Arial"/>
                <a:cs typeface="Arial"/>
              </a:defRPr>
            </a:pPr>
            <a:r>
              <a:rPr sz="1500" b="0">
                <a:solidFill>
                  <a:srgbClr val="14202B"/>
                </a:solidFill>
                <a:latin typeface="Arial"/>
                <a:ea typeface="Arial"/>
                <a:cs typeface="Arial"/>
              </a:rPr>
              <a:t>4 days</a:t>
            </a:r>
          </a:p>
        </p:txBody>
      </p:sp>
      <p:sp>
        <p:nvSpPr>
          <p:cNvPr id="14" name="op-row-2">
            <a:extLst xmlns:a="http://schemas.openxmlformats.org/drawingml/2006/main">
              <a:ext uri="{FF2B5EF4-FFF2-40B4-BE49-F238E27FC236}">
                <a16:creationId xmlns:a16="http://schemas.microsoft.com/office/drawing/2014/main" id="{8619C604-09B5-483F-85DA-4B41203E4A9E}"/>
              </a:ext>
            </a:extLst>
          </p:cNvPr>
          <p:cNvSpPr>
            <a:spLocks xmlns:a="http://schemas.openxmlformats.org/drawingml/2006/main" noGrp="1"/>
          </p:cNvSpPr>
          <p:nvPr/>
        </p:nvSpPr>
        <p:spPr>
          <a:xfrm xmlns:a="http://schemas.openxmlformats.org/drawingml/2006/main">
            <a:off x="571500" y="3333750"/>
            <a:ext cx="10953750" cy="542925"/>
          </a:xfrm>
          <a:prstGeom xmlns:a="http://schemas.openxmlformats.org/drawingml/2006/main" prst="rect">
            <a:avLst/>
          </a:prstGeom>
          <a:solidFill xmlns:a="http://schemas.openxmlformats.org/drawingml/2006/main">
            <a:srgbClr val="F1F3F5"/>
          </a:solidFill>
          <a:ln xmlns:a="http://schemas.openxmlformats.org/drawingml/2006/main" w="9525">
            <a:solidFill>
              <a:srgbClr val="C9D0D6"/>
            </a:solidFill>
            <a:prstDash val="solid"/>
          </a:ln>
        </p:spPr>
      </p:sp>
      <p:sp>
        <p:nvSpPr>
          <p:cNvPr id="15" name="op-c1-2">
            <a:extLst xmlns:a="http://schemas.openxmlformats.org/drawingml/2006/main">
              <a:ext uri="{FF2B5EF4-FFF2-40B4-BE49-F238E27FC236}">
                <a16:creationId xmlns:a16="http://schemas.microsoft.com/office/drawing/2014/main" id="{1DD71436-C3EE-40BF-A1F5-6E02E54B51CB}"/>
              </a:ext>
            </a:extLst>
          </p:cNvPr>
          <p:cNvSpPr>
            <a:spLocks xmlns:a="http://schemas.openxmlformats.org/drawingml/2006/main" noGrp="1"/>
          </p:cNvSpPr>
          <p:nvPr/>
        </p:nvSpPr>
        <p:spPr>
          <a:xfrm xmlns:a="http://schemas.openxmlformats.org/drawingml/2006/main">
            <a:off x="742950" y="3429000"/>
            <a:ext cx="23336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00" b="0">
                <a:solidFill>
                  <a:srgbClr val="1D8F84"/>
                </a:solidFill>
                <a:latin typeface="Arial"/>
                <a:ea typeface="Arial"/>
                <a:cs typeface="Arial"/>
              </a:defRPr>
            </a:pPr>
            <a:r>
              <a:rPr sz="1500" b="0">
                <a:solidFill>
                  <a:srgbClr val="1D8F84"/>
                </a:solidFill>
                <a:latin typeface="Arial"/>
                <a:ea typeface="Arial"/>
                <a:cs typeface="Arial"/>
              </a:rPr>
              <a:t>Waiting time</a:t>
            </a:r>
          </a:p>
        </p:txBody>
      </p:sp>
      <p:sp>
        <p:nvSpPr>
          <p:cNvPr id="16" name="op-c2-2">
            <a:extLst xmlns:a="http://schemas.openxmlformats.org/drawingml/2006/main">
              <a:ext uri="{FF2B5EF4-FFF2-40B4-BE49-F238E27FC236}">
                <a16:creationId xmlns:a16="http://schemas.microsoft.com/office/drawing/2014/main" id="{6DA9234E-695B-4455-B06A-1A10CA106D89}"/>
              </a:ext>
            </a:extLst>
          </p:cNvPr>
          <p:cNvSpPr>
            <a:spLocks xmlns:a="http://schemas.openxmlformats.org/drawingml/2006/main" noGrp="1"/>
          </p:cNvSpPr>
          <p:nvPr/>
        </p:nvSpPr>
        <p:spPr>
          <a:xfrm xmlns:a="http://schemas.openxmlformats.org/drawingml/2006/main">
            <a:off x="3238500" y="3429000"/>
            <a:ext cx="57626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00" b="0">
                <a:solidFill>
                  <a:srgbClr val="14202B"/>
                </a:solidFill>
                <a:latin typeface="Arial"/>
                <a:ea typeface="Arial"/>
                <a:cs typeface="Arial"/>
              </a:defRPr>
            </a:pPr>
            <a:r>
              <a:rPr sz="1500" b="0">
                <a:solidFill>
                  <a:srgbClr val="14202B"/>
                </a:solidFill>
                <a:latin typeface="Arial"/>
                <a:ea typeface="Arial"/>
                <a:cs typeface="Arial"/>
              </a:rPr>
              <a:t>Usual minutes spent waiting at the stop</a:t>
            </a:r>
          </a:p>
        </p:txBody>
      </p:sp>
      <p:sp>
        <p:nvSpPr>
          <p:cNvPr id="17" name="op-c3-2">
            <a:extLst xmlns:a="http://schemas.openxmlformats.org/drawingml/2006/main">
              <a:ext uri="{FF2B5EF4-FFF2-40B4-BE49-F238E27FC236}">
                <a16:creationId xmlns:a16="http://schemas.microsoft.com/office/drawing/2014/main" id="{A6BB4856-CC54-4AC5-BA2F-0AB765C556E4}"/>
              </a:ext>
            </a:extLst>
          </p:cNvPr>
          <p:cNvSpPr>
            <a:spLocks xmlns:a="http://schemas.openxmlformats.org/drawingml/2006/main" noGrp="1"/>
          </p:cNvSpPr>
          <p:nvPr/>
        </p:nvSpPr>
        <p:spPr>
          <a:xfrm xmlns:a="http://schemas.openxmlformats.org/drawingml/2006/main">
            <a:off x="9191625" y="3429000"/>
            <a:ext cx="21431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00" b="0">
                <a:solidFill>
                  <a:srgbClr val="14202B"/>
                </a:solidFill>
                <a:latin typeface="Arial"/>
                <a:ea typeface="Arial"/>
                <a:cs typeface="Arial"/>
              </a:defRPr>
            </a:pPr>
            <a:r>
              <a:rPr sz="1500" b="0">
                <a:solidFill>
                  <a:srgbClr val="14202B"/>
                </a:solidFill>
                <a:latin typeface="Arial"/>
                <a:ea typeface="Arial"/>
                <a:cs typeface="Arial"/>
              </a:rPr>
              <a:t>20 minutes</a:t>
            </a:r>
          </a:p>
        </p:txBody>
      </p:sp>
      <p:sp>
        <p:nvSpPr>
          <p:cNvPr id="18" name="op-row-3">
            <a:extLst xmlns:a="http://schemas.openxmlformats.org/drawingml/2006/main">
              <a:ext uri="{FF2B5EF4-FFF2-40B4-BE49-F238E27FC236}">
                <a16:creationId xmlns:a16="http://schemas.microsoft.com/office/drawing/2014/main" id="{3F8C8899-4EF2-405D-AA87-A845252F540F}"/>
              </a:ext>
            </a:extLst>
          </p:cNvPr>
          <p:cNvSpPr>
            <a:spLocks xmlns:a="http://schemas.openxmlformats.org/drawingml/2006/main" noGrp="1"/>
          </p:cNvSpPr>
          <p:nvPr/>
        </p:nvSpPr>
        <p:spPr>
          <a:xfrm xmlns:a="http://schemas.openxmlformats.org/drawingml/2006/main">
            <a:off x="571500" y="3952875"/>
            <a:ext cx="10953750" cy="542925"/>
          </a:xfrm>
          <a:prstGeom xmlns:a="http://schemas.openxmlformats.org/drawingml/2006/main" prst="rect">
            <a:avLst/>
          </a:prstGeom>
          <a:solidFill xmlns:a="http://schemas.openxmlformats.org/drawingml/2006/main">
            <a:srgbClr val="FFFFFF"/>
          </a:solidFill>
          <a:ln xmlns:a="http://schemas.openxmlformats.org/drawingml/2006/main" w="9525">
            <a:solidFill>
              <a:srgbClr val="C9D0D6"/>
            </a:solidFill>
            <a:prstDash val="solid"/>
          </a:ln>
        </p:spPr>
      </p:sp>
      <p:sp>
        <p:nvSpPr>
          <p:cNvPr id="19" name="op-c1-3">
            <a:extLst xmlns:a="http://schemas.openxmlformats.org/drawingml/2006/main">
              <a:ext uri="{FF2B5EF4-FFF2-40B4-BE49-F238E27FC236}">
                <a16:creationId xmlns:a16="http://schemas.microsoft.com/office/drawing/2014/main" id="{81CA3F26-59B6-4BD2-88DD-7F484043DB52}"/>
              </a:ext>
            </a:extLst>
          </p:cNvPr>
          <p:cNvSpPr>
            <a:spLocks xmlns:a="http://schemas.openxmlformats.org/drawingml/2006/main" noGrp="1"/>
          </p:cNvSpPr>
          <p:nvPr/>
        </p:nvSpPr>
        <p:spPr>
          <a:xfrm xmlns:a="http://schemas.openxmlformats.org/drawingml/2006/main">
            <a:off x="742950" y="4048125"/>
            <a:ext cx="23336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00" b="0">
                <a:solidFill>
                  <a:srgbClr val="1D8F84"/>
                </a:solidFill>
                <a:latin typeface="Arial"/>
                <a:ea typeface="Arial"/>
                <a:cs typeface="Arial"/>
              </a:defRPr>
            </a:pPr>
            <a:r>
              <a:rPr sz="1500" b="0">
                <a:solidFill>
                  <a:srgbClr val="1D8F84"/>
                </a:solidFill>
                <a:latin typeface="Arial"/>
                <a:ea typeface="Arial"/>
                <a:cs typeface="Arial"/>
              </a:rPr>
              <a:t>Reliability</a:t>
            </a:r>
          </a:p>
        </p:txBody>
      </p:sp>
      <p:sp>
        <p:nvSpPr>
          <p:cNvPr id="20" name="op-c2-3">
            <a:extLst xmlns:a="http://schemas.openxmlformats.org/drawingml/2006/main">
              <a:ext uri="{FF2B5EF4-FFF2-40B4-BE49-F238E27FC236}">
                <a16:creationId xmlns:a16="http://schemas.microsoft.com/office/drawing/2014/main" id="{A987706F-D6CD-41A7-80B9-C85544E647E8}"/>
              </a:ext>
            </a:extLst>
          </p:cNvPr>
          <p:cNvSpPr>
            <a:spLocks xmlns:a="http://schemas.openxmlformats.org/drawingml/2006/main" noGrp="1"/>
          </p:cNvSpPr>
          <p:nvPr/>
        </p:nvSpPr>
        <p:spPr>
          <a:xfrm xmlns:a="http://schemas.openxmlformats.org/drawingml/2006/main">
            <a:off x="3238500" y="4048125"/>
            <a:ext cx="57626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00" b="0">
                <a:solidFill>
                  <a:srgbClr val="14202B"/>
                </a:solidFill>
                <a:latin typeface="Arial"/>
                <a:ea typeface="Arial"/>
                <a:cs typeface="Arial"/>
              </a:defRPr>
            </a:pPr>
            <a:r>
              <a:rPr sz="1500" b="0">
                <a:solidFill>
                  <a:srgbClr val="14202B"/>
                </a:solidFill>
                <a:latin typeface="Arial"/>
                <a:ea typeface="Arial"/>
                <a:cs typeface="Arial"/>
              </a:rPr>
              <a:t>Agreement: “The bus usually comes as expected”</a:t>
            </a:r>
          </a:p>
        </p:txBody>
      </p:sp>
      <p:sp>
        <p:nvSpPr>
          <p:cNvPr id="21" name="op-c3-3">
            <a:extLst xmlns:a="http://schemas.openxmlformats.org/drawingml/2006/main">
              <a:ext uri="{FF2B5EF4-FFF2-40B4-BE49-F238E27FC236}">
                <a16:creationId xmlns:a16="http://schemas.microsoft.com/office/drawing/2014/main" id="{5043E9F7-E0BC-4100-800E-D412B20C4B09}"/>
              </a:ext>
            </a:extLst>
          </p:cNvPr>
          <p:cNvSpPr>
            <a:spLocks xmlns:a="http://schemas.openxmlformats.org/drawingml/2006/main" noGrp="1"/>
          </p:cNvSpPr>
          <p:nvPr/>
        </p:nvSpPr>
        <p:spPr>
          <a:xfrm xmlns:a="http://schemas.openxmlformats.org/drawingml/2006/main">
            <a:off x="9191625" y="4048125"/>
            <a:ext cx="21431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00" b="0">
                <a:solidFill>
                  <a:srgbClr val="14202B"/>
                </a:solidFill>
                <a:latin typeface="Arial"/>
                <a:ea typeface="Arial"/>
                <a:cs typeface="Arial"/>
              </a:defRPr>
            </a:pPr>
            <a:r>
              <a:rPr sz="1500" b="0">
                <a:solidFill>
                  <a:srgbClr val="14202B"/>
                </a:solidFill>
                <a:latin typeface="Arial"/>
                <a:ea typeface="Arial"/>
                <a:cs typeface="Arial"/>
              </a:rPr>
              <a:t>1–5 rating</a:t>
            </a:r>
          </a:p>
        </p:txBody>
      </p:sp>
      <p:sp>
        <p:nvSpPr>
          <p:cNvPr id="22" name="op-row-4">
            <a:extLst xmlns:a="http://schemas.openxmlformats.org/drawingml/2006/main">
              <a:ext uri="{FF2B5EF4-FFF2-40B4-BE49-F238E27FC236}">
                <a16:creationId xmlns:a16="http://schemas.microsoft.com/office/drawing/2014/main" id="{B8432003-AC2A-4F14-A746-763C672411D4}"/>
              </a:ext>
            </a:extLst>
          </p:cNvPr>
          <p:cNvSpPr>
            <a:spLocks xmlns:a="http://schemas.openxmlformats.org/drawingml/2006/main" noGrp="1"/>
          </p:cNvSpPr>
          <p:nvPr/>
        </p:nvSpPr>
        <p:spPr>
          <a:xfrm xmlns:a="http://schemas.openxmlformats.org/drawingml/2006/main">
            <a:off x="571500" y="4572000"/>
            <a:ext cx="10953750" cy="542925"/>
          </a:xfrm>
          <a:prstGeom xmlns:a="http://schemas.openxmlformats.org/drawingml/2006/main" prst="rect">
            <a:avLst/>
          </a:prstGeom>
          <a:solidFill xmlns:a="http://schemas.openxmlformats.org/drawingml/2006/main">
            <a:srgbClr val="F1F3F5"/>
          </a:solidFill>
          <a:ln xmlns:a="http://schemas.openxmlformats.org/drawingml/2006/main" w="9525">
            <a:solidFill>
              <a:srgbClr val="C9D0D6"/>
            </a:solidFill>
            <a:prstDash val="solid"/>
          </a:ln>
        </p:spPr>
      </p:sp>
      <p:sp>
        <p:nvSpPr>
          <p:cNvPr id="23" name="op-c1-4">
            <a:extLst xmlns:a="http://schemas.openxmlformats.org/drawingml/2006/main">
              <a:ext uri="{FF2B5EF4-FFF2-40B4-BE49-F238E27FC236}">
                <a16:creationId xmlns:a16="http://schemas.microsoft.com/office/drawing/2014/main" id="{D5342BDB-06E1-473F-BDE6-883F5FDA4941}"/>
              </a:ext>
            </a:extLst>
          </p:cNvPr>
          <p:cNvSpPr>
            <a:spLocks xmlns:a="http://schemas.openxmlformats.org/drawingml/2006/main" noGrp="1"/>
          </p:cNvSpPr>
          <p:nvPr/>
        </p:nvSpPr>
        <p:spPr>
          <a:xfrm xmlns:a="http://schemas.openxmlformats.org/drawingml/2006/main">
            <a:off x="742950" y="4667250"/>
            <a:ext cx="23336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00" b="0">
                <a:solidFill>
                  <a:srgbClr val="1D8F84"/>
                </a:solidFill>
                <a:latin typeface="Arial"/>
                <a:ea typeface="Arial"/>
                <a:cs typeface="Arial"/>
              </a:defRPr>
            </a:pPr>
            <a:r>
              <a:rPr sz="1500" b="0">
                <a:solidFill>
                  <a:srgbClr val="1D8F84"/>
                </a:solidFill>
                <a:latin typeface="Arial"/>
                <a:ea typeface="Arial"/>
                <a:cs typeface="Arial"/>
              </a:rPr>
              <a:t>Affordability</a:t>
            </a:r>
          </a:p>
        </p:txBody>
      </p:sp>
      <p:sp>
        <p:nvSpPr>
          <p:cNvPr id="24" name="op-c2-4">
            <a:extLst xmlns:a="http://schemas.openxmlformats.org/drawingml/2006/main">
              <a:ext uri="{FF2B5EF4-FFF2-40B4-BE49-F238E27FC236}">
                <a16:creationId xmlns:a16="http://schemas.microsoft.com/office/drawing/2014/main" id="{55F027A6-CFD5-430B-8DEE-A39150A59905}"/>
              </a:ext>
            </a:extLst>
          </p:cNvPr>
          <p:cNvSpPr>
            <a:spLocks xmlns:a="http://schemas.openxmlformats.org/drawingml/2006/main" noGrp="1"/>
          </p:cNvSpPr>
          <p:nvPr/>
        </p:nvSpPr>
        <p:spPr>
          <a:xfrm xmlns:a="http://schemas.openxmlformats.org/drawingml/2006/main">
            <a:off x="3238500" y="4667250"/>
            <a:ext cx="57626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00" b="0">
                <a:solidFill>
                  <a:srgbClr val="14202B"/>
                </a:solidFill>
                <a:latin typeface="Arial"/>
                <a:ea typeface="Arial"/>
                <a:cs typeface="Arial"/>
              </a:defRPr>
            </a:pPr>
            <a:r>
              <a:rPr sz="1500" b="0">
                <a:solidFill>
                  <a:srgbClr val="14202B"/>
                </a:solidFill>
                <a:latin typeface="Arial"/>
                <a:ea typeface="Arial"/>
                <a:cs typeface="Arial"/>
              </a:rPr>
              <a:t>Student’s view of whether the fare is manageable</a:t>
            </a:r>
          </a:p>
        </p:txBody>
      </p:sp>
      <p:sp>
        <p:nvSpPr>
          <p:cNvPr id="25" name="op-c3-4">
            <a:extLst xmlns:a="http://schemas.openxmlformats.org/drawingml/2006/main">
              <a:ext uri="{FF2B5EF4-FFF2-40B4-BE49-F238E27FC236}">
                <a16:creationId xmlns:a16="http://schemas.microsoft.com/office/drawing/2014/main" id="{C6AF4C26-18A0-4394-ADF6-25C105460F21}"/>
              </a:ext>
            </a:extLst>
          </p:cNvPr>
          <p:cNvSpPr>
            <a:spLocks xmlns:a="http://schemas.openxmlformats.org/drawingml/2006/main" noGrp="1"/>
          </p:cNvSpPr>
          <p:nvPr/>
        </p:nvSpPr>
        <p:spPr>
          <a:xfrm xmlns:a="http://schemas.openxmlformats.org/drawingml/2006/main">
            <a:off x="9191625" y="4667250"/>
            <a:ext cx="21431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00" b="0">
                <a:solidFill>
                  <a:srgbClr val="14202B"/>
                </a:solidFill>
                <a:latin typeface="Arial"/>
                <a:ea typeface="Arial"/>
                <a:cs typeface="Arial"/>
              </a:defRPr>
            </a:pPr>
            <a:r>
              <a:rPr sz="1500" b="0">
                <a:solidFill>
                  <a:srgbClr val="14202B"/>
                </a:solidFill>
                <a:latin typeface="Arial"/>
                <a:ea typeface="Arial"/>
                <a:cs typeface="Arial"/>
              </a:rPr>
              <a:t>Affordable / not</a:t>
            </a:r>
          </a:p>
        </p:txBody>
      </p:sp>
      <p:sp>
        <p:nvSpPr>
          <p:cNvPr id="26" name="op-row-5">
            <a:extLst xmlns:a="http://schemas.openxmlformats.org/drawingml/2006/main">
              <a:ext uri="{FF2B5EF4-FFF2-40B4-BE49-F238E27FC236}">
                <a16:creationId xmlns:a16="http://schemas.microsoft.com/office/drawing/2014/main" id="{0B389C89-D141-4D38-9480-CD812AE0A894}"/>
              </a:ext>
            </a:extLst>
          </p:cNvPr>
          <p:cNvSpPr>
            <a:spLocks xmlns:a="http://schemas.openxmlformats.org/drawingml/2006/main" noGrp="1"/>
          </p:cNvSpPr>
          <p:nvPr/>
        </p:nvSpPr>
        <p:spPr>
          <a:xfrm xmlns:a="http://schemas.openxmlformats.org/drawingml/2006/main">
            <a:off x="571500" y="5191125"/>
            <a:ext cx="10953750" cy="542925"/>
          </a:xfrm>
          <a:prstGeom xmlns:a="http://schemas.openxmlformats.org/drawingml/2006/main" prst="rect">
            <a:avLst/>
          </a:prstGeom>
          <a:solidFill xmlns:a="http://schemas.openxmlformats.org/drawingml/2006/main">
            <a:srgbClr val="FFFFFF"/>
          </a:solidFill>
          <a:ln xmlns:a="http://schemas.openxmlformats.org/drawingml/2006/main" w="9525">
            <a:solidFill>
              <a:srgbClr val="C9D0D6"/>
            </a:solidFill>
            <a:prstDash val="solid"/>
          </a:ln>
        </p:spPr>
      </p:sp>
      <p:sp>
        <p:nvSpPr>
          <p:cNvPr id="27" name="op-c1-5">
            <a:extLst xmlns:a="http://schemas.openxmlformats.org/drawingml/2006/main">
              <a:ext uri="{FF2B5EF4-FFF2-40B4-BE49-F238E27FC236}">
                <a16:creationId xmlns:a16="http://schemas.microsoft.com/office/drawing/2014/main" id="{12592598-A996-4610-919B-D04069C43E81}"/>
              </a:ext>
            </a:extLst>
          </p:cNvPr>
          <p:cNvSpPr>
            <a:spLocks xmlns:a="http://schemas.openxmlformats.org/drawingml/2006/main" noGrp="1"/>
          </p:cNvSpPr>
          <p:nvPr/>
        </p:nvSpPr>
        <p:spPr>
          <a:xfrm xmlns:a="http://schemas.openxmlformats.org/drawingml/2006/main">
            <a:off x="742950" y="5286375"/>
            <a:ext cx="23336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00" b="0">
                <a:solidFill>
                  <a:srgbClr val="1D8F84"/>
                </a:solidFill>
                <a:latin typeface="Arial"/>
                <a:ea typeface="Arial"/>
                <a:cs typeface="Arial"/>
              </a:defRPr>
            </a:pPr>
            <a:r>
              <a:rPr sz="1500" b="0">
                <a:solidFill>
                  <a:srgbClr val="1D8F84"/>
                </a:solidFill>
                <a:latin typeface="Arial"/>
                <a:ea typeface="Arial"/>
                <a:cs typeface="Arial"/>
              </a:rPr>
              <a:t>Perceived safety</a:t>
            </a:r>
          </a:p>
        </p:txBody>
      </p:sp>
      <p:sp>
        <p:nvSpPr>
          <p:cNvPr id="28" name="op-c2-5">
            <a:extLst xmlns:a="http://schemas.openxmlformats.org/drawingml/2006/main">
              <a:ext uri="{FF2B5EF4-FFF2-40B4-BE49-F238E27FC236}">
                <a16:creationId xmlns:a16="http://schemas.microsoft.com/office/drawing/2014/main" id="{2F990251-FADD-4832-A755-2B8F7096F59E}"/>
              </a:ext>
            </a:extLst>
          </p:cNvPr>
          <p:cNvSpPr>
            <a:spLocks xmlns:a="http://schemas.openxmlformats.org/drawingml/2006/main" noGrp="1"/>
          </p:cNvSpPr>
          <p:nvPr/>
        </p:nvSpPr>
        <p:spPr>
          <a:xfrm xmlns:a="http://schemas.openxmlformats.org/drawingml/2006/main">
            <a:off x="3238500" y="5286375"/>
            <a:ext cx="57626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00" b="0">
                <a:solidFill>
                  <a:srgbClr val="14202B"/>
                </a:solidFill>
                <a:latin typeface="Arial"/>
                <a:ea typeface="Arial"/>
                <a:cs typeface="Arial"/>
              </a:defRPr>
            </a:pPr>
            <a:r>
              <a:rPr sz="1500" b="0">
                <a:solidFill>
                  <a:srgbClr val="14202B"/>
                </a:solidFill>
                <a:latin typeface="Arial"/>
                <a:ea typeface="Arial"/>
                <a:cs typeface="Arial"/>
              </a:rPr>
              <a:t>Student’s reported feeling of safety during travel</a:t>
            </a:r>
          </a:p>
        </p:txBody>
      </p:sp>
      <p:sp>
        <p:nvSpPr>
          <p:cNvPr id="29" name="op-c3-5">
            <a:extLst xmlns:a="http://schemas.openxmlformats.org/drawingml/2006/main">
              <a:ext uri="{FF2B5EF4-FFF2-40B4-BE49-F238E27FC236}">
                <a16:creationId xmlns:a16="http://schemas.microsoft.com/office/drawing/2014/main" id="{440999D0-B71C-458D-9CFF-D4AAAFF8300E}"/>
              </a:ext>
            </a:extLst>
          </p:cNvPr>
          <p:cNvSpPr>
            <a:spLocks xmlns:a="http://schemas.openxmlformats.org/drawingml/2006/main" noGrp="1"/>
          </p:cNvSpPr>
          <p:nvPr/>
        </p:nvSpPr>
        <p:spPr>
          <a:xfrm xmlns:a="http://schemas.openxmlformats.org/drawingml/2006/main">
            <a:off x="9191625" y="5286375"/>
            <a:ext cx="21431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500" b="0">
                <a:solidFill>
                  <a:srgbClr val="14202B"/>
                </a:solidFill>
                <a:latin typeface="Arial"/>
                <a:ea typeface="Arial"/>
                <a:cs typeface="Arial"/>
              </a:defRPr>
            </a:pPr>
            <a:r>
              <a:rPr sz="1500" b="0">
                <a:solidFill>
                  <a:srgbClr val="14202B"/>
                </a:solidFill>
                <a:latin typeface="Arial"/>
                <a:ea typeface="Arial"/>
                <a:cs typeface="Arial"/>
              </a:rPr>
              <a:t>1–5 rating</a:t>
            </a:r>
          </a:p>
        </p:txBody>
      </p:sp>
    </p:spTree>
    <p:extLst>
      <p:ext uri="{BB962C8B-B14F-4D97-AF65-F5344CB8AC3E}">
        <p14:creationId xmlns:p14="http://schemas.microsoft.com/office/powerpoint/2010/main" val="2004542961"/>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14" name="eyebrow-7">
            <a:extLst xmlns:a="http://schemas.openxmlformats.org/drawingml/2006/main">
              <a:ext uri="{FF2B5EF4-FFF2-40B4-BE49-F238E27FC236}">
                <a16:creationId xmlns:a16="http://schemas.microsoft.com/office/drawing/2014/main" id="{474C6D63-A324-4145-9AEA-8D71C5E518CF}"/>
              </a:ext>
            </a:extLst>
          </p:cNvPr>
          <p:cNvSpPr>
            <a:spLocks xmlns:a="http://schemas.openxmlformats.org/drawingml/2006/main" noGrp="1"/>
          </p:cNvSpPr>
          <p:nvPr/>
        </p:nvSpPr>
        <p:spPr>
          <a:xfrm xmlns:a="http://schemas.openxmlformats.org/drawingml/2006/main">
            <a:off x="533400" y="257175"/>
            <a:ext cx="495300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125" b="1">
                <a:solidFill>
                  <a:srgbClr val="2779C4"/>
                </a:solidFill>
                <a:latin typeface="Arial"/>
                <a:ea typeface="Arial"/>
                <a:cs typeface="Arial"/>
              </a:defRPr>
            </a:pPr>
            <a:r>
              <a:rPr sz="1125" b="1">
                <a:solidFill>
                  <a:srgbClr val="2779C4"/>
                </a:solidFill>
                <a:latin typeface="Arial"/>
                <a:ea typeface="Arial"/>
                <a:cs typeface="Arial"/>
              </a:rPr>
              <a:t>PHASE 2 • RESEARCH DESIGNING</a:t>
            </a:r>
          </a:p>
        </p:txBody>
      </p:sp>
      <p:sp>
        <p:nvSpPr>
          <p:cNvPr id="2" name="title-7">
            <a:extLst xmlns:a="http://schemas.openxmlformats.org/drawingml/2006/main">
              <a:ext uri="{FF2B5EF4-FFF2-40B4-BE49-F238E27FC236}">
                <a16:creationId xmlns:a16="http://schemas.microsoft.com/office/drawing/2014/main" id="{C9AEE32A-C346-4B9A-92C9-AFA1C0595390}"/>
              </a:ext>
            </a:extLst>
          </p:cNvPr>
          <p:cNvSpPr>
            <a:spLocks xmlns:a="http://schemas.openxmlformats.org/drawingml/2006/main" noGrp="1"/>
          </p:cNvSpPr>
          <p:nvPr/>
        </p:nvSpPr>
        <p:spPr>
          <a:xfrm xmlns:a="http://schemas.openxmlformats.org/drawingml/2006/main">
            <a:off x="533400" y="590550"/>
            <a:ext cx="11001375"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2775" b="1">
                <a:solidFill>
                  <a:srgbClr val="14202B"/>
                </a:solidFill>
                <a:latin typeface="Arial"/>
                <a:ea typeface="Arial"/>
                <a:cs typeface="Arial"/>
              </a:defRPr>
            </a:pPr>
            <a:r>
              <a:rPr sz="2775" b="1">
                <a:solidFill>
                  <a:srgbClr val="14202B"/>
                </a:solidFill>
                <a:latin typeface="Arial"/>
                <a:ea typeface="Arial"/>
                <a:cs typeface="Arial"/>
              </a:rPr>
              <a:t>Choose primary or secondary data to fit the question</a:t>
            </a:r>
          </a:p>
        </p:txBody>
      </p:sp>
      <p:sp>
        <p:nvSpPr>
          <p:cNvPr id="3" name="accent-7">
            <a:extLst xmlns:a="http://schemas.openxmlformats.org/drawingml/2006/main">
              <a:ext uri="{FF2B5EF4-FFF2-40B4-BE49-F238E27FC236}">
                <a16:creationId xmlns:a16="http://schemas.microsoft.com/office/drawing/2014/main" id="{13F6F006-18EF-4340-A1E6-CE8E9D9DBA81}"/>
              </a:ext>
            </a:extLst>
          </p:cNvPr>
          <p:cNvSpPr>
            <a:spLocks xmlns:a="http://schemas.openxmlformats.org/drawingml/2006/main" noGrp="1"/>
          </p:cNvSpPr>
          <p:nvPr/>
        </p:nvSpPr>
        <p:spPr>
          <a:xfrm xmlns:a="http://schemas.openxmlformats.org/drawingml/2006/main">
            <a:off x="533400" y="1200150"/>
            <a:ext cx="762000" cy="57150"/>
          </a:xfrm>
          <a:prstGeom xmlns:a="http://schemas.openxmlformats.org/drawingml/2006/main" prst="rect">
            <a:avLst/>
          </a:prstGeom>
          <a:solidFill xmlns:a="http://schemas.openxmlformats.org/drawingml/2006/main">
            <a:srgbClr val="2779C4"/>
          </a:solidFill>
          <a:ln xmlns:a="http://schemas.openxmlformats.org/drawingml/2006/main" w="0">
            <a:solidFill>
              <a:srgbClr val="2779C4"/>
            </a:solidFill>
            <a:prstDash val="solid"/>
          </a:ln>
        </p:spPr>
      </p:sp>
      <p:sp>
        <p:nvSpPr>
          <p:cNvPr id="4" name="footer-7">
            <a:extLst xmlns:a="http://schemas.openxmlformats.org/drawingml/2006/main">
              <a:ext uri="{FF2B5EF4-FFF2-40B4-BE49-F238E27FC236}">
                <a16:creationId xmlns:a16="http://schemas.microsoft.com/office/drawing/2014/main" id="{3E40804D-C732-4BD7-8D8A-3415BBC89A10}"/>
              </a:ext>
            </a:extLst>
          </p:cNvPr>
          <p:cNvSpPr>
            <a:spLocks xmlns:a="http://schemas.openxmlformats.org/drawingml/2006/main" noGrp="1"/>
          </p:cNvSpPr>
          <p:nvPr/>
        </p:nvSpPr>
        <p:spPr>
          <a:xfrm xmlns:a="http://schemas.openxmlformats.org/drawingml/2006/main">
            <a:off x="11315700" y="6381750"/>
            <a:ext cx="3429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r">
              <a:defRPr sz="1050">
                <a:solidFill>
                  <a:srgbClr val="5E6A75"/>
                </a:solidFill>
                <a:latin typeface="Arial"/>
                <a:ea typeface="Arial"/>
                <a:cs typeface="Arial"/>
              </a:defRPr>
            </a:pPr>
            <a:r>
              <a:rPr sz="1050">
                <a:solidFill>
                  <a:srgbClr val="5E6A75"/>
                </a:solidFill>
                <a:latin typeface="Arial"/>
                <a:ea typeface="Arial"/>
                <a:cs typeface="Arial"/>
              </a:rPr>
              <a:t>7</a:t>
            </a:r>
          </a:p>
        </p:txBody>
      </p:sp>
      <p:sp>
        <p:nvSpPr>
          <p:cNvPr id="5" name="primary-panel">
            <a:extLst xmlns:a="http://schemas.openxmlformats.org/drawingml/2006/main">
              <a:ext uri="{FF2B5EF4-FFF2-40B4-BE49-F238E27FC236}">
                <a16:creationId xmlns:a16="http://schemas.microsoft.com/office/drawing/2014/main" id="{4AB2BF62-C7F9-424A-A08E-596F144235F1}"/>
              </a:ext>
            </a:extLst>
          </p:cNvPr>
          <p:cNvSpPr>
            <a:spLocks xmlns:a="http://schemas.openxmlformats.org/drawingml/2006/main" noGrp="1"/>
          </p:cNvSpPr>
          <p:nvPr/>
        </p:nvSpPr>
        <p:spPr>
          <a:xfrm xmlns:a="http://schemas.openxmlformats.org/drawingml/2006/main">
            <a:off x="619125" y="1714500"/>
            <a:ext cx="5095875" cy="3333750"/>
          </a:xfrm>
          <a:prstGeom xmlns:a="http://schemas.openxmlformats.org/drawingml/2006/main" prst="roundRect">
            <a:avLst>
              <a:gd name="adj" fmla="val 4571"/>
            </a:avLst>
          </a:prstGeom>
          <a:solidFill xmlns:a="http://schemas.openxmlformats.org/drawingml/2006/main">
            <a:srgbClr val="DDF3EF"/>
          </a:solidFill>
          <a:ln xmlns:a="http://schemas.openxmlformats.org/drawingml/2006/main" w="9525">
            <a:solidFill>
              <a:srgbClr val="1D8F84"/>
            </a:solidFill>
            <a:prstDash val="solid"/>
          </a:ln>
        </p:spPr>
      </p:sp>
      <p:sp>
        <p:nvSpPr>
          <p:cNvPr id="6" name="secondary-panel">
            <a:extLst xmlns:a="http://schemas.openxmlformats.org/drawingml/2006/main">
              <a:ext uri="{FF2B5EF4-FFF2-40B4-BE49-F238E27FC236}">
                <a16:creationId xmlns:a16="http://schemas.microsoft.com/office/drawing/2014/main" id="{9470F459-A81A-437D-AB6D-829B53F1521F}"/>
              </a:ext>
            </a:extLst>
          </p:cNvPr>
          <p:cNvSpPr>
            <a:spLocks xmlns:a="http://schemas.openxmlformats.org/drawingml/2006/main" noGrp="1"/>
          </p:cNvSpPr>
          <p:nvPr/>
        </p:nvSpPr>
        <p:spPr>
          <a:xfrm xmlns:a="http://schemas.openxmlformats.org/drawingml/2006/main">
            <a:off x="6477000" y="1714500"/>
            <a:ext cx="5095875" cy="3333750"/>
          </a:xfrm>
          <a:prstGeom xmlns:a="http://schemas.openxmlformats.org/drawingml/2006/main" prst="roundRect">
            <a:avLst>
              <a:gd name="adj" fmla="val 4571"/>
            </a:avLst>
          </a:prstGeom>
          <a:solidFill xmlns:a="http://schemas.openxmlformats.org/drawingml/2006/main">
            <a:srgbClr val="DCEFFD"/>
          </a:solidFill>
          <a:ln xmlns:a="http://schemas.openxmlformats.org/drawingml/2006/main" w="9525">
            <a:solidFill>
              <a:srgbClr val="2779C4"/>
            </a:solidFill>
            <a:prstDash val="solid"/>
          </a:ln>
        </p:spPr>
      </p:sp>
      <p:sp>
        <p:nvSpPr>
          <p:cNvPr id="7" name="primary-title">
            <a:extLst xmlns:a="http://schemas.openxmlformats.org/drawingml/2006/main">
              <a:ext uri="{FF2B5EF4-FFF2-40B4-BE49-F238E27FC236}">
                <a16:creationId xmlns:a16="http://schemas.microsoft.com/office/drawing/2014/main" id="{0AA81B18-BBE0-4108-AEB4-BB5FD932C8A9}"/>
              </a:ext>
            </a:extLst>
          </p:cNvPr>
          <p:cNvSpPr>
            <a:spLocks xmlns:a="http://schemas.openxmlformats.org/drawingml/2006/main" noGrp="1"/>
          </p:cNvSpPr>
          <p:nvPr/>
        </p:nvSpPr>
        <p:spPr>
          <a:xfrm xmlns:a="http://schemas.openxmlformats.org/drawingml/2006/main">
            <a:off x="952500" y="2095500"/>
            <a:ext cx="442912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2175" b="1">
                <a:solidFill>
                  <a:srgbClr val="1D8F84"/>
                </a:solidFill>
                <a:latin typeface="Arial"/>
                <a:ea typeface="Arial"/>
                <a:cs typeface="Arial"/>
              </a:defRPr>
            </a:pPr>
            <a:r>
              <a:rPr sz="2175" b="1">
                <a:solidFill>
                  <a:srgbClr val="1D8F84"/>
                </a:solidFill>
                <a:latin typeface="Arial"/>
                <a:ea typeface="Arial"/>
                <a:cs typeface="Arial"/>
              </a:rPr>
              <a:t>PRIMARY DATA</a:t>
            </a:r>
          </a:p>
        </p:txBody>
      </p:sp>
      <p:sp>
        <p:nvSpPr>
          <p:cNvPr id="8" name="primary-def">
            <a:extLst xmlns:a="http://schemas.openxmlformats.org/drawingml/2006/main">
              <a:ext uri="{FF2B5EF4-FFF2-40B4-BE49-F238E27FC236}">
                <a16:creationId xmlns:a16="http://schemas.microsoft.com/office/drawing/2014/main" id="{E8509C5D-C540-4171-9379-E2285D1FC63A}"/>
              </a:ext>
            </a:extLst>
          </p:cNvPr>
          <p:cNvSpPr>
            <a:spLocks xmlns:a="http://schemas.openxmlformats.org/drawingml/2006/main" noGrp="1"/>
          </p:cNvSpPr>
          <p:nvPr/>
        </p:nvSpPr>
        <p:spPr>
          <a:xfrm xmlns:a="http://schemas.openxmlformats.org/drawingml/2006/main">
            <a:off x="1000125" y="2714625"/>
            <a:ext cx="4333875"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100000"/>
          </a:bodyPr>
          <a:lstStyle xmlns:a="http://schemas.openxmlformats.org/drawingml/2006/main"/>
          <a:p xmlns:a="http://schemas.openxmlformats.org/drawingml/2006/main">
            <a:pPr algn="ctr">
              <a:defRPr sz="1800" b="1">
                <a:solidFill>
                  <a:srgbClr val="14202B"/>
                </a:solidFill>
                <a:latin typeface="Arial"/>
                <a:ea typeface="Arial"/>
                <a:cs typeface="Arial"/>
              </a:defRPr>
            </a:pPr>
            <a:r>
              <a:rPr sz="1800" b="1">
                <a:solidFill>
                  <a:srgbClr val="14202B"/>
                </a:solidFill>
                <a:latin typeface="Arial"/>
                <a:ea typeface="Arial"/>
                <a:cs typeface="Arial"/>
              </a:rPr>
              <a:t>New information collected directly for this study</a:t>
            </a:r>
          </a:p>
        </p:txBody>
      </p:sp>
      <p:sp>
        <p:nvSpPr>
          <p:cNvPr id="9" name="primary-list">
            <a:extLst xmlns:a="http://schemas.openxmlformats.org/drawingml/2006/main">
              <a:ext uri="{FF2B5EF4-FFF2-40B4-BE49-F238E27FC236}">
                <a16:creationId xmlns:a16="http://schemas.microsoft.com/office/drawing/2014/main" id="{CDF7F35A-3FBA-4ADC-8233-888896A7D3B7}"/>
              </a:ext>
            </a:extLst>
          </p:cNvPr>
          <p:cNvSpPr>
            <a:spLocks xmlns:a="http://schemas.openxmlformats.org/drawingml/2006/main" noGrp="1"/>
          </p:cNvSpPr>
          <p:nvPr/>
        </p:nvSpPr>
        <p:spPr>
          <a:xfrm xmlns:a="http://schemas.openxmlformats.org/drawingml/2006/main">
            <a:off x="1238250" y="3571875"/>
            <a:ext cx="3857625"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rmAutofit fontScale="100000"/>
          </a:bodyPr>
          <a:lstStyle xmlns:a="http://schemas.openxmlformats.org/drawingml/2006/main"/>
          <a:p xmlns:a="http://schemas.openxmlformats.org/drawingml/2006/main">
            <a:pPr>
              <a:defRPr sz="1725">
                <a:solidFill>
                  <a:srgbClr val="14202B"/>
                </a:solidFill>
                <a:latin typeface="Arial"/>
                <a:ea typeface="Arial"/>
                <a:cs typeface="Arial"/>
              </a:defRPr>
            </a:pPr>
            <a:r>
              <a:rPr sz="1725">
                <a:solidFill>
                  <a:srgbClr val="14202B"/>
                </a:solidFill>
                <a:latin typeface="Arial"/>
                <a:ea typeface="Arial"/>
                <a:cs typeface="Arial"/>
              </a:rPr>
              <a:t>• student questionnaire</a:t>
            </a:r>
          </a:p>
          <a:p xmlns:a="http://schemas.openxmlformats.org/drawingml/2006/main">
            <a:pPr>
              <a:defRPr sz="1725">
                <a:solidFill>
                  <a:srgbClr val="14202B"/>
                </a:solidFill>
                <a:latin typeface="Arial"/>
                <a:ea typeface="Arial"/>
                <a:cs typeface="Arial"/>
              </a:defRPr>
            </a:pPr>
            <a:r>
              <a:rPr sz="1725">
                <a:solidFill>
                  <a:srgbClr val="14202B"/>
                </a:solidFill>
                <a:latin typeface="Arial"/>
                <a:ea typeface="Arial"/>
                <a:cs typeface="Arial"/>
              </a:rPr>
              <a:t>• interviews with selected students</a:t>
            </a:r>
          </a:p>
          <a:p xmlns:a="http://schemas.openxmlformats.org/drawingml/2006/main">
            <a:pPr>
              <a:defRPr sz="1725">
                <a:solidFill>
                  <a:srgbClr val="14202B"/>
                </a:solidFill>
                <a:latin typeface="Arial"/>
                <a:ea typeface="Arial"/>
                <a:cs typeface="Arial"/>
              </a:defRPr>
            </a:pPr>
            <a:r>
              <a:rPr sz="1725">
                <a:solidFill>
                  <a:srgbClr val="14202B"/>
                </a:solidFill>
                <a:latin typeface="Arial"/>
                <a:ea typeface="Arial"/>
                <a:cs typeface="Arial"/>
              </a:rPr>
              <a:t>• observation at nearby bus stops</a:t>
            </a:r>
          </a:p>
        </p:txBody>
      </p:sp>
      <p:sp>
        <p:nvSpPr>
          <p:cNvPr id="10" name="secondary-title">
            <a:extLst xmlns:a="http://schemas.openxmlformats.org/drawingml/2006/main">
              <a:ext uri="{FF2B5EF4-FFF2-40B4-BE49-F238E27FC236}">
                <a16:creationId xmlns:a16="http://schemas.microsoft.com/office/drawing/2014/main" id="{95369872-705B-47A1-87B2-DB8B568EAB54}"/>
              </a:ext>
            </a:extLst>
          </p:cNvPr>
          <p:cNvSpPr>
            <a:spLocks xmlns:a="http://schemas.openxmlformats.org/drawingml/2006/main" noGrp="1"/>
          </p:cNvSpPr>
          <p:nvPr/>
        </p:nvSpPr>
        <p:spPr>
          <a:xfrm xmlns:a="http://schemas.openxmlformats.org/drawingml/2006/main">
            <a:off x="6810375" y="2095500"/>
            <a:ext cx="442912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2175" b="1">
                <a:solidFill>
                  <a:srgbClr val="2779C4"/>
                </a:solidFill>
                <a:latin typeface="Arial"/>
                <a:ea typeface="Arial"/>
                <a:cs typeface="Arial"/>
              </a:defRPr>
            </a:pPr>
            <a:r>
              <a:rPr sz="2175" b="1">
                <a:solidFill>
                  <a:srgbClr val="2779C4"/>
                </a:solidFill>
                <a:latin typeface="Arial"/>
                <a:ea typeface="Arial"/>
                <a:cs typeface="Arial"/>
              </a:rPr>
              <a:t>SECONDARY DATA</a:t>
            </a:r>
          </a:p>
        </p:txBody>
      </p:sp>
      <p:sp>
        <p:nvSpPr>
          <p:cNvPr id="11" name="secondary-def">
            <a:extLst xmlns:a="http://schemas.openxmlformats.org/drawingml/2006/main">
              <a:ext uri="{FF2B5EF4-FFF2-40B4-BE49-F238E27FC236}">
                <a16:creationId xmlns:a16="http://schemas.microsoft.com/office/drawing/2014/main" id="{4F2C2560-FFC4-4262-B711-3F83DBEFE2D8}"/>
              </a:ext>
            </a:extLst>
          </p:cNvPr>
          <p:cNvSpPr>
            <a:spLocks xmlns:a="http://schemas.openxmlformats.org/drawingml/2006/main" noGrp="1"/>
          </p:cNvSpPr>
          <p:nvPr/>
        </p:nvSpPr>
        <p:spPr>
          <a:xfrm xmlns:a="http://schemas.openxmlformats.org/drawingml/2006/main">
            <a:off x="6858000" y="2714625"/>
            <a:ext cx="4333875"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100000"/>
          </a:bodyPr>
          <a:lstStyle xmlns:a="http://schemas.openxmlformats.org/drawingml/2006/main"/>
          <a:p xmlns:a="http://schemas.openxmlformats.org/drawingml/2006/main">
            <a:pPr algn="ctr">
              <a:defRPr sz="1800" b="1">
                <a:solidFill>
                  <a:srgbClr val="14202B"/>
                </a:solidFill>
                <a:latin typeface="Arial"/>
                <a:ea typeface="Arial"/>
                <a:cs typeface="Arial"/>
              </a:defRPr>
            </a:pPr>
            <a:r>
              <a:rPr sz="1800" b="1">
                <a:solidFill>
                  <a:srgbClr val="14202B"/>
                </a:solidFill>
                <a:latin typeface="Arial"/>
                <a:ea typeface="Arial"/>
                <a:cs typeface="Arial"/>
              </a:rPr>
              <a:t>Information already collected for another purpose</a:t>
            </a:r>
          </a:p>
        </p:txBody>
      </p:sp>
      <p:sp>
        <p:nvSpPr>
          <p:cNvPr id="12" name="secondary-list">
            <a:extLst xmlns:a="http://schemas.openxmlformats.org/drawingml/2006/main">
              <a:ext uri="{FF2B5EF4-FFF2-40B4-BE49-F238E27FC236}">
                <a16:creationId xmlns:a16="http://schemas.microsoft.com/office/drawing/2014/main" id="{F6F3C13F-A7A3-46D1-8268-E5CFF142BB51}"/>
              </a:ext>
            </a:extLst>
          </p:cNvPr>
          <p:cNvSpPr>
            <a:spLocks xmlns:a="http://schemas.openxmlformats.org/drawingml/2006/main" noGrp="1"/>
          </p:cNvSpPr>
          <p:nvPr/>
        </p:nvSpPr>
        <p:spPr>
          <a:xfrm xmlns:a="http://schemas.openxmlformats.org/drawingml/2006/main">
            <a:off x="7096125" y="3571875"/>
            <a:ext cx="3857625"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rmAutofit fontScale="100000"/>
          </a:bodyPr>
          <a:lstStyle xmlns:a="http://schemas.openxmlformats.org/drawingml/2006/main"/>
          <a:p xmlns:a="http://schemas.openxmlformats.org/drawingml/2006/main">
            <a:pPr>
              <a:defRPr sz="1725">
                <a:solidFill>
                  <a:srgbClr val="14202B"/>
                </a:solidFill>
                <a:latin typeface="Arial"/>
                <a:ea typeface="Arial"/>
                <a:cs typeface="Arial"/>
              </a:defRPr>
            </a:pPr>
            <a:r>
              <a:rPr sz="1725">
                <a:solidFill>
                  <a:srgbClr val="14202B"/>
                </a:solidFill>
                <a:latin typeface="Arial"/>
                <a:ea typeface="Arial"/>
                <a:cs typeface="Arial"/>
              </a:rPr>
              <a:t>• published route and fare information</a:t>
            </a:r>
          </a:p>
          <a:p xmlns:a="http://schemas.openxmlformats.org/drawingml/2006/main">
            <a:pPr>
              <a:defRPr sz="1725">
                <a:solidFill>
                  <a:srgbClr val="14202B"/>
                </a:solidFill>
                <a:latin typeface="Arial"/>
                <a:ea typeface="Arial"/>
                <a:cs typeface="Arial"/>
              </a:defRPr>
            </a:pPr>
            <a:r>
              <a:rPr sz="1725">
                <a:solidFill>
                  <a:srgbClr val="14202B"/>
                </a:solidFill>
                <a:latin typeface="Arial"/>
                <a:ea typeface="Arial"/>
                <a:cs typeface="Arial"/>
              </a:rPr>
              <a:t>• official transport reports</a:t>
            </a:r>
          </a:p>
          <a:p xmlns:a="http://schemas.openxmlformats.org/drawingml/2006/main">
            <a:pPr>
              <a:defRPr sz="1725">
                <a:solidFill>
                  <a:srgbClr val="14202B"/>
                </a:solidFill>
                <a:latin typeface="Arial"/>
                <a:ea typeface="Arial"/>
                <a:cs typeface="Arial"/>
              </a:defRPr>
            </a:pPr>
            <a:r>
              <a:rPr sz="1725">
                <a:solidFill>
                  <a:srgbClr val="14202B"/>
                </a:solidFill>
                <a:latin typeface="Arial"/>
                <a:ea typeface="Arial"/>
                <a:cs typeface="Arial"/>
              </a:rPr>
              <a:t>• earlier studies on student mobility</a:t>
            </a:r>
          </a:p>
        </p:txBody>
      </p:sp>
      <p:sp>
        <p:nvSpPr>
          <p:cNvPr id="13" name="data-note">
            <a:extLst xmlns:a="http://schemas.openxmlformats.org/drawingml/2006/main">
              <a:ext uri="{FF2B5EF4-FFF2-40B4-BE49-F238E27FC236}">
                <a16:creationId xmlns:a16="http://schemas.microsoft.com/office/drawing/2014/main" id="{65F85B70-0C16-484B-AEE3-7D2300ADD501}"/>
              </a:ext>
            </a:extLst>
          </p:cNvPr>
          <p:cNvSpPr>
            <a:spLocks xmlns:a="http://schemas.openxmlformats.org/drawingml/2006/main" noGrp="1"/>
          </p:cNvSpPr>
          <p:nvPr/>
        </p:nvSpPr>
        <p:spPr>
          <a:xfrm xmlns:a="http://schemas.openxmlformats.org/drawingml/2006/main">
            <a:off x="2000250" y="5476875"/>
            <a:ext cx="819150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725">
                <a:solidFill>
                  <a:srgbClr val="5E6A75"/>
                </a:solidFill>
                <a:latin typeface="Arial"/>
                <a:ea typeface="Arial"/>
                <a:cs typeface="Arial"/>
              </a:defRPr>
            </a:pPr>
            <a:r>
              <a:rPr sz="1725">
                <a:solidFill>
                  <a:srgbClr val="5E6A75"/>
                </a:solidFill>
                <a:latin typeface="Arial"/>
                <a:ea typeface="Arial"/>
                <a:cs typeface="Arial"/>
              </a:rPr>
              <a:t>Use only lawful, relevant and adequately documented sources.</a:t>
            </a:r>
          </a:p>
        </p:txBody>
      </p:sp>
    </p:spTree>
    <p:extLst>
      <p:ext uri="{BB962C8B-B14F-4D97-AF65-F5344CB8AC3E}">
        <p14:creationId xmlns:p14="http://schemas.microsoft.com/office/powerpoint/2010/main" val="586833136"/>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21" name="eyebrow-8">
            <a:extLst xmlns:a="http://schemas.openxmlformats.org/drawingml/2006/main">
              <a:ext uri="{FF2B5EF4-FFF2-40B4-BE49-F238E27FC236}">
                <a16:creationId xmlns:a16="http://schemas.microsoft.com/office/drawing/2014/main" id="{3B98EEA2-9308-4C7C-B45C-AF8A064606F1}"/>
              </a:ext>
            </a:extLst>
          </p:cNvPr>
          <p:cNvSpPr>
            <a:spLocks xmlns:a="http://schemas.openxmlformats.org/drawingml/2006/main" noGrp="1"/>
          </p:cNvSpPr>
          <p:nvPr/>
        </p:nvSpPr>
        <p:spPr>
          <a:xfrm xmlns:a="http://schemas.openxmlformats.org/drawingml/2006/main">
            <a:off x="533400" y="257175"/>
            <a:ext cx="495300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125" b="1">
                <a:solidFill>
                  <a:srgbClr val="2779C4"/>
                </a:solidFill>
                <a:latin typeface="Arial"/>
                <a:ea typeface="Arial"/>
                <a:cs typeface="Arial"/>
              </a:defRPr>
            </a:pPr>
            <a:r>
              <a:rPr sz="1125" b="1">
                <a:solidFill>
                  <a:srgbClr val="2779C4"/>
                </a:solidFill>
                <a:latin typeface="Arial"/>
                <a:ea typeface="Arial"/>
                <a:cs typeface="Arial"/>
              </a:rPr>
              <a:t>PHASE 2 • RESEARCH DESIGNING</a:t>
            </a:r>
          </a:p>
        </p:txBody>
      </p:sp>
      <p:sp>
        <p:nvSpPr>
          <p:cNvPr id="2" name="title-8">
            <a:extLst xmlns:a="http://schemas.openxmlformats.org/drawingml/2006/main">
              <a:ext uri="{FF2B5EF4-FFF2-40B4-BE49-F238E27FC236}">
                <a16:creationId xmlns:a16="http://schemas.microsoft.com/office/drawing/2014/main" id="{419DFAEE-D5F9-46C9-9352-3500EDA60FB2}"/>
              </a:ext>
            </a:extLst>
          </p:cNvPr>
          <p:cNvSpPr>
            <a:spLocks xmlns:a="http://schemas.openxmlformats.org/drawingml/2006/main" noGrp="1"/>
          </p:cNvSpPr>
          <p:nvPr/>
        </p:nvSpPr>
        <p:spPr>
          <a:xfrm xmlns:a="http://schemas.openxmlformats.org/drawingml/2006/main">
            <a:off x="533400" y="590550"/>
            <a:ext cx="11001375"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2775" b="1">
                <a:solidFill>
                  <a:srgbClr val="14202B"/>
                </a:solidFill>
                <a:latin typeface="Arial"/>
                <a:ea typeface="Arial"/>
                <a:cs typeface="Arial"/>
              </a:defRPr>
            </a:pPr>
            <a:r>
              <a:rPr sz="2775" b="1">
                <a:solidFill>
                  <a:srgbClr val="14202B"/>
                </a:solidFill>
                <a:latin typeface="Arial"/>
                <a:ea typeface="Arial"/>
                <a:cs typeface="Arial"/>
              </a:rPr>
              <a:t>Choose methods and tools that fit the question</a:t>
            </a:r>
          </a:p>
        </p:txBody>
      </p:sp>
      <p:sp>
        <p:nvSpPr>
          <p:cNvPr id="3" name="accent-8">
            <a:extLst xmlns:a="http://schemas.openxmlformats.org/drawingml/2006/main">
              <a:ext uri="{FF2B5EF4-FFF2-40B4-BE49-F238E27FC236}">
                <a16:creationId xmlns:a16="http://schemas.microsoft.com/office/drawing/2014/main" id="{6A9462CD-A7CB-4B69-BD2E-11470E207347}"/>
              </a:ext>
            </a:extLst>
          </p:cNvPr>
          <p:cNvSpPr>
            <a:spLocks xmlns:a="http://schemas.openxmlformats.org/drawingml/2006/main" noGrp="1"/>
          </p:cNvSpPr>
          <p:nvPr/>
        </p:nvSpPr>
        <p:spPr>
          <a:xfrm xmlns:a="http://schemas.openxmlformats.org/drawingml/2006/main">
            <a:off x="533400" y="1200150"/>
            <a:ext cx="762000" cy="57150"/>
          </a:xfrm>
          <a:prstGeom xmlns:a="http://schemas.openxmlformats.org/drawingml/2006/main" prst="rect">
            <a:avLst/>
          </a:prstGeom>
          <a:solidFill xmlns:a="http://schemas.openxmlformats.org/drawingml/2006/main">
            <a:srgbClr val="2779C4"/>
          </a:solidFill>
          <a:ln xmlns:a="http://schemas.openxmlformats.org/drawingml/2006/main" w="0">
            <a:solidFill>
              <a:srgbClr val="2779C4"/>
            </a:solidFill>
            <a:prstDash val="solid"/>
          </a:ln>
        </p:spPr>
      </p:sp>
      <p:sp>
        <p:nvSpPr>
          <p:cNvPr id="4" name="footer-8">
            <a:extLst xmlns:a="http://schemas.openxmlformats.org/drawingml/2006/main">
              <a:ext uri="{FF2B5EF4-FFF2-40B4-BE49-F238E27FC236}">
                <a16:creationId xmlns:a16="http://schemas.microsoft.com/office/drawing/2014/main" id="{E8FBC7CE-2EA6-4175-A3DD-9F3A135B6DA3}"/>
              </a:ext>
            </a:extLst>
          </p:cNvPr>
          <p:cNvSpPr>
            <a:spLocks xmlns:a="http://schemas.openxmlformats.org/drawingml/2006/main" noGrp="1"/>
          </p:cNvSpPr>
          <p:nvPr/>
        </p:nvSpPr>
        <p:spPr>
          <a:xfrm xmlns:a="http://schemas.openxmlformats.org/drawingml/2006/main">
            <a:off x="11315700" y="6381750"/>
            <a:ext cx="3429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r">
              <a:defRPr sz="1050">
                <a:solidFill>
                  <a:srgbClr val="5E6A75"/>
                </a:solidFill>
                <a:latin typeface="Arial"/>
                <a:ea typeface="Arial"/>
                <a:cs typeface="Arial"/>
              </a:defRPr>
            </a:pPr>
            <a:r>
              <a:rPr sz="1050">
                <a:solidFill>
                  <a:srgbClr val="5E6A75"/>
                </a:solidFill>
                <a:latin typeface="Arial"/>
                <a:ea typeface="Arial"/>
                <a:cs typeface="Arial"/>
              </a:rPr>
              <a:t>8</a:t>
            </a:r>
          </a:p>
        </p:txBody>
      </p:sp>
      <p:sp>
        <p:nvSpPr>
          <p:cNvPr id="5" name="method-head">
            <a:extLst xmlns:a="http://schemas.openxmlformats.org/drawingml/2006/main">
              <a:ext uri="{FF2B5EF4-FFF2-40B4-BE49-F238E27FC236}">
                <a16:creationId xmlns:a16="http://schemas.microsoft.com/office/drawing/2014/main" id="{07F1864F-FBFB-46C3-8450-A6C9500EAF28}"/>
              </a:ext>
            </a:extLst>
          </p:cNvPr>
          <p:cNvSpPr>
            <a:spLocks xmlns:a="http://schemas.openxmlformats.org/drawingml/2006/main" noGrp="1"/>
          </p:cNvSpPr>
          <p:nvPr/>
        </p:nvSpPr>
        <p:spPr>
          <a:xfrm xmlns:a="http://schemas.openxmlformats.org/drawingml/2006/main">
            <a:off x="590550" y="1571625"/>
            <a:ext cx="476250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500" b="1">
                <a:solidFill>
                  <a:srgbClr val="2779C4"/>
                </a:solidFill>
                <a:latin typeface="Arial"/>
                <a:ea typeface="Arial"/>
                <a:cs typeface="Arial"/>
              </a:defRPr>
            </a:pPr>
            <a:r>
              <a:rPr sz="1500" b="1">
                <a:solidFill>
                  <a:srgbClr val="2779C4"/>
                </a:solidFill>
                <a:latin typeface="Arial"/>
                <a:ea typeface="Arial"/>
                <a:cs typeface="Arial"/>
              </a:rPr>
              <a:t>METHODS SUITED TO THIS QUESTION</a:t>
            </a:r>
          </a:p>
        </p:txBody>
      </p:sp>
      <p:sp>
        <p:nvSpPr>
          <p:cNvPr id="6" name="method-num-0">
            <a:extLst xmlns:a="http://schemas.openxmlformats.org/drawingml/2006/main">
              <a:ext uri="{FF2B5EF4-FFF2-40B4-BE49-F238E27FC236}">
                <a16:creationId xmlns:a16="http://schemas.microsoft.com/office/drawing/2014/main" id="{88CEDA48-BAC0-4D1F-B7EA-5770E7E7CCA5}"/>
              </a:ext>
            </a:extLst>
          </p:cNvPr>
          <p:cNvSpPr>
            <a:spLocks xmlns:a="http://schemas.openxmlformats.org/drawingml/2006/main" noGrp="1"/>
          </p:cNvSpPr>
          <p:nvPr/>
        </p:nvSpPr>
        <p:spPr>
          <a:xfrm xmlns:a="http://schemas.openxmlformats.org/drawingml/2006/main">
            <a:off x="666750" y="2143125"/>
            <a:ext cx="523875" cy="523875"/>
          </a:xfrm>
          <a:prstGeom xmlns:a="http://schemas.openxmlformats.org/drawingml/2006/main" prst="rect">
            <a:avLst/>
          </a:prstGeom>
          <a:solidFill xmlns:a="http://schemas.openxmlformats.org/drawingml/2006/main">
            <a:srgbClr val="2779C4"/>
          </a:solidFill>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lgn="ctr">
              <a:defRPr sz="2100" b="1">
                <a:solidFill>
                  <a:srgbClr val="FFFFFF"/>
                </a:solidFill>
                <a:latin typeface="Arial"/>
                <a:ea typeface="Arial"/>
                <a:cs typeface="Arial"/>
              </a:defRPr>
            </a:pPr>
            <a:r>
              <a:rPr sz="2100" b="1">
                <a:solidFill>
                  <a:srgbClr val="FFFFFF"/>
                </a:solidFill>
                <a:latin typeface="Arial"/>
                <a:ea typeface="Arial"/>
                <a:cs typeface="Arial"/>
              </a:rPr>
              <a:t>1</a:t>
            </a:r>
          </a:p>
        </p:txBody>
      </p:sp>
      <p:sp>
        <p:nvSpPr>
          <p:cNvPr id="7" name="method-title-0">
            <a:extLst xmlns:a="http://schemas.openxmlformats.org/drawingml/2006/main">
              <a:ext uri="{FF2B5EF4-FFF2-40B4-BE49-F238E27FC236}">
                <a16:creationId xmlns:a16="http://schemas.microsoft.com/office/drawing/2014/main" id="{7D0C0E86-60F6-46CF-97B2-DD3B1BC3F994}"/>
              </a:ext>
            </a:extLst>
          </p:cNvPr>
          <p:cNvSpPr>
            <a:spLocks xmlns:a="http://schemas.openxmlformats.org/drawingml/2006/main" noGrp="1"/>
          </p:cNvSpPr>
          <p:nvPr/>
        </p:nvSpPr>
        <p:spPr>
          <a:xfrm xmlns:a="http://schemas.openxmlformats.org/drawingml/2006/main">
            <a:off x="1428750" y="2143125"/>
            <a:ext cx="180975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875" b="1">
                <a:solidFill>
                  <a:srgbClr val="2779C4"/>
                </a:solidFill>
                <a:latin typeface="Arial"/>
                <a:ea typeface="Arial"/>
                <a:cs typeface="Arial"/>
              </a:defRPr>
            </a:pPr>
            <a:r>
              <a:rPr sz="1875" b="1">
                <a:solidFill>
                  <a:srgbClr val="2779C4"/>
                </a:solidFill>
                <a:latin typeface="Arial"/>
                <a:ea typeface="Arial"/>
                <a:cs typeface="Arial"/>
              </a:rPr>
              <a:t>Survey</a:t>
            </a:r>
          </a:p>
        </p:txBody>
      </p:sp>
      <p:sp>
        <p:nvSpPr>
          <p:cNvPr id="8" name="method-desc-0">
            <a:extLst xmlns:a="http://schemas.openxmlformats.org/drawingml/2006/main">
              <a:ext uri="{FF2B5EF4-FFF2-40B4-BE49-F238E27FC236}">
                <a16:creationId xmlns:a16="http://schemas.microsoft.com/office/drawing/2014/main" id="{39345A00-5811-4E40-85AA-8E41042C58B6}"/>
              </a:ext>
            </a:extLst>
          </p:cNvPr>
          <p:cNvSpPr>
            <a:spLocks xmlns:a="http://schemas.openxmlformats.org/drawingml/2006/main" noGrp="1"/>
          </p:cNvSpPr>
          <p:nvPr/>
        </p:nvSpPr>
        <p:spPr>
          <a:xfrm xmlns:a="http://schemas.openxmlformats.org/drawingml/2006/main">
            <a:off x="3333750" y="2143125"/>
            <a:ext cx="304800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96591"/>
          </a:bodyPr>
          <a:lstStyle xmlns:a="http://schemas.openxmlformats.org/drawingml/2006/main"/>
          <a:p xmlns:a="http://schemas.openxmlformats.org/drawingml/2006/main">
            <a:pPr>
              <a:defRPr sz="1650">
                <a:solidFill>
                  <a:srgbClr val="14202B"/>
                </a:solidFill>
                <a:latin typeface="Arial"/>
                <a:ea typeface="Arial"/>
                <a:cs typeface="Arial"/>
              </a:defRPr>
            </a:pPr>
            <a:r>
              <a:rPr sz="1650">
                <a:solidFill>
                  <a:srgbClr val="14202B"/>
                </a:solidFill>
                <a:latin typeface="Arial"/>
                <a:ea typeface="Arial"/>
                <a:cs typeface="Arial"/>
              </a:rPr>
              <a:t>Shows the broad pattern across many students</a:t>
            </a:r>
          </a:p>
        </p:txBody>
      </p:sp>
      <p:sp>
        <p:nvSpPr>
          <p:cNvPr id="9" name="method-num-1">
            <a:extLst xmlns:a="http://schemas.openxmlformats.org/drawingml/2006/main">
              <a:ext uri="{FF2B5EF4-FFF2-40B4-BE49-F238E27FC236}">
                <a16:creationId xmlns:a16="http://schemas.microsoft.com/office/drawing/2014/main" id="{5B5AAD4A-A2EA-4550-9261-C6511FEB30BA}"/>
              </a:ext>
            </a:extLst>
          </p:cNvPr>
          <p:cNvSpPr>
            <a:spLocks xmlns:a="http://schemas.openxmlformats.org/drawingml/2006/main" noGrp="1"/>
          </p:cNvSpPr>
          <p:nvPr/>
        </p:nvSpPr>
        <p:spPr>
          <a:xfrm xmlns:a="http://schemas.openxmlformats.org/drawingml/2006/main">
            <a:off x="666750" y="3286125"/>
            <a:ext cx="523875" cy="523875"/>
          </a:xfrm>
          <a:prstGeom xmlns:a="http://schemas.openxmlformats.org/drawingml/2006/main" prst="rect">
            <a:avLst/>
          </a:prstGeom>
          <a:solidFill xmlns:a="http://schemas.openxmlformats.org/drawingml/2006/main">
            <a:srgbClr val="1D8F84"/>
          </a:solidFill>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lgn="ctr">
              <a:defRPr sz="2100" b="1">
                <a:solidFill>
                  <a:srgbClr val="FFFFFF"/>
                </a:solidFill>
                <a:latin typeface="Arial"/>
                <a:ea typeface="Arial"/>
                <a:cs typeface="Arial"/>
              </a:defRPr>
            </a:pPr>
            <a:r>
              <a:rPr sz="2100" b="1">
                <a:solidFill>
                  <a:srgbClr val="FFFFFF"/>
                </a:solidFill>
                <a:latin typeface="Arial"/>
                <a:ea typeface="Arial"/>
                <a:cs typeface="Arial"/>
              </a:rPr>
              <a:t>2</a:t>
            </a:r>
          </a:p>
        </p:txBody>
      </p:sp>
      <p:sp>
        <p:nvSpPr>
          <p:cNvPr id="10" name="method-title-1">
            <a:extLst xmlns:a="http://schemas.openxmlformats.org/drawingml/2006/main">
              <a:ext uri="{FF2B5EF4-FFF2-40B4-BE49-F238E27FC236}">
                <a16:creationId xmlns:a16="http://schemas.microsoft.com/office/drawing/2014/main" id="{A373C2BC-7A7D-49CF-B733-5FBD10A24696}"/>
              </a:ext>
            </a:extLst>
          </p:cNvPr>
          <p:cNvSpPr>
            <a:spLocks xmlns:a="http://schemas.openxmlformats.org/drawingml/2006/main" noGrp="1"/>
          </p:cNvSpPr>
          <p:nvPr/>
        </p:nvSpPr>
        <p:spPr>
          <a:xfrm xmlns:a="http://schemas.openxmlformats.org/drawingml/2006/main">
            <a:off x="1428750" y="3286125"/>
            <a:ext cx="180975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875" b="1">
                <a:solidFill>
                  <a:srgbClr val="1D8F84"/>
                </a:solidFill>
                <a:latin typeface="Arial"/>
                <a:ea typeface="Arial"/>
                <a:cs typeface="Arial"/>
              </a:defRPr>
            </a:pPr>
            <a:r>
              <a:rPr sz="1875" b="1">
                <a:solidFill>
                  <a:srgbClr val="1D8F84"/>
                </a:solidFill>
                <a:latin typeface="Arial"/>
                <a:ea typeface="Arial"/>
                <a:cs typeface="Arial"/>
              </a:rPr>
              <a:t>Interview</a:t>
            </a:r>
          </a:p>
        </p:txBody>
      </p:sp>
      <p:sp>
        <p:nvSpPr>
          <p:cNvPr id="11" name="method-desc-1">
            <a:extLst xmlns:a="http://schemas.openxmlformats.org/drawingml/2006/main">
              <a:ext uri="{FF2B5EF4-FFF2-40B4-BE49-F238E27FC236}">
                <a16:creationId xmlns:a16="http://schemas.microsoft.com/office/drawing/2014/main" id="{2F4B6CA3-E612-4E84-B02C-BB1BD1DD2C30}"/>
              </a:ext>
            </a:extLst>
          </p:cNvPr>
          <p:cNvSpPr>
            <a:spLocks xmlns:a="http://schemas.openxmlformats.org/drawingml/2006/main" noGrp="1"/>
          </p:cNvSpPr>
          <p:nvPr/>
        </p:nvSpPr>
        <p:spPr>
          <a:xfrm xmlns:a="http://schemas.openxmlformats.org/drawingml/2006/main">
            <a:off x="3333750" y="3286125"/>
            <a:ext cx="304800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96591"/>
          </a:bodyPr>
          <a:lstStyle xmlns:a="http://schemas.openxmlformats.org/drawingml/2006/main"/>
          <a:p xmlns:a="http://schemas.openxmlformats.org/drawingml/2006/main">
            <a:pPr>
              <a:defRPr sz="1650">
                <a:solidFill>
                  <a:srgbClr val="14202B"/>
                </a:solidFill>
                <a:latin typeface="Arial"/>
                <a:ea typeface="Arial"/>
                <a:cs typeface="Arial"/>
              </a:defRPr>
            </a:pPr>
            <a:r>
              <a:rPr sz="1650">
                <a:solidFill>
                  <a:srgbClr val="14202B"/>
                </a:solidFill>
                <a:latin typeface="Arial"/>
                <a:ea typeface="Arial"/>
                <a:cs typeface="Arial"/>
              </a:rPr>
              <a:t>Explains students’ reasons and experiences</a:t>
            </a:r>
          </a:p>
        </p:txBody>
      </p:sp>
      <p:sp>
        <p:nvSpPr>
          <p:cNvPr id="12" name="method-num-2">
            <a:extLst xmlns:a="http://schemas.openxmlformats.org/drawingml/2006/main">
              <a:ext uri="{FF2B5EF4-FFF2-40B4-BE49-F238E27FC236}">
                <a16:creationId xmlns:a16="http://schemas.microsoft.com/office/drawing/2014/main" id="{1C568F2B-6F5D-4A4D-A474-A7AAC999B9F6}"/>
              </a:ext>
            </a:extLst>
          </p:cNvPr>
          <p:cNvSpPr>
            <a:spLocks xmlns:a="http://schemas.openxmlformats.org/drawingml/2006/main" noGrp="1"/>
          </p:cNvSpPr>
          <p:nvPr/>
        </p:nvSpPr>
        <p:spPr>
          <a:xfrm xmlns:a="http://schemas.openxmlformats.org/drawingml/2006/main">
            <a:off x="666750" y="4429125"/>
            <a:ext cx="523875" cy="523875"/>
          </a:xfrm>
          <a:prstGeom xmlns:a="http://schemas.openxmlformats.org/drawingml/2006/main" prst="rect">
            <a:avLst/>
          </a:prstGeom>
          <a:solidFill xmlns:a="http://schemas.openxmlformats.org/drawingml/2006/main">
            <a:srgbClr val="1D8F84"/>
          </a:solidFill>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lgn="ctr">
              <a:defRPr sz="2100" b="1">
                <a:solidFill>
                  <a:srgbClr val="FFFFFF"/>
                </a:solidFill>
                <a:latin typeface="Arial"/>
                <a:ea typeface="Arial"/>
                <a:cs typeface="Arial"/>
              </a:defRPr>
            </a:pPr>
            <a:r>
              <a:rPr sz="2100" b="1">
                <a:solidFill>
                  <a:srgbClr val="FFFFFF"/>
                </a:solidFill>
                <a:latin typeface="Arial"/>
                <a:ea typeface="Arial"/>
                <a:cs typeface="Arial"/>
              </a:rPr>
              <a:t>3</a:t>
            </a:r>
          </a:p>
        </p:txBody>
      </p:sp>
      <p:sp>
        <p:nvSpPr>
          <p:cNvPr id="13" name="method-title-2">
            <a:extLst xmlns:a="http://schemas.openxmlformats.org/drawingml/2006/main">
              <a:ext uri="{FF2B5EF4-FFF2-40B4-BE49-F238E27FC236}">
                <a16:creationId xmlns:a16="http://schemas.microsoft.com/office/drawing/2014/main" id="{6F01252E-575F-4BA9-B987-074A6F3F1284}"/>
              </a:ext>
            </a:extLst>
          </p:cNvPr>
          <p:cNvSpPr>
            <a:spLocks xmlns:a="http://schemas.openxmlformats.org/drawingml/2006/main" noGrp="1"/>
          </p:cNvSpPr>
          <p:nvPr/>
        </p:nvSpPr>
        <p:spPr>
          <a:xfrm xmlns:a="http://schemas.openxmlformats.org/drawingml/2006/main">
            <a:off x="1428750" y="4429125"/>
            <a:ext cx="180975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Autofit/>
          </a:bodyPr>
          <a:lstStyle xmlns:a="http://schemas.openxmlformats.org/drawingml/2006/main"/>
          <a:p xmlns:a="http://schemas.openxmlformats.org/drawingml/2006/main">
            <a:pPr>
              <a:defRPr sz="1875" b="1">
                <a:solidFill>
                  <a:srgbClr val="1D8F84"/>
                </a:solidFill>
                <a:latin typeface="Arial"/>
                <a:ea typeface="Arial"/>
                <a:cs typeface="Arial"/>
              </a:defRPr>
            </a:pPr>
            <a:r>
              <a:rPr sz="1875" b="1">
                <a:solidFill>
                  <a:srgbClr val="1D8F84"/>
                </a:solidFill>
                <a:latin typeface="Arial"/>
                <a:ea typeface="Arial"/>
                <a:cs typeface="Arial"/>
              </a:rPr>
              <a:t>Observation</a:t>
            </a:r>
          </a:p>
        </p:txBody>
      </p:sp>
      <p:sp>
        <p:nvSpPr>
          <p:cNvPr id="14" name="method-desc-2">
            <a:extLst xmlns:a="http://schemas.openxmlformats.org/drawingml/2006/main">
              <a:ext uri="{FF2B5EF4-FFF2-40B4-BE49-F238E27FC236}">
                <a16:creationId xmlns:a16="http://schemas.microsoft.com/office/drawing/2014/main" id="{E4188058-415E-41A6-8F9C-FB7771324661}"/>
              </a:ext>
            </a:extLst>
          </p:cNvPr>
          <p:cNvSpPr>
            <a:spLocks xmlns:a="http://schemas.openxmlformats.org/drawingml/2006/main" noGrp="1"/>
          </p:cNvSpPr>
          <p:nvPr/>
        </p:nvSpPr>
        <p:spPr>
          <a:xfrm xmlns:a="http://schemas.openxmlformats.org/drawingml/2006/main">
            <a:off x="3333750" y="4429125"/>
            <a:ext cx="304800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96591"/>
          </a:bodyPr>
          <a:lstStyle xmlns:a="http://schemas.openxmlformats.org/drawingml/2006/main"/>
          <a:p xmlns:a="http://schemas.openxmlformats.org/drawingml/2006/main">
            <a:pPr>
              <a:defRPr sz="1650">
                <a:solidFill>
                  <a:srgbClr val="14202B"/>
                </a:solidFill>
                <a:latin typeface="Arial"/>
                <a:ea typeface="Arial"/>
                <a:cs typeface="Arial"/>
              </a:defRPr>
            </a:pPr>
            <a:r>
              <a:rPr sz="1650">
                <a:solidFill>
                  <a:srgbClr val="14202B"/>
                </a:solidFill>
                <a:latin typeface="Arial"/>
                <a:ea typeface="Arial"/>
                <a:cs typeface="Arial"/>
              </a:rPr>
              <a:t>Records visible conditions such as waiting time</a:t>
            </a:r>
          </a:p>
        </p:txBody>
      </p:sp>
      <p:sp>
        <p:nvSpPr>
          <p:cNvPr id="15" name="tool-panel">
            <a:extLst xmlns:a="http://schemas.openxmlformats.org/drawingml/2006/main">
              <a:ext uri="{FF2B5EF4-FFF2-40B4-BE49-F238E27FC236}">
                <a16:creationId xmlns:a16="http://schemas.microsoft.com/office/drawing/2014/main" id="{D9A133F1-B098-45FF-AE55-4B51B74A46F9}"/>
              </a:ext>
            </a:extLst>
          </p:cNvPr>
          <p:cNvSpPr>
            <a:spLocks xmlns:a="http://schemas.openxmlformats.org/drawingml/2006/main" noGrp="1"/>
          </p:cNvSpPr>
          <p:nvPr/>
        </p:nvSpPr>
        <p:spPr>
          <a:xfrm xmlns:a="http://schemas.openxmlformats.org/drawingml/2006/main">
            <a:off x="7000875" y="1619250"/>
            <a:ext cx="4476750" cy="3905250"/>
          </a:xfrm>
          <a:prstGeom xmlns:a="http://schemas.openxmlformats.org/drawingml/2006/main" prst="roundRect">
            <a:avLst>
              <a:gd name="adj" fmla="val 3902"/>
            </a:avLst>
          </a:prstGeom>
          <a:solidFill xmlns:a="http://schemas.openxmlformats.org/drawingml/2006/main">
            <a:srgbClr val="F1F3F5"/>
          </a:solidFill>
          <a:ln xmlns:a="http://schemas.openxmlformats.org/drawingml/2006/main" w="9525">
            <a:solidFill>
              <a:srgbClr val="C9D0D6"/>
            </a:solidFill>
            <a:prstDash val="solid"/>
          </a:ln>
        </p:spPr>
      </p:sp>
      <p:sp>
        <p:nvSpPr>
          <p:cNvPr id="16" name="tool-head">
            <a:extLst xmlns:a="http://schemas.openxmlformats.org/drawingml/2006/main">
              <a:ext uri="{FF2B5EF4-FFF2-40B4-BE49-F238E27FC236}">
                <a16:creationId xmlns:a16="http://schemas.microsoft.com/office/drawing/2014/main" id="{E7F433FF-F221-4089-9C54-010665A151B7}"/>
              </a:ext>
            </a:extLst>
          </p:cNvPr>
          <p:cNvSpPr>
            <a:spLocks xmlns:a="http://schemas.openxmlformats.org/drawingml/2006/main" noGrp="1"/>
          </p:cNvSpPr>
          <p:nvPr/>
        </p:nvSpPr>
        <p:spPr>
          <a:xfrm xmlns:a="http://schemas.openxmlformats.org/drawingml/2006/main">
            <a:off x="7381875" y="2047875"/>
            <a:ext cx="3714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875" b="1">
                <a:solidFill>
                  <a:srgbClr val="7656B5"/>
                </a:solidFill>
                <a:latin typeface="Arial"/>
                <a:ea typeface="Arial"/>
                <a:cs typeface="Arial"/>
              </a:defRPr>
            </a:pPr>
            <a:r>
              <a:rPr sz="1875" b="1">
                <a:solidFill>
                  <a:srgbClr val="7656B5"/>
                </a:solidFill>
                <a:latin typeface="Arial"/>
                <a:ea typeface="Arial"/>
                <a:cs typeface="Arial"/>
              </a:rPr>
              <a:t>DATA-COLLECTION TOOLS</a:t>
            </a:r>
          </a:p>
        </p:txBody>
      </p:sp>
      <p:sp>
        <p:nvSpPr>
          <p:cNvPr id="17" name="tool-0">
            <a:extLst xmlns:a="http://schemas.openxmlformats.org/drawingml/2006/main">
              <a:ext uri="{FF2B5EF4-FFF2-40B4-BE49-F238E27FC236}">
                <a16:creationId xmlns:a16="http://schemas.microsoft.com/office/drawing/2014/main" id="{0DBE0562-1D68-4270-BCBA-293CDAF6A53B}"/>
              </a:ext>
            </a:extLst>
          </p:cNvPr>
          <p:cNvSpPr>
            <a:spLocks xmlns:a="http://schemas.openxmlformats.org/drawingml/2006/main" noGrp="1"/>
          </p:cNvSpPr>
          <p:nvPr/>
        </p:nvSpPr>
        <p:spPr>
          <a:xfrm xmlns:a="http://schemas.openxmlformats.org/drawingml/2006/main">
            <a:off x="7477125" y="2762250"/>
            <a:ext cx="3524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95238"/>
          </a:bodyPr>
          <a:lstStyle xmlns:a="http://schemas.openxmlformats.org/drawingml/2006/main"/>
          <a:p xmlns:a="http://schemas.openxmlformats.org/drawingml/2006/main">
            <a:pPr>
              <a:defRPr sz="1575">
                <a:solidFill>
                  <a:srgbClr val="14202B"/>
                </a:solidFill>
                <a:latin typeface="Arial"/>
                <a:ea typeface="Arial"/>
                <a:cs typeface="Arial"/>
              </a:defRPr>
            </a:pPr>
            <a:r>
              <a:rPr sz="1575">
                <a:solidFill>
                  <a:srgbClr val="14202B"/>
                </a:solidFill>
                <a:latin typeface="Arial"/>
                <a:ea typeface="Arial"/>
                <a:cs typeface="Arial"/>
              </a:rPr>
              <a:t>✓  Questionnaire — completed by the respondent</a:t>
            </a:r>
          </a:p>
        </p:txBody>
      </p:sp>
      <p:sp>
        <p:nvSpPr>
          <p:cNvPr id="18" name="tool-1">
            <a:extLst xmlns:a="http://schemas.openxmlformats.org/drawingml/2006/main">
              <a:ext uri="{FF2B5EF4-FFF2-40B4-BE49-F238E27FC236}">
                <a16:creationId xmlns:a16="http://schemas.microsoft.com/office/drawing/2014/main" id="{0B9EB303-4780-4536-BE65-DA39B03692AA}"/>
              </a:ext>
            </a:extLst>
          </p:cNvPr>
          <p:cNvSpPr>
            <a:spLocks xmlns:a="http://schemas.openxmlformats.org/drawingml/2006/main" noGrp="1"/>
          </p:cNvSpPr>
          <p:nvPr/>
        </p:nvSpPr>
        <p:spPr>
          <a:xfrm xmlns:a="http://schemas.openxmlformats.org/drawingml/2006/main">
            <a:off x="7477125" y="3381375"/>
            <a:ext cx="3524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99255"/>
          </a:bodyPr>
          <a:lstStyle xmlns:a="http://schemas.openxmlformats.org/drawingml/2006/main"/>
          <a:p xmlns:a="http://schemas.openxmlformats.org/drawingml/2006/main">
            <a:pPr>
              <a:defRPr sz="1575">
                <a:solidFill>
                  <a:srgbClr val="14202B"/>
                </a:solidFill>
                <a:latin typeface="Arial"/>
                <a:ea typeface="Arial"/>
                <a:cs typeface="Arial"/>
              </a:defRPr>
            </a:pPr>
            <a:r>
              <a:rPr sz="1575">
                <a:solidFill>
                  <a:srgbClr val="14202B"/>
                </a:solidFill>
                <a:latin typeface="Arial"/>
                <a:ea typeface="Arial"/>
                <a:cs typeface="Arial"/>
              </a:rPr>
              <a:t>✓  Schedule — filled by an investigator</a:t>
            </a:r>
          </a:p>
        </p:txBody>
      </p:sp>
      <p:sp>
        <p:nvSpPr>
          <p:cNvPr id="19" name="tool-2">
            <a:extLst xmlns:a="http://schemas.openxmlformats.org/drawingml/2006/main">
              <a:ext uri="{FF2B5EF4-FFF2-40B4-BE49-F238E27FC236}">
                <a16:creationId xmlns:a16="http://schemas.microsoft.com/office/drawing/2014/main" id="{5F4B1F14-3776-48D9-B551-E7F6F5156E0D}"/>
              </a:ext>
            </a:extLst>
          </p:cNvPr>
          <p:cNvSpPr>
            <a:spLocks xmlns:a="http://schemas.openxmlformats.org/drawingml/2006/main" noGrp="1"/>
          </p:cNvSpPr>
          <p:nvPr/>
        </p:nvSpPr>
        <p:spPr>
          <a:xfrm xmlns:a="http://schemas.openxmlformats.org/drawingml/2006/main">
            <a:off x="7477125" y="4000500"/>
            <a:ext cx="3524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95238"/>
          </a:bodyPr>
          <a:lstStyle xmlns:a="http://schemas.openxmlformats.org/drawingml/2006/main"/>
          <a:p xmlns:a="http://schemas.openxmlformats.org/drawingml/2006/main">
            <a:pPr>
              <a:defRPr sz="1575">
                <a:solidFill>
                  <a:srgbClr val="14202B"/>
                </a:solidFill>
                <a:latin typeface="Arial"/>
                <a:ea typeface="Arial"/>
                <a:cs typeface="Arial"/>
              </a:defRPr>
            </a:pPr>
            <a:r>
              <a:rPr sz="1575">
                <a:solidFill>
                  <a:srgbClr val="14202B"/>
                </a:solidFill>
                <a:latin typeface="Arial"/>
                <a:ea typeface="Arial"/>
                <a:cs typeface="Arial"/>
              </a:rPr>
              <a:t>✓  Interview guide — prompts for conversation</a:t>
            </a:r>
          </a:p>
        </p:txBody>
      </p:sp>
      <p:sp>
        <p:nvSpPr>
          <p:cNvPr id="20" name="tool-3">
            <a:extLst xmlns:a="http://schemas.openxmlformats.org/drawingml/2006/main">
              <a:ext uri="{FF2B5EF4-FFF2-40B4-BE49-F238E27FC236}">
                <a16:creationId xmlns:a16="http://schemas.microsoft.com/office/drawing/2014/main" id="{5C8955A9-3506-4A12-8875-1C1DC7E4CF44}"/>
              </a:ext>
            </a:extLst>
          </p:cNvPr>
          <p:cNvSpPr>
            <a:spLocks xmlns:a="http://schemas.openxmlformats.org/drawingml/2006/main" noGrp="1"/>
          </p:cNvSpPr>
          <p:nvPr/>
        </p:nvSpPr>
        <p:spPr>
          <a:xfrm xmlns:a="http://schemas.openxmlformats.org/drawingml/2006/main">
            <a:off x="7477125" y="4619625"/>
            <a:ext cx="3524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95238"/>
          </a:bodyPr>
          <a:lstStyle xmlns:a="http://schemas.openxmlformats.org/drawingml/2006/main"/>
          <a:p xmlns:a="http://schemas.openxmlformats.org/drawingml/2006/main">
            <a:pPr>
              <a:defRPr sz="1575">
                <a:solidFill>
                  <a:srgbClr val="14202B"/>
                </a:solidFill>
                <a:latin typeface="Arial"/>
                <a:ea typeface="Arial"/>
                <a:cs typeface="Arial"/>
              </a:defRPr>
            </a:pPr>
            <a:r>
              <a:rPr sz="1575">
                <a:solidFill>
                  <a:srgbClr val="14202B"/>
                </a:solidFill>
                <a:latin typeface="Arial"/>
                <a:ea typeface="Arial"/>
                <a:cs typeface="Arial"/>
              </a:rPr>
              <a:t>✓  Observation sheet — records visible events</a:t>
            </a:r>
          </a:p>
        </p:txBody>
      </p:sp>
    </p:spTree>
    <p:extLst>
      <p:ext uri="{BB962C8B-B14F-4D97-AF65-F5344CB8AC3E}">
        <p14:creationId xmlns:p14="http://schemas.microsoft.com/office/powerpoint/2010/main" val="1017404369"/>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15" name="eyebrow-9">
            <a:extLst xmlns:a="http://schemas.openxmlformats.org/drawingml/2006/main">
              <a:ext uri="{FF2B5EF4-FFF2-40B4-BE49-F238E27FC236}">
                <a16:creationId xmlns:a16="http://schemas.microsoft.com/office/drawing/2014/main" id="{DC0939EF-5D48-4EB3-B81B-4A84ABD2555D}"/>
              </a:ext>
            </a:extLst>
          </p:cNvPr>
          <p:cNvSpPr>
            <a:spLocks xmlns:a="http://schemas.openxmlformats.org/drawingml/2006/main" noGrp="1"/>
          </p:cNvSpPr>
          <p:nvPr/>
        </p:nvSpPr>
        <p:spPr>
          <a:xfrm xmlns:a="http://schemas.openxmlformats.org/drawingml/2006/main">
            <a:off x="533400" y="257175"/>
            <a:ext cx="495300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1125" b="1">
                <a:solidFill>
                  <a:srgbClr val="2779C4"/>
                </a:solidFill>
                <a:latin typeface="Arial"/>
                <a:ea typeface="Arial"/>
                <a:cs typeface="Arial"/>
              </a:defRPr>
            </a:pPr>
            <a:r>
              <a:rPr sz="1125" b="1">
                <a:solidFill>
                  <a:srgbClr val="2779C4"/>
                </a:solidFill>
                <a:latin typeface="Arial"/>
                <a:ea typeface="Arial"/>
                <a:cs typeface="Arial"/>
              </a:rPr>
              <a:t>PHASE 2 • RESEARCH DESIGNING</a:t>
            </a:r>
          </a:p>
        </p:txBody>
      </p:sp>
      <p:sp>
        <p:nvSpPr>
          <p:cNvPr id="2" name="title-9">
            <a:extLst xmlns:a="http://schemas.openxmlformats.org/drawingml/2006/main">
              <a:ext uri="{FF2B5EF4-FFF2-40B4-BE49-F238E27FC236}">
                <a16:creationId xmlns:a16="http://schemas.microsoft.com/office/drawing/2014/main" id="{7865F8FF-CCB3-449B-B3C3-9E6A91BB511B}"/>
              </a:ext>
            </a:extLst>
          </p:cNvPr>
          <p:cNvSpPr>
            <a:spLocks xmlns:a="http://schemas.openxmlformats.org/drawingml/2006/main" noGrp="1"/>
          </p:cNvSpPr>
          <p:nvPr/>
        </p:nvSpPr>
        <p:spPr>
          <a:xfrm xmlns:a="http://schemas.openxmlformats.org/drawingml/2006/main">
            <a:off x="533400" y="590550"/>
            <a:ext cx="11001375"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defRPr sz="2775" b="1">
                <a:solidFill>
                  <a:srgbClr val="14202B"/>
                </a:solidFill>
                <a:latin typeface="Arial"/>
                <a:ea typeface="Arial"/>
                <a:cs typeface="Arial"/>
              </a:defRPr>
            </a:pPr>
            <a:r>
              <a:rPr sz="2775" b="1">
                <a:solidFill>
                  <a:srgbClr val="14202B"/>
                </a:solidFill>
                <a:latin typeface="Arial"/>
                <a:ea typeface="Arial"/>
                <a:cs typeface="Arial"/>
              </a:rPr>
              <a:t>Sampling decides who will represent the larger group</a:t>
            </a:r>
          </a:p>
        </p:txBody>
      </p:sp>
      <p:sp>
        <p:nvSpPr>
          <p:cNvPr id="3" name="accent-9">
            <a:extLst xmlns:a="http://schemas.openxmlformats.org/drawingml/2006/main">
              <a:ext uri="{FF2B5EF4-FFF2-40B4-BE49-F238E27FC236}">
                <a16:creationId xmlns:a16="http://schemas.microsoft.com/office/drawing/2014/main" id="{4436DE8E-1593-4E41-9AA2-AC2FE57BCF47}"/>
              </a:ext>
            </a:extLst>
          </p:cNvPr>
          <p:cNvSpPr>
            <a:spLocks xmlns:a="http://schemas.openxmlformats.org/drawingml/2006/main" noGrp="1"/>
          </p:cNvSpPr>
          <p:nvPr/>
        </p:nvSpPr>
        <p:spPr>
          <a:xfrm xmlns:a="http://schemas.openxmlformats.org/drawingml/2006/main">
            <a:off x="533400" y="1200150"/>
            <a:ext cx="762000" cy="57150"/>
          </a:xfrm>
          <a:prstGeom xmlns:a="http://schemas.openxmlformats.org/drawingml/2006/main" prst="rect">
            <a:avLst/>
          </a:prstGeom>
          <a:solidFill xmlns:a="http://schemas.openxmlformats.org/drawingml/2006/main">
            <a:srgbClr val="2779C4"/>
          </a:solidFill>
          <a:ln xmlns:a="http://schemas.openxmlformats.org/drawingml/2006/main" w="0">
            <a:solidFill>
              <a:srgbClr val="2779C4"/>
            </a:solidFill>
            <a:prstDash val="solid"/>
          </a:ln>
        </p:spPr>
      </p:sp>
      <p:sp>
        <p:nvSpPr>
          <p:cNvPr id="4" name="footer-9">
            <a:extLst xmlns:a="http://schemas.openxmlformats.org/drawingml/2006/main">
              <a:ext uri="{FF2B5EF4-FFF2-40B4-BE49-F238E27FC236}">
                <a16:creationId xmlns:a16="http://schemas.microsoft.com/office/drawing/2014/main" id="{2E886584-7F3C-4B85-9027-21A966EFB73C}"/>
              </a:ext>
            </a:extLst>
          </p:cNvPr>
          <p:cNvSpPr>
            <a:spLocks xmlns:a="http://schemas.openxmlformats.org/drawingml/2006/main" noGrp="1"/>
          </p:cNvSpPr>
          <p:nvPr/>
        </p:nvSpPr>
        <p:spPr>
          <a:xfrm xmlns:a="http://schemas.openxmlformats.org/drawingml/2006/main">
            <a:off x="11315700" y="6381750"/>
            <a:ext cx="3429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r">
              <a:defRPr sz="1050">
                <a:solidFill>
                  <a:srgbClr val="5E6A75"/>
                </a:solidFill>
                <a:latin typeface="Arial"/>
                <a:ea typeface="Arial"/>
                <a:cs typeface="Arial"/>
              </a:defRPr>
            </a:pPr>
            <a:r>
              <a:rPr sz="1050">
                <a:solidFill>
                  <a:srgbClr val="5E6A75"/>
                </a:solidFill>
                <a:latin typeface="Arial"/>
                <a:ea typeface="Arial"/>
                <a:cs typeface="Arial"/>
              </a:rPr>
              <a:t>9</a:t>
            </a:r>
          </a:p>
        </p:txBody>
      </p:sp>
      <p:sp>
        <p:nvSpPr>
          <p:cNvPr id="5" name="sample-panel-0">
            <a:extLst xmlns:a="http://schemas.openxmlformats.org/drawingml/2006/main">
              <a:ext uri="{FF2B5EF4-FFF2-40B4-BE49-F238E27FC236}">
                <a16:creationId xmlns:a16="http://schemas.microsoft.com/office/drawing/2014/main" id="{BAD6A02F-E80E-4C27-994F-0B9057C477A9}"/>
              </a:ext>
            </a:extLst>
          </p:cNvPr>
          <p:cNvSpPr>
            <a:spLocks xmlns:a="http://schemas.openxmlformats.org/drawingml/2006/main" noGrp="1"/>
          </p:cNvSpPr>
          <p:nvPr/>
        </p:nvSpPr>
        <p:spPr>
          <a:xfrm xmlns:a="http://schemas.openxmlformats.org/drawingml/2006/main">
            <a:off x="523875" y="1762125"/>
            <a:ext cx="3429000" cy="3095625"/>
          </a:xfrm>
          <a:prstGeom xmlns:a="http://schemas.openxmlformats.org/drawingml/2006/main" prst="roundRect">
            <a:avLst>
              <a:gd name="adj" fmla="val 4923"/>
            </a:avLst>
          </a:prstGeom>
          <a:solidFill xmlns:a="http://schemas.openxmlformats.org/drawingml/2006/main">
            <a:srgbClr val="DCEFFD"/>
          </a:solidFill>
          <a:ln xmlns:a="http://schemas.openxmlformats.org/drawingml/2006/main" w="9525">
            <a:solidFill>
              <a:srgbClr val="2779C4"/>
            </a:solidFill>
            <a:prstDash val="solid"/>
          </a:ln>
        </p:spPr>
      </p:sp>
      <p:sp>
        <p:nvSpPr>
          <p:cNvPr id="6" name="sample-title-0">
            <a:extLst xmlns:a="http://schemas.openxmlformats.org/drawingml/2006/main">
              <a:ext uri="{FF2B5EF4-FFF2-40B4-BE49-F238E27FC236}">
                <a16:creationId xmlns:a16="http://schemas.microsoft.com/office/drawing/2014/main" id="{D812CC64-1213-4FDA-BE7C-D898878D92DA}"/>
              </a:ext>
            </a:extLst>
          </p:cNvPr>
          <p:cNvSpPr>
            <a:spLocks xmlns:a="http://schemas.openxmlformats.org/drawingml/2006/main" noGrp="1"/>
          </p:cNvSpPr>
          <p:nvPr/>
        </p:nvSpPr>
        <p:spPr>
          <a:xfrm xmlns:a="http://schemas.openxmlformats.org/drawingml/2006/main">
            <a:off x="762000" y="2143125"/>
            <a:ext cx="295275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950" b="1">
                <a:solidFill>
                  <a:srgbClr val="2779C4"/>
                </a:solidFill>
                <a:latin typeface="Arial"/>
                <a:ea typeface="Arial"/>
                <a:cs typeface="Arial"/>
              </a:defRPr>
            </a:pPr>
            <a:r>
              <a:rPr sz="1950" b="1">
                <a:solidFill>
                  <a:srgbClr val="2779C4"/>
                </a:solidFill>
                <a:latin typeface="Arial"/>
                <a:ea typeface="Arial"/>
                <a:cs typeface="Arial"/>
              </a:rPr>
              <a:t>POPULATION</a:t>
            </a:r>
          </a:p>
        </p:txBody>
      </p:sp>
      <p:sp>
        <p:nvSpPr>
          <p:cNvPr id="7" name="sample-body-0">
            <a:extLst xmlns:a="http://schemas.openxmlformats.org/drawingml/2006/main">
              <a:ext uri="{FF2B5EF4-FFF2-40B4-BE49-F238E27FC236}">
                <a16:creationId xmlns:a16="http://schemas.microsoft.com/office/drawing/2014/main" id="{0BB1A331-5434-4F02-B00D-00DE039D291E}"/>
              </a:ext>
            </a:extLst>
          </p:cNvPr>
          <p:cNvSpPr>
            <a:spLocks xmlns:a="http://schemas.openxmlformats.org/drawingml/2006/main" noGrp="1"/>
          </p:cNvSpPr>
          <p:nvPr/>
        </p:nvSpPr>
        <p:spPr>
          <a:xfrm xmlns:a="http://schemas.openxmlformats.org/drawingml/2006/main">
            <a:off x="857250" y="2952750"/>
            <a:ext cx="27622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100000"/>
          </a:bodyPr>
          <a:lstStyle xmlns:a="http://schemas.openxmlformats.org/drawingml/2006/main"/>
          <a:p xmlns:a="http://schemas.openxmlformats.org/drawingml/2006/main">
            <a:pPr algn="ctr">
              <a:defRPr sz="1725">
                <a:solidFill>
                  <a:srgbClr val="14202B"/>
                </a:solidFill>
                <a:latin typeface="Arial"/>
                <a:ea typeface="Arial"/>
                <a:cs typeface="Arial"/>
              </a:defRPr>
            </a:pPr>
            <a:r>
              <a:rPr sz="1725">
                <a:solidFill>
                  <a:srgbClr val="14202B"/>
                </a:solidFill>
                <a:latin typeface="Arial"/>
                <a:ea typeface="Arial"/>
                <a:cs typeface="Arial"/>
              </a:rPr>
              <a:t>All undergraduate students in the selected college during the study period</a:t>
            </a:r>
          </a:p>
        </p:txBody>
      </p:sp>
      <p:sp>
        <p:nvSpPr>
          <p:cNvPr id="8" name="sample-panel-1">
            <a:extLst xmlns:a="http://schemas.openxmlformats.org/drawingml/2006/main">
              <a:ext uri="{FF2B5EF4-FFF2-40B4-BE49-F238E27FC236}">
                <a16:creationId xmlns:a16="http://schemas.microsoft.com/office/drawing/2014/main" id="{6FABD164-3992-48B9-9A8E-0B29AAAC1C96}"/>
              </a:ext>
            </a:extLst>
          </p:cNvPr>
          <p:cNvSpPr>
            <a:spLocks xmlns:a="http://schemas.openxmlformats.org/drawingml/2006/main" noGrp="1"/>
          </p:cNvSpPr>
          <p:nvPr/>
        </p:nvSpPr>
        <p:spPr>
          <a:xfrm xmlns:a="http://schemas.openxmlformats.org/drawingml/2006/main">
            <a:off x="4381500" y="1762125"/>
            <a:ext cx="3429000" cy="3095625"/>
          </a:xfrm>
          <a:prstGeom xmlns:a="http://schemas.openxmlformats.org/drawingml/2006/main" prst="roundRect">
            <a:avLst>
              <a:gd name="adj" fmla="val 4923"/>
            </a:avLst>
          </a:prstGeom>
          <a:solidFill xmlns:a="http://schemas.openxmlformats.org/drawingml/2006/main">
            <a:srgbClr val="DDF3EF"/>
          </a:solidFill>
          <a:ln xmlns:a="http://schemas.openxmlformats.org/drawingml/2006/main" w="9525">
            <a:solidFill>
              <a:srgbClr val="1D8F84"/>
            </a:solidFill>
            <a:prstDash val="solid"/>
          </a:ln>
        </p:spPr>
      </p:sp>
      <p:sp>
        <p:nvSpPr>
          <p:cNvPr id="9" name="sample-title-1">
            <a:extLst xmlns:a="http://schemas.openxmlformats.org/drawingml/2006/main">
              <a:ext uri="{FF2B5EF4-FFF2-40B4-BE49-F238E27FC236}">
                <a16:creationId xmlns:a16="http://schemas.microsoft.com/office/drawing/2014/main" id="{4CDC62DC-8CC0-45DF-AC88-59E76F81AF50}"/>
              </a:ext>
            </a:extLst>
          </p:cNvPr>
          <p:cNvSpPr>
            <a:spLocks xmlns:a="http://schemas.openxmlformats.org/drawingml/2006/main" noGrp="1"/>
          </p:cNvSpPr>
          <p:nvPr/>
        </p:nvSpPr>
        <p:spPr>
          <a:xfrm xmlns:a="http://schemas.openxmlformats.org/drawingml/2006/main">
            <a:off x="4619625" y="2143125"/>
            <a:ext cx="295275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950" b="1">
                <a:solidFill>
                  <a:srgbClr val="1D8F84"/>
                </a:solidFill>
                <a:latin typeface="Arial"/>
                <a:ea typeface="Arial"/>
                <a:cs typeface="Arial"/>
              </a:defRPr>
            </a:pPr>
            <a:r>
              <a:rPr sz="1950" b="1">
                <a:solidFill>
                  <a:srgbClr val="1D8F84"/>
                </a:solidFill>
                <a:latin typeface="Arial"/>
                <a:ea typeface="Arial"/>
                <a:cs typeface="Arial"/>
              </a:rPr>
              <a:t>SAMPLE</a:t>
            </a:r>
          </a:p>
        </p:txBody>
      </p:sp>
      <p:sp>
        <p:nvSpPr>
          <p:cNvPr id="10" name="sample-body-1">
            <a:extLst xmlns:a="http://schemas.openxmlformats.org/drawingml/2006/main">
              <a:ext uri="{FF2B5EF4-FFF2-40B4-BE49-F238E27FC236}">
                <a16:creationId xmlns:a16="http://schemas.microsoft.com/office/drawing/2014/main" id="{AF140E41-060E-4152-86B4-DBC89A47BF31}"/>
              </a:ext>
            </a:extLst>
          </p:cNvPr>
          <p:cNvSpPr>
            <a:spLocks xmlns:a="http://schemas.openxmlformats.org/drawingml/2006/main" noGrp="1"/>
          </p:cNvSpPr>
          <p:nvPr/>
        </p:nvSpPr>
        <p:spPr>
          <a:xfrm xmlns:a="http://schemas.openxmlformats.org/drawingml/2006/main">
            <a:off x="4714875" y="2952750"/>
            <a:ext cx="27622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100000"/>
          </a:bodyPr>
          <a:lstStyle xmlns:a="http://schemas.openxmlformats.org/drawingml/2006/main"/>
          <a:p xmlns:a="http://schemas.openxmlformats.org/drawingml/2006/main">
            <a:pPr algn="ctr">
              <a:defRPr sz="1725">
                <a:solidFill>
                  <a:srgbClr val="14202B"/>
                </a:solidFill>
                <a:latin typeface="Arial"/>
                <a:ea typeface="Arial"/>
                <a:cs typeface="Arial"/>
              </a:defRPr>
            </a:pPr>
            <a:r>
              <a:rPr sz="1725">
                <a:solidFill>
                  <a:srgbClr val="14202B"/>
                </a:solidFill>
                <a:latin typeface="Arial"/>
                <a:ea typeface="Arial"/>
                <a:cs typeface="Arial"/>
              </a:rPr>
              <a:t>For illustration: 150 students actually selected for the survey</a:t>
            </a:r>
          </a:p>
        </p:txBody>
      </p:sp>
      <p:sp>
        <p:nvSpPr>
          <p:cNvPr id="11" name="sample-panel-2">
            <a:extLst xmlns:a="http://schemas.openxmlformats.org/drawingml/2006/main">
              <a:ext uri="{FF2B5EF4-FFF2-40B4-BE49-F238E27FC236}">
                <a16:creationId xmlns:a16="http://schemas.microsoft.com/office/drawing/2014/main" id="{9493DF08-B5D8-491E-9F2C-FCC074766302}"/>
              </a:ext>
            </a:extLst>
          </p:cNvPr>
          <p:cNvSpPr>
            <a:spLocks xmlns:a="http://schemas.openxmlformats.org/drawingml/2006/main" noGrp="1"/>
          </p:cNvSpPr>
          <p:nvPr/>
        </p:nvSpPr>
        <p:spPr>
          <a:xfrm xmlns:a="http://schemas.openxmlformats.org/drawingml/2006/main">
            <a:off x="8239125" y="1762125"/>
            <a:ext cx="3429000" cy="3095625"/>
          </a:xfrm>
          <a:prstGeom xmlns:a="http://schemas.openxmlformats.org/drawingml/2006/main" prst="roundRect">
            <a:avLst>
              <a:gd name="adj" fmla="val 4923"/>
            </a:avLst>
          </a:prstGeom>
          <a:solidFill xmlns:a="http://schemas.openxmlformats.org/drawingml/2006/main">
            <a:srgbClr val="FFF6E3"/>
          </a:solidFill>
          <a:ln xmlns:a="http://schemas.openxmlformats.org/drawingml/2006/main" w="9525">
            <a:solidFill>
              <a:srgbClr val="EFA536"/>
            </a:solidFill>
            <a:prstDash val="solid"/>
          </a:ln>
        </p:spPr>
      </p:sp>
      <p:sp>
        <p:nvSpPr>
          <p:cNvPr id="12" name="sample-title-2">
            <a:extLst xmlns:a="http://schemas.openxmlformats.org/drawingml/2006/main">
              <a:ext uri="{FF2B5EF4-FFF2-40B4-BE49-F238E27FC236}">
                <a16:creationId xmlns:a16="http://schemas.microsoft.com/office/drawing/2014/main" id="{D92B3E81-C709-4332-ADFC-0D3F65CE53AF}"/>
              </a:ext>
            </a:extLst>
          </p:cNvPr>
          <p:cNvSpPr>
            <a:spLocks xmlns:a="http://schemas.openxmlformats.org/drawingml/2006/main" noGrp="1"/>
          </p:cNvSpPr>
          <p:nvPr/>
        </p:nvSpPr>
        <p:spPr>
          <a:xfrm xmlns:a="http://schemas.openxmlformats.org/drawingml/2006/main">
            <a:off x="8477250" y="2143125"/>
            <a:ext cx="295275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950" b="1">
                <a:solidFill>
                  <a:srgbClr val="EFA536"/>
                </a:solidFill>
                <a:latin typeface="Arial"/>
                <a:ea typeface="Arial"/>
                <a:cs typeface="Arial"/>
              </a:defRPr>
            </a:pPr>
            <a:r>
              <a:rPr sz="1950" b="1">
                <a:solidFill>
                  <a:srgbClr val="EFA536"/>
                </a:solidFill>
                <a:latin typeface="Arial"/>
                <a:ea typeface="Arial"/>
                <a:cs typeface="Arial"/>
              </a:rPr>
              <a:t>SAMPLING METHOD</a:t>
            </a:r>
          </a:p>
        </p:txBody>
      </p:sp>
      <p:sp>
        <p:nvSpPr>
          <p:cNvPr id="13" name="sample-body-2">
            <a:extLst xmlns:a="http://schemas.openxmlformats.org/drawingml/2006/main">
              <a:ext uri="{FF2B5EF4-FFF2-40B4-BE49-F238E27FC236}">
                <a16:creationId xmlns:a16="http://schemas.microsoft.com/office/drawing/2014/main" id="{F1729A94-D89B-48BA-B485-0846817CC0DC}"/>
              </a:ext>
            </a:extLst>
          </p:cNvPr>
          <p:cNvSpPr>
            <a:spLocks xmlns:a="http://schemas.openxmlformats.org/drawingml/2006/main" noGrp="1"/>
          </p:cNvSpPr>
          <p:nvPr/>
        </p:nvSpPr>
        <p:spPr>
          <a:xfrm xmlns:a="http://schemas.openxmlformats.org/drawingml/2006/main">
            <a:off x="8572500" y="2952750"/>
            <a:ext cx="27622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ctr">
            <a:normAutofit fontScale="100000"/>
          </a:bodyPr>
          <a:lstStyle xmlns:a="http://schemas.openxmlformats.org/drawingml/2006/main"/>
          <a:p xmlns:a="http://schemas.openxmlformats.org/drawingml/2006/main">
            <a:pPr algn="ctr">
              <a:defRPr sz="1725">
                <a:solidFill>
                  <a:srgbClr val="14202B"/>
                </a:solidFill>
                <a:latin typeface="Arial"/>
                <a:ea typeface="Arial"/>
                <a:cs typeface="Arial"/>
              </a:defRPr>
            </a:pPr>
            <a:r>
              <a:rPr sz="1725">
                <a:solidFill>
                  <a:srgbClr val="14202B"/>
                </a:solidFill>
                <a:latin typeface="Arial"/>
                <a:ea typeface="Arial"/>
                <a:cs typeface="Arial"/>
              </a:rPr>
              <a:t>Prefer stratified random sampling by year or stream when a student list is available</a:t>
            </a:r>
          </a:p>
        </p:txBody>
      </p:sp>
      <p:sp>
        <p:nvSpPr>
          <p:cNvPr id="14" name="sample-warning">
            <a:extLst xmlns:a="http://schemas.openxmlformats.org/drawingml/2006/main">
              <a:ext uri="{FF2B5EF4-FFF2-40B4-BE49-F238E27FC236}">
                <a16:creationId xmlns:a16="http://schemas.microsoft.com/office/drawing/2014/main" id="{D006DDF5-74E3-4282-9455-6AD8382220DA}"/>
              </a:ext>
            </a:extLst>
          </p:cNvPr>
          <p:cNvSpPr>
            <a:spLocks xmlns:a="http://schemas.openxmlformats.org/drawingml/2006/main" noGrp="1"/>
          </p:cNvSpPr>
          <p:nvPr/>
        </p:nvSpPr>
        <p:spPr>
          <a:xfrm xmlns:a="http://schemas.openxmlformats.org/drawingml/2006/main">
            <a:off x="1238250" y="5334000"/>
            <a:ext cx="971550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38100" tIns="19050" rIns="38100" bIns="19050" anchor="t">
            <a:noAutofit/>
          </a:bodyPr>
          <a:lstStyle xmlns:a="http://schemas.openxmlformats.org/drawingml/2006/main"/>
          <a:p xmlns:a="http://schemas.openxmlformats.org/drawingml/2006/main">
            <a:pPr algn="ctr">
              <a:defRPr sz="1800">
                <a:solidFill>
                  <a:srgbClr val="C65353"/>
                </a:solidFill>
                <a:latin typeface="Arial"/>
                <a:ea typeface="Arial"/>
                <a:cs typeface="Arial"/>
              </a:defRPr>
            </a:pPr>
            <a:r>
              <a:rPr sz="1800">
                <a:solidFill>
                  <a:srgbClr val="C65353"/>
                </a:solidFill>
                <a:latin typeface="Arial"/>
                <a:ea typeface="Arial"/>
                <a:cs typeface="Arial"/>
              </a:rPr>
              <a:t>Convenience sampling is easier, but it may over-represent students who are easiest to reach.</a:t>
            </a:r>
          </a:p>
        </p:txBody>
      </p:sp>
    </p:spTree>
    <p:extLst>
      <p:ext uri="{BB962C8B-B14F-4D97-AF65-F5344CB8AC3E}">
        <p14:creationId xmlns:p14="http://schemas.microsoft.com/office/powerpoint/2010/main" val="887019604"/>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2026-09-04T07:10:46.0180000Z</dcterms:created>
  <dcterms:modified xsi:type="dcterms:W3CDTF">2026-09-04T07:10:46.0180000Z</dcterms:modified>
</coreProperties>
</file>