
<file path=[Content_Types].xml><?xml version="1.0" encoding="utf-8"?>
<Types xmlns="http://schemas.openxmlformats.org/package/2006/content-types">
  <Default Extension="xml" ContentType="application/vnd.openxmlformats-package.core-properties+xml"/>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263f3e46016a49c3" /><Relationship Type="http://schemas.openxmlformats.org/officeDocument/2006/relationships/extended-properties" Target="/docProps/app.xml" Id="Rd86eaeaa9b5b401f" /><Relationship Type="http://schemas.openxmlformats.org/officeDocument/2006/relationships/officeDocument" Target="/ppt/presentation.xml" Id="R6fca2e0f63fb4cff" /></Relationships>
</file>

<file path=ppt/presentation.xml><?xml version="1.0" encoding="utf-8"?>
<p:presentation xmlns:p="http://schemas.openxmlformats.org/presentationml/2006/main">
  <p:sldMasterIdLst>
    <p:sldMasterId xmlns:r="http://schemas.openxmlformats.org/officeDocument/2006/relationships" id="2147483648" r:id="R2789919527134536"/>
  </p:sldMasterIdLst>
  <p:notesMasterIdLst>
    <p:notesMasterId xmlns:r="http://schemas.openxmlformats.org/officeDocument/2006/relationships" r:id="R721d67b4f2bc4843"/>
  </p:notesMasterIdLst>
  <p:sldIdLst>
    <p:sldId xmlns:r="http://schemas.openxmlformats.org/officeDocument/2006/relationships" id="256" r:id="R14ca8f3c82364610"/>
    <p:sldId xmlns:r="http://schemas.openxmlformats.org/officeDocument/2006/relationships" id="257" r:id="R481910908e1649de"/>
    <p:sldId xmlns:r="http://schemas.openxmlformats.org/officeDocument/2006/relationships" id="258" r:id="Rb236c5ec32e444e4"/>
    <p:sldId xmlns:r="http://schemas.openxmlformats.org/officeDocument/2006/relationships" id="259" r:id="R837106c8e25f457f"/>
    <p:sldId xmlns:r="http://schemas.openxmlformats.org/officeDocument/2006/relationships" id="260" r:id="Rc4580beab1334564"/>
    <p:sldId xmlns:r="http://schemas.openxmlformats.org/officeDocument/2006/relationships" id="261" r:id="Rb9749bd031ae4eab"/>
    <p:sldId xmlns:r="http://schemas.openxmlformats.org/officeDocument/2006/relationships" id="262" r:id="R46a25f2d84fd4a2d"/>
    <p:sldId xmlns:r="http://schemas.openxmlformats.org/officeDocument/2006/relationships" id="263" r:id="R8fffdcd389a04072"/>
    <p:sldId xmlns:r="http://schemas.openxmlformats.org/officeDocument/2006/relationships" id="264" r:id="R9b1ebeddf5654e49"/>
    <p:sldId xmlns:r="http://schemas.openxmlformats.org/officeDocument/2006/relationships" id="265" r:id="Rf74d7dbdc84247f6"/>
    <p:sldId xmlns:r="http://schemas.openxmlformats.org/officeDocument/2006/relationships" id="266" r:id="Rbe9345550d36463e"/>
    <p:sldId xmlns:r="http://schemas.openxmlformats.org/officeDocument/2006/relationships" id="267" r:id="R78071b312e7946dd"/>
    <p:sldId xmlns:r="http://schemas.openxmlformats.org/officeDocument/2006/relationships" id="268" r:id="Rc6c8dbcd7dda4d03"/>
    <p:sldId xmlns:r="http://schemas.openxmlformats.org/officeDocument/2006/relationships" id="269" r:id="R0e233d18cf30469f"/>
    <p:sldId xmlns:r="http://schemas.openxmlformats.org/officeDocument/2006/relationships" id="270" r:id="Rb01f19b9c21f4418"/>
    <p:sldId xmlns:r="http://schemas.openxmlformats.org/officeDocument/2006/relationships" id="271" r:id="R6999679674cc4d95"/>
    <p:sldId xmlns:r="http://schemas.openxmlformats.org/officeDocument/2006/relationships" id="272" r:id="R3df5d4ca2adb4eb9"/>
    <p:sldId xmlns:r="http://schemas.openxmlformats.org/officeDocument/2006/relationships" id="273" r:id="R36e089d164954fc0"/>
    <p:sldId xmlns:r="http://schemas.openxmlformats.org/officeDocument/2006/relationships" id="274" r:id="Rd3a49f210b3a420d"/>
    <p:sldId xmlns:r="http://schemas.openxmlformats.org/officeDocument/2006/relationships" id="275" r:id="Reb49693c9f394f7f"/>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7371a380dd184825" /><Relationship Type="http://schemas.openxmlformats.org/officeDocument/2006/relationships/slideMaster" Target="/ppt/slideMasters/slideMaster1.xml" Id="R2789919527134536" /><Relationship Type="http://schemas.openxmlformats.org/officeDocument/2006/relationships/notesMaster" Target="/ppt/notesMasters/notesMaster1.xml" Id="R721d67b4f2bc4843" /><Relationship Type="http://schemas.openxmlformats.org/officeDocument/2006/relationships/presProps" Target="/ppt/presProps.xml" Id="Re49c0c97b60641fd" /><Relationship Type="http://schemas.openxmlformats.org/officeDocument/2006/relationships/tableStyles" Target="/ppt/tableStyles.xml" Id="R0a22e03d51e44c5d" /><Relationship Type="http://schemas.openxmlformats.org/officeDocument/2006/relationships/slide" Target="/ppt/slides/slide1.xml" Id="R14ca8f3c82364610" /><Relationship Type="http://schemas.openxmlformats.org/officeDocument/2006/relationships/slide" Target="/ppt/slides/slide2.xml" Id="R481910908e1649de" /><Relationship Type="http://schemas.openxmlformats.org/officeDocument/2006/relationships/slide" Target="/ppt/slides/slide3.xml" Id="Rb236c5ec32e444e4" /><Relationship Type="http://schemas.openxmlformats.org/officeDocument/2006/relationships/slide" Target="/ppt/slides/slide4.xml" Id="R837106c8e25f457f" /><Relationship Type="http://schemas.openxmlformats.org/officeDocument/2006/relationships/slide" Target="/ppt/slides/slide5.xml" Id="Rc4580beab1334564" /><Relationship Type="http://schemas.openxmlformats.org/officeDocument/2006/relationships/slide" Target="/ppt/slides/slide6.xml" Id="Rb9749bd031ae4eab" /><Relationship Type="http://schemas.openxmlformats.org/officeDocument/2006/relationships/slide" Target="/ppt/slides/slide7.xml" Id="R46a25f2d84fd4a2d" /><Relationship Type="http://schemas.openxmlformats.org/officeDocument/2006/relationships/slide" Target="/ppt/slides/slide8.xml" Id="R8fffdcd389a04072" /><Relationship Type="http://schemas.openxmlformats.org/officeDocument/2006/relationships/slide" Target="/ppt/slides/slide9.xml" Id="R9b1ebeddf5654e49" /><Relationship Type="http://schemas.openxmlformats.org/officeDocument/2006/relationships/slide" Target="/ppt/slides/slide10.xml" Id="Rf74d7dbdc84247f6" /><Relationship Type="http://schemas.openxmlformats.org/officeDocument/2006/relationships/slide" Target="/ppt/slides/slide11.xml" Id="Rbe9345550d36463e" /><Relationship Type="http://schemas.openxmlformats.org/officeDocument/2006/relationships/slide" Target="/ppt/slides/slide12.xml" Id="R78071b312e7946dd" /><Relationship Type="http://schemas.openxmlformats.org/officeDocument/2006/relationships/slide" Target="/ppt/slides/slide13.xml" Id="Rc6c8dbcd7dda4d03" /><Relationship Type="http://schemas.openxmlformats.org/officeDocument/2006/relationships/slide" Target="/ppt/slides/slide14.xml" Id="R0e233d18cf30469f" /><Relationship Type="http://schemas.openxmlformats.org/officeDocument/2006/relationships/slide" Target="/ppt/slides/slide15.xml" Id="Rb01f19b9c21f4418" /><Relationship Type="http://schemas.openxmlformats.org/officeDocument/2006/relationships/slide" Target="/ppt/slides/slide16.xml" Id="R6999679674cc4d95" /><Relationship Type="http://schemas.openxmlformats.org/officeDocument/2006/relationships/slide" Target="/ppt/slides/slide17.xml" Id="R3df5d4ca2adb4eb9" /><Relationship Type="http://schemas.openxmlformats.org/officeDocument/2006/relationships/slide" Target="/ppt/slides/slide18.xml" Id="R36e089d164954fc0" /><Relationship Type="http://schemas.openxmlformats.org/officeDocument/2006/relationships/slide" Target="/ppt/slides/slide19.xml" Id="Rd3a49f210b3a420d" /><Relationship Type="http://schemas.openxmlformats.org/officeDocument/2006/relationships/slide" Target="/ppt/slides/slide20.xml" Id="Reb49693c9f394f7f"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b7fd02c75f4e4d0f"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4aa704435f884009" /><Relationship Type="http://schemas.openxmlformats.org/officeDocument/2006/relationships/notesMaster" Target="/ppt/notesMasters/notesMaster1.xml" Id="R4493ccfa71db4df0"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460434ebc23c41fb" /><Relationship Type="http://schemas.openxmlformats.org/officeDocument/2006/relationships/notesMaster" Target="/ppt/notesMasters/notesMaster1.xml" Id="R49a1e557edf14f9f"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253e8c130d244965" /><Relationship Type="http://schemas.openxmlformats.org/officeDocument/2006/relationships/notesMaster" Target="/ppt/notesMasters/notesMaster1.xml" Id="R8d8228f47c964e67"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2974b85529084334" /><Relationship Type="http://schemas.openxmlformats.org/officeDocument/2006/relationships/notesMaster" Target="/ppt/notesMasters/notesMaster1.xml" Id="Rad87b5dfd16b4388"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cc3e5909864b4d56" /><Relationship Type="http://schemas.openxmlformats.org/officeDocument/2006/relationships/notesMaster" Target="/ppt/notesMasters/notesMaster1.xml" Id="Rb4860958dc394aad"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269728c400794f0d" /><Relationship Type="http://schemas.openxmlformats.org/officeDocument/2006/relationships/notesMaster" Target="/ppt/notesMasters/notesMaster1.xml" Id="R7ce0f5de1b7f4317"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535ba4ecd91b4a5d" /><Relationship Type="http://schemas.openxmlformats.org/officeDocument/2006/relationships/notesMaster" Target="/ppt/notesMasters/notesMaster1.xml" Id="R398f611b80ee49b3"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369f0f156fbf4a3e" /><Relationship Type="http://schemas.openxmlformats.org/officeDocument/2006/relationships/notesMaster" Target="/ppt/notesMasters/notesMaster1.xml" Id="R34979da763024b9d"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872cff92722a474e" /><Relationship Type="http://schemas.openxmlformats.org/officeDocument/2006/relationships/notesMaster" Target="/ppt/notesMasters/notesMaster1.xml" Id="Rd2e40cee2f684388"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f0c44b66c487417f" /><Relationship Type="http://schemas.openxmlformats.org/officeDocument/2006/relationships/notesMaster" Target="/ppt/notesMasters/notesMaster1.xml" Id="Rba282fc336d2400c"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c89b8733a23f4a59" /><Relationship Type="http://schemas.openxmlformats.org/officeDocument/2006/relationships/notesMaster" Target="/ppt/notesMasters/notesMaster1.xml" Id="R29dcf13732ea40d2" /></Relationships>
</file>

<file path=ppt/notesSlides/_rels/notesSlide2.xml.rels>&#65279;<?xml version="1.0" encoding="utf-8"?><Relationships xmlns="http://schemas.openxmlformats.org/package/2006/relationships"><Relationship Type="http://schemas.openxmlformats.org/officeDocument/2006/relationships/slide" Target="/ppt/slides/slide2.xml" Id="R8424342ec2b844a8" /><Relationship Type="http://schemas.openxmlformats.org/officeDocument/2006/relationships/notesMaster" Target="/ppt/notesMasters/notesMaster1.xml" Id="Rcfa9a076c55f4de1"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f4ae4a496f3f47a8" /><Relationship Type="http://schemas.openxmlformats.org/officeDocument/2006/relationships/notesMaster" Target="/ppt/notesMasters/notesMaster1.xml" Id="Rab4f764227334751" /></Relationships>
</file>

<file path=ppt/notesSlides/_rels/notesSlide3.xml.rels>&#65279;<?xml version="1.0" encoding="utf-8"?><Relationships xmlns="http://schemas.openxmlformats.org/package/2006/relationships"><Relationship Type="http://schemas.openxmlformats.org/officeDocument/2006/relationships/slide" Target="/ppt/slides/slide3.xml" Id="R0442199767f54bf5" /><Relationship Type="http://schemas.openxmlformats.org/officeDocument/2006/relationships/notesMaster" Target="/ppt/notesMasters/notesMaster1.xml" Id="R5a04890467024831" /></Relationships>
</file>

<file path=ppt/notesSlides/_rels/notesSlide4.xml.rels>&#65279;<?xml version="1.0" encoding="utf-8"?><Relationships xmlns="http://schemas.openxmlformats.org/package/2006/relationships"><Relationship Type="http://schemas.openxmlformats.org/officeDocument/2006/relationships/slide" Target="/ppt/slides/slide4.xml" Id="Ra754903fc00c4e29" /><Relationship Type="http://schemas.openxmlformats.org/officeDocument/2006/relationships/notesMaster" Target="/ppt/notesMasters/notesMaster1.xml" Id="Rc89000d750674d26" /></Relationships>
</file>

<file path=ppt/notesSlides/_rels/notesSlide5.xml.rels>&#65279;<?xml version="1.0" encoding="utf-8"?><Relationships xmlns="http://schemas.openxmlformats.org/package/2006/relationships"><Relationship Type="http://schemas.openxmlformats.org/officeDocument/2006/relationships/slide" Target="/ppt/slides/slide5.xml" Id="R87735ea7b25e41d3" /><Relationship Type="http://schemas.openxmlformats.org/officeDocument/2006/relationships/notesMaster" Target="/ppt/notesMasters/notesMaster1.xml" Id="Rd2835c06de014660" /></Relationships>
</file>

<file path=ppt/notesSlides/_rels/notesSlide6.xml.rels>&#65279;<?xml version="1.0" encoding="utf-8"?><Relationships xmlns="http://schemas.openxmlformats.org/package/2006/relationships"><Relationship Type="http://schemas.openxmlformats.org/officeDocument/2006/relationships/slide" Target="/ppt/slides/slide6.xml" Id="R10411f137ddf4935" /><Relationship Type="http://schemas.openxmlformats.org/officeDocument/2006/relationships/notesMaster" Target="/ppt/notesMasters/notesMaster1.xml" Id="Rb326f1ad05bc45cc" /></Relationships>
</file>

<file path=ppt/notesSlides/_rels/notesSlide7.xml.rels>&#65279;<?xml version="1.0" encoding="utf-8"?><Relationships xmlns="http://schemas.openxmlformats.org/package/2006/relationships"><Relationship Type="http://schemas.openxmlformats.org/officeDocument/2006/relationships/slide" Target="/ppt/slides/slide7.xml" Id="R2b52577d3fe24886" /><Relationship Type="http://schemas.openxmlformats.org/officeDocument/2006/relationships/notesMaster" Target="/ppt/notesMasters/notesMaster1.xml" Id="R7ccf6778d5254d7d" /></Relationships>
</file>

<file path=ppt/notesSlides/_rels/notesSlide8.xml.rels>&#65279;<?xml version="1.0" encoding="utf-8"?><Relationships xmlns="http://schemas.openxmlformats.org/package/2006/relationships"><Relationship Type="http://schemas.openxmlformats.org/officeDocument/2006/relationships/slide" Target="/ppt/slides/slide8.xml" Id="Rd35bc72ce4d048dd" /><Relationship Type="http://schemas.openxmlformats.org/officeDocument/2006/relationships/notesMaster" Target="/ppt/notesMasters/notesMaster1.xml" Id="R8c56187416934460" /></Relationships>
</file>

<file path=ppt/notesSlides/_rels/notesSlide9.xml.rels>&#65279;<?xml version="1.0" encoding="utf-8"?><Relationships xmlns="http://schemas.openxmlformats.org/package/2006/relationships"><Relationship Type="http://schemas.openxmlformats.org/officeDocument/2006/relationships/slide" Target="/ppt/slides/slide9.xml" Id="Rab9d3d4bd16b4e40" /><Relationship Type="http://schemas.openxmlformats.org/officeDocument/2006/relationships/notesMaster" Target="/ppt/notesMasters/notesMaster1.xml" Id="R63a1b0367b38413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Begin with a question: “Was the State always present wherever human beings lived?” Allow two or three answers. Then say: “Today we will see that the State is not timeless. It is a historical institution. Its form changed as society, economy, religion, warfare and ideas changed.” Point to the vertical journey on the right and tell students that each stage solves some problems but creates new ones.</a:t>
            </a:r>
          </a:p>
          <a:p xmlns:a="http://schemas.openxmlformats.org/drawingml/2006/main">
            <a:r>
              <a:t/>
            </a:r>
          </a:p>
          <a:p xmlns:a="http://schemas.openxmlformats.org/drawingml/2006/main">
            <a:r>
              <a:t>Interaction: Ask students to predict which stage first created the idea of citizenship based on law.</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Teach the vocabulary as relationships, not isolated definitions. A benefice or fief is a grant of land or rights. The vassal receives protection and occupation of land; in return, the vassal owes loyalty, homage and often military service. The vassal may then create dependants below him.</a:t>
            </a:r>
          </a:p>
          <a:p xmlns:a="http://schemas.openxmlformats.org/drawingml/2006/main">
            <a:r>
              <a:t/>
            </a:r>
          </a:p>
          <a:p xmlns:a="http://schemas.openxmlformats.org/drawingml/2006/main">
            <a:r>
              <a:t>Distinguish two relationships. Lord–vassal is principally political: loyalty and service. Lord–serf is principally economic: labour, dues and dependence.</a:t>
            </a:r>
          </a:p>
          <a:p xmlns:a="http://schemas.openxmlformats.org/drawingml/2006/main">
            <a:r>
              <a:t/>
            </a:r>
          </a:p>
          <a:p xmlns:a="http://schemas.openxmlformats.org/drawingml/2006/main">
            <a:r>
              <a:t>Interactive example: “Suppose a king grants a local noble control over land because the noble promises soldiers. Who actually cultivates the land?” The answer—peasants or serfs—reveals why the system is both political and economic.</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Point to the manuscript image: it depicts homage—a vassal formally acknowledging a superior lord. Then point to the pyramid. The pyramid looks centralized, but explain the paradox: each level held real local power. The monarch was often only the highest lord, not an absolute sovereign.</a:t>
            </a:r>
          </a:p>
          <a:p xmlns:a="http://schemas.openxmlformats.org/drawingml/2006/main">
            <a:r>
              <a:t/>
            </a:r>
          </a:p>
          <a:p xmlns:a="http://schemas.openxmlformats.org/drawingml/2006/main">
            <a:r>
              <a:t>Use Stuart Hall’s distinction in simple language: the feudal monarch was a suzerain—supreme within a chain of personal loyalties—but not fully sovereign in the modern sense. Different authorities could overlap, and a person might owe obligations to more than one power centre.</a:t>
            </a:r>
          </a:p>
          <a:p xmlns:a="http://schemas.openxmlformats.org/drawingml/2006/main">
            <a:r>
              <a:t/>
            </a:r>
          </a:p>
          <a:p xmlns:a="http://schemas.openxmlformats.org/drawingml/2006/main">
            <a:r>
              <a:t>Ask: “Why can a pyramid still produce weak central authority?” Expected answer: because power is delegated and tied to personal land-based relations.</a:t>
            </a:r>
          </a:p>
          <a:p xmlns:a="http://schemas.openxmlformats.org/drawingml/2006/main">
            <a:r>
              <a:t/>
            </a:r>
          </a:p>
          <a:p xmlns:a="http://schemas.openxmlformats.org/drawingml/2006/main">
            <a:r>
              <a:t>[Sources]</a:t>
            </a:r>
          </a:p>
          <a:p xmlns:a="http://schemas.openxmlformats.org/drawingml/2006/main">
            <a:r>
              <a:t>- User-provided text: “Journey of the State,” p. 44.</a:t>
            </a:r>
          </a:p>
          <a:p xmlns:a="http://schemas.openxmlformats.org/drawingml/2006/main">
            <a:r>
              <a:t>- Image: Maître de Jeanne de Laval, “Aveu René 2.jpg,” c. 1469, Archives nationales/Wikimedia Commons, public domain, https://commons.wikimedia.org/wiki/File:Aveu_Ren%C3%A9_2.jpg</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Describe a simple conflict. A monarch appoints an official or taxes Church land; the Church objects and claims higher spiritual authority. Who has the final word? Medieval Europe often lacked a single accepted answer.</a:t>
            </a:r>
          </a:p>
          <a:p xmlns:a="http://schemas.openxmlformats.org/drawingml/2006/main">
            <a:r>
              <a:t/>
            </a:r>
          </a:p>
          <a:p xmlns:a="http://schemas.openxmlformats.org/drawingml/2006/main">
            <a:r>
              <a:t>This conflict matters because it helped generate the later idea of sovereignty. Papal claims to supreme spiritual power provoked monarchs to assert a supreme, independent secular authority. Machiavelli later gave forceful expression to autonomous political rule.</a:t>
            </a:r>
          </a:p>
          <a:p xmlns:a="http://schemas.openxmlformats.org/drawingml/2006/main">
            <a:r>
              <a:t/>
            </a:r>
          </a:p>
          <a:p xmlns:a="http://schemas.openxmlformats.org/drawingml/2006/main">
            <a:r>
              <a:t>Ask the class: “Can two institutions both be supreme in the same field?” Let the tension sit for a moment. Then say that modern sovereignty develops partly as an attempt to end this ambiguity.</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Treat these as connected processes. Renaissance and scientific inquiry questioned established intellectual authority. Commercial relations connected people beyond local estates. Changes in production weakened the economic foundations of serfdom. Stronger territorial monarchies then absorbed smaller centres of power.</a:t>
            </a:r>
          </a:p>
          <a:p xmlns:a="http://schemas.openxmlformats.org/drawingml/2006/main">
            <a:r>
              <a:t/>
            </a:r>
          </a:p>
          <a:p xmlns:a="http://schemas.openxmlformats.org/drawingml/2006/main">
            <a:r>
              <a:t>Simple example: A merchant trading across several regions needs predictable roads, currency, contracts and security. Fragmented local rules become an obstacle. A centralized authority can promise uniformity.</a:t>
            </a:r>
          </a:p>
          <a:p xmlns:a="http://schemas.openxmlformats.org/drawingml/2006/main">
            <a:r>
              <a:t/>
            </a:r>
          </a:p>
          <a:p xmlns:a="http://schemas.openxmlformats.org/drawingml/2006/main">
            <a:r>
              <a:t>Ask: “Which change is economic, which is intellectual, and which is political?” Then emphasize that historical transformations rarely have only one cause.</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Define absolutism carefully: not simply a cruel king, but a system in which political power is gathered under a single sovereign head. The key institutional developments are unified territory, more regular law and security, central taxation, and a standing army.</a:t>
            </a:r>
          </a:p>
          <a:p xmlns:a="http://schemas.openxmlformats.org/drawingml/2006/main">
            <a:r>
              <a:t/>
            </a:r>
          </a:p>
          <a:p xmlns:a="http://schemas.openxmlformats.org/drawingml/2006/main">
            <a:r>
              <a:t>Contrast the army with feudal service. Under feudalism, nobles owe soldiers through personal obligations. Under absolutism, a standing national army is maintained continuously through state revenue. Machiavelli criticized unreliable mercenaries and favoured national forces.</a:t>
            </a:r>
          </a:p>
          <a:p xmlns:a="http://schemas.openxmlformats.org/drawingml/2006/main">
            <a:r>
              <a:t/>
            </a:r>
          </a:p>
          <a:p xmlns:a="http://schemas.openxmlformats.org/drawingml/2006/main">
            <a:r>
              <a:t>Ask: “Why does taxation matter for sovereignty?” Because a government that reliably raises revenue can maintain officials, courts and armed forces without depending entirely on feudal lords.</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Avoid presenting the revolutions as identical. Say: “Each arose in a different context, but together they changed the vocabulary of legitimate rule.” The central shift is from authority justified mainly by monarchy and divine right toward authority justified through constitutionalism, popular sovereignty and rights.</a:t>
            </a:r>
          </a:p>
          <a:p xmlns:a="http://schemas.openxmlformats.org/drawingml/2006/main">
            <a:r>
              <a:t/>
            </a:r>
          </a:p>
          <a:p xmlns:a="http://schemas.openxmlformats.org/drawingml/2006/main">
            <a:r>
              <a:t>Everyday example: A hostel warden may have authority, but students ask two questions: Who gave this authority? What rules limit it? Modern constitutional politics asks the same questions of the State.</a:t>
            </a:r>
          </a:p>
          <a:p xmlns:a="http://schemas.openxmlformats.org/drawingml/2006/main">
            <a:r>
              <a:t/>
            </a:r>
          </a:p>
          <a:p xmlns:a="http://schemas.openxmlformats.org/drawingml/2006/main">
            <a:r>
              <a:t>Quick interaction: Assign one principle to each row—limits, consent, rights—and ask students to explain the connection in one sentence.</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Teach the three verbs: divide, limit, answer. First, power is divided through separation of powers. Second, rights limit what government may do. Third, responsible government makes office-holders answerable.</a:t>
            </a:r>
          </a:p>
          <a:p xmlns:a="http://schemas.openxmlformats.org/drawingml/2006/main">
            <a:r>
              <a:t/>
            </a:r>
          </a:p>
          <a:p xmlns:a="http://schemas.openxmlformats.org/drawingml/2006/main">
            <a:r>
              <a:t>Use a college example: The principal, governing body and university each have different powers; written rules protect students; and decisions may require explanation or review. The analogy shows institutional restraint, though a State is much more complex.</a:t>
            </a:r>
          </a:p>
          <a:p xmlns:a="http://schemas.openxmlformats.org/drawingml/2006/main">
            <a:r>
              <a:t/>
            </a:r>
          </a:p>
          <a:p xmlns:a="http://schemas.openxmlformats.org/drawingml/2006/main">
            <a:r>
              <a:t>Clarify the bottom sentence: A constitution can exist on paper while power remains arbitrary. Constitutionalism means the rules actually structure and restrain public authority.</a:t>
            </a:r>
          </a:p>
          <a:p xmlns:a="http://schemas.openxmlformats.org/drawingml/2006/main">
            <a:r>
              <a:t/>
            </a:r>
          </a:p>
          <a:p xmlns:a="http://schemas.openxmlformats.org/drawingml/2006/main">
            <a:r>
              <a:t>Ask students to give one Indian example for each verb: divide, limit and answer.</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critical correction to the timeline. Say: “The nation-state emerged through particular European histories, but colonial powers exported administrative structures to societies with different political traditions.” Colonized populations did not experience the State first as equal sovereignty; they often experienced it as rule by an external imperial power.</a:t>
            </a:r>
          </a:p>
          <a:p xmlns:a="http://schemas.openxmlformats.org/drawingml/2006/main">
            <a:r>
              <a:t/>
            </a:r>
          </a:p>
          <a:p xmlns:a="http://schemas.openxmlformats.org/drawingml/2006/main">
            <a:r>
              <a:t>Explain the source’s master–slave analogy as a critique of colonial hierarchy: colonies served imperial interests rather than exercising equal sovereignty.</a:t>
            </a:r>
          </a:p>
          <a:p xmlns:a="http://schemas.openxmlformats.org/drawingml/2006/main">
            <a:r>
              <a:t/>
            </a:r>
          </a:p>
          <a:p xmlns:a="http://schemas.openxmlformats.org/drawingml/2006/main">
            <a:r>
              <a:t>Ask: “What problems arise if we treat European history as the natural history of every society?” Expected answers: it erases indigenous institutions, ignores conquest and assumes one path of development.</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image as the bridge between the global history and India. Say: “Independence did not erase every colonial institution overnight. But constitution-making changed the claimed source and purpose of authority.” Authority was now to be derived from the people, exercised through constitutional institutions and limited by rights.</a:t>
            </a:r>
          </a:p>
          <a:p xmlns:a="http://schemas.openxmlformats.org/drawingml/2006/main">
            <a:r>
              <a:t/>
            </a:r>
          </a:p>
          <a:p xmlns:a="http://schemas.openxmlformats.org/drawingml/2006/main">
            <a:r>
              <a:t>Simple contrast: Under colonial rule, Indians were governed without equal control over sovereign power. Under the Constitution, people are citizens and the opening claim is ‘We, the People of India.’</a:t>
            </a:r>
          </a:p>
          <a:p xmlns:a="http://schemas.openxmlformats.org/drawingml/2006/main">
            <a:r>
              <a:t/>
            </a:r>
          </a:p>
          <a:p xmlns:a="http://schemas.openxmlformats.org/drawingml/2006/main">
            <a:r>
              <a:t>Ask: “Which earlier historical contributions are visible here?” Students may identify Roman law, sovereignty, territorial government, rights, constitutionalism and representative institutions.</a:t>
            </a:r>
          </a:p>
          <a:p xmlns:a="http://schemas.openxmlformats.org/drawingml/2006/main">
            <a:r>
              <a:t/>
            </a:r>
          </a:p>
          <a:p xmlns:a="http://schemas.openxmlformats.org/drawingml/2006/main">
            <a:r>
              <a:t>[Sources]</a:t>
            </a:r>
          </a:p>
          <a:p xmlns:a="http://schemas.openxmlformats.org/drawingml/2006/main">
            <a:r>
              <a:t>- User-provided text: “Journey of the State,” p. 45.</a:t>
            </a:r>
          </a:p>
          <a:p xmlns:a="http://schemas.openxmlformats.org/drawingml/2006/main">
            <a:r>
              <a:t>- Image: “Indian Constituent Assembly.JPG,” 11 December 1946, Wikimedia Commons, public domain in India, https://commons.wikimedia.org/wiki/File:Indian_Constituent_Assembly.JPG</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as a revision slide. Read by columns rather than rows. First compare territory: fluid, small, expansive, fragmented, unified, national. Then compare authority. Finally compare how people are understood—as members, citizens, legal statuses, dependants, subjects and citizens again in a fuller constitutional sense.</a:t>
            </a:r>
          </a:p>
          <a:p xmlns:a="http://schemas.openxmlformats.org/drawingml/2006/main">
            <a:r>
              <a:t/>
            </a:r>
          </a:p>
          <a:p xmlns:a="http://schemas.openxmlformats.org/drawingml/2006/main">
            <a:r>
              <a:t>Interactive activity: Cover the final column mentally and ask students to supply one legacy of each stage. Or choose any two rows and ask: “What changed, and why did it matter?”</a:t>
            </a:r>
          </a:p>
          <a:p xmlns:a="http://schemas.openxmlformats.org/drawingml/2006/main">
            <a:r>
              <a:t/>
            </a:r>
          </a:p>
          <a:p xmlns:a="http://schemas.openxmlformats.org/drawingml/2006/main">
            <a:r>
              <a:t>Emphasize continuity: later stages do not completely erase earlier ones. Modern States still use law inherited from Rome, territorial sovereignty strengthened by absolutism, and rights developed through constitutional revolutions.</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Say: “When we call the State a historical phenomenon, we mean it emerged at a particular stage and later changed form. Human society came first; the modern nation-state came much later.” Use a familiar analogy: a university existed before its present departments, regulations and digital systems. The institution developed as needs and conditions changed. In the same way, political authority changed form.</a:t>
            </a:r>
          </a:p>
          <a:p xmlns:a="http://schemas.openxmlformats.org/drawingml/2006/main">
            <a:r>
              <a:t/>
            </a:r>
          </a:p>
          <a:p xmlns:a="http://schemas.openxmlformats.org/drawingml/2006/main">
            <a:r>
              <a:t>Ask: “If a village settles disputes through elders but has no fixed territory, bureaucracy or central ruler, should we immediately call it a State?” Use their answers to lead into stateless societies.</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by returning to the opening question. Say: “The State is not one invention made at one moment. It carries several historical layers: Roman law, the sovereignty strengthened by territorial monarchy, constitutional rights, and democratic accountability.”</a:t>
            </a:r>
          </a:p>
          <a:p xmlns:a="http://schemas.openxmlformats.org/drawingml/2006/main">
            <a:r>
              <a:t/>
            </a:r>
          </a:p>
          <a:p xmlns:a="http://schemas.openxmlformats.org/drawingml/2006/main">
            <a:r>
              <a:t>Run the final challenge as a two-minute think–pair–share. Students select any present-day State and use the five questions at the bottom. They should identify one strength and one unfinished problem.</a:t>
            </a:r>
          </a:p>
          <a:p xmlns:a="http://schemas.openxmlformats.org/drawingml/2006/main">
            <a:r>
              <a:t/>
            </a:r>
          </a:p>
          <a:p xmlns:a="http://schemas.openxmlformats.org/drawingml/2006/main">
            <a:r>
              <a:t>Possible example: In a constitutional democracy, territory and legal institutions may be stable, but equality, rights protection or accountability may remain incomplete. This shows why the journey of the State is not simply finished.</a:t>
            </a:r>
          </a:p>
          <a:p xmlns:a="http://schemas.openxmlformats.org/drawingml/2006/main">
            <a:r>
              <a:t/>
            </a:r>
          </a:p>
          <a:p xmlns:a="http://schemas.openxmlformats.org/drawingml/2006/main">
            <a:r>
              <a:t>Exit question: “In one sentence, explain why the modern nation-state cannot be understood only by studying present institutions.” Expected idea: because those institutions are products of long social, economic, political and intellectual transformations.</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Walk slowly across the timeline. Say: “This is not a perfectly straight or universal path. Different regions followed different trajectories, and forms overlapped. The timeline is a learning device.” Stress the larger movement: authority became more organized, then centralized, and later constitutionally limited.</a:t>
            </a:r>
          </a:p>
          <a:p xmlns:a="http://schemas.openxmlformats.org/drawingml/2006/main">
            <a:r>
              <a:t/>
            </a:r>
          </a:p>
          <a:p xmlns:a="http://schemas.openxmlformats.org/drawingml/2006/main">
            <a:r>
              <a:t>Quick check: Ask one student to identify the stage with the weakest central authority. Ask another to identify the stage where authority becomes strongly centralized.</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Start with the phrase on the right: “No State does not mean no order.” Students often confuse the absence of a modern government with chaos. Explain that customary rules can be strong even without a central authority.</a:t>
            </a:r>
          </a:p>
          <a:p xmlns:a="http://schemas.openxmlformats.org/drawingml/2006/main">
            <a:r>
              <a:t/>
            </a:r>
          </a:p>
          <a:p xmlns:a="http://schemas.openxmlformats.org/drawingml/2006/main">
            <a:r>
              <a:t>Simple example: Two families in a clan disagree about land use. Elders hear both sides and invoke inherited custom. This is authority, but it may not yet be a State because there is no specialized government ruling a definite territory.</a:t>
            </a:r>
          </a:p>
          <a:p xmlns:a="http://schemas.openxmlformats.org/drawingml/2006/main">
            <a:r>
              <a:t/>
            </a:r>
          </a:p>
          <a:p xmlns:a="http://schemas.openxmlformats.org/drawingml/2006/main">
            <a:r>
              <a:t>Interactive question: “What extra features would transform this arrangement into something closer to a State?” Look for territory, central institutions, taxation, law and enforcement.</a:t>
            </a:r>
          </a:p>
          <a:p xmlns:a="http://schemas.openxmlformats.org/drawingml/2006/main">
            <a:r>
              <a:t/>
            </a:r>
          </a:p>
          <a:p xmlns:a="http://schemas.openxmlformats.org/drawingml/2006/main">
            <a:r>
              <a:t>Mention Engels carefully: in the Marxian reading used in the source, the State emerges alongside class divisions, so calling every tribal organization a ‘tribal state’ may be misleading.</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photograph to move away from a purely European story. Say: “Large agrarian settlements required coordination: water management, storage, labour, defence and dispute settlement.” This does not mean every river civilization had the same political system. It means settled agriculture made more complex administration possible.</a:t>
            </a:r>
          </a:p>
          <a:p xmlns:a="http://schemas.openxmlformats.org/drawingml/2006/main">
            <a:r>
              <a:t/>
            </a:r>
          </a:p>
          <a:p xmlns:a="http://schemas.openxmlformats.org/drawingml/2006/main">
            <a:r>
              <a:t>Ask students to imagine one practical problem: “If five villages depend on the same canal, who decides when each village receives water?” Their answer shows why coordination and authority grow.</a:t>
            </a:r>
          </a:p>
          <a:p xmlns:a="http://schemas.openxmlformats.org/drawingml/2006/main">
            <a:r>
              <a:t/>
            </a:r>
          </a:p>
          <a:p xmlns:a="http://schemas.openxmlformats.org/drawingml/2006/main">
            <a:r>
              <a:t>The source mentions civilizations along the Ganges, Nile, Euphrates and Yangtze or Yellow River. Add that Mohenjo-daro reminds us that the Indian subcontinent had complex urban life long before the European nation-state.</a:t>
            </a:r>
          </a:p>
          <a:p xmlns:a="http://schemas.openxmlformats.org/drawingml/2006/main">
            <a:r>
              <a:t/>
            </a:r>
          </a:p>
          <a:p xmlns:a="http://schemas.openxmlformats.org/drawingml/2006/main">
            <a:r>
              <a:t>[Sources]</a:t>
            </a:r>
          </a:p>
          <a:p xmlns:a="http://schemas.openxmlformats.org/drawingml/2006/main">
            <a:r>
              <a:t>- User-provided text: “Journey of the State,” pp. 43–45.</a:t>
            </a:r>
          </a:p>
          <a:p xmlns:a="http://schemas.openxmlformats.org/drawingml/2006/main">
            <a:r>
              <a:t>- Image: Saqib Qayyum, “Mohenjo-daro.jpg,” Wikimedia Commons, CC BY-SA 3.0, https://commons.wikimedia.org/wiki/File:Mohenjo-daro.jpg</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the expression on the bottom as a critical description, not as a claim that every ruler behaved identically. The point is that many early agrarian monarchies were organized around extracting labour and revenue and maintaining obedience.</a:t>
            </a:r>
          </a:p>
          <a:p xmlns:a="http://schemas.openxmlformats.org/drawingml/2006/main">
            <a:r>
              <a:t/>
            </a:r>
          </a:p>
          <a:p xmlns:a="http://schemas.openxmlformats.org/drawingml/2006/main">
            <a:r>
              <a:t>Use a concrete example: A ruler orders a canal to be built. The canal benefits agriculture, but the same authority can demand forced labour and collect taxes. Political power therefore has both coordinating and coercive sides.</a:t>
            </a:r>
          </a:p>
          <a:p xmlns:a="http://schemas.openxmlformats.org/drawingml/2006/main">
            <a:r>
              <a:t/>
            </a:r>
          </a:p>
          <a:p xmlns:a="http://schemas.openxmlformats.org/drawingml/2006/main">
            <a:r>
              <a:t>Ask: “At this stage, is a person mainly a citizen with rights or a subject under a ruler?” Let students justify their choice.</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Say: “A city-state is not merely a city. It is a small sovereign political community consisting of the city and its surrounding territory.” Explain direct democracy with a simple classroom comparison: instead of electing a class representative to decide, all eligible members assemble and vote directly.</a:t>
            </a:r>
          </a:p>
          <a:p xmlns:a="http://schemas.openxmlformats.org/drawingml/2006/main">
            <a:r>
              <a:t/>
            </a:r>
          </a:p>
          <a:p xmlns:a="http://schemas.openxmlformats.org/drawingml/2006/main">
            <a:r>
              <a:t>Do not romanticize the model as universal equality. Keep the core point: participation was more direct because the political community was small.</a:t>
            </a:r>
          </a:p>
          <a:p xmlns:a="http://schemas.openxmlformats.org/drawingml/2006/main">
            <a:r>
              <a:t/>
            </a:r>
          </a:p>
          <a:p xmlns:a="http://schemas.openxmlformats.org/drawingml/2006/main">
            <a:r>
              <a:t>Then ask: “Why would direct participation become harder when territory and population expand?” Their answers prepare the transition to empire.</a:t>
            </a:r>
          </a:p>
          <a:p xmlns:a="http://schemas.openxmlformats.org/drawingml/2006/main">
            <a:r>
              <a:t/>
            </a:r>
          </a:p>
          <a:p xmlns:a="http://schemas.openxmlformats.org/drawingml/2006/main">
            <a:r>
              <a:t>[Sources]</a:t>
            </a:r>
          </a:p>
          <a:p xmlns:a="http://schemas.openxmlformats.org/drawingml/2006/main">
            <a:r>
              <a:t>- User-provided text: “Journey of the State,” p. 43.</a:t>
            </a:r>
          </a:p>
          <a:p xmlns:a="http://schemas.openxmlformats.org/drawingml/2006/main">
            <a:r>
              <a:t>- Image: Yair Haklai, “Parthenon-Acropolis of Athens-2.jpg,” Wikimedia Commons, CC BY 3.0, https://commons.wikimedia.org/wiki/File:Parthenon-Acropolis_of_Athens-2.jpg</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Begin: “Rome’s contribution was not only military expansion. Its most enduring political contribution was legal organization.” Explain dominium simply as the emperor’s claim of ownership and control over land and the people connected with it. Then distinguish res publica—the public realm—from purely private life.</a:t>
            </a:r>
          </a:p>
          <a:p xmlns:a="http://schemas.openxmlformats.org/drawingml/2006/main">
            <a:r>
              <a:t/>
            </a:r>
          </a:p>
          <a:p xmlns:a="http://schemas.openxmlformats.org/drawingml/2006/main">
            <a:r>
              <a:t>Use an everyday illustration: If a teacher punishes a student merely because she is powerful, that is personal rule. If authority must follow an established rule applicable to cases, power begins to be legally structured. Rome did not create modern constitutional democracy, but Roman law helped later thinking about public power and citizenship.</a:t>
            </a:r>
          </a:p>
          <a:p xmlns:a="http://schemas.openxmlformats.org/drawingml/2006/main">
            <a:r>
              <a:t/>
            </a:r>
          </a:p>
          <a:p xmlns:a="http://schemas.openxmlformats.org/drawingml/2006/main">
            <a:r>
              <a:t>Ask: “Which Roman contribution still appears in modern constitutions—law, citizenship, or rule of law?” Answer: all three, though in transformed forms.</a:t>
            </a:r>
          </a:p>
          <a:p xmlns:a="http://schemas.openxmlformats.org/drawingml/2006/main">
            <a:r>
              <a:t/>
            </a:r>
          </a:p>
          <a:p xmlns:a="http://schemas.openxmlformats.org/drawingml/2006/main">
            <a:r>
              <a:t>[Sources]</a:t>
            </a:r>
          </a:p>
          <a:p xmlns:a="http://schemas.openxmlformats.org/drawingml/2006/main">
            <a:r>
              <a:t>- User-provided text: “Journey of the State,” pp. 43–44.</a:t>
            </a:r>
          </a:p>
          <a:p xmlns:a="http://schemas.openxmlformats.org/drawingml/2006/main">
            <a:r>
              <a:t>- Image: Erik Drost, “Ancient Roman Forum Panorama,” Wikimedia Commons, CC BY 2.0, https://commons.wikimedia.org/wiki/File:Ancient_Roman_Forum_Panorama_(5987190934).jpg</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cause and effect rather than memorizing a list. Expansion brought resources and prestige, but it also increased the cost of defence and administration. Internal unrest weakened cohesion, while invasions added external pressure.</a:t>
            </a:r>
          </a:p>
          <a:p xmlns:a="http://schemas.openxmlformats.org/drawingml/2006/main">
            <a:r>
              <a:t/>
            </a:r>
          </a:p>
          <a:p xmlns:a="http://schemas.openxmlformats.org/drawingml/2006/main">
            <a:r>
              <a:t>Use a simple analogy: A college with one building may be managed informally. If it suddenly expands across ten distant campuses without increasing coordination, control becomes difficult. The analogy is imperfect, but it shows the administrative burden of scale.</a:t>
            </a:r>
          </a:p>
          <a:p xmlns:a="http://schemas.openxmlformats.org/drawingml/2006/main">
            <a:r>
              <a:t/>
            </a:r>
          </a:p>
          <a:p xmlns:a="http://schemas.openxmlformats.org/drawingml/2006/main">
            <a:r>
              <a:t>Transition: “When Roman central authority weakened, power did not disappear. It broke into many overlapping local centres. That is the setting of feudalism.”</a:t>
            </a:r>
          </a:p>
          <a:p xmlns:a="http://schemas.openxmlformats.org/drawingml/2006/main">
            <a:r>
              <a:t/>
            </a:r>
          </a:p>
          <a:p xmlns:a="http://schemas.openxmlformats.org/drawingml/2006/main">
            <a:r>
              <a:t>[Sources]</a:t>
            </a:r>
          </a:p>
          <a:p xmlns:a="http://schemas.openxmlformats.org/drawingml/2006/main">
            <a:r>
              <a:t>- User-provided text: “Journey of the State,” pp. 43–45.</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2d552b5a836747a8"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a9b8877f9e564edf" /><Relationship Type="http://schemas.openxmlformats.org/officeDocument/2006/relationships/slideLayout" Target="/ppt/slideLayouts/slideLayout1.xml" Id="R8f4230b0c8e44b0a"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8f4230b0c8e44b0a"/>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6a34a8138f724cb0" /><Relationship Type="http://schemas.openxmlformats.org/officeDocument/2006/relationships/notesSlide" Target="/ppt/notesSlides/notesSlide1.xml" Id="R9cb53947e24c441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84fb30906a1c480d" /><Relationship Type="http://schemas.openxmlformats.org/officeDocument/2006/relationships/notesSlide" Target="/ppt/notesSlides/notesSlide10.xml" Id="R0ac4768c5f7f4ee6"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dcd757c003404d8c" /><Relationship Type="http://schemas.openxmlformats.org/officeDocument/2006/relationships/image" Target="/ppt/media/image4.jpeg" Id="Rd7fec5a5b4d74da8" /><Relationship Type="http://schemas.openxmlformats.org/officeDocument/2006/relationships/notesSlide" Target="/ppt/notesSlides/notesSlide11.xml" Id="Rba376ec7d2aa46b0"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d90a936da4ff4723" /><Relationship Type="http://schemas.openxmlformats.org/officeDocument/2006/relationships/notesSlide" Target="/ppt/notesSlides/notesSlide12.xml" Id="Rb5303f4ac9d8462b"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275b6610e7e1496a" /><Relationship Type="http://schemas.openxmlformats.org/officeDocument/2006/relationships/notesSlide" Target="/ppt/notesSlides/notesSlide13.xml" Id="R7d86ae7d4f0d484d"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20a3b5e743354000" /><Relationship Type="http://schemas.openxmlformats.org/officeDocument/2006/relationships/notesSlide" Target="/ppt/notesSlides/notesSlide14.xml" Id="R46fc2e3f66de4163"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e694e38635704e19" /><Relationship Type="http://schemas.openxmlformats.org/officeDocument/2006/relationships/notesSlide" Target="/ppt/notesSlides/notesSlide15.xml" Id="R4a72b28eef614605"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a0ba647dcefb470c" /><Relationship Type="http://schemas.openxmlformats.org/officeDocument/2006/relationships/notesSlide" Target="/ppt/notesSlides/notesSlide16.xml" Id="Rae95d7b3814b4023"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ca417297dc734c88" /><Relationship Type="http://schemas.openxmlformats.org/officeDocument/2006/relationships/notesSlide" Target="/ppt/notesSlides/notesSlide17.xml" Id="R31b2533cc9ea4b5c"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72f5735603fc43f0" /><Relationship Type="http://schemas.openxmlformats.org/officeDocument/2006/relationships/image" Target="/ppt/media/image5.jpeg" Id="R17c7460f36e7430f" /><Relationship Type="http://schemas.openxmlformats.org/officeDocument/2006/relationships/notesSlide" Target="/ppt/notesSlides/notesSlide18.xml" Id="R38730e65c6614637"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3cc3d639a59b47be" /><Relationship Type="http://schemas.openxmlformats.org/officeDocument/2006/relationships/notesSlide" Target="/ppt/notesSlides/notesSlide19.xml" Id="R9eb284e0c62646b9"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26d76215d0484717" /><Relationship Type="http://schemas.openxmlformats.org/officeDocument/2006/relationships/notesSlide" Target="/ppt/notesSlides/notesSlide2.xml" Id="Rb4770167fcb44e7c"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21a37114e9be4454" /><Relationship Type="http://schemas.openxmlformats.org/officeDocument/2006/relationships/notesSlide" Target="/ppt/notesSlides/notesSlide20.xml" Id="Re3ea4b642f354538"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175599b33c724608" /><Relationship Type="http://schemas.openxmlformats.org/officeDocument/2006/relationships/notesSlide" Target="/ppt/notesSlides/notesSlide3.xml" Id="R2c4abbb564b54c9e"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9ca991a9adf542ed" /><Relationship Type="http://schemas.openxmlformats.org/officeDocument/2006/relationships/notesSlide" Target="/ppt/notesSlides/notesSlide4.xml" Id="Ra62573a510d64db5"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cef1fbe974d342fd" /><Relationship Type="http://schemas.openxmlformats.org/officeDocument/2006/relationships/image" Target="/ppt/media/image.jpeg" Id="Rb3fda2a2e9fd4836" /><Relationship Type="http://schemas.openxmlformats.org/officeDocument/2006/relationships/notesSlide" Target="/ppt/notesSlides/notesSlide5.xml" Id="R7fe7a3871a244976"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2a92997c7b6049f1" /><Relationship Type="http://schemas.openxmlformats.org/officeDocument/2006/relationships/notesSlide" Target="/ppt/notesSlides/notesSlide6.xml" Id="Rde1a883c4df5455e"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d3cfd211ab9f4abf" /><Relationship Type="http://schemas.openxmlformats.org/officeDocument/2006/relationships/image" Target="/ppt/media/image2.jpeg" Id="R4a8f6235f7e040cd" /><Relationship Type="http://schemas.openxmlformats.org/officeDocument/2006/relationships/notesSlide" Target="/ppt/notesSlides/notesSlide7.xml" Id="Rf83e7e1561664dda"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4ada254694ec480c" /><Relationship Type="http://schemas.openxmlformats.org/officeDocument/2006/relationships/image" Target="/ppt/media/image3.jpeg" Id="R1ed2e880094e4cd2" /><Relationship Type="http://schemas.openxmlformats.org/officeDocument/2006/relationships/notesSlide" Target="/ppt/notesSlides/notesSlide8.xml" Id="R0b7b4175cd0c4422"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023839d01e3a4723" /><Relationship Type="http://schemas.openxmlformats.org/officeDocument/2006/relationships/notesSlide" Target="/ppt/notesSlides/notesSlide9.xml" Id="Rdbda71c93fc0422a" /></Relationships>
</file>

<file path=ppt/slides/slide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E41CB4DC-A217-4E95-A6A0-D19F23293E53}"/>
              </a:ext>
            </a:extLst>
          </p:cNvPr>
          <p:cNvSpPr>
            <a:spLocks xmlns:a="http://schemas.openxmlformats.org/drawingml/2006/main" noGrp="1"/>
          </p:cNvSpPr>
          <p:nvPr/>
        </p:nvSpPr>
        <p:spPr>
          <a:xfrm xmlns:a="http://schemas.openxmlformats.org/drawingml/2006/main">
            <a:off x="533400" y="457200"/>
            <a:ext cx="1695450" cy="323850"/>
          </a:xfrm>
          <a:prstGeom xmlns:a="http://schemas.openxmlformats.org/drawingml/2006/main" prst="roundRect">
            <a:avLst>
              <a:gd name="adj" fmla="val 23529"/>
            </a:avLst>
          </a:prstGeom>
          <a:solidFill xmlns:a="http://schemas.openxmlformats.org/drawingml/2006/main">
            <a:srgbClr val="DFF2FA"/>
          </a:solidFill>
          <a:ln xmlns:a="http://schemas.openxmlformats.org/drawingml/2006/main" w="9525">
            <a:solidFill>
              <a:srgbClr val="DFF2FA"/>
            </a:solidFill>
            <a:prstDash val="solid"/>
          </a:ln>
        </p:spPr>
      </p:sp>
      <p:sp>
        <p:nvSpPr>
          <p:cNvPr id="2" name="">
            <a:extLst xmlns:a="http://schemas.openxmlformats.org/drawingml/2006/main">
              <a:ext uri="{FF2B5EF4-FFF2-40B4-BE49-F238E27FC236}">
                <a16:creationId xmlns:a16="http://schemas.microsoft.com/office/drawing/2014/main" id="{C3D2853B-9A58-47F7-B5F6-3C301837E37A}"/>
              </a:ext>
            </a:extLst>
          </p:cNvPr>
          <p:cNvSpPr>
            <a:spLocks xmlns:a="http://schemas.openxmlformats.org/drawingml/2006/main" noGrp="1"/>
          </p:cNvSpPr>
          <p:nvPr/>
        </p:nvSpPr>
        <p:spPr>
          <a:xfrm xmlns:a="http://schemas.openxmlformats.org/drawingml/2006/main">
            <a:off x="609600" y="457200"/>
            <a:ext cx="15430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050" b="1">
                <a:solidFill>
                  <a:srgbClr val="111827"/>
                </a:solidFill>
              </a:defRPr>
            </a:pPr>
            <a:r>
              <a:rPr sz="1050" b="1">
                <a:solidFill>
                  <a:srgbClr val="111827"/>
                </a:solidFill>
              </a:rPr>
              <a:t>POLITICAL THEORY</a:t>
            </a:r>
          </a:p>
        </p:txBody>
      </p:sp>
      <p:sp>
        <p:nvSpPr>
          <p:cNvPr id="3" name="">
            <a:extLst xmlns:a="http://schemas.openxmlformats.org/drawingml/2006/main">
              <a:ext uri="{FF2B5EF4-FFF2-40B4-BE49-F238E27FC236}">
                <a16:creationId xmlns:a16="http://schemas.microsoft.com/office/drawing/2014/main" id="{28C27A30-54D5-4DA6-BE32-4B3AB31C251F}"/>
              </a:ext>
            </a:extLst>
          </p:cNvPr>
          <p:cNvSpPr>
            <a:spLocks xmlns:a="http://schemas.openxmlformats.org/drawingml/2006/main" noGrp="1"/>
          </p:cNvSpPr>
          <p:nvPr/>
        </p:nvSpPr>
        <p:spPr>
          <a:xfrm xmlns:a="http://schemas.openxmlformats.org/drawingml/2006/main">
            <a:off x="533400" y="1352550"/>
            <a:ext cx="619125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4800" b="1">
                <a:solidFill>
                  <a:srgbClr val="111827"/>
                </a:solidFill>
              </a:defRPr>
            </a:pPr>
            <a:r>
              <a:rPr sz="4800" b="1">
                <a:solidFill>
                  <a:srgbClr val="111827"/>
                </a:solidFill>
              </a:rPr>
              <a:t>Journey of</a:t>
            </a:r>
          </a:p>
          <a:p xmlns:a="http://schemas.openxmlformats.org/drawingml/2006/main">
            <a:pPr algn="l">
              <a:defRPr sz="4800" b="1">
                <a:solidFill>
                  <a:srgbClr val="111827"/>
                </a:solidFill>
              </a:defRPr>
            </a:pPr>
            <a:r>
              <a:rPr sz="4800" b="1">
                <a:solidFill>
                  <a:srgbClr val="111827"/>
                </a:solidFill>
              </a:rPr>
              <a:t>the State</a:t>
            </a:r>
          </a:p>
        </p:txBody>
      </p:sp>
      <p:sp>
        <p:nvSpPr>
          <p:cNvPr id="4" name="">
            <a:extLst xmlns:a="http://schemas.openxmlformats.org/drawingml/2006/main">
              <a:ext uri="{FF2B5EF4-FFF2-40B4-BE49-F238E27FC236}">
                <a16:creationId xmlns:a16="http://schemas.microsoft.com/office/drawing/2014/main" id="{ACDC7958-6648-4730-84CE-753A5A56CD79}"/>
              </a:ext>
            </a:extLst>
          </p:cNvPr>
          <p:cNvSpPr>
            <a:spLocks xmlns:a="http://schemas.openxmlformats.org/drawingml/2006/main" noGrp="1"/>
          </p:cNvSpPr>
          <p:nvPr/>
        </p:nvSpPr>
        <p:spPr>
          <a:xfrm xmlns:a="http://schemas.openxmlformats.org/drawingml/2006/main">
            <a:off x="533400" y="3333750"/>
            <a:ext cx="61912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0">
                <a:solidFill>
                  <a:srgbClr val="52606D"/>
                </a:solidFill>
              </a:defRPr>
            </a:pPr>
            <a:r>
              <a:rPr sz="2025" b="0">
                <a:solidFill>
                  <a:srgbClr val="52606D"/>
                </a:solidFill>
              </a:rPr>
              <a:t>From stateless societies to the modern nation-state</a:t>
            </a:r>
          </a:p>
        </p:txBody>
      </p:sp>
      <p:sp>
        <p:nvSpPr>
          <p:cNvPr id="5" name="">
            <a:extLst xmlns:a="http://schemas.openxmlformats.org/drawingml/2006/main">
              <a:ext uri="{FF2B5EF4-FFF2-40B4-BE49-F238E27FC236}">
                <a16:creationId xmlns:a16="http://schemas.microsoft.com/office/drawing/2014/main" id="{BBACF0E0-9F24-4F7A-8AB0-3E4AE001367C}"/>
              </a:ext>
            </a:extLst>
          </p:cNvPr>
          <p:cNvSpPr>
            <a:spLocks xmlns:a="http://schemas.openxmlformats.org/drawingml/2006/main" noGrp="1"/>
          </p:cNvSpPr>
          <p:nvPr/>
        </p:nvSpPr>
        <p:spPr>
          <a:xfrm xmlns:a="http://schemas.openxmlformats.org/drawingml/2006/main">
            <a:off x="533400" y="4333875"/>
            <a:ext cx="4610100" cy="0"/>
          </a:xfrm>
          <a:prstGeom xmlns:a="http://schemas.openxmlformats.org/drawingml/2006/main" prst="line">
            <a:avLst/>
          </a:prstGeom>
          <a:noFill xmlns:a="http://schemas.openxmlformats.org/drawingml/2006/main"/>
          <a:ln xmlns:a="http://schemas.openxmlformats.org/drawingml/2006/main" w="57150">
            <a:solidFill>
              <a:srgbClr val="C98B2E"/>
            </a:solidFill>
            <a:prstDash val="solid"/>
          </a:ln>
        </p:spPr>
      </p:sp>
      <p:sp>
        <p:nvSpPr>
          <p:cNvPr id="6" name="">
            <a:extLst xmlns:a="http://schemas.openxmlformats.org/drawingml/2006/main">
              <a:ext uri="{FF2B5EF4-FFF2-40B4-BE49-F238E27FC236}">
                <a16:creationId xmlns:a16="http://schemas.microsoft.com/office/drawing/2014/main" id="{08EC3173-78BC-4DF5-980D-719C4F02C07E}"/>
              </a:ext>
            </a:extLst>
          </p:cNvPr>
          <p:cNvSpPr>
            <a:spLocks xmlns:a="http://schemas.openxmlformats.org/drawingml/2006/main" noGrp="1"/>
          </p:cNvSpPr>
          <p:nvPr/>
        </p:nvSpPr>
        <p:spPr>
          <a:xfrm xmlns:a="http://schemas.openxmlformats.org/drawingml/2006/main">
            <a:off x="533400" y="4619625"/>
            <a:ext cx="5905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0">
                <a:solidFill>
                  <a:srgbClr val="52606D"/>
                </a:solidFill>
              </a:defRPr>
            </a:pPr>
            <a:r>
              <a:rPr sz="1350" b="0">
                <a:solidFill>
                  <a:srgbClr val="52606D"/>
                </a:solidFill>
              </a:rPr>
              <a:t>A chronological, comparative classroom presentation</a:t>
            </a:r>
          </a:p>
        </p:txBody>
      </p:sp>
      <p:sp>
        <p:nvSpPr>
          <p:cNvPr id="7" name="">
            <a:extLst xmlns:a="http://schemas.openxmlformats.org/drawingml/2006/main">
              <a:ext uri="{FF2B5EF4-FFF2-40B4-BE49-F238E27FC236}">
                <a16:creationId xmlns:a16="http://schemas.microsoft.com/office/drawing/2014/main" id="{84A5E7BB-D628-4B8B-A6E5-27661600CC64}"/>
              </a:ext>
            </a:extLst>
          </p:cNvPr>
          <p:cNvSpPr>
            <a:spLocks xmlns:a="http://schemas.openxmlformats.org/drawingml/2006/main" noGrp="1"/>
          </p:cNvSpPr>
          <p:nvPr/>
        </p:nvSpPr>
        <p:spPr>
          <a:xfrm xmlns:a="http://schemas.openxmlformats.org/drawingml/2006/main">
            <a:off x="7239000" y="1428750"/>
            <a:ext cx="0" cy="4000500"/>
          </a:xfrm>
          <a:prstGeom xmlns:a="http://schemas.openxmlformats.org/drawingml/2006/main" prst="line">
            <a:avLst/>
          </a:prstGeom>
          <a:noFill xmlns:a="http://schemas.openxmlformats.org/drawingml/2006/main"/>
          <a:ln xmlns:a="http://schemas.openxmlformats.org/drawingml/2006/main" w="38100">
            <a:solidFill>
              <a:srgbClr val="CBD5E1"/>
            </a:solidFill>
            <a:prstDash val="solid"/>
          </a:ln>
        </p:spPr>
      </p:sp>
      <p:sp>
        <p:nvSpPr>
          <p:cNvPr id="8" name="">
            <a:extLst xmlns:a="http://schemas.openxmlformats.org/drawingml/2006/main">
              <a:ext uri="{FF2B5EF4-FFF2-40B4-BE49-F238E27FC236}">
                <a16:creationId xmlns:a16="http://schemas.microsoft.com/office/drawing/2014/main" id="{915DC3FA-E26C-499B-A932-3315F3FCE5C0}"/>
              </a:ext>
            </a:extLst>
          </p:cNvPr>
          <p:cNvSpPr>
            <a:spLocks xmlns:a="http://schemas.openxmlformats.org/drawingml/2006/main" noGrp="1"/>
          </p:cNvSpPr>
          <p:nvPr/>
        </p:nvSpPr>
        <p:spPr>
          <a:xfrm xmlns:a="http://schemas.openxmlformats.org/drawingml/2006/main">
            <a:off x="6953250" y="1476375"/>
            <a:ext cx="571500" cy="285750"/>
          </a:xfrm>
          <a:prstGeom xmlns:a="http://schemas.openxmlformats.org/drawingml/2006/main" prst="ellipse">
            <a:avLst/>
          </a:prstGeom>
          <a:solidFill xmlns:a="http://schemas.openxmlformats.org/drawingml/2006/main">
            <a:srgbClr val="FFFFFF"/>
          </a:solidFill>
          <a:ln xmlns:a="http://schemas.openxmlformats.org/drawingml/2006/main" w="9525">
            <a:solidFill>
              <a:srgbClr val="CBD5E1"/>
            </a:solidFill>
            <a:prstDash val="solid"/>
          </a:ln>
        </p:spPr>
      </p:sp>
      <p:sp>
        <p:nvSpPr>
          <p:cNvPr id="9" name="">
            <a:extLst xmlns:a="http://schemas.openxmlformats.org/drawingml/2006/main">
              <a:ext uri="{FF2B5EF4-FFF2-40B4-BE49-F238E27FC236}">
                <a16:creationId xmlns:a16="http://schemas.microsoft.com/office/drawing/2014/main" id="{24815901-E89C-4A09-8E2E-8B2729C427FF}"/>
              </a:ext>
            </a:extLst>
          </p:cNvPr>
          <p:cNvSpPr>
            <a:spLocks xmlns:a="http://schemas.openxmlformats.org/drawingml/2006/main" noGrp="1"/>
          </p:cNvSpPr>
          <p:nvPr/>
        </p:nvSpPr>
        <p:spPr>
          <a:xfrm xmlns:a="http://schemas.openxmlformats.org/drawingml/2006/main">
            <a:off x="7810500" y="1428750"/>
            <a:ext cx="2476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111827"/>
                </a:solidFill>
              </a:defRPr>
            </a:pPr>
            <a:r>
              <a:rPr sz="1500" b="1">
                <a:solidFill>
                  <a:srgbClr val="111827"/>
                </a:solidFill>
              </a:rPr>
              <a:t>KINSHIP</a:t>
            </a:r>
          </a:p>
        </p:txBody>
      </p:sp>
      <p:sp>
        <p:nvSpPr>
          <p:cNvPr id="10" name="">
            <a:extLst xmlns:a="http://schemas.openxmlformats.org/drawingml/2006/main">
              <a:ext uri="{FF2B5EF4-FFF2-40B4-BE49-F238E27FC236}">
                <a16:creationId xmlns:a16="http://schemas.microsoft.com/office/drawing/2014/main" id="{057AA3F1-1D8C-47B6-B2B5-D64FDABA51FC}"/>
              </a:ext>
            </a:extLst>
          </p:cNvPr>
          <p:cNvSpPr>
            <a:spLocks xmlns:a="http://schemas.openxmlformats.org/drawingml/2006/main" noGrp="1"/>
          </p:cNvSpPr>
          <p:nvPr/>
        </p:nvSpPr>
        <p:spPr>
          <a:xfrm xmlns:a="http://schemas.openxmlformats.org/drawingml/2006/main">
            <a:off x="6953250" y="2333625"/>
            <a:ext cx="571500" cy="285750"/>
          </a:xfrm>
          <a:prstGeom xmlns:a="http://schemas.openxmlformats.org/drawingml/2006/main" prst="ellipse">
            <a:avLst/>
          </a:prstGeom>
          <a:solidFill xmlns:a="http://schemas.openxmlformats.org/drawingml/2006/main">
            <a:srgbClr val="FFFFFF"/>
          </a:solidFill>
          <a:ln xmlns:a="http://schemas.openxmlformats.org/drawingml/2006/main" w="9525">
            <a:solidFill>
              <a:srgbClr val="CBD5E1"/>
            </a:solidFill>
            <a:prstDash val="solid"/>
          </a:ln>
        </p:spPr>
      </p:sp>
      <p:sp>
        <p:nvSpPr>
          <p:cNvPr id="11" name="">
            <a:extLst xmlns:a="http://schemas.openxmlformats.org/drawingml/2006/main">
              <a:ext uri="{FF2B5EF4-FFF2-40B4-BE49-F238E27FC236}">
                <a16:creationId xmlns:a16="http://schemas.microsoft.com/office/drawing/2014/main" id="{840593F2-55DE-4407-B809-9B28B0173A26}"/>
              </a:ext>
            </a:extLst>
          </p:cNvPr>
          <p:cNvSpPr>
            <a:spLocks xmlns:a="http://schemas.openxmlformats.org/drawingml/2006/main" noGrp="1"/>
          </p:cNvSpPr>
          <p:nvPr/>
        </p:nvSpPr>
        <p:spPr>
          <a:xfrm xmlns:a="http://schemas.openxmlformats.org/drawingml/2006/main">
            <a:off x="7810500" y="2286000"/>
            <a:ext cx="2476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111827"/>
                </a:solidFill>
              </a:defRPr>
            </a:pPr>
            <a:r>
              <a:rPr sz="1500" b="1">
                <a:solidFill>
                  <a:srgbClr val="111827"/>
                </a:solidFill>
              </a:rPr>
              <a:t>CITY</a:t>
            </a:r>
          </a:p>
        </p:txBody>
      </p:sp>
      <p:sp>
        <p:nvSpPr>
          <p:cNvPr id="12" name="">
            <a:extLst xmlns:a="http://schemas.openxmlformats.org/drawingml/2006/main">
              <a:ext uri="{FF2B5EF4-FFF2-40B4-BE49-F238E27FC236}">
                <a16:creationId xmlns:a16="http://schemas.microsoft.com/office/drawing/2014/main" id="{4E037328-1F43-4D21-8A82-CBD9672FC836}"/>
              </a:ext>
            </a:extLst>
          </p:cNvPr>
          <p:cNvSpPr>
            <a:spLocks xmlns:a="http://schemas.openxmlformats.org/drawingml/2006/main" noGrp="1"/>
          </p:cNvSpPr>
          <p:nvPr/>
        </p:nvSpPr>
        <p:spPr>
          <a:xfrm xmlns:a="http://schemas.openxmlformats.org/drawingml/2006/main">
            <a:off x="6953250" y="3190875"/>
            <a:ext cx="571500" cy="285750"/>
          </a:xfrm>
          <a:prstGeom xmlns:a="http://schemas.openxmlformats.org/drawingml/2006/main" prst="ellipse">
            <a:avLst/>
          </a:prstGeom>
          <a:solidFill xmlns:a="http://schemas.openxmlformats.org/drawingml/2006/main">
            <a:srgbClr val="FFFFFF"/>
          </a:solidFill>
          <a:ln xmlns:a="http://schemas.openxmlformats.org/drawingml/2006/main" w="9525">
            <a:solidFill>
              <a:srgbClr val="CBD5E1"/>
            </a:solidFill>
            <a:prstDash val="solid"/>
          </a:ln>
        </p:spPr>
      </p:sp>
      <p:sp>
        <p:nvSpPr>
          <p:cNvPr id="13" name="">
            <a:extLst xmlns:a="http://schemas.openxmlformats.org/drawingml/2006/main">
              <a:ext uri="{FF2B5EF4-FFF2-40B4-BE49-F238E27FC236}">
                <a16:creationId xmlns:a16="http://schemas.microsoft.com/office/drawing/2014/main" id="{E7C60022-8DC5-471C-B822-B10EAC543D9D}"/>
              </a:ext>
            </a:extLst>
          </p:cNvPr>
          <p:cNvSpPr>
            <a:spLocks xmlns:a="http://schemas.openxmlformats.org/drawingml/2006/main" noGrp="1"/>
          </p:cNvSpPr>
          <p:nvPr/>
        </p:nvSpPr>
        <p:spPr>
          <a:xfrm xmlns:a="http://schemas.openxmlformats.org/drawingml/2006/main">
            <a:off x="7810500" y="3143250"/>
            <a:ext cx="2476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111827"/>
                </a:solidFill>
              </a:defRPr>
            </a:pPr>
            <a:r>
              <a:rPr sz="1500" b="1">
                <a:solidFill>
                  <a:srgbClr val="111827"/>
                </a:solidFill>
              </a:rPr>
              <a:t>EMPIRE</a:t>
            </a:r>
          </a:p>
        </p:txBody>
      </p:sp>
      <p:sp>
        <p:nvSpPr>
          <p:cNvPr id="14" name="">
            <a:extLst xmlns:a="http://schemas.openxmlformats.org/drawingml/2006/main">
              <a:ext uri="{FF2B5EF4-FFF2-40B4-BE49-F238E27FC236}">
                <a16:creationId xmlns:a16="http://schemas.microsoft.com/office/drawing/2014/main" id="{13CC141D-E0E3-4E99-AF2A-59E72F4E30C2}"/>
              </a:ext>
            </a:extLst>
          </p:cNvPr>
          <p:cNvSpPr>
            <a:spLocks xmlns:a="http://schemas.openxmlformats.org/drawingml/2006/main" noGrp="1"/>
          </p:cNvSpPr>
          <p:nvPr/>
        </p:nvSpPr>
        <p:spPr>
          <a:xfrm xmlns:a="http://schemas.openxmlformats.org/drawingml/2006/main">
            <a:off x="6953250" y="4048125"/>
            <a:ext cx="571500" cy="285750"/>
          </a:xfrm>
          <a:prstGeom xmlns:a="http://schemas.openxmlformats.org/drawingml/2006/main" prst="ellipse">
            <a:avLst/>
          </a:prstGeom>
          <a:solidFill xmlns:a="http://schemas.openxmlformats.org/drawingml/2006/main">
            <a:srgbClr val="FFFFFF"/>
          </a:solidFill>
          <a:ln xmlns:a="http://schemas.openxmlformats.org/drawingml/2006/main" w="9525">
            <a:solidFill>
              <a:srgbClr val="CBD5E1"/>
            </a:solidFill>
            <a:prstDash val="solid"/>
          </a:ln>
        </p:spPr>
      </p:sp>
      <p:sp>
        <p:nvSpPr>
          <p:cNvPr id="15" name="">
            <a:extLst xmlns:a="http://schemas.openxmlformats.org/drawingml/2006/main">
              <a:ext uri="{FF2B5EF4-FFF2-40B4-BE49-F238E27FC236}">
                <a16:creationId xmlns:a16="http://schemas.microsoft.com/office/drawing/2014/main" id="{03392063-1EFD-49E8-B43C-47C167CD55CC}"/>
              </a:ext>
            </a:extLst>
          </p:cNvPr>
          <p:cNvSpPr>
            <a:spLocks xmlns:a="http://schemas.openxmlformats.org/drawingml/2006/main" noGrp="1"/>
          </p:cNvSpPr>
          <p:nvPr/>
        </p:nvSpPr>
        <p:spPr>
          <a:xfrm xmlns:a="http://schemas.openxmlformats.org/drawingml/2006/main">
            <a:off x="7810500" y="4000500"/>
            <a:ext cx="2476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111827"/>
                </a:solidFill>
              </a:defRPr>
            </a:pPr>
            <a:r>
              <a:rPr sz="1500" b="1">
                <a:solidFill>
                  <a:srgbClr val="111827"/>
                </a:solidFill>
              </a:rPr>
              <a:t>FEUDAL</a:t>
            </a:r>
          </a:p>
        </p:txBody>
      </p:sp>
      <p:sp>
        <p:nvSpPr>
          <p:cNvPr id="16" name="">
            <a:extLst xmlns:a="http://schemas.openxmlformats.org/drawingml/2006/main">
              <a:ext uri="{FF2B5EF4-FFF2-40B4-BE49-F238E27FC236}">
                <a16:creationId xmlns:a16="http://schemas.microsoft.com/office/drawing/2014/main" id="{E52DB6AC-E7FC-4A97-BC9B-B94A444607F3}"/>
              </a:ext>
            </a:extLst>
          </p:cNvPr>
          <p:cNvSpPr>
            <a:spLocks xmlns:a="http://schemas.openxmlformats.org/drawingml/2006/main" noGrp="1"/>
          </p:cNvSpPr>
          <p:nvPr/>
        </p:nvSpPr>
        <p:spPr>
          <a:xfrm xmlns:a="http://schemas.openxmlformats.org/drawingml/2006/main">
            <a:off x="6953250" y="4905375"/>
            <a:ext cx="571500" cy="285750"/>
          </a:xfrm>
          <a:prstGeom xmlns:a="http://schemas.openxmlformats.org/drawingml/2006/main" prst="ellipse">
            <a:avLst/>
          </a:prstGeom>
          <a:solidFill xmlns:a="http://schemas.openxmlformats.org/drawingml/2006/main">
            <a:srgbClr val="2878B5"/>
          </a:solidFill>
          <a:ln xmlns:a="http://schemas.openxmlformats.org/drawingml/2006/main" w="9525">
            <a:solidFill>
              <a:srgbClr val="2878B5"/>
            </a:solidFill>
            <a:prstDash val="solid"/>
          </a:ln>
        </p:spPr>
      </p:sp>
      <p:sp>
        <p:nvSpPr>
          <p:cNvPr id="17" name="">
            <a:extLst xmlns:a="http://schemas.openxmlformats.org/drawingml/2006/main">
              <a:ext uri="{FF2B5EF4-FFF2-40B4-BE49-F238E27FC236}">
                <a16:creationId xmlns:a16="http://schemas.microsoft.com/office/drawing/2014/main" id="{F9D35883-69CA-4865-9519-D3F499A36F82}"/>
              </a:ext>
            </a:extLst>
          </p:cNvPr>
          <p:cNvSpPr>
            <a:spLocks xmlns:a="http://schemas.openxmlformats.org/drawingml/2006/main" noGrp="1"/>
          </p:cNvSpPr>
          <p:nvPr/>
        </p:nvSpPr>
        <p:spPr>
          <a:xfrm xmlns:a="http://schemas.openxmlformats.org/drawingml/2006/main">
            <a:off x="7810500" y="4857750"/>
            <a:ext cx="2476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1">
                <a:solidFill>
                  <a:srgbClr val="2878B5"/>
                </a:solidFill>
              </a:defRPr>
            </a:pPr>
            <a:r>
              <a:rPr sz="1500" b="1">
                <a:solidFill>
                  <a:srgbClr val="2878B5"/>
                </a:solidFill>
              </a:rPr>
              <a:t>NATION</a:t>
            </a:r>
          </a:p>
        </p:txBody>
      </p:sp>
      <p:sp>
        <p:nvSpPr>
          <p:cNvPr id="18" name="">
            <a:extLst xmlns:a="http://schemas.openxmlformats.org/drawingml/2006/main">
              <a:ext uri="{FF2B5EF4-FFF2-40B4-BE49-F238E27FC236}">
                <a16:creationId xmlns:a16="http://schemas.microsoft.com/office/drawing/2014/main" id="{BFB72F42-0436-443C-8A77-15F8DA718E62}"/>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01</a:t>
            </a:r>
          </a:p>
        </p:txBody>
      </p:sp>
    </p:spTree>
    <p:extLst>
      <p:ext uri="{BB962C8B-B14F-4D97-AF65-F5344CB8AC3E}">
        <p14:creationId xmlns:p14="http://schemas.microsoft.com/office/powerpoint/2010/main" val="1588012177"/>
      </p:ext>
    </p:extLst>
  </p:cSld>
</p:sld>
</file>

<file path=ppt/slides/slide1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07AE13FA-EE8A-4B61-923C-AAC8712E30E2}"/>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30519444-2E01-47F3-B409-C47EA3624828}"/>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Feudalism exchanged land and protection for loyalty and service</a:t>
            </a:r>
          </a:p>
        </p:txBody>
      </p:sp>
      <p:sp>
        <p:nvSpPr>
          <p:cNvPr id="3" name="">
            <a:extLst xmlns:a="http://schemas.openxmlformats.org/drawingml/2006/main">
              <a:ext uri="{FF2B5EF4-FFF2-40B4-BE49-F238E27FC236}">
                <a16:creationId xmlns:a16="http://schemas.microsoft.com/office/drawing/2014/main" id="{33EB2692-4143-437C-9B9F-C2F688DE4F81}"/>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sp>
        <p:nvSpPr>
          <p:cNvPr id="4" name="">
            <a:extLst xmlns:a="http://schemas.openxmlformats.org/drawingml/2006/main">
              <a:ext uri="{FF2B5EF4-FFF2-40B4-BE49-F238E27FC236}">
                <a16:creationId xmlns:a16="http://schemas.microsoft.com/office/drawing/2014/main" id="{5EFC2C14-B266-4012-941C-DAB20AFFF009}"/>
              </a:ext>
            </a:extLst>
          </p:cNvPr>
          <p:cNvSpPr>
            <a:spLocks xmlns:a="http://schemas.openxmlformats.org/drawingml/2006/main" noGrp="1"/>
          </p:cNvSpPr>
          <p:nvPr/>
        </p:nvSpPr>
        <p:spPr>
          <a:xfrm xmlns:a="http://schemas.openxmlformats.org/drawingml/2006/main">
            <a:off x="2190750" y="2381250"/>
            <a:ext cx="2905125" cy="0"/>
          </a:xfrm>
          <a:prstGeom xmlns:a="http://schemas.openxmlformats.org/drawingml/2006/main" prst="line">
            <a:avLst/>
          </a:prstGeom>
          <a:noFill xmlns:a="http://schemas.openxmlformats.org/drawingml/2006/main"/>
          <a:ln xmlns:a="http://schemas.openxmlformats.org/drawingml/2006/main" w="28575">
            <a:solidFill>
              <a:srgbClr val="CBD5E1"/>
            </a:solidFill>
            <a:prstDash val="solid"/>
          </a:ln>
        </p:spPr>
      </p:sp>
      <p:sp>
        <p:nvSpPr>
          <p:cNvPr id="5" name="">
            <a:extLst xmlns:a="http://schemas.openxmlformats.org/drawingml/2006/main">
              <a:ext uri="{FF2B5EF4-FFF2-40B4-BE49-F238E27FC236}">
                <a16:creationId xmlns:a16="http://schemas.microsoft.com/office/drawing/2014/main" id="{6102CB81-3E83-4B03-8C9E-0CF890CA3E71}"/>
              </a:ext>
            </a:extLst>
          </p:cNvPr>
          <p:cNvSpPr>
            <a:spLocks xmlns:a="http://schemas.openxmlformats.org/drawingml/2006/main" noGrp="1"/>
          </p:cNvSpPr>
          <p:nvPr/>
        </p:nvSpPr>
        <p:spPr>
          <a:xfrm xmlns:a="http://schemas.openxmlformats.org/drawingml/2006/main">
            <a:off x="7096125" y="2381250"/>
            <a:ext cx="2905125" cy="0"/>
          </a:xfrm>
          <a:prstGeom xmlns:a="http://schemas.openxmlformats.org/drawingml/2006/main" prst="line">
            <a:avLst/>
          </a:prstGeom>
          <a:noFill xmlns:a="http://schemas.openxmlformats.org/drawingml/2006/main"/>
          <a:ln xmlns:a="http://schemas.openxmlformats.org/drawingml/2006/main" w="28575">
            <a:solidFill>
              <a:srgbClr val="CBD5E1"/>
            </a:solidFill>
            <a:prstDash val="solid"/>
          </a:ln>
        </p:spPr>
      </p:sp>
      <p:sp>
        <p:nvSpPr>
          <p:cNvPr id="6" name="">
            <a:extLst xmlns:a="http://schemas.openxmlformats.org/drawingml/2006/main">
              <a:ext uri="{FF2B5EF4-FFF2-40B4-BE49-F238E27FC236}">
                <a16:creationId xmlns:a16="http://schemas.microsoft.com/office/drawing/2014/main" id="{8506CDB0-5D6B-4A33-8F76-AA98E31B274B}"/>
              </a:ext>
            </a:extLst>
          </p:cNvPr>
          <p:cNvSpPr>
            <a:spLocks xmlns:a="http://schemas.openxmlformats.org/drawingml/2006/main" noGrp="1"/>
          </p:cNvSpPr>
          <p:nvPr/>
        </p:nvSpPr>
        <p:spPr>
          <a:xfrm xmlns:a="http://schemas.openxmlformats.org/drawingml/2006/main">
            <a:off x="6096000" y="3143250"/>
            <a:ext cx="0" cy="1428750"/>
          </a:xfrm>
          <a:prstGeom xmlns:a="http://schemas.openxmlformats.org/drawingml/2006/main" prst="line">
            <a:avLst/>
          </a:prstGeom>
          <a:noFill xmlns:a="http://schemas.openxmlformats.org/drawingml/2006/main"/>
          <a:ln xmlns:a="http://schemas.openxmlformats.org/drawingml/2006/main" w="28575">
            <a:solidFill>
              <a:srgbClr val="CBD5E1"/>
            </a:solidFill>
            <a:prstDash val="solid"/>
          </a:ln>
        </p:spPr>
      </p:sp>
      <p:sp>
        <p:nvSpPr>
          <p:cNvPr id="7" name="">
            <a:extLst xmlns:a="http://schemas.openxmlformats.org/drawingml/2006/main">
              <a:ext uri="{FF2B5EF4-FFF2-40B4-BE49-F238E27FC236}">
                <a16:creationId xmlns:a16="http://schemas.microsoft.com/office/drawing/2014/main" id="{A1FA1E14-402B-4858-94F1-F80D2A8A065B}"/>
              </a:ext>
            </a:extLst>
          </p:cNvPr>
          <p:cNvSpPr>
            <a:spLocks xmlns:a="http://schemas.openxmlformats.org/drawingml/2006/main" noGrp="1"/>
          </p:cNvSpPr>
          <p:nvPr/>
        </p:nvSpPr>
        <p:spPr>
          <a:xfrm xmlns:a="http://schemas.openxmlformats.org/drawingml/2006/main">
            <a:off x="666750" y="1857375"/>
            <a:ext cx="3048000" cy="1143000"/>
          </a:xfrm>
          <a:prstGeom xmlns:a="http://schemas.openxmlformats.org/drawingml/2006/main" prst="roundRect">
            <a:avLst>
              <a:gd name="adj" fmla="val 6667"/>
            </a:avLst>
          </a:prstGeom>
          <a:solidFill xmlns:a="http://schemas.openxmlformats.org/drawingml/2006/main">
            <a:srgbClr val="F6E8CE"/>
          </a:solidFill>
          <a:ln xmlns:a="http://schemas.openxmlformats.org/drawingml/2006/main" w="9525">
            <a:solidFill>
              <a:srgbClr val="F6E8CE"/>
            </a:solidFill>
            <a:prstDash val="solid"/>
          </a:ln>
        </p:spPr>
      </p:sp>
      <p:sp>
        <p:nvSpPr>
          <p:cNvPr id="8" name="">
            <a:extLst xmlns:a="http://schemas.openxmlformats.org/drawingml/2006/main">
              <a:ext uri="{FF2B5EF4-FFF2-40B4-BE49-F238E27FC236}">
                <a16:creationId xmlns:a16="http://schemas.microsoft.com/office/drawing/2014/main" id="{F233D760-618A-4268-B555-41B0BABF00C0}"/>
              </a:ext>
            </a:extLst>
          </p:cNvPr>
          <p:cNvSpPr>
            <a:spLocks xmlns:a="http://schemas.openxmlformats.org/drawingml/2006/main" noGrp="1"/>
          </p:cNvSpPr>
          <p:nvPr/>
        </p:nvSpPr>
        <p:spPr>
          <a:xfrm xmlns:a="http://schemas.openxmlformats.org/drawingml/2006/main">
            <a:off x="666750" y="2000250"/>
            <a:ext cx="30480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111827"/>
                </a:solidFill>
              </a:defRPr>
            </a:pPr>
            <a:r>
              <a:rPr sz="1800" b="1">
                <a:solidFill>
                  <a:srgbClr val="111827"/>
                </a:solidFill>
              </a:rPr>
              <a:t>LORD</a:t>
            </a:r>
          </a:p>
        </p:txBody>
      </p:sp>
      <p:sp>
        <p:nvSpPr>
          <p:cNvPr id="9" name="">
            <a:extLst xmlns:a="http://schemas.openxmlformats.org/drawingml/2006/main">
              <a:ext uri="{FF2B5EF4-FFF2-40B4-BE49-F238E27FC236}">
                <a16:creationId xmlns:a16="http://schemas.microsoft.com/office/drawing/2014/main" id="{2B9E8696-EFAA-455B-842D-BE2388F0D9CC}"/>
              </a:ext>
            </a:extLst>
          </p:cNvPr>
          <p:cNvSpPr>
            <a:spLocks xmlns:a="http://schemas.openxmlformats.org/drawingml/2006/main" noGrp="1"/>
          </p:cNvSpPr>
          <p:nvPr/>
        </p:nvSpPr>
        <p:spPr>
          <a:xfrm xmlns:a="http://schemas.openxmlformats.org/drawingml/2006/main">
            <a:off x="857250" y="2400300"/>
            <a:ext cx="26670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350" b="0">
                <a:solidFill>
                  <a:srgbClr val="52606D"/>
                </a:solidFill>
              </a:defRPr>
            </a:pPr>
            <a:r>
              <a:rPr sz="1350" b="0">
                <a:solidFill>
                  <a:srgbClr val="52606D"/>
                </a:solidFill>
              </a:rPr>
              <a:t>grants land + protection</a:t>
            </a:r>
          </a:p>
        </p:txBody>
      </p:sp>
      <p:sp>
        <p:nvSpPr>
          <p:cNvPr id="10" name="">
            <a:extLst xmlns:a="http://schemas.openxmlformats.org/drawingml/2006/main">
              <a:ext uri="{FF2B5EF4-FFF2-40B4-BE49-F238E27FC236}">
                <a16:creationId xmlns:a16="http://schemas.microsoft.com/office/drawing/2014/main" id="{63FC8851-CC98-4624-81A9-FC80CDDDA119}"/>
              </a:ext>
            </a:extLst>
          </p:cNvPr>
          <p:cNvSpPr>
            <a:spLocks xmlns:a="http://schemas.openxmlformats.org/drawingml/2006/main" noGrp="1"/>
          </p:cNvSpPr>
          <p:nvPr/>
        </p:nvSpPr>
        <p:spPr>
          <a:xfrm xmlns:a="http://schemas.openxmlformats.org/drawingml/2006/main">
            <a:off x="4572000" y="1857375"/>
            <a:ext cx="3048000" cy="1143000"/>
          </a:xfrm>
          <a:prstGeom xmlns:a="http://schemas.openxmlformats.org/drawingml/2006/main" prst="roundRect">
            <a:avLst>
              <a:gd name="adj" fmla="val 6667"/>
            </a:avLst>
          </a:prstGeom>
          <a:solidFill xmlns:a="http://schemas.openxmlformats.org/drawingml/2006/main">
            <a:srgbClr val="DFF2FA"/>
          </a:solidFill>
          <a:ln xmlns:a="http://schemas.openxmlformats.org/drawingml/2006/main" w="9525">
            <a:solidFill>
              <a:srgbClr val="DFF2FA"/>
            </a:solidFill>
            <a:prstDash val="solid"/>
          </a:ln>
        </p:spPr>
      </p:sp>
      <p:sp>
        <p:nvSpPr>
          <p:cNvPr id="11" name="">
            <a:extLst xmlns:a="http://schemas.openxmlformats.org/drawingml/2006/main">
              <a:ext uri="{FF2B5EF4-FFF2-40B4-BE49-F238E27FC236}">
                <a16:creationId xmlns:a16="http://schemas.microsoft.com/office/drawing/2014/main" id="{ABED7602-42CC-49C4-A487-B0802294D8A3}"/>
              </a:ext>
            </a:extLst>
          </p:cNvPr>
          <p:cNvSpPr>
            <a:spLocks xmlns:a="http://schemas.openxmlformats.org/drawingml/2006/main" noGrp="1"/>
          </p:cNvSpPr>
          <p:nvPr/>
        </p:nvSpPr>
        <p:spPr>
          <a:xfrm xmlns:a="http://schemas.openxmlformats.org/drawingml/2006/main">
            <a:off x="4572000" y="2000250"/>
            <a:ext cx="30480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111827"/>
                </a:solidFill>
              </a:defRPr>
            </a:pPr>
            <a:r>
              <a:rPr sz="1800" b="1">
                <a:solidFill>
                  <a:srgbClr val="111827"/>
                </a:solidFill>
              </a:rPr>
              <a:t>VASSAL</a:t>
            </a:r>
          </a:p>
        </p:txBody>
      </p:sp>
      <p:sp>
        <p:nvSpPr>
          <p:cNvPr id="12" name="">
            <a:extLst xmlns:a="http://schemas.openxmlformats.org/drawingml/2006/main">
              <a:ext uri="{FF2B5EF4-FFF2-40B4-BE49-F238E27FC236}">
                <a16:creationId xmlns:a16="http://schemas.microsoft.com/office/drawing/2014/main" id="{BC1D7A57-86FE-4D30-893C-A9AD9ADDEB70}"/>
              </a:ext>
            </a:extLst>
          </p:cNvPr>
          <p:cNvSpPr>
            <a:spLocks xmlns:a="http://schemas.openxmlformats.org/drawingml/2006/main" noGrp="1"/>
          </p:cNvSpPr>
          <p:nvPr/>
        </p:nvSpPr>
        <p:spPr>
          <a:xfrm xmlns:a="http://schemas.openxmlformats.org/drawingml/2006/main">
            <a:off x="4762500" y="2400300"/>
            <a:ext cx="26670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350" b="0">
                <a:solidFill>
                  <a:srgbClr val="52606D"/>
                </a:solidFill>
              </a:defRPr>
            </a:pPr>
            <a:r>
              <a:rPr sz="1350" b="0">
                <a:solidFill>
                  <a:srgbClr val="52606D"/>
                </a:solidFill>
              </a:rPr>
              <a:t>gives loyalty + military service</a:t>
            </a:r>
          </a:p>
        </p:txBody>
      </p:sp>
      <p:sp>
        <p:nvSpPr>
          <p:cNvPr id="13" name="">
            <a:extLst xmlns:a="http://schemas.openxmlformats.org/drawingml/2006/main">
              <a:ext uri="{FF2B5EF4-FFF2-40B4-BE49-F238E27FC236}">
                <a16:creationId xmlns:a16="http://schemas.microsoft.com/office/drawing/2014/main" id="{89DEDEE3-A7A2-4F28-A8BB-A885204029A3}"/>
              </a:ext>
            </a:extLst>
          </p:cNvPr>
          <p:cNvSpPr>
            <a:spLocks xmlns:a="http://schemas.openxmlformats.org/drawingml/2006/main" noGrp="1"/>
          </p:cNvSpPr>
          <p:nvPr/>
        </p:nvSpPr>
        <p:spPr>
          <a:xfrm xmlns:a="http://schemas.openxmlformats.org/drawingml/2006/main">
            <a:off x="8477250" y="1857375"/>
            <a:ext cx="3048000" cy="1143000"/>
          </a:xfrm>
          <a:prstGeom xmlns:a="http://schemas.openxmlformats.org/drawingml/2006/main" prst="roundRect">
            <a:avLst>
              <a:gd name="adj" fmla="val 6667"/>
            </a:avLst>
          </a:prstGeom>
          <a:solidFill xmlns:a="http://schemas.openxmlformats.org/drawingml/2006/main">
            <a:srgbClr val="E7EFEA"/>
          </a:solidFill>
          <a:ln xmlns:a="http://schemas.openxmlformats.org/drawingml/2006/main" w="9525">
            <a:solidFill>
              <a:srgbClr val="E7EFEA"/>
            </a:solidFill>
            <a:prstDash val="solid"/>
          </a:ln>
        </p:spPr>
      </p:sp>
      <p:sp>
        <p:nvSpPr>
          <p:cNvPr id="14" name="">
            <a:extLst xmlns:a="http://schemas.openxmlformats.org/drawingml/2006/main">
              <a:ext uri="{FF2B5EF4-FFF2-40B4-BE49-F238E27FC236}">
                <a16:creationId xmlns:a16="http://schemas.microsoft.com/office/drawing/2014/main" id="{139BEDBE-E1A3-4596-8334-B9E3DA73FAB5}"/>
              </a:ext>
            </a:extLst>
          </p:cNvPr>
          <p:cNvSpPr>
            <a:spLocks xmlns:a="http://schemas.openxmlformats.org/drawingml/2006/main" noGrp="1"/>
          </p:cNvSpPr>
          <p:nvPr/>
        </p:nvSpPr>
        <p:spPr>
          <a:xfrm xmlns:a="http://schemas.openxmlformats.org/drawingml/2006/main">
            <a:off x="8477250" y="2000250"/>
            <a:ext cx="30480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111827"/>
                </a:solidFill>
              </a:defRPr>
            </a:pPr>
            <a:r>
              <a:rPr sz="1800" b="1">
                <a:solidFill>
                  <a:srgbClr val="111827"/>
                </a:solidFill>
              </a:rPr>
              <a:t>FIEF</a:t>
            </a:r>
          </a:p>
        </p:txBody>
      </p:sp>
      <p:sp>
        <p:nvSpPr>
          <p:cNvPr id="15" name="">
            <a:extLst xmlns:a="http://schemas.openxmlformats.org/drawingml/2006/main">
              <a:ext uri="{FF2B5EF4-FFF2-40B4-BE49-F238E27FC236}">
                <a16:creationId xmlns:a16="http://schemas.microsoft.com/office/drawing/2014/main" id="{3E6E4F43-4F0E-40C8-9ED2-36DCAB66C5D9}"/>
              </a:ext>
            </a:extLst>
          </p:cNvPr>
          <p:cNvSpPr>
            <a:spLocks xmlns:a="http://schemas.openxmlformats.org/drawingml/2006/main" noGrp="1"/>
          </p:cNvSpPr>
          <p:nvPr/>
        </p:nvSpPr>
        <p:spPr>
          <a:xfrm xmlns:a="http://schemas.openxmlformats.org/drawingml/2006/main">
            <a:off x="8667750" y="2400300"/>
            <a:ext cx="26670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350" b="0">
                <a:solidFill>
                  <a:srgbClr val="52606D"/>
                </a:solidFill>
              </a:defRPr>
            </a:pPr>
            <a:r>
              <a:rPr sz="1350" b="0">
                <a:solidFill>
                  <a:srgbClr val="52606D"/>
                </a:solidFill>
              </a:rPr>
              <a:t>land held on tenure</a:t>
            </a:r>
          </a:p>
        </p:txBody>
      </p:sp>
      <p:sp>
        <p:nvSpPr>
          <p:cNvPr id="16" name="">
            <a:extLst xmlns:a="http://schemas.openxmlformats.org/drawingml/2006/main">
              <a:ext uri="{FF2B5EF4-FFF2-40B4-BE49-F238E27FC236}">
                <a16:creationId xmlns:a16="http://schemas.microsoft.com/office/drawing/2014/main" id="{E6C1D938-F28B-439D-A9EC-52653C6690B5}"/>
              </a:ext>
            </a:extLst>
          </p:cNvPr>
          <p:cNvSpPr>
            <a:spLocks xmlns:a="http://schemas.openxmlformats.org/drawingml/2006/main" noGrp="1"/>
          </p:cNvSpPr>
          <p:nvPr/>
        </p:nvSpPr>
        <p:spPr>
          <a:xfrm xmlns:a="http://schemas.openxmlformats.org/drawingml/2006/main">
            <a:off x="4476750" y="4572000"/>
            <a:ext cx="3238500" cy="1000125"/>
          </a:xfrm>
          <a:prstGeom xmlns:a="http://schemas.openxmlformats.org/drawingml/2006/main" prst="roundRect">
            <a:avLst>
              <a:gd name="adj" fmla="val 7619"/>
            </a:avLst>
          </a:prstGeom>
          <a:solidFill xmlns:a="http://schemas.openxmlformats.org/drawingml/2006/main">
            <a:srgbClr val="F1F5F9"/>
          </a:solidFill>
          <a:ln xmlns:a="http://schemas.openxmlformats.org/drawingml/2006/main" w="9525">
            <a:solidFill>
              <a:srgbClr val="CBD5E1"/>
            </a:solidFill>
            <a:prstDash val="solid"/>
          </a:ln>
        </p:spPr>
      </p:sp>
      <p:sp>
        <p:nvSpPr>
          <p:cNvPr id="17" name="">
            <a:extLst xmlns:a="http://schemas.openxmlformats.org/drawingml/2006/main">
              <a:ext uri="{FF2B5EF4-FFF2-40B4-BE49-F238E27FC236}">
                <a16:creationId xmlns:a16="http://schemas.microsoft.com/office/drawing/2014/main" id="{C0406AAB-E27E-4FBE-B79F-F5DB0DA4467D}"/>
              </a:ext>
            </a:extLst>
          </p:cNvPr>
          <p:cNvSpPr>
            <a:spLocks xmlns:a="http://schemas.openxmlformats.org/drawingml/2006/main" noGrp="1"/>
          </p:cNvSpPr>
          <p:nvPr/>
        </p:nvSpPr>
        <p:spPr>
          <a:xfrm xmlns:a="http://schemas.openxmlformats.org/drawingml/2006/main">
            <a:off x="4667250" y="4714875"/>
            <a:ext cx="2857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75" b="1">
                <a:solidFill>
                  <a:srgbClr val="A6413B"/>
                </a:solidFill>
              </a:defRPr>
            </a:pPr>
            <a:r>
              <a:rPr sz="1575" b="1">
                <a:solidFill>
                  <a:srgbClr val="A6413B"/>
                </a:solidFill>
              </a:rPr>
              <a:t>DEPENDENT PEASANTRY</a:t>
            </a:r>
          </a:p>
        </p:txBody>
      </p:sp>
      <p:sp>
        <p:nvSpPr>
          <p:cNvPr id="18" name="">
            <a:extLst xmlns:a="http://schemas.openxmlformats.org/drawingml/2006/main">
              <a:ext uri="{FF2B5EF4-FFF2-40B4-BE49-F238E27FC236}">
                <a16:creationId xmlns:a16="http://schemas.microsoft.com/office/drawing/2014/main" id="{833AF343-7A04-4EE5-BC73-8E4A32EF2691}"/>
              </a:ext>
            </a:extLst>
          </p:cNvPr>
          <p:cNvSpPr>
            <a:spLocks xmlns:a="http://schemas.openxmlformats.org/drawingml/2006/main" noGrp="1"/>
          </p:cNvSpPr>
          <p:nvPr/>
        </p:nvSpPr>
        <p:spPr>
          <a:xfrm xmlns:a="http://schemas.openxmlformats.org/drawingml/2006/main">
            <a:off x="4762500" y="5095875"/>
            <a:ext cx="2667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75" b="0">
                <a:solidFill>
                  <a:srgbClr val="52606D"/>
                </a:solidFill>
              </a:defRPr>
            </a:pPr>
            <a:r>
              <a:rPr sz="1275" b="0">
                <a:solidFill>
                  <a:srgbClr val="52606D"/>
                </a:solidFill>
              </a:rPr>
              <a:t>labour and dues sustain the order</a:t>
            </a:r>
          </a:p>
        </p:txBody>
      </p:sp>
      <p:sp>
        <p:nvSpPr>
          <p:cNvPr id="19" name="">
            <a:extLst xmlns:a="http://schemas.openxmlformats.org/drawingml/2006/main">
              <a:ext uri="{FF2B5EF4-FFF2-40B4-BE49-F238E27FC236}">
                <a16:creationId xmlns:a16="http://schemas.microsoft.com/office/drawing/2014/main" id="{BB9118F8-140E-4794-A84B-0AA0EFAC16EB}"/>
              </a:ext>
            </a:extLst>
          </p:cNvPr>
          <p:cNvSpPr>
            <a:spLocks xmlns:a="http://schemas.openxmlformats.org/drawingml/2006/main" noGrp="1"/>
          </p:cNvSpPr>
          <p:nvPr/>
        </p:nvSpPr>
        <p:spPr>
          <a:xfrm xmlns:a="http://schemas.openxmlformats.org/drawingml/2006/main">
            <a:off x="838200" y="3714750"/>
            <a:ext cx="3714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1">
                <a:solidFill>
                  <a:srgbClr val="2878B5"/>
                </a:solidFill>
              </a:defRPr>
            </a:pPr>
            <a:r>
              <a:rPr sz="1575" b="1">
                <a:solidFill>
                  <a:srgbClr val="2878B5"/>
                </a:solidFill>
              </a:rPr>
              <a:t>Political bond: lord ↔ vassal</a:t>
            </a:r>
          </a:p>
        </p:txBody>
      </p:sp>
      <p:sp>
        <p:nvSpPr>
          <p:cNvPr id="20" name="">
            <a:extLst xmlns:a="http://schemas.openxmlformats.org/drawingml/2006/main">
              <a:ext uri="{FF2B5EF4-FFF2-40B4-BE49-F238E27FC236}">
                <a16:creationId xmlns:a16="http://schemas.microsoft.com/office/drawing/2014/main" id="{369889E0-AD69-42BF-9D46-EC086E4880F8}"/>
              </a:ext>
            </a:extLst>
          </p:cNvPr>
          <p:cNvSpPr>
            <a:spLocks xmlns:a="http://schemas.openxmlformats.org/drawingml/2006/main" noGrp="1"/>
          </p:cNvSpPr>
          <p:nvPr/>
        </p:nvSpPr>
        <p:spPr>
          <a:xfrm xmlns:a="http://schemas.openxmlformats.org/drawingml/2006/main">
            <a:off x="7620000" y="3714750"/>
            <a:ext cx="3714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575" b="1">
                <a:solidFill>
                  <a:srgbClr val="A6413B"/>
                </a:solidFill>
              </a:defRPr>
            </a:pPr>
            <a:r>
              <a:rPr sz="1575" b="1">
                <a:solidFill>
                  <a:srgbClr val="A6413B"/>
                </a:solidFill>
              </a:rPr>
              <a:t>Economic bond: lord ↔ serf</a:t>
            </a:r>
          </a:p>
        </p:txBody>
      </p:sp>
      <p:sp>
        <p:nvSpPr>
          <p:cNvPr id="21" name="">
            <a:extLst xmlns:a="http://schemas.openxmlformats.org/drawingml/2006/main">
              <a:ext uri="{FF2B5EF4-FFF2-40B4-BE49-F238E27FC236}">
                <a16:creationId xmlns:a16="http://schemas.microsoft.com/office/drawing/2014/main" id="{36009A35-D198-4320-801B-B83B7171E7D4}"/>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10</a:t>
            </a:r>
          </a:p>
        </p:txBody>
      </p:sp>
    </p:spTree>
    <p:extLst>
      <p:ext uri="{BB962C8B-B14F-4D97-AF65-F5344CB8AC3E}">
        <p14:creationId xmlns:p14="http://schemas.microsoft.com/office/powerpoint/2010/main" val="1044932577"/>
      </p:ext>
    </p:extLst>
  </p:cSld>
</p:sld>
</file>

<file path=ppt/slides/slide1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836EE266-6EA3-4450-85C3-FA81E0507600}"/>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E1306131-1AFB-40B7-BF3F-809B5E762BFD}"/>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Feudal power formed a pyramid—but authority was dispersed</a:t>
            </a:r>
          </a:p>
        </p:txBody>
      </p:sp>
      <p:sp>
        <p:nvSpPr>
          <p:cNvPr id="3" name="">
            <a:extLst xmlns:a="http://schemas.openxmlformats.org/drawingml/2006/main">
              <a:ext uri="{FF2B5EF4-FFF2-40B4-BE49-F238E27FC236}">
                <a16:creationId xmlns:a16="http://schemas.microsoft.com/office/drawing/2014/main" id="{470C1E11-0FCC-4E18-B092-9753A77FC7A2}"/>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d7fec5a5b4d74da8"/>
          <a:stretch xmlns:a="http://schemas.openxmlformats.org/drawingml/2006/main"/>
        </p:blipFill>
        <p:spPr>
          <a:xfrm xmlns:a="http://schemas.openxmlformats.org/drawingml/2006/main">
            <a:off x="638138" y="1581150"/>
            <a:ext cx="3695774" cy="40957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94BC80FB-CCE4-437F-BE29-7C5E98B9D0F7}"/>
              </a:ext>
            </a:extLst>
          </p:cNvPr>
          <p:cNvSpPr>
            <a:spLocks xmlns:a="http://schemas.openxmlformats.org/drawingml/2006/main" noGrp="1"/>
          </p:cNvSpPr>
          <p:nvPr/>
        </p:nvSpPr>
        <p:spPr>
          <a:xfrm xmlns:a="http://schemas.openxmlformats.org/drawingml/2006/main">
            <a:off x="6858000" y="1790700"/>
            <a:ext cx="2381250" cy="685800"/>
          </a:xfrm>
          <a:prstGeom xmlns:a="http://schemas.openxmlformats.org/drawingml/2006/main" prst="roundRect">
            <a:avLst>
              <a:gd name="adj" fmla="val 11111"/>
            </a:avLst>
          </a:prstGeom>
          <a:solidFill xmlns:a="http://schemas.openxmlformats.org/drawingml/2006/main">
            <a:srgbClr val="F6E8CE"/>
          </a:solidFill>
          <a:ln xmlns:a="http://schemas.openxmlformats.org/drawingml/2006/main" w="9525">
            <a:solidFill>
              <a:srgbClr val="F6E8CE"/>
            </a:solidFill>
            <a:prstDash val="solid"/>
          </a:ln>
        </p:spPr>
      </p:sp>
      <p:sp>
        <p:nvSpPr>
          <p:cNvPr id="6" name="">
            <a:extLst xmlns:a="http://schemas.openxmlformats.org/drawingml/2006/main">
              <a:ext uri="{FF2B5EF4-FFF2-40B4-BE49-F238E27FC236}">
                <a16:creationId xmlns:a16="http://schemas.microsoft.com/office/drawing/2014/main" id="{6D7FF7F0-4A27-433E-A1C0-C76F17B46AFE}"/>
              </a:ext>
            </a:extLst>
          </p:cNvPr>
          <p:cNvSpPr>
            <a:spLocks xmlns:a="http://schemas.openxmlformats.org/drawingml/2006/main" noGrp="1"/>
          </p:cNvSpPr>
          <p:nvPr/>
        </p:nvSpPr>
        <p:spPr>
          <a:xfrm xmlns:a="http://schemas.openxmlformats.org/drawingml/2006/main">
            <a:off x="6858000" y="1790700"/>
            <a:ext cx="23812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111827"/>
                </a:solidFill>
              </a:defRPr>
            </a:pPr>
            <a:r>
              <a:rPr sz="1500" b="1">
                <a:solidFill>
                  <a:srgbClr val="111827"/>
                </a:solidFill>
              </a:rPr>
              <a:t>MONARCH / SUZERAIN</a:t>
            </a:r>
          </a:p>
        </p:txBody>
      </p:sp>
      <p:sp>
        <p:nvSpPr>
          <p:cNvPr id="7" name="">
            <a:extLst xmlns:a="http://schemas.openxmlformats.org/drawingml/2006/main">
              <a:ext uri="{FF2B5EF4-FFF2-40B4-BE49-F238E27FC236}">
                <a16:creationId xmlns:a16="http://schemas.microsoft.com/office/drawing/2014/main" id="{D5330C93-86CE-45C8-A229-B433F19AB11E}"/>
              </a:ext>
            </a:extLst>
          </p:cNvPr>
          <p:cNvSpPr>
            <a:spLocks xmlns:a="http://schemas.openxmlformats.org/drawingml/2006/main" noGrp="1"/>
          </p:cNvSpPr>
          <p:nvPr/>
        </p:nvSpPr>
        <p:spPr>
          <a:xfrm xmlns:a="http://schemas.openxmlformats.org/drawingml/2006/main">
            <a:off x="6191250" y="2647950"/>
            <a:ext cx="3714750" cy="685800"/>
          </a:xfrm>
          <a:prstGeom xmlns:a="http://schemas.openxmlformats.org/drawingml/2006/main" prst="roundRect">
            <a:avLst>
              <a:gd name="adj" fmla="val 11111"/>
            </a:avLst>
          </a:prstGeom>
          <a:solidFill xmlns:a="http://schemas.openxmlformats.org/drawingml/2006/main">
            <a:srgbClr val="DFF2FA"/>
          </a:solidFill>
          <a:ln xmlns:a="http://schemas.openxmlformats.org/drawingml/2006/main" w="9525">
            <a:solidFill>
              <a:srgbClr val="DFF2FA"/>
            </a:solidFill>
            <a:prstDash val="solid"/>
          </a:ln>
        </p:spPr>
      </p:sp>
      <p:sp>
        <p:nvSpPr>
          <p:cNvPr id="8" name="">
            <a:extLst xmlns:a="http://schemas.openxmlformats.org/drawingml/2006/main">
              <a:ext uri="{FF2B5EF4-FFF2-40B4-BE49-F238E27FC236}">
                <a16:creationId xmlns:a16="http://schemas.microsoft.com/office/drawing/2014/main" id="{A259CCFF-A3A1-4208-AE94-FD9BEDEA0EEB}"/>
              </a:ext>
            </a:extLst>
          </p:cNvPr>
          <p:cNvSpPr>
            <a:spLocks xmlns:a="http://schemas.openxmlformats.org/drawingml/2006/main" noGrp="1"/>
          </p:cNvSpPr>
          <p:nvPr/>
        </p:nvSpPr>
        <p:spPr>
          <a:xfrm xmlns:a="http://schemas.openxmlformats.org/drawingml/2006/main">
            <a:off x="6191250" y="2647950"/>
            <a:ext cx="37147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111827"/>
                </a:solidFill>
              </a:defRPr>
            </a:pPr>
            <a:r>
              <a:rPr sz="1500" b="1">
                <a:solidFill>
                  <a:srgbClr val="111827"/>
                </a:solidFill>
              </a:rPr>
              <a:t>GREATER LORDS</a:t>
            </a:r>
          </a:p>
        </p:txBody>
      </p:sp>
      <p:sp>
        <p:nvSpPr>
          <p:cNvPr id="9" name="">
            <a:extLst xmlns:a="http://schemas.openxmlformats.org/drawingml/2006/main">
              <a:ext uri="{FF2B5EF4-FFF2-40B4-BE49-F238E27FC236}">
                <a16:creationId xmlns:a16="http://schemas.microsoft.com/office/drawing/2014/main" id="{E964A9AB-F4AF-4173-9456-60220F26C071}"/>
              </a:ext>
            </a:extLst>
          </p:cNvPr>
          <p:cNvSpPr>
            <a:spLocks xmlns:a="http://schemas.openxmlformats.org/drawingml/2006/main" noGrp="1"/>
          </p:cNvSpPr>
          <p:nvPr/>
        </p:nvSpPr>
        <p:spPr>
          <a:xfrm xmlns:a="http://schemas.openxmlformats.org/drawingml/2006/main">
            <a:off x="5524500" y="3505200"/>
            <a:ext cx="5048250" cy="685800"/>
          </a:xfrm>
          <a:prstGeom xmlns:a="http://schemas.openxmlformats.org/drawingml/2006/main" prst="roundRect">
            <a:avLst>
              <a:gd name="adj" fmla="val 11111"/>
            </a:avLst>
          </a:prstGeom>
          <a:solidFill xmlns:a="http://schemas.openxmlformats.org/drawingml/2006/main">
            <a:srgbClr val="E7EFEA"/>
          </a:solidFill>
          <a:ln xmlns:a="http://schemas.openxmlformats.org/drawingml/2006/main" w="9525">
            <a:solidFill>
              <a:srgbClr val="E7EFEA"/>
            </a:solidFill>
            <a:prstDash val="solid"/>
          </a:ln>
        </p:spPr>
      </p:sp>
      <p:sp>
        <p:nvSpPr>
          <p:cNvPr id="10" name="">
            <a:extLst xmlns:a="http://schemas.openxmlformats.org/drawingml/2006/main">
              <a:ext uri="{FF2B5EF4-FFF2-40B4-BE49-F238E27FC236}">
                <a16:creationId xmlns:a16="http://schemas.microsoft.com/office/drawing/2014/main" id="{DB20BED0-3CBD-49B0-89D8-0F8679E82839}"/>
              </a:ext>
            </a:extLst>
          </p:cNvPr>
          <p:cNvSpPr>
            <a:spLocks xmlns:a="http://schemas.openxmlformats.org/drawingml/2006/main" noGrp="1"/>
          </p:cNvSpPr>
          <p:nvPr/>
        </p:nvSpPr>
        <p:spPr>
          <a:xfrm xmlns:a="http://schemas.openxmlformats.org/drawingml/2006/main">
            <a:off x="5524500" y="3505200"/>
            <a:ext cx="50482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111827"/>
                </a:solidFill>
              </a:defRPr>
            </a:pPr>
            <a:r>
              <a:rPr sz="1500" b="1">
                <a:solidFill>
                  <a:srgbClr val="111827"/>
                </a:solidFill>
              </a:rPr>
              <a:t>VASSALS / KNIGHTS</a:t>
            </a:r>
          </a:p>
        </p:txBody>
      </p:sp>
      <p:sp>
        <p:nvSpPr>
          <p:cNvPr id="11" name="">
            <a:extLst xmlns:a="http://schemas.openxmlformats.org/drawingml/2006/main">
              <a:ext uri="{FF2B5EF4-FFF2-40B4-BE49-F238E27FC236}">
                <a16:creationId xmlns:a16="http://schemas.microsoft.com/office/drawing/2014/main" id="{FEEB63E4-7E52-4989-B33C-74E7EE5CA0C2}"/>
              </a:ext>
            </a:extLst>
          </p:cNvPr>
          <p:cNvSpPr>
            <a:spLocks xmlns:a="http://schemas.openxmlformats.org/drawingml/2006/main" noGrp="1"/>
          </p:cNvSpPr>
          <p:nvPr/>
        </p:nvSpPr>
        <p:spPr>
          <a:xfrm xmlns:a="http://schemas.openxmlformats.org/drawingml/2006/main">
            <a:off x="4857750" y="4362450"/>
            <a:ext cx="6381750" cy="685800"/>
          </a:xfrm>
          <a:prstGeom xmlns:a="http://schemas.openxmlformats.org/drawingml/2006/main" prst="roundRect">
            <a:avLst>
              <a:gd name="adj" fmla="val 11111"/>
            </a:avLst>
          </a:prstGeom>
          <a:solidFill xmlns:a="http://schemas.openxmlformats.org/drawingml/2006/main">
            <a:srgbClr val="F1F5F9"/>
          </a:solidFill>
          <a:ln xmlns:a="http://schemas.openxmlformats.org/drawingml/2006/main" w="9525">
            <a:solidFill>
              <a:srgbClr val="F1F5F9"/>
            </a:solidFill>
            <a:prstDash val="solid"/>
          </a:ln>
        </p:spPr>
      </p:sp>
      <p:sp>
        <p:nvSpPr>
          <p:cNvPr id="12" name="">
            <a:extLst xmlns:a="http://schemas.openxmlformats.org/drawingml/2006/main">
              <a:ext uri="{FF2B5EF4-FFF2-40B4-BE49-F238E27FC236}">
                <a16:creationId xmlns:a16="http://schemas.microsoft.com/office/drawing/2014/main" id="{33CCC75D-CEFA-4559-8EA9-C95262E18E08}"/>
              </a:ext>
            </a:extLst>
          </p:cNvPr>
          <p:cNvSpPr>
            <a:spLocks xmlns:a="http://schemas.openxmlformats.org/drawingml/2006/main" noGrp="1"/>
          </p:cNvSpPr>
          <p:nvPr/>
        </p:nvSpPr>
        <p:spPr>
          <a:xfrm xmlns:a="http://schemas.openxmlformats.org/drawingml/2006/main">
            <a:off x="4857750" y="4362450"/>
            <a:ext cx="63817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111827"/>
                </a:solidFill>
              </a:defRPr>
            </a:pPr>
            <a:r>
              <a:rPr sz="1500" b="1">
                <a:solidFill>
                  <a:srgbClr val="111827"/>
                </a:solidFill>
              </a:rPr>
              <a:t>SERFS / PEASANTS</a:t>
            </a:r>
          </a:p>
        </p:txBody>
      </p:sp>
      <p:sp>
        <p:nvSpPr>
          <p:cNvPr id="13" name="">
            <a:extLst xmlns:a="http://schemas.openxmlformats.org/drawingml/2006/main">
              <a:ext uri="{FF2B5EF4-FFF2-40B4-BE49-F238E27FC236}">
                <a16:creationId xmlns:a16="http://schemas.microsoft.com/office/drawing/2014/main" id="{D61E2D61-D872-4210-BC21-A27468701C1D}"/>
              </a:ext>
            </a:extLst>
          </p:cNvPr>
          <p:cNvSpPr>
            <a:spLocks xmlns:a="http://schemas.openxmlformats.org/drawingml/2006/main" noGrp="1"/>
          </p:cNvSpPr>
          <p:nvPr/>
        </p:nvSpPr>
        <p:spPr>
          <a:xfrm xmlns:a="http://schemas.openxmlformats.org/drawingml/2006/main">
            <a:off x="4667250" y="5715000"/>
            <a:ext cx="2476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2878B5"/>
                </a:solidFill>
              </a:defRPr>
            </a:pPr>
            <a:r>
              <a:rPr sz="1275" b="1">
                <a:solidFill>
                  <a:srgbClr val="2878B5"/>
                </a:solidFill>
              </a:rPr>
              <a:t>Land, protection ↓</a:t>
            </a:r>
          </a:p>
        </p:txBody>
      </p:sp>
      <p:sp>
        <p:nvSpPr>
          <p:cNvPr id="14" name="">
            <a:extLst xmlns:a="http://schemas.openxmlformats.org/drawingml/2006/main">
              <a:ext uri="{FF2B5EF4-FFF2-40B4-BE49-F238E27FC236}">
                <a16:creationId xmlns:a16="http://schemas.microsoft.com/office/drawing/2014/main" id="{96E375CB-A53A-4CFF-9BED-E13BBD2678BE}"/>
              </a:ext>
            </a:extLst>
          </p:cNvPr>
          <p:cNvSpPr>
            <a:spLocks xmlns:a="http://schemas.openxmlformats.org/drawingml/2006/main" noGrp="1"/>
          </p:cNvSpPr>
          <p:nvPr/>
        </p:nvSpPr>
        <p:spPr>
          <a:xfrm xmlns:a="http://schemas.openxmlformats.org/drawingml/2006/main">
            <a:off x="7810500" y="5715000"/>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275" b="1">
                <a:solidFill>
                  <a:srgbClr val="A6413B"/>
                </a:solidFill>
              </a:defRPr>
            </a:pPr>
            <a:r>
              <a:rPr sz="1275" b="1">
                <a:solidFill>
                  <a:srgbClr val="A6413B"/>
                </a:solidFill>
              </a:rPr>
              <a:t>↑ Labour, dues, service</a:t>
            </a:r>
          </a:p>
        </p:txBody>
      </p:sp>
      <p:sp>
        <p:nvSpPr>
          <p:cNvPr id="15" name="">
            <a:extLst xmlns:a="http://schemas.openxmlformats.org/drawingml/2006/main">
              <a:ext uri="{FF2B5EF4-FFF2-40B4-BE49-F238E27FC236}">
                <a16:creationId xmlns:a16="http://schemas.microsoft.com/office/drawing/2014/main" id="{DCDC2542-7782-404E-AE30-7A59DDB472AC}"/>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11</a:t>
            </a:r>
          </a:p>
        </p:txBody>
      </p:sp>
    </p:spTree>
    <p:extLst>
      <p:ext uri="{BB962C8B-B14F-4D97-AF65-F5344CB8AC3E}">
        <p14:creationId xmlns:p14="http://schemas.microsoft.com/office/powerpoint/2010/main" val="965966751"/>
      </p:ext>
    </p:extLst>
  </p:cSld>
</p:sld>
</file>

<file path=ppt/slides/slide1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03DFA66E-BD39-4B2F-BAA1-0B6D4A8262E3}"/>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70A8C73F-DA62-42DC-9739-012DFBEEAE75}"/>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Medieval authority overlapped: lord, monarch and Church all claimed obedience</a:t>
            </a:r>
          </a:p>
        </p:txBody>
      </p:sp>
      <p:sp>
        <p:nvSpPr>
          <p:cNvPr id="3" name="">
            <a:extLst xmlns:a="http://schemas.openxmlformats.org/drawingml/2006/main">
              <a:ext uri="{FF2B5EF4-FFF2-40B4-BE49-F238E27FC236}">
                <a16:creationId xmlns:a16="http://schemas.microsoft.com/office/drawing/2014/main" id="{EB138698-36E7-46AA-A26E-3BB09F0D7610}"/>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sp>
        <p:nvSpPr>
          <p:cNvPr id="4" name="">
            <a:extLst xmlns:a="http://schemas.openxmlformats.org/drawingml/2006/main">
              <a:ext uri="{FF2B5EF4-FFF2-40B4-BE49-F238E27FC236}">
                <a16:creationId xmlns:a16="http://schemas.microsoft.com/office/drawing/2014/main" id="{0C286B82-C680-426D-8C41-AD1284780E47}"/>
              </a:ext>
            </a:extLst>
          </p:cNvPr>
          <p:cNvSpPr>
            <a:spLocks xmlns:a="http://schemas.openxmlformats.org/drawingml/2006/main" noGrp="1"/>
          </p:cNvSpPr>
          <p:nvPr/>
        </p:nvSpPr>
        <p:spPr>
          <a:xfrm xmlns:a="http://schemas.openxmlformats.org/drawingml/2006/main">
            <a:off x="1238250" y="2190750"/>
            <a:ext cx="3429000" cy="2286000"/>
          </a:xfrm>
          <a:prstGeom xmlns:a="http://schemas.openxmlformats.org/drawingml/2006/main" prst="ellipse">
            <a:avLst/>
          </a:prstGeom>
          <a:solidFill xmlns:a="http://schemas.openxmlformats.org/drawingml/2006/main">
            <a:srgbClr val="DFF2FA"/>
          </a:solidFill>
          <a:ln xmlns:a="http://schemas.openxmlformats.org/drawingml/2006/main" w="9525">
            <a:solidFill>
              <a:srgbClr val="2878B5"/>
            </a:solidFill>
            <a:prstDash val="solid"/>
          </a:ln>
        </p:spPr>
      </p:sp>
      <p:sp>
        <p:nvSpPr>
          <p:cNvPr id="5" name="">
            <a:extLst xmlns:a="http://schemas.openxmlformats.org/drawingml/2006/main">
              <a:ext uri="{FF2B5EF4-FFF2-40B4-BE49-F238E27FC236}">
                <a16:creationId xmlns:a16="http://schemas.microsoft.com/office/drawing/2014/main" id="{CEA3A5F2-8A8E-4AD4-97ED-105FC03E3C76}"/>
              </a:ext>
            </a:extLst>
          </p:cNvPr>
          <p:cNvSpPr>
            <a:spLocks xmlns:a="http://schemas.openxmlformats.org/drawingml/2006/main" noGrp="1"/>
          </p:cNvSpPr>
          <p:nvPr/>
        </p:nvSpPr>
        <p:spPr>
          <a:xfrm xmlns:a="http://schemas.openxmlformats.org/drawingml/2006/main">
            <a:off x="1476375" y="2428875"/>
            <a:ext cx="2952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100" b="1">
                <a:solidFill>
                  <a:srgbClr val="111827"/>
                </a:solidFill>
              </a:defRPr>
            </a:pPr>
            <a:r>
              <a:rPr sz="2100" b="1">
                <a:solidFill>
                  <a:srgbClr val="111827"/>
                </a:solidFill>
              </a:rPr>
              <a:t>SECULAR POWER</a:t>
            </a:r>
          </a:p>
        </p:txBody>
      </p:sp>
      <p:sp>
        <p:nvSpPr>
          <p:cNvPr id="6" name="">
            <a:extLst xmlns:a="http://schemas.openxmlformats.org/drawingml/2006/main">
              <a:ext uri="{FF2B5EF4-FFF2-40B4-BE49-F238E27FC236}">
                <a16:creationId xmlns:a16="http://schemas.microsoft.com/office/drawing/2014/main" id="{55AF2634-36AE-4013-AC0E-C2F3E642A8A9}"/>
              </a:ext>
            </a:extLst>
          </p:cNvPr>
          <p:cNvSpPr>
            <a:spLocks xmlns:a="http://schemas.openxmlformats.org/drawingml/2006/main" noGrp="1"/>
          </p:cNvSpPr>
          <p:nvPr/>
        </p:nvSpPr>
        <p:spPr>
          <a:xfrm xmlns:a="http://schemas.openxmlformats.org/drawingml/2006/main">
            <a:off x="1666875" y="3048000"/>
            <a:ext cx="257175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0">
                <a:solidFill>
                  <a:srgbClr val="52606D"/>
                </a:solidFill>
              </a:defRPr>
            </a:pPr>
            <a:r>
              <a:rPr sz="1500" b="0">
                <a:solidFill>
                  <a:srgbClr val="52606D"/>
                </a:solidFill>
              </a:rPr>
              <a:t>monarchs • lords</a:t>
            </a:r>
          </a:p>
          <a:p xmlns:a="http://schemas.openxmlformats.org/drawingml/2006/main">
            <a:pPr algn="ctr">
              <a:defRPr sz="1500" b="0">
                <a:solidFill>
                  <a:srgbClr val="52606D"/>
                </a:solidFill>
              </a:defRPr>
            </a:pPr>
            <a:r>
              <a:rPr sz="1500" b="0">
                <a:solidFill>
                  <a:srgbClr val="52606D"/>
                </a:solidFill>
              </a:rPr>
              <a:t>land • military service</a:t>
            </a:r>
          </a:p>
        </p:txBody>
      </p:sp>
      <p:sp>
        <p:nvSpPr>
          <p:cNvPr id="7" name="">
            <a:extLst xmlns:a="http://schemas.openxmlformats.org/drawingml/2006/main">
              <a:ext uri="{FF2B5EF4-FFF2-40B4-BE49-F238E27FC236}">
                <a16:creationId xmlns:a16="http://schemas.microsoft.com/office/drawing/2014/main" id="{00871C06-42A3-47CA-9349-0CBDF2B7FB3F}"/>
              </a:ext>
            </a:extLst>
          </p:cNvPr>
          <p:cNvSpPr>
            <a:spLocks xmlns:a="http://schemas.openxmlformats.org/drawingml/2006/main" noGrp="1"/>
          </p:cNvSpPr>
          <p:nvPr/>
        </p:nvSpPr>
        <p:spPr>
          <a:xfrm xmlns:a="http://schemas.openxmlformats.org/drawingml/2006/main">
            <a:off x="7524750" y="2190750"/>
            <a:ext cx="3429000" cy="2286000"/>
          </a:xfrm>
          <a:prstGeom xmlns:a="http://schemas.openxmlformats.org/drawingml/2006/main" prst="ellipse">
            <a:avLst/>
          </a:prstGeom>
          <a:solidFill xmlns:a="http://schemas.openxmlformats.org/drawingml/2006/main">
            <a:srgbClr val="F6E8CE"/>
          </a:solidFill>
          <a:ln xmlns:a="http://schemas.openxmlformats.org/drawingml/2006/main" w="9525">
            <a:solidFill>
              <a:srgbClr val="C98B2E"/>
            </a:solidFill>
            <a:prstDash val="solid"/>
          </a:ln>
        </p:spPr>
      </p:sp>
      <p:sp>
        <p:nvSpPr>
          <p:cNvPr id="8" name="">
            <a:extLst xmlns:a="http://schemas.openxmlformats.org/drawingml/2006/main">
              <a:ext uri="{FF2B5EF4-FFF2-40B4-BE49-F238E27FC236}">
                <a16:creationId xmlns:a16="http://schemas.microsoft.com/office/drawing/2014/main" id="{673E603E-C9C9-42EB-9DCF-91A3F50C41D2}"/>
              </a:ext>
            </a:extLst>
          </p:cNvPr>
          <p:cNvSpPr>
            <a:spLocks xmlns:a="http://schemas.openxmlformats.org/drawingml/2006/main" noGrp="1"/>
          </p:cNvSpPr>
          <p:nvPr/>
        </p:nvSpPr>
        <p:spPr>
          <a:xfrm xmlns:a="http://schemas.openxmlformats.org/drawingml/2006/main">
            <a:off x="7762875" y="2428875"/>
            <a:ext cx="2952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100" b="1">
                <a:solidFill>
                  <a:srgbClr val="111827"/>
                </a:solidFill>
              </a:defRPr>
            </a:pPr>
            <a:r>
              <a:rPr sz="2100" b="1">
                <a:solidFill>
                  <a:srgbClr val="111827"/>
                </a:solidFill>
              </a:rPr>
              <a:t>SPIRITUAL POWER</a:t>
            </a:r>
          </a:p>
        </p:txBody>
      </p:sp>
      <p:sp>
        <p:nvSpPr>
          <p:cNvPr id="9" name="">
            <a:extLst xmlns:a="http://schemas.openxmlformats.org/drawingml/2006/main">
              <a:ext uri="{FF2B5EF4-FFF2-40B4-BE49-F238E27FC236}">
                <a16:creationId xmlns:a16="http://schemas.microsoft.com/office/drawing/2014/main" id="{9226661C-1C11-457F-B586-D3C840C27C1E}"/>
              </a:ext>
            </a:extLst>
          </p:cNvPr>
          <p:cNvSpPr>
            <a:spLocks xmlns:a="http://schemas.openxmlformats.org/drawingml/2006/main" noGrp="1"/>
          </p:cNvSpPr>
          <p:nvPr/>
        </p:nvSpPr>
        <p:spPr>
          <a:xfrm xmlns:a="http://schemas.openxmlformats.org/drawingml/2006/main">
            <a:off x="7953375" y="3048000"/>
            <a:ext cx="257175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0">
                <a:solidFill>
                  <a:srgbClr val="52606D"/>
                </a:solidFill>
              </a:defRPr>
            </a:pPr>
            <a:r>
              <a:rPr sz="1500" b="0">
                <a:solidFill>
                  <a:srgbClr val="52606D"/>
                </a:solidFill>
              </a:rPr>
              <a:t>Church • papacy</a:t>
            </a:r>
          </a:p>
          <a:p xmlns:a="http://schemas.openxmlformats.org/drawingml/2006/main">
            <a:pPr algn="ctr">
              <a:defRPr sz="1500" b="0">
                <a:solidFill>
                  <a:srgbClr val="52606D"/>
                </a:solidFill>
              </a:defRPr>
            </a:pPr>
            <a:r>
              <a:rPr sz="1500" b="0">
                <a:solidFill>
                  <a:srgbClr val="52606D"/>
                </a:solidFill>
              </a:rPr>
              <a:t>religious authority</a:t>
            </a:r>
          </a:p>
        </p:txBody>
      </p:sp>
      <p:sp>
        <p:nvSpPr>
          <p:cNvPr id="10" name="">
            <a:extLst xmlns:a="http://schemas.openxmlformats.org/drawingml/2006/main">
              <a:ext uri="{FF2B5EF4-FFF2-40B4-BE49-F238E27FC236}">
                <a16:creationId xmlns:a16="http://schemas.microsoft.com/office/drawing/2014/main" id="{8933126E-E88B-4B45-A2E3-CE79F88DBA1A}"/>
              </a:ext>
            </a:extLst>
          </p:cNvPr>
          <p:cNvSpPr>
            <a:spLocks xmlns:a="http://schemas.openxmlformats.org/drawingml/2006/main" noGrp="1"/>
          </p:cNvSpPr>
          <p:nvPr/>
        </p:nvSpPr>
        <p:spPr>
          <a:xfrm xmlns:a="http://schemas.openxmlformats.org/drawingml/2006/main">
            <a:off x="4762500" y="3000375"/>
            <a:ext cx="2667000" cy="1047750"/>
          </a:xfrm>
          <a:prstGeom xmlns:a="http://schemas.openxmlformats.org/drawingml/2006/main" prst="roundRect">
            <a:avLst>
              <a:gd name="adj" fmla="val 7273"/>
            </a:avLst>
          </a:prstGeom>
          <a:solidFill xmlns:a="http://schemas.openxmlformats.org/drawingml/2006/main">
            <a:srgbClr val="FFFFFF"/>
          </a:solidFill>
          <a:ln xmlns:a="http://schemas.openxmlformats.org/drawingml/2006/main" w="9525">
            <a:solidFill>
              <a:srgbClr val="A6413B"/>
            </a:solidFill>
            <a:prstDash val="solid"/>
          </a:ln>
        </p:spPr>
      </p:sp>
      <p:sp>
        <p:nvSpPr>
          <p:cNvPr id="11" name="">
            <a:extLst xmlns:a="http://schemas.openxmlformats.org/drawingml/2006/main">
              <a:ext uri="{FF2B5EF4-FFF2-40B4-BE49-F238E27FC236}">
                <a16:creationId xmlns:a16="http://schemas.microsoft.com/office/drawing/2014/main" id="{2AF24D00-0E0F-4942-98FA-9756EE3E2FFA}"/>
              </a:ext>
            </a:extLst>
          </p:cNvPr>
          <p:cNvSpPr>
            <a:spLocks xmlns:a="http://schemas.openxmlformats.org/drawingml/2006/main" noGrp="1"/>
          </p:cNvSpPr>
          <p:nvPr/>
        </p:nvSpPr>
        <p:spPr>
          <a:xfrm xmlns:a="http://schemas.openxmlformats.org/drawingml/2006/main">
            <a:off x="4953000" y="3105150"/>
            <a:ext cx="22860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A6413B"/>
                </a:solidFill>
              </a:defRPr>
            </a:pPr>
            <a:r>
              <a:rPr sz="1800" b="1">
                <a:solidFill>
                  <a:srgbClr val="A6413B"/>
                </a:solidFill>
              </a:rPr>
              <a:t>OVERLAPPING</a:t>
            </a:r>
          </a:p>
          <a:p xmlns:a="http://schemas.openxmlformats.org/drawingml/2006/main">
            <a:pPr algn="ctr">
              <a:defRPr sz="1800" b="1">
                <a:solidFill>
                  <a:srgbClr val="A6413B"/>
                </a:solidFill>
              </a:defRPr>
            </a:pPr>
            <a:r>
              <a:rPr sz="1800" b="1">
                <a:solidFill>
                  <a:srgbClr val="A6413B"/>
                </a:solidFill>
              </a:rPr>
              <a:t>CLAIMS</a:t>
            </a:r>
          </a:p>
        </p:txBody>
      </p:sp>
      <p:sp>
        <p:nvSpPr>
          <p:cNvPr id="12" name="">
            <a:extLst xmlns:a="http://schemas.openxmlformats.org/drawingml/2006/main">
              <a:ext uri="{FF2B5EF4-FFF2-40B4-BE49-F238E27FC236}">
                <a16:creationId xmlns:a16="http://schemas.microsoft.com/office/drawing/2014/main" id="{69FF133E-2882-4AC5-959D-EF93C714E446}"/>
              </a:ext>
            </a:extLst>
          </p:cNvPr>
          <p:cNvSpPr>
            <a:spLocks xmlns:a="http://schemas.openxmlformats.org/drawingml/2006/main" noGrp="1"/>
          </p:cNvSpPr>
          <p:nvPr/>
        </p:nvSpPr>
        <p:spPr>
          <a:xfrm xmlns:a="http://schemas.openxmlformats.org/drawingml/2006/main">
            <a:off x="2190750" y="5095875"/>
            <a:ext cx="781050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175" b="1">
                <a:solidFill>
                  <a:srgbClr val="111827"/>
                </a:solidFill>
              </a:defRPr>
            </a:pPr>
            <a:r>
              <a:rPr sz="2175" b="1">
                <a:solidFill>
                  <a:srgbClr val="111827"/>
                </a:solidFill>
              </a:rPr>
              <a:t>Central problem: Who possesses the final, supreme authority?</a:t>
            </a:r>
          </a:p>
        </p:txBody>
      </p:sp>
      <p:sp>
        <p:nvSpPr>
          <p:cNvPr id="13" name="">
            <a:extLst xmlns:a="http://schemas.openxmlformats.org/drawingml/2006/main">
              <a:ext uri="{FF2B5EF4-FFF2-40B4-BE49-F238E27FC236}">
                <a16:creationId xmlns:a16="http://schemas.microsoft.com/office/drawing/2014/main" id="{9C20D642-7530-419E-8BAB-3BA6852DA656}"/>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12</a:t>
            </a:r>
          </a:p>
        </p:txBody>
      </p:sp>
    </p:spTree>
    <p:extLst>
      <p:ext uri="{BB962C8B-B14F-4D97-AF65-F5344CB8AC3E}">
        <p14:creationId xmlns:p14="http://schemas.microsoft.com/office/powerpoint/2010/main" val="296475692"/>
      </p:ext>
    </p:extLst>
  </p:cSld>
</p:sld>
</file>

<file path=ppt/slides/slide1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60011376-0810-4A60-940C-90073C5F6236}"/>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A2A00C1E-C21B-4E30-BA69-3DE4575F282F}"/>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Feudalism weakened when knowledge, production and exchange changed</a:t>
            </a:r>
          </a:p>
        </p:txBody>
      </p:sp>
      <p:sp>
        <p:nvSpPr>
          <p:cNvPr id="3" name="">
            <a:extLst xmlns:a="http://schemas.openxmlformats.org/drawingml/2006/main">
              <a:ext uri="{FF2B5EF4-FFF2-40B4-BE49-F238E27FC236}">
                <a16:creationId xmlns:a16="http://schemas.microsoft.com/office/drawing/2014/main" id="{7F967338-8177-44DF-8F2A-F5F851534446}"/>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sp>
        <p:nvSpPr>
          <p:cNvPr id="4" name="">
            <a:extLst xmlns:a="http://schemas.openxmlformats.org/drawingml/2006/main">
              <a:ext uri="{FF2B5EF4-FFF2-40B4-BE49-F238E27FC236}">
                <a16:creationId xmlns:a16="http://schemas.microsoft.com/office/drawing/2014/main" id="{39638B00-67CF-4C8E-A7FA-2F9922E2C621}"/>
              </a:ext>
            </a:extLst>
          </p:cNvPr>
          <p:cNvSpPr>
            <a:spLocks xmlns:a="http://schemas.openxmlformats.org/drawingml/2006/main" noGrp="1"/>
          </p:cNvSpPr>
          <p:nvPr/>
        </p:nvSpPr>
        <p:spPr>
          <a:xfrm xmlns:a="http://schemas.openxmlformats.org/drawingml/2006/main">
            <a:off x="533400" y="1762125"/>
            <a:ext cx="952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550" b="1">
                <a:solidFill>
                  <a:srgbClr val="2878B5"/>
                </a:solidFill>
              </a:defRPr>
            </a:pPr>
            <a:r>
              <a:rPr sz="2550" b="1">
                <a:solidFill>
                  <a:srgbClr val="2878B5"/>
                </a:solidFill>
              </a:rPr>
              <a:t>01</a:t>
            </a:r>
          </a:p>
        </p:txBody>
      </p:sp>
      <p:sp>
        <p:nvSpPr>
          <p:cNvPr id="5" name="">
            <a:extLst xmlns:a="http://schemas.openxmlformats.org/drawingml/2006/main">
              <a:ext uri="{FF2B5EF4-FFF2-40B4-BE49-F238E27FC236}">
                <a16:creationId xmlns:a16="http://schemas.microsoft.com/office/drawing/2014/main" id="{520D17C5-4A0C-4B11-9025-0A9B1AE478E5}"/>
              </a:ext>
            </a:extLst>
          </p:cNvPr>
          <p:cNvSpPr>
            <a:spLocks xmlns:a="http://schemas.openxmlformats.org/drawingml/2006/main" noGrp="1"/>
          </p:cNvSpPr>
          <p:nvPr/>
        </p:nvSpPr>
        <p:spPr>
          <a:xfrm xmlns:a="http://schemas.openxmlformats.org/drawingml/2006/main">
            <a:off x="533400" y="2324100"/>
            <a:ext cx="2143125" cy="0"/>
          </a:xfrm>
          <a:prstGeom xmlns:a="http://schemas.openxmlformats.org/drawingml/2006/main" prst="line">
            <a:avLst/>
          </a:prstGeom>
          <a:noFill xmlns:a="http://schemas.openxmlformats.org/drawingml/2006/main"/>
          <a:ln xmlns:a="http://schemas.openxmlformats.org/drawingml/2006/main" w="19050">
            <a:solidFill>
              <a:srgbClr val="CBD5E1"/>
            </a:solidFill>
            <a:prstDash val="solid"/>
          </a:ln>
        </p:spPr>
      </p:sp>
      <p:sp>
        <p:nvSpPr>
          <p:cNvPr id="6" name="">
            <a:extLst xmlns:a="http://schemas.openxmlformats.org/drawingml/2006/main">
              <a:ext uri="{FF2B5EF4-FFF2-40B4-BE49-F238E27FC236}">
                <a16:creationId xmlns:a16="http://schemas.microsoft.com/office/drawing/2014/main" id="{64D149F0-C6CF-463E-BA13-9097D0DBFC6A}"/>
              </a:ext>
            </a:extLst>
          </p:cNvPr>
          <p:cNvSpPr>
            <a:spLocks xmlns:a="http://schemas.openxmlformats.org/drawingml/2006/main" noGrp="1"/>
          </p:cNvSpPr>
          <p:nvPr/>
        </p:nvSpPr>
        <p:spPr>
          <a:xfrm xmlns:a="http://schemas.openxmlformats.org/drawingml/2006/main">
            <a:off x="533400" y="2552700"/>
            <a:ext cx="2238375"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425" b="1">
                <a:solidFill>
                  <a:srgbClr val="111827"/>
                </a:solidFill>
              </a:defRPr>
            </a:pPr>
            <a:r>
              <a:rPr sz="1425" b="1">
                <a:solidFill>
                  <a:srgbClr val="111827"/>
                </a:solidFill>
              </a:rPr>
              <a:t>RENAISSANCE</a:t>
            </a:r>
          </a:p>
        </p:txBody>
      </p:sp>
      <p:sp>
        <p:nvSpPr>
          <p:cNvPr id="7" name="">
            <a:extLst xmlns:a="http://schemas.openxmlformats.org/drawingml/2006/main">
              <a:ext uri="{FF2B5EF4-FFF2-40B4-BE49-F238E27FC236}">
                <a16:creationId xmlns:a16="http://schemas.microsoft.com/office/drawing/2014/main" id="{5079277D-5CF5-4D2D-8B16-D3EBDAD1C694}"/>
              </a:ext>
            </a:extLst>
          </p:cNvPr>
          <p:cNvSpPr>
            <a:spLocks xmlns:a="http://schemas.openxmlformats.org/drawingml/2006/main" noGrp="1"/>
          </p:cNvSpPr>
          <p:nvPr/>
        </p:nvSpPr>
        <p:spPr>
          <a:xfrm xmlns:a="http://schemas.openxmlformats.org/drawingml/2006/main">
            <a:off x="533400" y="3048000"/>
            <a:ext cx="2238375"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0">
                <a:solidFill>
                  <a:srgbClr val="52606D"/>
                </a:solidFill>
              </a:defRPr>
            </a:pPr>
            <a:r>
              <a:rPr sz="1500" b="0">
                <a:solidFill>
                  <a:srgbClr val="52606D"/>
                </a:solidFill>
              </a:rPr>
              <a:t>Human-centred inquiry challenged inherited authority.</a:t>
            </a:r>
          </a:p>
        </p:txBody>
      </p:sp>
      <p:sp>
        <p:nvSpPr>
          <p:cNvPr id="8" name="">
            <a:extLst xmlns:a="http://schemas.openxmlformats.org/drawingml/2006/main">
              <a:ext uri="{FF2B5EF4-FFF2-40B4-BE49-F238E27FC236}">
                <a16:creationId xmlns:a16="http://schemas.microsoft.com/office/drawing/2014/main" id="{BA4474E8-1E2A-4313-9944-D318E0D7C0A6}"/>
              </a:ext>
            </a:extLst>
          </p:cNvPr>
          <p:cNvSpPr>
            <a:spLocks xmlns:a="http://schemas.openxmlformats.org/drawingml/2006/main" noGrp="1"/>
          </p:cNvSpPr>
          <p:nvPr/>
        </p:nvSpPr>
        <p:spPr>
          <a:xfrm xmlns:a="http://schemas.openxmlformats.org/drawingml/2006/main">
            <a:off x="3314700" y="1762125"/>
            <a:ext cx="952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550" b="1">
                <a:solidFill>
                  <a:srgbClr val="C98B2E"/>
                </a:solidFill>
              </a:defRPr>
            </a:pPr>
            <a:r>
              <a:rPr sz="2550" b="1">
                <a:solidFill>
                  <a:srgbClr val="C98B2E"/>
                </a:solidFill>
              </a:rPr>
              <a:t>02</a:t>
            </a:r>
          </a:p>
        </p:txBody>
      </p:sp>
      <p:sp>
        <p:nvSpPr>
          <p:cNvPr id="9" name="">
            <a:extLst xmlns:a="http://schemas.openxmlformats.org/drawingml/2006/main">
              <a:ext uri="{FF2B5EF4-FFF2-40B4-BE49-F238E27FC236}">
                <a16:creationId xmlns:a16="http://schemas.microsoft.com/office/drawing/2014/main" id="{3B4076FB-DE0C-49D5-9267-21B31C2721B0}"/>
              </a:ext>
            </a:extLst>
          </p:cNvPr>
          <p:cNvSpPr>
            <a:spLocks xmlns:a="http://schemas.openxmlformats.org/drawingml/2006/main" noGrp="1"/>
          </p:cNvSpPr>
          <p:nvPr/>
        </p:nvSpPr>
        <p:spPr>
          <a:xfrm xmlns:a="http://schemas.openxmlformats.org/drawingml/2006/main">
            <a:off x="3314700" y="2324100"/>
            <a:ext cx="2143125" cy="0"/>
          </a:xfrm>
          <a:prstGeom xmlns:a="http://schemas.openxmlformats.org/drawingml/2006/main" prst="line">
            <a:avLst/>
          </a:prstGeom>
          <a:noFill xmlns:a="http://schemas.openxmlformats.org/drawingml/2006/main"/>
          <a:ln xmlns:a="http://schemas.openxmlformats.org/drawingml/2006/main" w="19050">
            <a:solidFill>
              <a:srgbClr val="CBD5E1"/>
            </a:solidFill>
            <a:prstDash val="solid"/>
          </a:ln>
        </p:spPr>
      </p:sp>
      <p:sp>
        <p:nvSpPr>
          <p:cNvPr id="10" name="">
            <a:extLst xmlns:a="http://schemas.openxmlformats.org/drawingml/2006/main">
              <a:ext uri="{FF2B5EF4-FFF2-40B4-BE49-F238E27FC236}">
                <a16:creationId xmlns:a16="http://schemas.microsoft.com/office/drawing/2014/main" id="{2C57DF49-782D-4EED-9EE0-8FD38AE12D03}"/>
              </a:ext>
            </a:extLst>
          </p:cNvPr>
          <p:cNvSpPr>
            <a:spLocks xmlns:a="http://schemas.openxmlformats.org/drawingml/2006/main" noGrp="1"/>
          </p:cNvSpPr>
          <p:nvPr/>
        </p:nvSpPr>
        <p:spPr>
          <a:xfrm xmlns:a="http://schemas.openxmlformats.org/drawingml/2006/main">
            <a:off x="3314700" y="2552700"/>
            <a:ext cx="2238375"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425" b="1">
                <a:solidFill>
                  <a:srgbClr val="111827"/>
                </a:solidFill>
              </a:defRPr>
            </a:pPr>
            <a:r>
              <a:rPr sz="1425" b="1">
                <a:solidFill>
                  <a:srgbClr val="111827"/>
                </a:solidFill>
              </a:rPr>
              <a:t>SCIENCE</a:t>
            </a:r>
          </a:p>
        </p:txBody>
      </p:sp>
      <p:sp>
        <p:nvSpPr>
          <p:cNvPr id="11" name="">
            <a:extLst xmlns:a="http://schemas.openxmlformats.org/drawingml/2006/main">
              <a:ext uri="{FF2B5EF4-FFF2-40B4-BE49-F238E27FC236}">
                <a16:creationId xmlns:a16="http://schemas.microsoft.com/office/drawing/2014/main" id="{087AA393-2F81-436F-BEF5-B0F63963B39A}"/>
              </a:ext>
            </a:extLst>
          </p:cNvPr>
          <p:cNvSpPr>
            <a:spLocks xmlns:a="http://schemas.openxmlformats.org/drawingml/2006/main" noGrp="1"/>
          </p:cNvSpPr>
          <p:nvPr/>
        </p:nvSpPr>
        <p:spPr>
          <a:xfrm xmlns:a="http://schemas.openxmlformats.org/drawingml/2006/main">
            <a:off x="3314700" y="3048000"/>
            <a:ext cx="2238375"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0">
                <a:solidFill>
                  <a:srgbClr val="52606D"/>
                </a:solidFill>
              </a:defRPr>
            </a:pPr>
            <a:r>
              <a:rPr sz="1500" b="0">
                <a:solidFill>
                  <a:srgbClr val="52606D"/>
                </a:solidFill>
              </a:rPr>
              <a:t>New modes of enquiry weakened unquestioned religious claims.</a:t>
            </a:r>
          </a:p>
        </p:txBody>
      </p:sp>
      <p:sp>
        <p:nvSpPr>
          <p:cNvPr id="12" name="">
            <a:extLst xmlns:a="http://schemas.openxmlformats.org/drawingml/2006/main">
              <a:ext uri="{FF2B5EF4-FFF2-40B4-BE49-F238E27FC236}">
                <a16:creationId xmlns:a16="http://schemas.microsoft.com/office/drawing/2014/main" id="{92FEAE33-D4E8-4E6B-91B1-A49E450E7C33}"/>
              </a:ext>
            </a:extLst>
          </p:cNvPr>
          <p:cNvSpPr>
            <a:spLocks xmlns:a="http://schemas.openxmlformats.org/drawingml/2006/main" noGrp="1"/>
          </p:cNvSpPr>
          <p:nvPr/>
        </p:nvSpPr>
        <p:spPr>
          <a:xfrm xmlns:a="http://schemas.openxmlformats.org/drawingml/2006/main">
            <a:off x="6096000" y="1762125"/>
            <a:ext cx="952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550" b="1">
                <a:solidFill>
                  <a:srgbClr val="2878B5"/>
                </a:solidFill>
              </a:defRPr>
            </a:pPr>
            <a:r>
              <a:rPr sz="2550" b="1">
                <a:solidFill>
                  <a:srgbClr val="2878B5"/>
                </a:solidFill>
              </a:rPr>
              <a:t>03</a:t>
            </a:r>
          </a:p>
        </p:txBody>
      </p:sp>
      <p:sp>
        <p:nvSpPr>
          <p:cNvPr id="13" name="">
            <a:extLst xmlns:a="http://schemas.openxmlformats.org/drawingml/2006/main">
              <a:ext uri="{FF2B5EF4-FFF2-40B4-BE49-F238E27FC236}">
                <a16:creationId xmlns:a16="http://schemas.microsoft.com/office/drawing/2014/main" id="{054DBE4B-A211-4ACA-B766-3B0D72D4592D}"/>
              </a:ext>
            </a:extLst>
          </p:cNvPr>
          <p:cNvSpPr>
            <a:spLocks xmlns:a="http://schemas.openxmlformats.org/drawingml/2006/main" noGrp="1"/>
          </p:cNvSpPr>
          <p:nvPr/>
        </p:nvSpPr>
        <p:spPr>
          <a:xfrm xmlns:a="http://schemas.openxmlformats.org/drawingml/2006/main">
            <a:off x="6096000" y="2324100"/>
            <a:ext cx="2143125" cy="0"/>
          </a:xfrm>
          <a:prstGeom xmlns:a="http://schemas.openxmlformats.org/drawingml/2006/main" prst="line">
            <a:avLst/>
          </a:prstGeom>
          <a:noFill xmlns:a="http://schemas.openxmlformats.org/drawingml/2006/main"/>
          <a:ln xmlns:a="http://schemas.openxmlformats.org/drawingml/2006/main" w="19050">
            <a:solidFill>
              <a:srgbClr val="CBD5E1"/>
            </a:solidFill>
            <a:prstDash val="solid"/>
          </a:ln>
        </p:spPr>
      </p:sp>
      <p:sp>
        <p:nvSpPr>
          <p:cNvPr id="14" name="">
            <a:extLst xmlns:a="http://schemas.openxmlformats.org/drawingml/2006/main">
              <a:ext uri="{FF2B5EF4-FFF2-40B4-BE49-F238E27FC236}">
                <a16:creationId xmlns:a16="http://schemas.microsoft.com/office/drawing/2014/main" id="{DBFFBD2B-B1CC-4AAA-A4D0-894433A83170}"/>
              </a:ext>
            </a:extLst>
          </p:cNvPr>
          <p:cNvSpPr>
            <a:spLocks xmlns:a="http://schemas.openxmlformats.org/drawingml/2006/main" noGrp="1"/>
          </p:cNvSpPr>
          <p:nvPr/>
        </p:nvSpPr>
        <p:spPr>
          <a:xfrm xmlns:a="http://schemas.openxmlformats.org/drawingml/2006/main">
            <a:off x="6096000" y="2552700"/>
            <a:ext cx="2238375"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425" b="1">
                <a:solidFill>
                  <a:srgbClr val="111827"/>
                </a:solidFill>
              </a:defRPr>
            </a:pPr>
            <a:r>
              <a:rPr sz="1425" b="1">
                <a:solidFill>
                  <a:srgbClr val="111827"/>
                </a:solidFill>
              </a:rPr>
              <a:t>COMMERCE</a:t>
            </a:r>
          </a:p>
        </p:txBody>
      </p:sp>
      <p:sp>
        <p:nvSpPr>
          <p:cNvPr id="15" name="">
            <a:extLst xmlns:a="http://schemas.openxmlformats.org/drawingml/2006/main">
              <a:ext uri="{FF2B5EF4-FFF2-40B4-BE49-F238E27FC236}">
                <a16:creationId xmlns:a16="http://schemas.microsoft.com/office/drawing/2014/main" id="{BA63D400-86FA-4101-ADAF-B70DBF976DF9}"/>
              </a:ext>
            </a:extLst>
          </p:cNvPr>
          <p:cNvSpPr>
            <a:spLocks xmlns:a="http://schemas.openxmlformats.org/drawingml/2006/main" noGrp="1"/>
          </p:cNvSpPr>
          <p:nvPr/>
        </p:nvSpPr>
        <p:spPr>
          <a:xfrm xmlns:a="http://schemas.openxmlformats.org/drawingml/2006/main">
            <a:off x="6096000" y="3048000"/>
            <a:ext cx="2238375"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0">
                <a:solidFill>
                  <a:srgbClr val="52606D"/>
                </a:solidFill>
              </a:defRPr>
            </a:pPr>
            <a:r>
              <a:rPr sz="1500" b="0">
                <a:solidFill>
                  <a:srgbClr val="52606D"/>
                </a:solidFill>
              </a:rPr>
              <a:t>Trade-based relations expanded beyond local feudal bonds.</a:t>
            </a:r>
          </a:p>
        </p:txBody>
      </p:sp>
      <p:sp>
        <p:nvSpPr>
          <p:cNvPr id="16" name="">
            <a:extLst xmlns:a="http://schemas.openxmlformats.org/drawingml/2006/main">
              <a:ext uri="{FF2B5EF4-FFF2-40B4-BE49-F238E27FC236}">
                <a16:creationId xmlns:a16="http://schemas.microsoft.com/office/drawing/2014/main" id="{4CE48787-53B4-47A4-A400-DF4FCD22A818}"/>
              </a:ext>
            </a:extLst>
          </p:cNvPr>
          <p:cNvSpPr>
            <a:spLocks xmlns:a="http://schemas.openxmlformats.org/drawingml/2006/main" noGrp="1"/>
          </p:cNvSpPr>
          <p:nvPr/>
        </p:nvSpPr>
        <p:spPr>
          <a:xfrm xmlns:a="http://schemas.openxmlformats.org/drawingml/2006/main">
            <a:off x="8877300" y="1762125"/>
            <a:ext cx="952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550" b="1">
                <a:solidFill>
                  <a:srgbClr val="C98B2E"/>
                </a:solidFill>
              </a:defRPr>
            </a:pPr>
            <a:r>
              <a:rPr sz="2550" b="1">
                <a:solidFill>
                  <a:srgbClr val="C98B2E"/>
                </a:solidFill>
              </a:rPr>
              <a:t>04</a:t>
            </a:r>
          </a:p>
        </p:txBody>
      </p:sp>
      <p:sp>
        <p:nvSpPr>
          <p:cNvPr id="17" name="">
            <a:extLst xmlns:a="http://schemas.openxmlformats.org/drawingml/2006/main">
              <a:ext uri="{FF2B5EF4-FFF2-40B4-BE49-F238E27FC236}">
                <a16:creationId xmlns:a16="http://schemas.microsoft.com/office/drawing/2014/main" id="{881E280A-2993-4128-A9F0-DB63B52D83E7}"/>
              </a:ext>
            </a:extLst>
          </p:cNvPr>
          <p:cNvSpPr>
            <a:spLocks xmlns:a="http://schemas.openxmlformats.org/drawingml/2006/main" noGrp="1"/>
          </p:cNvSpPr>
          <p:nvPr/>
        </p:nvSpPr>
        <p:spPr>
          <a:xfrm xmlns:a="http://schemas.openxmlformats.org/drawingml/2006/main">
            <a:off x="8877300" y="2324100"/>
            <a:ext cx="2143125" cy="0"/>
          </a:xfrm>
          <a:prstGeom xmlns:a="http://schemas.openxmlformats.org/drawingml/2006/main" prst="line">
            <a:avLst/>
          </a:prstGeom>
          <a:noFill xmlns:a="http://schemas.openxmlformats.org/drawingml/2006/main"/>
          <a:ln xmlns:a="http://schemas.openxmlformats.org/drawingml/2006/main" w="19050">
            <a:solidFill>
              <a:srgbClr val="CBD5E1"/>
            </a:solidFill>
            <a:prstDash val="solid"/>
          </a:ln>
        </p:spPr>
      </p:sp>
      <p:sp>
        <p:nvSpPr>
          <p:cNvPr id="18" name="">
            <a:extLst xmlns:a="http://schemas.openxmlformats.org/drawingml/2006/main">
              <a:ext uri="{FF2B5EF4-FFF2-40B4-BE49-F238E27FC236}">
                <a16:creationId xmlns:a16="http://schemas.microsoft.com/office/drawing/2014/main" id="{FFDB027C-B098-444D-9ACC-B6AE6C5D7C5D}"/>
              </a:ext>
            </a:extLst>
          </p:cNvPr>
          <p:cNvSpPr>
            <a:spLocks xmlns:a="http://schemas.openxmlformats.org/drawingml/2006/main" noGrp="1"/>
          </p:cNvSpPr>
          <p:nvPr/>
        </p:nvSpPr>
        <p:spPr>
          <a:xfrm xmlns:a="http://schemas.openxmlformats.org/drawingml/2006/main">
            <a:off x="8877300" y="2552700"/>
            <a:ext cx="2238375"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425" b="1">
                <a:solidFill>
                  <a:srgbClr val="111827"/>
                </a:solidFill>
              </a:defRPr>
            </a:pPr>
            <a:r>
              <a:rPr sz="1425" b="1">
                <a:solidFill>
                  <a:srgbClr val="111827"/>
                </a:solidFill>
              </a:rPr>
              <a:t>PRODUCTION</a:t>
            </a:r>
          </a:p>
        </p:txBody>
      </p:sp>
      <p:sp>
        <p:nvSpPr>
          <p:cNvPr id="19" name="">
            <a:extLst xmlns:a="http://schemas.openxmlformats.org/drawingml/2006/main">
              <a:ext uri="{FF2B5EF4-FFF2-40B4-BE49-F238E27FC236}">
                <a16:creationId xmlns:a16="http://schemas.microsoft.com/office/drawing/2014/main" id="{2F5A9AF9-32FF-4F62-8CA7-9CB4D973E243}"/>
              </a:ext>
            </a:extLst>
          </p:cNvPr>
          <p:cNvSpPr>
            <a:spLocks xmlns:a="http://schemas.openxmlformats.org/drawingml/2006/main" noGrp="1"/>
          </p:cNvSpPr>
          <p:nvPr/>
        </p:nvSpPr>
        <p:spPr>
          <a:xfrm xmlns:a="http://schemas.openxmlformats.org/drawingml/2006/main">
            <a:off x="8877300" y="3048000"/>
            <a:ext cx="2238375"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0">
                <a:solidFill>
                  <a:srgbClr val="52606D"/>
                </a:solidFill>
              </a:defRPr>
            </a:pPr>
            <a:r>
              <a:rPr sz="1500" b="0">
                <a:solidFill>
                  <a:srgbClr val="52606D"/>
                </a:solidFill>
              </a:rPr>
              <a:t>Agrarian obligations gave way to new economic relations.</a:t>
            </a:r>
          </a:p>
        </p:txBody>
      </p:sp>
      <p:sp>
        <p:nvSpPr>
          <p:cNvPr id="20" name="">
            <a:extLst xmlns:a="http://schemas.openxmlformats.org/drawingml/2006/main">
              <a:ext uri="{FF2B5EF4-FFF2-40B4-BE49-F238E27FC236}">
                <a16:creationId xmlns:a16="http://schemas.microsoft.com/office/drawing/2014/main" id="{A72C3E5C-F5F5-4D46-A8F8-B335C1E3A30D}"/>
              </a:ext>
            </a:extLst>
          </p:cNvPr>
          <p:cNvSpPr>
            <a:spLocks xmlns:a="http://schemas.openxmlformats.org/drawingml/2006/main" noGrp="1"/>
          </p:cNvSpPr>
          <p:nvPr/>
        </p:nvSpPr>
        <p:spPr>
          <a:xfrm xmlns:a="http://schemas.openxmlformats.org/drawingml/2006/main">
            <a:off x="2286000" y="5095875"/>
            <a:ext cx="7620000" cy="609600"/>
          </a:xfrm>
          <a:prstGeom xmlns:a="http://schemas.openxmlformats.org/drawingml/2006/main" prst="roundRect">
            <a:avLst>
              <a:gd name="adj" fmla="val 12500"/>
            </a:avLst>
          </a:prstGeom>
          <a:solidFill xmlns:a="http://schemas.openxmlformats.org/drawingml/2006/main">
            <a:srgbClr val="111827"/>
          </a:solidFill>
          <a:ln xmlns:a="http://schemas.openxmlformats.org/drawingml/2006/main" w="9525">
            <a:solidFill>
              <a:srgbClr val="111827"/>
            </a:solidFill>
            <a:prstDash val="solid"/>
          </a:ln>
        </p:spPr>
      </p:sp>
      <p:sp>
        <p:nvSpPr>
          <p:cNvPr id="21" name="">
            <a:extLst xmlns:a="http://schemas.openxmlformats.org/drawingml/2006/main">
              <a:ext uri="{FF2B5EF4-FFF2-40B4-BE49-F238E27FC236}">
                <a16:creationId xmlns:a16="http://schemas.microsoft.com/office/drawing/2014/main" id="{CA48B959-D615-4D45-BD19-3AE04F196D5E}"/>
              </a:ext>
            </a:extLst>
          </p:cNvPr>
          <p:cNvSpPr>
            <a:spLocks xmlns:a="http://schemas.openxmlformats.org/drawingml/2006/main" noGrp="1"/>
          </p:cNvSpPr>
          <p:nvPr/>
        </p:nvSpPr>
        <p:spPr>
          <a:xfrm xmlns:a="http://schemas.openxmlformats.org/drawingml/2006/main">
            <a:off x="2571750" y="5162550"/>
            <a:ext cx="7048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FFFFFF"/>
                </a:solidFill>
              </a:defRPr>
            </a:pPr>
            <a:r>
              <a:rPr sz="1650" b="1">
                <a:solidFill>
                  <a:srgbClr val="FFFFFF"/>
                </a:solidFill>
              </a:rPr>
              <a:t>Outcome: personal, local rule gives way to territorially organized monarchy</a:t>
            </a:r>
          </a:p>
        </p:txBody>
      </p:sp>
      <p:sp>
        <p:nvSpPr>
          <p:cNvPr id="22" name="">
            <a:extLst xmlns:a="http://schemas.openxmlformats.org/drawingml/2006/main">
              <a:ext uri="{FF2B5EF4-FFF2-40B4-BE49-F238E27FC236}">
                <a16:creationId xmlns:a16="http://schemas.microsoft.com/office/drawing/2014/main" id="{A120D138-394D-4E4E-9351-79A563753CD8}"/>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13</a:t>
            </a:r>
          </a:p>
        </p:txBody>
      </p:sp>
    </p:spTree>
    <p:extLst>
      <p:ext uri="{BB962C8B-B14F-4D97-AF65-F5344CB8AC3E}">
        <p14:creationId xmlns:p14="http://schemas.microsoft.com/office/powerpoint/2010/main" val="1216084927"/>
      </p:ext>
    </p:extLst>
  </p:cSld>
</p:sld>
</file>

<file path=ppt/slides/slide1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5" name="">
            <a:extLst xmlns:a="http://schemas.openxmlformats.org/drawingml/2006/main">
              <a:ext uri="{FF2B5EF4-FFF2-40B4-BE49-F238E27FC236}">
                <a16:creationId xmlns:a16="http://schemas.microsoft.com/office/drawing/2014/main" id="{D345D5C9-086B-4A0D-9DBB-D81D89E92FB7}"/>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02D9DEEE-009B-44ED-B95D-7BB320F3056B}"/>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Absolutism concentrated territory, taxation and armed force under one sovereign</a:t>
            </a:r>
          </a:p>
        </p:txBody>
      </p:sp>
      <p:sp>
        <p:nvSpPr>
          <p:cNvPr id="3" name="">
            <a:extLst xmlns:a="http://schemas.openxmlformats.org/drawingml/2006/main">
              <a:ext uri="{FF2B5EF4-FFF2-40B4-BE49-F238E27FC236}">
                <a16:creationId xmlns:a16="http://schemas.microsoft.com/office/drawing/2014/main" id="{0922A837-5A90-4BAE-9306-FB793C1C223F}"/>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sp>
        <p:nvSpPr>
          <p:cNvPr id="4" name="">
            <a:extLst xmlns:a="http://schemas.openxmlformats.org/drawingml/2006/main">
              <a:ext uri="{FF2B5EF4-FFF2-40B4-BE49-F238E27FC236}">
                <a16:creationId xmlns:a16="http://schemas.microsoft.com/office/drawing/2014/main" id="{F869C636-0ED7-4278-A4BA-F374BED01A9D}"/>
              </a:ext>
            </a:extLst>
          </p:cNvPr>
          <p:cNvSpPr>
            <a:spLocks xmlns:a="http://schemas.openxmlformats.org/drawingml/2006/main" noGrp="1"/>
          </p:cNvSpPr>
          <p:nvPr/>
        </p:nvSpPr>
        <p:spPr>
          <a:xfrm xmlns:a="http://schemas.openxmlformats.org/drawingml/2006/main">
            <a:off x="4191000" y="1571625"/>
            <a:ext cx="3810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950" b="1">
                <a:solidFill>
                  <a:srgbClr val="A6413B"/>
                </a:solidFill>
              </a:defRPr>
            </a:pPr>
            <a:r>
              <a:rPr sz="1950" b="1">
                <a:solidFill>
                  <a:srgbClr val="A6413B"/>
                </a:solidFill>
              </a:rPr>
              <a:t>ONE SOVEREIGN HEAD</a:t>
            </a:r>
          </a:p>
        </p:txBody>
      </p:sp>
      <p:sp>
        <p:nvSpPr>
          <p:cNvPr id="5" name="">
            <a:extLst xmlns:a="http://schemas.openxmlformats.org/drawingml/2006/main">
              <a:ext uri="{FF2B5EF4-FFF2-40B4-BE49-F238E27FC236}">
                <a16:creationId xmlns:a16="http://schemas.microsoft.com/office/drawing/2014/main" id="{C8F303A8-C922-4F80-954E-1272B0525C0C}"/>
              </a:ext>
            </a:extLst>
          </p:cNvPr>
          <p:cNvSpPr>
            <a:spLocks xmlns:a="http://schemas.openxmlformats.org/drawingml/2006/main" noGrp="1"/>
          </p:cNvSpPr>
          <p:nvPr/>
        </p:nvSpPr>
        <p:spPr>
          <a:xfrm xmlns:a="http://schemas.openxmlformats.org/drawingml/2006/main">
            <a:off x="2381250" y="2190750"/>
            <a:ext cx="3714750" cy="2286000"/>
          </a:xfrm>
          <a:prstGeom xmlns:a="http://schemas.openxmlformats.org/drawingml/2006/main" prst="line">
            <a:avLst/>
          </a:prstGeom>
          <a:noFill xmlns:a="http://schemas.openxmlformats.org/drawingml/2006/main"/>
          <a:ln xmlns:a="http://schemas.openxmlformats.org/drawingml/2006/main" w="28575">
            <a:solidFill>
              <a:srgbClr val="CBD5E1"/>
            </a:solidFill>
            <a:prstDash val="solid"/>
          </a:ln>
        </p:spPr>
      </p:sp>
      <p:sp>
        <p:nvSpPr>
          <p:cNvPr id="6" name="">
            <a:extLst xmlns:a="http://schemas.openxmlformats.org/drawingml/2006/main">
              <a:ext uri="{FF2B5EF4-FFF2-40B4-BE49-F238E27FC236}">
                <a16:creationId xmlns:a16="http://schemas.microsoft.com/office/drawing/2014/main" id="{FFC3E425-8C10-48E0-9EA2-2C9ECD3CB387}"/>
              </a:ext>
            </a:extLst>
          </p:cNvPr>
          <p:cNvSpPr>
            <a:spLocks xmlns:a="http://schemas.openxmlformats.org/drawingml/2006/main" noGrp="1"/>
          </p:cNvSpPr>
          <p:nvPr/>
        </p:nvSpPr>
        <p:spPr>
          <a:xfrm xmlns:a="http://schemas.openxmlformats.org/drawingml/2006/main">
            <a:off x="4857750" y="2190750"/>
            <a:ext cx="1238250" cy="2286000"/>
          </a:xfrm>
          <a:prstGeom xmlns:a="http://schemas.openxmlformats.org/drawingml/2006/main" prst="line">
            <a:avLst/>
          </a:prstGeom>
          <a:noFill xmlns:a="http://schemas.openxmlformats.org/drawingml/2006/main"/>
          <a:ln xmlns:a="http://schemas.openxmlformats.org/drawingml/2006/main" w="28575">
            <a:solidFill>
              <a:srgbClr val="CBD5E1"/>
            </a:solidFill>
            <a:prstDash val="solid"/>
          </a:ln>
        </p:spPr>
      </p:sp>
      <p:sp>
        <p:nvSpPr>
          <p:cNvPr id="7" name="">
            <a:extLst xmlns:a="http://schemas.openxmlformats.org/drawingml/2006/main">
              <a:ext uri="{FF2B5EF4-FFF2-40B4-BE49-F238E27FC236}">
                <a16:creationId xmlns:a16="http://schemas.microsoft.com/office/drawing/2014/main" id="{203C72E6-E5A7-4DF9-AE5C-75D3EF9697AB}"/>
              </a:ext>
            </a:extLst>
          </p:cNvPr>
          <p:cNvSpPr>
            <a:spLocks xmlns:a="http://schemas.openxmlformats.org/drawingml/2006/main" noGrp="1"/>
          </p:cNvSpPr>
          <p:nvPr/>
        </p:nvSpPr>
        <p:spPr>
          <a:xfrm xmlns:a="http://schemas.openxmlformats.org/drawingml/2006/main">
            <a:off x="6096000" y="2190750"/>
            <a:ext cx="1238250" cy="2286000"/>
          </a:xfrm>
          <a:prstGeom xmlns:a="http://schemas.openxmlformats.org/drawingml/2006/main" prst="line">
            <a:avLst/>
          </a:prstGeom>
          <a:noFill xmlns:a="http://schemas.openxmlformats.org/drawingml/2006/main"/>
          <a:ln xmlns:a="http://schemas.openxmlformats.org/drawingml/2006/main" w="28575">
            <a:solidFill>
              <a:srgbClr val="CBD5E1"/>
            </a:solidFill>
            <a:prstDash val="solid"/>
          </a:ln>
        </p:spPr>
      </p:sp>
      <p:sp>
        <p:nvSpPr>
          <p:cNvPr id="8" name="">
            <a:extLst xmlns:a="http://schemas.openxmlformats.org/drawingml/2006/main">
              <a:ext uri="{FF2B5EF4-FFF2-40B4-BE49-F238E27FC236}">
                <a16:creationId xmlns:a16="http://schemas.microsoft.com/office/drawing/2014/main" id="{23EEB2BC-1756-4E3A-814F-3C64D7FB9663}"/>
              </a:ext>
            </a:extLst>
          </p:cNvPr>
          <p:cNvSpPr>
            <a:spLocks xmlns:a="http://schemas.openxmlformats.org/drawingml/2006/main" noGrp="1"/>
          </p:cNvSpPr>
          <p:nvPr/>
        </p:nvSpPr>
        <p:spPr>
          <a:xfrm xmlns:a="http://schemas.openxmlformats.org/drawingml/2006/main">
            <a:off x="6096000" y="2190750"/>
            <a:ext cx="3714750" cy="2286000"/>
          </a:xfrm>
          <a:prstGeom xmlns:a="http://schemas.openxmlformats.org/drawingml/2006/main" prst="line">
            <a:avLst/>
          </a:prstGeom>
          <a:noFill xmlns:a="http://schemas.openxmlformats.org/drawingml/2006/main"/>
          <a:ln xmlns:a="http://schemas.openxmlformats.org/drawingml/2006/main" w="28575">
            <a:solidFill>
              <a:srgbClr val="CBD5E1"/>
            </a:solidFill>
            <a:prstDash val="solid"/>
          </a:ln>
        </p:spPr>
      </p:sp>
      <p:sp>
        <p:nvSpPr>
          <p:cNvPr id="9" name="">
            <a:extLst xmlns:a="http://schemas.openxmlformats.org/drawingml/2006/main">
              <a:ext uri="{FF2B5EF4-FFF2-40B4-BE49-F238E27FC236}">
                <a16:creationId xmlns:a16="http://schemas.microsoft.com/office/drawing/2014/main" id="{59BF0664-FFE8-446E-A6C3-5F74445E85FE}"/>
              </a:ext>
            </a:extLst>
          </p:cNvPr>
          <p:cNvSpPr>
            <a:spLocks xmlns:a="http://schemas.openxmlformats.org/drawingml/2006/main" noGrp="1"/>
          </p:cNvSpPr>
          <p:nvPr/>
        </p:nvSpPr>
        <p:spPr>
          <a:xfrm xmlns:a="http://schemas.openxmlformats.org/drawingml/2006/main">
            <a:off x="4953000" y="2000250"/>
            <a:ext cx="2286000" cy="1047750"/>
          </a:xfrm>
          <a:prstGeom xmlns:a="http://schemas.openxmlformats.org/drawingml/2006/main" prst="roundRect">
            <a:avLst>
              <a:gd name="adj" fmla="val 7273"/>
            </a:avLst>
          </a:prstGeom>
          <a:solidFill xmlns:a="http://schemas.openxmlformats.org/drawingml/2006/main">
            <a:srgbClr val="F6E8CE"/>
          </a:solidFill>
          <a:ln xmlns:a="http://schemas.openxmlformats.org/drawingml/2006/main" w="9525">
            <a:solidFill>
              <a:srgbClr val="C98B2E"/>
            </a:solidFill>
            <a:prstDash val="solid"/>
          </a:ln>
        </p:spPr>
      </p:sp>
      <p:sp>
        <p:nvSpPr>
          <p:cNvPr id="10" name="">
            <a:extLst xmlns:a="http://schemas.openxmlformats.org/drawingml/2006/main">
              <a:ext uri="{FF2B5EF4-FFF2-40B4-BE49-F238E27FC236}">
                <a16:creationId xmlns:a16="http://schemas.microsoft.com/office/drawing/2014/main" id="{3E2100B1-482C-4692-BCAD-B56F299778F6}"/>
              </a:ext>
            </a:extLst>
          </p:cNvPr>
          <p:cNvSpPr>
            <a:spLocks xmlns:a="http://schemas.openxmlformats.org/drawingml/2006/main" noGrp="1"/>
          </p:cNvSpPr>
          <p:nvPr/>
        </p:nvSpPr>
        <p:spPr>
          <a:xfrm xmlns:a="http://schemas.openxmlformats.org/drawingml/2006/main">
            <a:off x="5143500" y="2095500"/>
            <a:ext cx="19050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75" b="1">
                <a:solidFill>
                  <a:srgbClr val="111827"/>
                </a:solidFill>
              </a:defRPr>
            </a:pPr>
            <a:r>
              <a:rPr sz="1875" b="1">
                <a:solidFill>
                  <a:srgbClr val="111827"/>
                </a:solidFill>
              </a:rPr>
              <a:t>ABSOLUTIST</a:t>
            </a:r>
          </a:p>
          <a:p xmlns:a="http://schemas.openxmlformats.org/drawingml/2006/main">
            <a:pPr algn="ctr">
              <a:defRPr sz="1875" b="1">
                <a:solidFill>
                  <a:srgbClr val="111827"/>
                </a:solidFill>
              </a:defRPr>
            </a:pPr>
            <a:r>
              <a:rPr sz="1875" b="1">
                <a:solidFill>
                  <a:srgbClr val="111827"/>
                </a:solidFill>
              </a:rPr>
              <a:t>MONARCH</a:t>
            </a:r>
          </a:p>
        </p:txBody>
      </p:sp>
      <p:sp>
        <p:nvSpPr>
          <p:cNvPr id="11" name="">
            <a:extLst xmlns:a="http://schemas.openxmlformats.org/drawingml/2006/main">
              <a:ext uri="{FF2B5EF4-FFF2-40B4-BE49-F238E27FC236}">
                <a16:creationId xmlns:a16="http://schemas.microsoft.com/office/drawing/2014/main" id="{5F91523A-E2F5-4517-9CD0-90CFAD754B56}"/>
              </a:ext>
            </a:extLst>
          </p:cNvPr>
          <p:cNvSpPr>
            <a:spLocks xmlns:a="http://schemas.openxmlformats.org/drawingml/2006/main" noGrp="1"/>
          </p:cNvSpPr>
          <p:nvPr/>
        </p:nvSpPr>
        <p:spPr>
          <a:xfrm xmlns:a="http://schemas.openxmlformats.org/drawingml/2006/main">
            <a:off x="904875" y="4476750"/>
            <a:ext cx="2095500" cy="1095375"/>
          </a:xfrm>
          <a:prstGeom xmlns:a="http://schemas.openxmlformats.org/drawingml/2006/main" prst="roundRect">
            <a:avLst>
              <a:gd name="adj" fmla="val 6957"/>
            </a:avLst>
          </a:prstGeom>
          <a:solidFill xmlns:a="http://schemas.openxmlformats.org/drawingml/2006/main">
            <a:srgbClr val="F1F5F9"/>
          </a:solidFill>
          <a:ln xmlns:a="http://schemas.openxmlformats.org/drawingml/2006/main" w="9525">
            <a:solidFill>
              <a:srgbClr val="CBD5E1"/>
            </a:solidFill>
            <a:prstDash val="solid"/>
          </a:ln>
        </p:spPr>
      </p:sp>
      <p:sp>
        <p:nvSpPr>
          <p:cNvPr id="12" name="">
            <a:extLst xmlns:a="http://schemas.openxmlformats.org/drawingml/2006/main">
              <a:ext uri="{FF2B5EF4-FFF2-40B4-BE49-F238E27FC236}">
                <a16:creationId xmlns:a16="http://schemas.microsoft.com/office/drawing/2014/main" id="{FB9D9366-B07D-462B-A652-944928C2E44A}"/>
              </a:ext>
            </a:extLst>
          </p:cNvPr>
          <p:cNvSpPr>
            <a:spLocks xmlns:a="http://schemas.openxmlformats.org/drawingml/2006/main" noGrp="1"/>
          </p:cNvSpPr>
          <p:nvPr/>
        </p:nvSpPr>
        <p:spPr>
          <a:xfrm xmlns:a="http://schemas.openxmlformats.org/drawingml/2006/main">
            <a:off x="1000125" y="4591050"/>
            <a:ext cx="1905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75" b="1">
                <a:solidFill>
                  <a:srgbClr val="2878B5"/>
                </a:solidFill>
              </a:defRPr>
            </a:pPr>
            <a:r>
              <a:rPr sz="1275" b="1">
                <a:solidFill>
                  <a:srgbClr val="2878B5"/>
                </a:solidFill>
              </a:rPr>
              <a:t>TERRITORY</a:t>
            </a:r>
          </a:p>
        </p:txBody>
      </p:sp>
      <p:sp>
        <p:nvSpPr>
          <p:cNvPr id="13" name="">
            <a:extLst xmlns:a="http://schemas.openxmlformats.org/drawingml/2006/main">
              <a:ext uri="{FF2B5EF4-FFF2-40B4-BE49-F238E27FC236}">
                <a16:creationId xmlns:a16="http://schemas.microsoft.com/office/drawing/2014/main" id="{37703243-5A76-488F-8B11-9A3E7EE990C0}"/>
              </a:ext>
            </a:extLst>
          </p:cNvPr>
          <p:cNvSpPr>
            <a:spLocks xmlns:a="http://schemas.openxmlformats.org/drawingml/2006/main" noGrp="1"/>
          </p:cNvSpPr>
          <p:nvPr/>
        </p:nvSpPr>
        <p:spPr>
          <a:xfrm xmlns:a="http://schemas.openxmlformats.org/drawingml/2006/main">
            <a:off x="1047750" y="4972050"/>
            <a:ext cx="1809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00" b="0">
                <a:solidFill>
                  <a:srgbClr val="52606D"/>
                </a:solidFill>
              </a:defRPr>
            </a:pPr>
            <a:r>
              <a:rPr sz="1200" b="0">
                <a:solidFill>
                  <a:srgbClr val="52606D"/>
                </a:solidFill>
              </a:rPr>
              <a:t>smaller units absorbed</a:t>
            </a:r>
          </a:p>
        </p:txBody>
      </p:sp>
      <p:sp>
        <p:nvSpPr>
          <p:cNvPr id="14" name="">
            <a:extLst xmlns:a="http://schemas.openxmlformats.org/drawingml/2006/main">
              <a:ext uri="{FF2B5EF4-FFF2-40B4-BE49-F238E27FC236}">
                <a16:creationId xmlns:a16="http://schemas.microsoft.com/office/drawing/2014/main" id="{5FE5319C-AC3F-4DFE-AD8E-4A90CB8BFBA7}"/>
              </a:ext>
            </a:extLst>
          </p:cNvPr>
          <p:cNvSpPr>
            <a:spLocks xmlns:a="http://schemas.openxmlformats.org/drawingml/2006/main" noGrp="1"/>
          </p:cNvSpPr>
          <p:nvPr/>
        </p:nvSpPr>
        <p:spPr>
          <a:xfrm xmlns:a="http://schemas.openxmlformats.org/drawingml/2006/main">
            <a:off x="3381375" y="4476750"/>
            <a:ext cx="2095500" cy="1095375"/>
          </a:xfrm>
          <a:prstGeom xmlns:a="http://schemas.openxmlformats.org/drawingml/2006/main" prst="roundRect">
            <a:avLst>
              <a:gd name="adj" fmla="val 6957"/>
            </a:avLst>
          </a:prstGeom>
          <a:solidFill xmlns:a="http://schemas.openxmlformats.org/drawingml/2006/main">
            <a:srgbClr val="F1F5F9"/>
          </a:solidFill>
          <a:ln xmlns:a="http://schemas.openxmlformats.org/drawingml/2006/main" w="9525">
            <a:solidFill>
              <a:srgbClr val="CBD5E1"/>
            </a:solidFill>
            <a:prstDash val="solid"/>
          </a:ln>
        </p:spPr>
      </p:sp>
      <p:sp>
        <p:nvSpPr>
          <p:cNvPr id="15" name="">
            <a:extLst xmlns:a="http://schemas.openxmlformats.org/drawingml/2006/main">
              <a:ext uri="{FF2B5EF4-FFF2-40B4-BE49-F238E27FC236}">
                <a16:creationId xmlns:a16="http://schemas.microsoft.com/office/drawing/2014/main" id="{7216188B-B189-4980-8D28-E0F7CD29006B}"/>
              </a:ext>
            </a:extLst>
          </p:cNvPr>
          <p:cNvSpPr>
            <a:spLocks xmlns:a="http://schemas.openxmlformats.org/drawingml/2006/main" noGrp="1"/>
          </p:cNvSpPr>
          <p:nvPr/>
        </p:nvSpPr>
        <p:spPr>
          <a:xfrm xmlns:a="http://schemas.openxmlformats.org/drawingml/2006/main">
            <a:off x="3476625" y="4591050"/>
            <a:ext cx="1905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75" b="1">
                <a:solidFill>
                  <a:srgbClr val="2878B5"/>
                </a:solidFill>
              </a:defRPr>
            </a:pPr>
            <a:r>
              <a:rPr sz="1275" b="1">
                <a:solidFill>
                  <a:srgbClr val="2878B5"/>
                </a:solidFill>
              </a:rPr>
              <a:t>LAW &amp; ORDER</a:t>
            </a:r>
          </a:p>
        </p:txBody>
      </p:sp>
      <p:sp>
        <p:nvSpPr>
          <p:cNvPr id="16" name="">
            <a:extLst xmlns:a="http://schemas.openxmlformats.org/drawingml/2006/main">
              <a:ext uri="{FF2B5EF4-FFF2-40B4-BE49-F238E27FC236}">
                <a16:creationId xmlns:a16="http://schemas.microsoft.com/office/drawing/2014/main" id="{ABD7673F-C2D2-4391-9AE1-AD5822C17CCC}"/>
              </a:ext>
            </a:extLst>
          </p:cNvPr>
          <p:cNvSpPr>
            <a:spLocks xmlns:a="http://schemas.openxmlformats.org/drawingml/2006/main" noGrp="1"/>
          </p:cNvSpPr>
          <p:nvPr/>
        </p:nvSpPr>
        <p:spPr>
          <a:xfrm xmlns:a="http://schemas.openxmlformats.org/drawingml/2006/main">
            <a:off x="3524250" y="4972050"/>
            <a:ext cx="1809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00" b="0">
                <a:solidFill>
                  <a:srgbClr val="52606D"/>
                </a:solidFill>
              </a:defRPr>
            </a:pPr>
            <a:r>
              <a:rPr sz="1200" b="0">
                <a:solidFill>
                  <a:srgbClr val="52606D"/>
                </a:solidFill>
              </a:rPr>
              <a:t>more uniform rule</a:t>
            </a:r>
          </a:p>
        </p:txBody>
      </p:sp>
      <p:sp>
        <p:nvSpPr>
          <p:cNvPr id="17" name="">
            <a:extLst xmlns:a="http://schemas.openxmlformats.org/drawingml/2006/main">
              <a:ext uri="{FF2B5EF4-FFF2-40B4-BE49-F238E27FC236}">
                <a16:creationId xmlns:a16="http://schemas.microsoft.com/office/drawing/2014/main" id="{B8B59453-6F47-48F7-A8EA-543436FDE51B}"/>
              </a:ext>
            </a:extLst>
          </p:cNvPr>
          <p:cNvSpPr>
            <a:spLocks xmlns:a="http://schemas.openxmlformats.org/drawingml/2006/main" noGrp="1"/>
          </p:cNvSpPr>
          <p:nvPr/>
        </p:nvSpPr>
        <p:spPr>
          <a:xfrm xmlns:a="http://schemas.openxmlformats.org/drawingml/2006/main">
            <a:off x="5857875" y="4476750"/>
            <a:ext cx="2095500" cy="1095375"/>
          </a:xfrm>
          <a:prstGeom xmlns:a="http://schemas.openxmlformats.org/drawingml/2006/main" prst="roundRect">
            <a:avLst>
              <a:gd name="adj" fmla="val 6957"/>
            </a:avLst>
          </a:prstGeom>
          <a:solidFill xmlns:a="http://schemas.openxmlformats.org/drawingml/2006/main">
            <a:srgbClr val="F1F5F9"/>
          </a:solidFill>
          <a:ln xmlns:a="http://schemas.openxmlformats.org/drawingml/2006/main" w="9525">
            <a:solidFill>
              <a:srgbClr val="CBD5E1"/>
            </a:solidFill>
            <a:prstDash val="solid"/>
          </a:ln>
        </p:spPr>
      </p:sp>
      <p:sp>
        <p:nvSpPr>
          <p:cNvPr id="18" name="">
            <a:extLst xmlns:a="http://schemas.openxmlformats.org/drawingml/2006/main">
              <a:ext uri="{FF2B5EF4-FFF2-40B4-BE49-F238E27FC236}">
                <a16:creationId xmlns:a16="http://schemas.microsoft.com/office/drawing/2014/main" id="{A04244C3-67C8-4AF6-8D1E-1EC563D50D86}"/>
              </a:ext>
            </a:extLst>
          </p:cNvPr>
          <p:cNvSpPr>
            <a:spLocks xmlns:a="http://schemas.openxmlformats.org/drawingml/2006/main" noGrp="1"/>
          </p:cNvSpPr>
          <p:nvPr/>
        </p:nvSpPr>
        <p:spPr>
          <a:xfrm xmlns:a="http://schemas.openxmlformats.org/drawingml/2006/main">
            <a:off x="5953125" y="4591050"/>
            <a:ext cx="1905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75" b="1">
                <a:solidFill>
                  <a:srgbClr val="2878B5"/>
                </a:solidFill>
              </a:defRPr>
            </a:pPr>
            <a:r>
              <a:rPr sz="1275" b="1">
                <a:solidFill>
                  <a:srgbClr val="2878B5"/>
                </a:solidFill>
              </a:rPr>
              <a:t>TAXATION</a:t>
            </a:r>
          </a:p>
        </p:txBody>
      </p:sp>
      <p:sp>
        <p:nvSpPr>
          <p:cNvPr id="19" name="">
            <a:extLst xmlns:a="http://schemas.openxmlformats.org/drawingml/2006/main">
              <a:ext uri="{FF2B5EF4-FFF2-40B4-BE49-F238E27FC236}">
                <a16:creationId xmlns:a16="http://schemas.microsoft.com/office/drawing/2014/main" id="{36341C05-342C-494A-B871-8504CA2033CB}"/>
              </a:ext>
            </a:extLst>
          </p:cNvPr>
          <p:cNvSpPr>
            <a:spLocks xmlns:a="http://schemas.openxmlformats.org/drawingml/2006/main" noGrp="1"/>
          </p:cNvSpPr>
          <p:nvPr/>
        </p:nvSpPr>
        <p:spPr>
          <a:xfrm xmlns:a="http://schemas.openxmlformats.org/drawingml/2006/main">
            <a:off x="6000750" y="4972050"/>
            <a:ext cx="1809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00" b="0">
                <a:solidFill>
                  <a:srgbClr val="52606D"/>
                </a:solidFill>
              </a:defRPr>
            </a:pPr>
            <a:r>
              <a:rPr sz="1200" b="0">
                <a:solidFill>
                  <a:srgbClr val="52606D"/>
                </a:solidFill>
              </a:rPr>
              <a:t>central revenue system</a:t>
            </a:r>
          </a:p>
        </p:txBody>
      </p:sp>
      <p:sp>
        <p:nvSpPr>
          <p:cNvPr id="20" name="">
            <a:extLst xmlns:a="http://schemas.openxmlformats.org/drawingml/2006/main">
              <a:ext uri="{FF2B5EF4-FFF2-40B4-BE49-F238E27FC236}">
                <a16:creationId xmlns:a16="http://schemas.microsoft.com/office/drawing/2014/main" id="{B014466F-0BA1-4796-A669-A9AD5A6D1DED}"/>
              </a:ext>
            </a:extLst>
          </p:cNvPr>
          <p:cNvSpPr>
            <a:spLocks xmlns:a="http://schemas.openxmlformats.org/drawingml/2006/main" noGrp="1"/>
          </p:cNvSpPr>
          <p:nvPr/>
        </p:nvSpPr>
        <p:spPr>
          <a:xfrm xmlns:a="http://schemas.openxmlformats.org/drawingml/2006/main">
            <a:off x="8334375" y="4476750"/>
            <a:ext cx="2095500" cy="1095375"/>
          </a:xfrm>
          <a:prstGeom xmlns:a="http://schemas.openxmlformats.org/drawingml/2006/main" prst="roundRect">
            <a:avLst>
              <a:gd name="adj" fmla="val 6957"/>
            </a:avLst>
          </a:prstGeom>
          <a:solidFill xmlns:a="http://schemas.openxmlformats.org/drawingml/2006/main">
            <a:srgbClr val="F1F5F9"/>
          </a:solidFill>
          <a:ln xmlns:a="http://schemas.openxmlformats.org/drawingml/2006/main" w="9525">
            <a:solidFill>
              <a:srgbClr val="CBD5E1"/>
            </a:solidFill>
            <a:prstDash val="solid"/>
          </a:ln>
        </p:spPr>
      </p:sp>
      <p:sp>
        <p:nvSpPr>
          <p:cNvPr id="21" name="">
            <a:extLst xmlns:a="http://schemas.openxmlformats.org/drawingml/2006/main">
              <a:ext uri="{FF2B5EF4-FFF2-40B4-BE49-F238E27FC236}">
                <a16:creationId xmlns:a16="http://schemas.microsoft.com/office/drawing/2014/main" id="{D6B1E5D2-C662-41B0-B39A-55B762EA5163}"/>
              </a:ext>
            </a:extLst>
          </p:cNvPr>
          <p:cNvSpPr>
            <a:spLocks xmlns:a="http://schemas.openxmlformats.org/drawingml/2006/main" noGrp="1"/>
          </p:cNvSpPr>
          <p:nvPr/>
        </p:nvSpPr>
        <p:spPr>
          <a:xfrm xmlns:a="http://schemas.openxmlformats.org/drawingml/2006/main">
            <a:off x="8429625" y="4591050"/>
            <a:ext cx="1905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75" b="1">
                <a:solidFill>
                  <a:srgbClr val="2878B5"/>
                </a:solidFill>
              </a:defRPr>
            </a:pPr>
            <a:r>
              <a:rPr sz="1275" b="1">
                <a:solidFill>
                  <a:srgbClr val="2878B5"/>
                </a:solidFill>
              </a:rPr>
              <a:t>STANDING ARMY</a:t>
            </a:r>
          </a:p>
        </p:txBody>
      </p:sp>
      <p:sp>
        <p:nvSpPr>
          <p:cNvPr id="22" name="">
            <a:extLst xmlns:a="http://schemas.openxmlformats.org/drawingml/2006/main">
              <a:ext uri="{FF2B5EF4-FFF2-40B4-BE49-F238E27FC236}">
                <a16:creationId xmlns:a16="http://schemas.microsoft.com/office/drawing/2014/main" id="{A5E14A0C-0AED-4192-98A3-F4A3056B32CA}"/>
              </a:ext>
            </a:extLst>
          </p:cNvPr>
          <p:cNvSpPr>
            <a:spLocks xmlns:a="http://schemas.openxmlformats.org/drawingml/2006/main" noGrp="1"/>
          </p:cNvSpPr>
          <p:nvPr/>
        </p:nvSpPr>
        <p:spPr>
          <a:xfrm xmlns:a="http://schemas.openxmlformats.org/drawingml/2006/main">
            <a:off x="8477250" y="4972050"/>
            <a:ext cx="1809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200" b="0">
                <a:solidFill>
                  <a:srgbClr val="52606D"/>
                </a:solidFill>
              </a:defRPr>
            </a:pPr>
            <a:r>
              <a:rPr sz="1200" b="0">
                <a:solidFill>
                  <a:srgbClr val="52606D"/>
                </a:solidFill>
              </a:rPr>
              <a:t>paid by public revenue</a:t>
            </a:r>
          </a:p>
        </p:txBody>
      </p:sp>
      <p:sp>
        <p:nvSpPr>
          <p:cNvPr id="23" name="">
            <a:extLst xmlns:a="http://schemas.openxmlformats.org/drawingml/2006/main">
              <a:ext uri="{FF2B5EF4-FFF2-40B4-BE49-F238E27FC236}">
                <a16:creationId xmlns:a16="http://schemas.microsoft.com/office/drawing/2014/main" id="{BA4E259F-53CD-45F5-B4F5-59ED5B07C8AD}"/>
              </a:ext>
            </a:extLst>
          </p:cNvPr>
          <p:cNvSpPr>
            <a:spLocks xmlns:a="http://schemas.openxmlformats.org/drawingml/2006/main" noGrp="1"/>
          </p:cNvSpPr>
          <p:nvPr/>
        </p:nvSpPr>
        <p:spPr>
          <a:xfrm xmlns:a="http://schemas.openxmlformats.org/drawingml/2006/main">
            <a:off x="2000250" y="5905500"/>
            <a:ext cx="8191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111827"/>
                </a:solidFill>
              </a:defRPr>
            </a:pPr>
            <a:r>
              <a:rPr sz="1500" b="1">
                <a:solidFill>
                  <a:srgbClr val="111827"/>
                </a:solidFill>
              </a:rPr>
              <a:t>Theory of divine right: royal authority was defended as deriving directly from God.</a:t>
            </a:r>
          </a:p>
        </p:txBody>
      </p:sp>
      <p:sp>
        <p:nvSpPr>
          <p:cNvPr id="24" name="">
            <a:extLst xmlns:a="http://schemas.openxmlformats.org/drawingml/2006/main">
              <a:ext uri="{FF2B5EF4-FFF2-40B4-BE49-F238E27FC236}">
                <a16:creationId xmlns:a16="http://schemas.microsoft.com/office/drawing/2014/main" id="{F332D69C-5351-4979-833E-94825D0B7ECE}"/>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14</a:t>
            </a:r>
          </a:p>
        </p:txBody>
      </p:sp>
    </p:spTree>
    <p:extLst>
      <p:ext uri="{BB962C8B-B14F-4D97-AF65-F5344CB8AC3E}">
        <p14:creationId xmlns:p14="http://schemas.microsoft.com/office/powerpoint/2010/main" val="1307269671"/>
      </p:ext>
    </p:extLst>
  </p:cSld>
</p:sld>
</file>

<file path=ppt/slides/slide1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DBED940F-55AE-4C1E-B3AD-1535423E921C}"/>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28F1D1EF-C00B-4CE4-A697-B9625526BDCE}"/>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Three revolutions changed the source—and limits—of political authority</a:t>
            </a:r>
          </a:p>
        </p:txBody>
      </p:sp>
      <p:sp>
        <p:nvSpPr>
          <p:cNvPr id="3" name="">
            <a:extLst xmlns:a="http://schemas.openxmlformats.org/drawingml/2006/main">
              <a:ext uri="{FF2B5EF4-FFF2-40B4-BE49-F238E27FC236}">
                <a16:creationId xmlns:a16="http://schemas.microsoft.com/office/drawing/2014/main" id="{32B55714-F4A6-4807-A94E-85FC8A751936}"/>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sp>
        <p:nvSpPr>
          <p:cNvPr id="4" name="">
            <a:extLst xmlns:a="http://schemas.openxmlformats.org/drawingml/2006/main">
              <a:ext uri="{FF2B5EF4-FFF2-40B4-BE49-F238E27FC236}">
                <a16:creationId xmlns:a16="http://schemas.microsoft.com/office/drawing/2014/main" id="{92C60177-3F83-4450-A4C4-1B125846D273}"/>
              </a:ext>
            </a:extLst>
          </p:cNvPr>
          <p:cNvSpPr>
            <a:spLocks xmlns:a="http://schemas.openxmlformats.org/drawingml/2006/main" noGrp="1"/>
          </p:cNvSpPr>
          <p:nvPr/>
        </p:nvSpPr>
        <p:spPr>
          <a:xfrm xmlns:a="http://schemas.openxmlformats.org/drawingml/2006/main">
            <a:off x="666750" y="1762125"/>
            <a:ext cx="14287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000" b="1">
                <a:solidFill>
                  <a:srgbClr val="2878B5"/>
                </a:solidFill>
              </a:defRPr>
            </a:pPr>
            <a:r>
              <a:rPr sz="3000" b="1">
                <a:solidFill>
                  <a:srgbClr val="2878B5"/>
                </a:solidFill>
              </a:rPr>
              <a:t>1688</a:t>
            </a:r>
          </a:p>
        </p:txBody>
      </p:sp>
      <p:sp>
        <p:nvSpPr>
          <p:cNvPr id="5" name="">
            <a:extLst xmlns:a="http://schemas.openxmlformats.org/drawingml/2006/main">
              <a:ext uri="{FF2B5EF4-FFF2-40B4-BE49-F238E27FC236}">
                <a16:creationId xmlns:a16="http://schemas.microsoft.com/office/drawing/2014/main" id="{14ECFC51-35AD-44D9-A3E6-AFAFD9F5BE77}"/>
              </a:ext>
            </a:extLst>
          </p:cNvPr>
          <p:cNvSpPr>
            <a:spLocks xmlns:a="http://schemas.openxmlformats.org/drawingml/2006/main" noGrp="1"/>
          </p:cNvSpPr>
          <p:nvPr/>
        </p:nvSpPr>
        <p:spPr>
          <a:xfrm xmlns:a="http://schemas.openxmlformats.org/drawingml/2006/main">
            <a:off x="2095500" y="2066925"/>
            <a:ext cx="1047750" cy="0"/>
          </a:xfrm>
          <a:prstGeom xmlns:a="http://schemas.openxmlformats.org/drawingml/2006/main" prst="line">
            <a:avLst/>
          </a:prstGeom>
          <a:noFill xmlns:a="http://schemas.openxmlformats.org/drawingml/2006/main"/>
          <a:ln xmlns:a="http://schemas.openxmlformats.org/drawingml/2006/main" w="28575">
            <a:solidFill>
              <a:srgbClr val="CBD5E1"/>
            </a:solidFill>
            <a:prstDash val="solid"/>
          </a:ln>
        </p:spPr>
      </p:sp>
      <p:sp>
        <p:nvSpPr>
          <p:cNvPr id="6" name="">
            <a:extLst xmlns:a="http://schemas.openxmlformats.org/drawingml/2006/main">
              <a:ext uri="{FF2B5EF4-FFF2-40B4-BE49-F238E27FC236}">
                <a16:creationId xmlns:a16="http://schemas.microsoft.com/office/drawing/2014/main" id="{C060919C-C1AF-4D3E-9510-9B37FE18AD3C}"/>
              </a:ext>
            </a:extLst>
          </p:cNvPr>
          <p:cNvSpPr>
            <a:spLocks xmlns:a="http://schemas.openxmlformats.org/drawingml/2006/main" noGrp="1"/>
          </p:cNvSpPr>
          <p:nvPr/>
        </p:nvSpPr>
        <p:spPr>
          <a:xfrm xmlns:a="http://schemas.openxmlformats.org/drawingml/2006/main">
            <a:off x="3429000" y="1762125"/>
            <a:ext cx="3143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111827"/>
                </a:solidFill>
              </a:defRPr>
            </a:pPr>
            <a:r>
              <a:rPr sz="1875" b="1">
                <a:solidFill>
                  <a:srgbClr val="111827"/>
                </a:solidFill>
              </a:rPr>
              <a:t>Glorious Revolution</a:t>
            </a:r>
          </a:p>
        </p:txBody>
      </p:sp>
      <p:sp>
        <p:nvSpPr>
          <p:cNvPr id="7" name="">
            <a:extLst xmlns:a="http://schemas.openxmlformats.org/drawingml/2006/main">
              <a:ext uri="{FF2B5EF4-FFF2-40B4-BE49-F238E27FC236}">
                <a16:creationId xmlns:a16="http://schemas.microsoft.com/office/drawing/2014/main" id="{08B61C61-0E87-4E0E-9893-F65B9952B105}"/>
              </a:ext>
            </a:extLst>
          </p:cNvPr>
          <p:cNvSpPr>
            <a:spLocks xmlns:a="http://schemas.openxmlformats.org/drawingml/2006/main" noGrp="1"/>
          </p:cNvSpPr>
          <p:nvPr/>
        </p:nvSpPr>
        <p:spPr>
          <a:xfrm xmlns:a="http://schemas.openxmlformats.org/drawingml/2006/main">
            <a:off x="6953250" y="1762125"/>
            <a:ext cx="4191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0">
                <a:solidFill>
                  <a:srgbClr val="52606D"/>
                </a:solidFill>
              </a:defRPr>
            </a:pPr>
            <a:r>
              <a:rPr sz="1575" b="0">
                <a:solidFill>
                  <a:srgbClr val="52606D"/>
                </a:solidFill>
              </a:rPr>
              <a:t>Constitutional limits on monarchy</a:t>
            </a:r>
          </a:p>
        </p:txBody>
      </p:sp>
      <p:sp>
        <p:nvSpPr>
          <p:cNvPr id="8" name="">
            <a:extLst xmlns:a="http://schemas.openxmlformats.org/drawingml/2006/main">
              <a:ext uri="{FF2B5EF4-FFF2-40B4-BE49-F238E27FC236}">
                <a16:creationId xmlns:a16="http://schemas.microsoft.com/office/drawing/2014/main" id="{343BE6A3-8EDD-44EB-B8FF-D75EA5C84766}"/>
              </a:ext>
            </a:extLst>
          </p:cNvPr>
          <p:cNvSpPr>
            <a:spLocks xmlns:a="http://schemas.openxmlformats.org/drawingml/2006/main" noGrp="1"/>
          </p:cNvSpPr>
          <p:nvPr/>
        </p:nvSpPr>
        <p:spPr>
          <a:xfrm xmlns:a="http://schemas.openxmlformats.org/drawingml/2006/main">
            <a:off x="666750" y="2905125"/>
            <a:ext cx="14287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000" b="1">
                <a:solidFill>
                  <a:srgbClr val="2878B5"/>
                </a:solidFill>
              </a:defRPr>
            </a:pPr>
            <a:r>
              <a:rPr sz="3000" b="1">
                <a:solidFill>
                  <a:srgbClr val="2878B5"/>
                </a:solidFill>
              </a:rPr>
              <a:t>1776</a:t>
            </a:r>
          </a:p>
        </p:txBody>
      </p:sp>
      <p:sp>
        <p:nvSpPr>
          <p:cNvPr id="9" name="">
            <a:extLst xmlns:a="http://schemas.openxmlformats.org/drawingml/2006/main">
              <a:ext uri="{FF2B5EF4-FFF2-40B4-BE49-F238E27FC236}">
                <a16:creationId xmlns:a16="http://schemas.microsoft.com/office/drawing/2014/main" id="{275FA536-E2BD-4EFC-9B79-C7A529587FF9}"/>
              </a:ext>
            </a:extLst>
          </p:cNvPr>
          <p:cNvSpPr>
            <a:spLocks xmlns:a="http://schemas.openxmlformats.org/drawingml/2006/main" noGrp="1"/>
          </p:cNvSpPr>
          <p:nvPr/>
        </p:nvSpPr>
        <p:spPr>
          <a:xfrm xmlns:a="http://schemas.openxmlformats.org/drawingml/2006/main">
            <a:off x="2095500" y="3209925"/>
            <a:ext cx="1047750" cy="0"/>
          </a:xfrm>
          <a:prstGeom xmlns:a="http://schemas.openxmlformats.org/drawingml/2006/main" prst="line">
            <a:avLst/>
          </a:prstGeom>
          <a:noFill xmlns:a="http://schemas.openxmlformats.org/drawingml/2006/main"/>
          <a:ln xmlns:a="http://schemas.openxmlformats.org/drawingml/2006/main" w="28575">
            <a:solidFill>
              <a:srgbClr val="CBD5E1"/>
            </a:solidFill>
            <a:prstDash val="solid"/>
          </a:ln>
        </p:spPr>
      </p:sp>
      <p:sp>
        <p:nvSpPr>
          <p:cNvPr id="10" name="">
            <a:extLst xmlns:a="http://schemas.openxmlformats.org/drawingml/2006/main">
              <a:ext uri="{FF2B5EF4-FFF2-40B4-BE49-F238E27FC236}">
                <a16:creationId xmlns:a16="http://schemas.microsoft.com/office/drawing/2014/main" id="{FBDE8F67-F83B-479C-B843-8FEE2AED7C19}"/>
              </a:ext>
            </a:extLst>
          </p:cNvPr>
          <p:cNvSpPr>
            <a:spLocks xmlns:a="http://schemas.openxmlformats.org/drawingml/2006/main" noGrp="1"/>
          </p:cNvSpPr>
          <p:nvPr/>
        </p:nvSpPr>
        <p:spPr>
          <a:xfrm xmlns:a="http://schemas.openxmlformats.org/drawingml/2006/main">
            <a:off x="3429000" y="2905125"/>
            <a:ext cx="3143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111827"/>
                </a:solidFill>
              </a:defRPr>
            </a:pPr>
            <a:r>
              <a:rPr sz="1875" b="1">
                <a:solidFill>
                  <a:srgbClr val="111827"/>
                </a:solidFill>
              </a:rPr>
              <a:t>American Revolution</a:t>
            </a:r>
          </a:p>
        </p:txBody>
      </p:sp>
      <p:sp>
        <p:nvSpPr>
          <p:cNvPr id="11" name="">
            <a:extLst xmlns:a="http://schemas.openxmlformats.org/drawingml/2006/main">
              <a:ext uri="{FF2B5EF4-FFF2-40B4-BE49-F238E27FC236}">
                <a16:creationId xmlns:a16="http://schemas.microsoft.com/office/drawing/2014/main" id="{35DEA65D-0679-4C16-8807-56BAB3CAF39E}"/>
              </a:ext>
            </a:extLst>
          </p:cNvPr>
          <p:cNvSpPr>
            <a:spLocks xmlns:a="http://schemas.openxmlformats.org/drawingml/2006/main" noGrp="1"/>
          </p:cNvSpPr>
          <p:nvPr/>
        </p:nvSpPr>
        <p:spPr>
          <a:xfrm xmlns:a="http://schemas.openxmlformats.org/drawingml/2006/main">
            <a:off x="6953250" y="2905125"/>
            <a:ext cx="4191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0">
                <a:solidFill>
                  <a:srgbClr val="52606D"/>
                </a:solidFill>
              </a:defRPr>
            </a:pPr>
            <a:r>
              <a:rPr sz="1575" b="0">
                <a:solidFill>
                  <a:srgbClr val="52606D"/>
                </a:solidFill>
              </a:rPr>
              <a:t>Popular sovereignty and representative government</a:t>
            </a:r>
          </a:p>
        </p:txBody>
      </p:sp>
      <p:sp>
        <p:nvSpPr>
          <p:cNvPr id="12" name="">
            <a:extLst xmlns:a="http://schemas.openxmlformats.org/drawingml/2006/main">
              <a:ext uri="{FF2B5EF4-FFF2-40B4-BE49-F238E27FC236}">
                <a16:creationId xmlns:a16="http://schemas.microsoft.com/office/drawing/2014/main" id="{241A6C96-F88B-4FA3-AC1D-E6D02E750C21}"/>
              </a:ext>
            </a:extLst>
          </p:cNvPr>
          <p:cNvSpPr>
            <a:spLocks xmlns:a="http://schemas.openxmlformats.org/drawingml/2006/main" noGrp="1"/>
          </p:cNvSpPr>
          <p:nvPr/>
        </p:nvSpPr>
        <p:spPr>
          <a:xfrm xmlns:a="http://schemas.openxmlformats.org/drawingml/2006/main">
            <a:off x="666750" y="4048125"/>
            <a:ext cx="14287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000" b="1">
                <a:solidFill>
                  <a:srgbClr val="A6413B"/>
                </a:solidFill>
              </a:defRPr>
            </a:pPr>
            <a:r>
              <a:rPr sz="3000" b="1">
                <a:solidFill>
                  <a:srgbClr val="A6413B"/>
                </a:solidFill>
              </a:rPr>
              <a:t>1789</a:t>
            </a:r>
          </a:p>
        </p:txBody>
      </p:sp>
      <p:sp>
        <p:nvSpPr>
          <p:cNvPr id="13" name="">
            <a:extLst xmlns:a="http://schemas.openxmlformats.org/drawingml/2006/main">
              <a:ext uri="{FF2B5EF4-FFF2-40B4-BE49-F238E27FC236}">
                <a16:creationId xmlns:a16="http://schemas.microsoft.com/office/drawing/2014/main" id="{263E58F1-EA60-4AEF-BB82-94A94773FF23}"/>
              </a:ext>
            </a:extLst>
          </p:cNvPr>
          <p:cNvSpPr>
            <a:spLocks xmlns:a="http://schemas.openxmlformats.org/drawingml/2006/main" noGrp="1"/>
          </p:cNvSpPr>
          <p:nvPr/>
        </p:nvSpPr>
        <p:spPr>
          <a:xfrm xmlns:a="http://schemas.openxmlformats.org/drawingml/2006/main">
            <a:off x="2095500" y="4352925"/>
            <a:ext cx="1047750" cy="0"/>
          </a:xfrm>
          <a:prstGeom xmlns:a="http://schemas.openxmlformats.org/drawingml/2006/main" prst="line">
            <a:avLst/>
          </a:prstGeom>
          <a:noFill xmlns:a="http://schemas.openxmlformats.org/drawingml/2006/main"/>
          <a:ln xmlns:a="http://schemas.openxmlformats.org/drawingml/2006/main" w="28575">
            <a:solidFill>
              <a:srgbClr val="CBD5E1"/>
            </a:solidFill>
            <a:prstDash val="solid"/>
          </a:ln>
        </p:spPr>
      </p:sp>
      <p:sp>
        <p:nvSpPr>
          <p:cNvPr id="14" name="">
            <a:extLst xmlns:a="http://schemas.openxmlformats.org/drawingml/2006/main">
              <a:ext uri="{FF2B5EF4-FFF2-40B4-BE49-F238E27FC236}">
                <a16:creationId xmlns:a16="http://schemas.microsoft.com/office/drawing/2014/main" id="{77A63C6C-93C9-4DB8-B623-AD8789E4E635}"/>
              </a:ext>
            </a:extLst>
          </p:cNvPr>
          <p:cNvSpPr>
            <a:spLocks xmlns:a="http://schemas.openxmlformats.org/drawingml/2006/main" noGrp="1"/>
          </p:cNvSpPr>
          <p:nvPr/>
        </p:nvSpPr>
        <p:spPr>
          <a:xfrm xmlns:a="http://schemas.openxmlformats.org/drawingml/2006/main">
            <a:off x="3429000" y="4048125"/>
            <a:ext cx="3143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111827"/>
                </a:solidFill>
              </a:defRPr>
            </a:pPr>
            <a:r>
              <a:rPr sz="1875" b="1">
                <a:solidFill>
                  <a:srgbClr val="111827"/>
                </a:solidFill>
              </a:rPr>
              <a:t>French Revolution</a:t>
            </a:r>
          </a:p>
        </p:txBody>
      </p:sp>
      <p:sp>
        <p:nvSpPr>
          <p:cNvPr id="15" name="">
            <a:extLst xmlns:a="http://schemas.openxmlformats.org/drawingml/2006/main">
              <a:ext uri="{FF2B5EF4-FFF2-40B4-BE49-F238E27FC236}">
                <a16:creationId xmlns:a16="http://schemas.microsoft.com/office/drawing/2014/main" id="{D4EF27D5-D7C3-4853-8F52-23C7496619CF}"/>
              </a:ext>
            </a:extLst>
          </p:cNvPr>
          <p:cNvSpPr>
            <a:spLocks xmlns:a="http://schemas.openxmlformats.org/drawingml/2006/main" noGrp="1"/>
          </p:cNvSpPr>
          <p:nvPr/>
        </p:nvSpPr>
        <p:spPr>
          <a:xfrm xmlns:a="http://schemas.openxmlformats.org/drawingml/2006/main">
            <a:off x="6953250" y="4048125"/>
            <a:ext cx="4191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0">
                <a:solidFill>
                  <a:srgbClr val="52606D"/>
                </a:solidFill>
              </a:defRPr>
            </a:pPr>
            <a:r>
              <a:rPr sz="1575" b="0">
                <a:solidFill>
                  <a:srgbClr val="52606D"/>
                </a:solidFill>
              </a:rPr>
              <a:t>Liberty, equality and rights of citizens</a:t>
            </a:r>
          </a:p>
        </p:txBody>
      </p:sp>
      <p:sp>
        <p:nvSpPr>
          <p:cNvPr id="16" name="">
            <a:extLst xmlns:a="http://schemas.openxmlformats.org/drawingml/2006/main">
              <a:ext uri="{FF2B5EF4-FFF2-40B4-BE49-F238E27FC236}">
                <a16:creationId xmlns:a16="http://schemas.microsoft.com/office/drawing/2014/main" id="{B3BE41E2-9C40-44BC-9167-51D446FD4741}"/>
              </a:ext>
            </a:extLst>
          </p:cNvPr>
          <p:cNvSpPr>
            <a:spLocks xmlns:a="http://schemas.openxmlformats.org/drawingml/2006/main" noGrp="1"/>
          </p:cNvSpPr>
          <p:nvPr/>
        </p:nvSpPr>
        <p:spPr>
          <a:xfrm xmlns:a="http://schemas.openxmlformats.org/drawingml/2006/main">
            <a:off x="2190750" y="5429250"/>
            <a:ext cx="7810500" cy="666750"/>
          </a:xfrm>
          <a:prstGeom xmlns:a="http://schemas.openxmlformats.org/drawingml/2006/main" prst="roundRect">
            <a:avLst>
              <a:gd name="adj" fmla="val 11429"/>
            </a:avLst>
          </a:prstGeom>
          <a:solidFill xmlns:a="http://schemas.openxmlformats.org/drawingml/2006/main">
            <a:srgbClr val="F6E8CE"/>
          </a:solidFill>
          <a:ln xmlns:a="http://schemas.openxmlformats.org/drawingml/2006/main" w="9525">
            <a:solidFill>
              <a:srgbClr val="F6E8CE"/>
            </a:solidFill>
            <a:prstDash val="solid"/>
          </a:ln>
        </p:spPr>
      </p:sp>
      <p:sp>
        <p:nvSpPr>
          <p:cNvPr id="17" name="">
            <a:extLst xmlns:a="http://schemas.openxmlformats.org/drawingml/2006/main">
              <a:ext uri="{FF2B5EF4-FFF2-40B4-BE49-F238E27FC236}">
                <a16:creationId xmlns:a16="http://schemas.microsoft.com/office/drawing/2014/main" id="{31DD9FD4-BB22-4D3A-A83A-78463DBA509E}"/>
              </a:ext>
            </a:extLst>
          </p:cNvPr>
          <p:cNvSpPr>
            <a:spLocks xmlns:a="http://schemas.openxmlformats.org/drawingml/2006/main" noGrp="1"/>
          </p:cNvSpPr>
          <p:nvPr/>
        </p:nvSpPr>
        <p:spPr>
          <a:xfrm xmlns:a="http://schemas.openxmlformats.org/drawingml/2006/main">
            <a:off x="2476500" y="5534025"/>
            <a:ext cx="7239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111827"/>
                </a:solidFill>
              </a:defRPr>
            </a:pPr>
            <a:r>
              <a:rPr sz="1800" b="1">
                <a:solidFill>
                  <a:srgbClr val="111827"/>
                </a:solidFill>
              </a:rPr>
              <a:t>Together they helped recast subjects as rights-bearing citizens.</a:t>
            </a:r>
          </a:p>
        </p:txBody>
      </p:sp>
      <p:sp>
        <p:nvSpPr>
          <p:cNvPr id="18" name="">
            <a:extLst xmlns:a="http://schemas.openxmlformats.org/drawingml/2006/main">
              <a:ext uri="{FF2B5EF4-FFF2-40B4-BE49-F238E27FC236}">
                <a16:creationId xmlns:a16="http://schemas.microsoft.com/office/drawing/2014/main" id="{35C8519B-196A-47F7-A775-685890DDDFB9}"/>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15</a:t>
            </a:r>
          </a:p>
        </p:txBody>
      </p:sp>
    </p:spTree>
    <p:extLst>
      <p:ext uri="{BB962C8B-B14F-4D97-AF65-F5344CB8AC3E}">
        <p14:creationId xmlns:p14="http://schemas.microsoft.com/office/powerpoint/2010/main" val="1867202004"/>
      </p:ext>
    </p:extLst>
  </p:cSld>
</p:sld>
</file>

<file path=ppt/slides/slide1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CFB8FB52-BA12-4264-8DE1-4936C71A1F54}"/>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6980B4FF-92A3-4859-88D9-E3EE88617B16}"/>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Constitutionalism organizes power by dividing it, limiting it and making it answerable</a:t>
            </a:r>
          </a:p>
        </p:txBody>
      </p:sp>
      <p:sp>
        <p:nvSpPr>
          <p:cNvPr id="3" name="">
            <a:extLst xmlns:a="http://schemas.openxmlformats.org/drawingml/2006/main">
              <a:ext uri="{FF2B5EF4-FFF2-40B4-BE49-F238E27FC236}">
                <a16:creationId xmlns:a16="http://schemas.microsoft.com/office/drawing/2014/main" id="{C11F0EC8-7B32-46C7-AC0C-70408067952D}"/>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sp>
        <p:nvSpPr>
          <p:cNvPr id="4" name="">
            <a:extLst xmlns:a="http://schemas.openxmlformats.org/drawingml/2006/main">
              <a:ext uri="{FF2B5EF4-FFF2-40B4-BE49-F238E27FC236}">
                <a16:creationId xmlns:a16="http://schemas.microsoft.com/office/drawing/2014/main" id="{FBE03826-316C-40A9-8A27-29BC45685B26}"/>
              </a:ext>
            </a:extLst>
          </p:cNvPr>
          <p:cNvSpPr>
            <a:spLocks xmlns:a="http://schemas.openxmlformats.org/drawingml/2006/main" noGrp="1"/>
          </p:cNvSpPr>
          <p:nvPr/>
        </p:nvSpPr>
        <p:spPr>
          <a:xfrm xmlns:a="http://schemas.openxmlformats.org/drawingml/2006/main">
            <a:off x="533400" y="1666875"/>
            <a:ext cx="762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750" b="1">
                <a:solidFill>
                  <a:srgbClr val="2878B5"/>
                </a:solidFill>
              </a:defRPr>
            </a:pPr>
            <a:r>
              <a:rPr sz="3750" b="1">
                <a:solidFill>
                  <a:srgbClr val="2878B5"/>
                </a:solidFill>
              </a:rPr>
              <a:t>1</a:t>
            </a:r>
          </a:p>
        </p:txBody>
      </p:sp>
      <p:sp>
        <p:nvSpPr>
          <p:cNvPr id="5" name="">
            <a:extLst xmlns:a="http://schemas.openxmlformats.org/drawingml/2006/main">
              <a:ext uri="{FF2B5EF4-FFF2-40B4-BE49-F238E27FC236}">
                <a16:creationId xmlns:a16="http://schemas.microsoft.com/office/drawing/2014/main" id="{45192F6C-B614-4F4D-B603-63B2873C697C}"/>
              </a:ext>
            </a:extLst>
          </p:cNvPr>
          <p:cNvSpPr>
            <a:spLocks xmlns:a="http://schemas.openxmlformats.org/drawingml/2006/main" noGrp="1"/>
          </p:cNvSpPr>
          <p:nvPr/>
        </p:nvSpPr>
        <p:spPr>
          <a:xfrm xmlns:a="http://schemas.openxmlformats.org/drawingml/2006/main">
            <a:off x="1314450" y="1790700"/>
            <a:ext cx="22860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52606D"/>
                </a:solidFill>
              </a:defRPr>
            </a:pPr>
            <a:r>
              <a:rPr sz="1350" b="1">
                <a:solidFill>
                  <a:srgbClr val="52606D"/>
                </a:solidFill>
              </a:rPr>
              <a:t>DIVIDE</a:t>
            </a:r>
          </a:p>
        </p:txBody>
      </p:sp>
      <p:sp>
        <p:nvSpPr>
          <p:cNvPr id="6" name="">
            <a:extLst xmlns:a="http://schemas.openxmlformats.org/drawingml/2006/main">
              <a:ext uri="{FF2B5EF4-FFF2-40B4-BE49-F238E27FC236}">
                <a16:creationId xmlns:a16="http://schemas.microsoft.com/office/drawing/2014/main" id="{7C444D76-2AEF-47A0-94B1-83886A3050B7}"/>
              </a:ext>
            </a:extLst>
          </p:cNvPr>
          <p:cNvSpPr>
            <a:spLocks xmlns:a="http://schemas.openxmlformats.org/drawingml/2006/main" noGrp="1"/>
          </p:cNvSpPr>
          <p:nvPr/>
        </p:nvSpPr>
        <p:spPr>
          <a:xfrm xmlns:a="http://schemas.openxmlformats.org/drawingml/2006/main">
            <a:off x="533400" y="2476500"/>
            <a:ext cx="3143250" cy="0"/>
          </a:xfrm>
          <a:prstGeom xmlns:a="http://schemas.openxmlformats.org/drawingml/2006/main" prst="line">
            <a:avLst/>
          </a:prstGeom>
          <a:noFill xmlns:a="http://schemas.openxmlformats.org/drawingml/2006/main"/>
          <a:ln xmlns:a="http://schemas.openxmlformats.org/drawingml/2006/main" w="19050">
            <a:solidFill>
              <a:srgbClr val="CBD5E1"/>
            </a:solidFill>
            <a:prstDash val="solid"/>
          </a:ln>
        </p:spPr>
      </p:sp>
      <p:sp>
        <p:nvSpPr>
          <p:cNvPr id="7" name="">
            <a:extLst xmlns:a="http://schemas.openxmlformats.org/drawingml/2006/main">
              <a:ext uri="{FF2B5EF4-FFF2-40B4-BE49-F238E27FC236}">
                <a16:creationId xmlns:a16="http://schemas.microsoft.com/office/drawing/2014/main" id="{C17CD57E-0074-485A-96F3-90D5FD6EB591}"/>
              </a:ext>
            </a:extLst>
          </p:cNvPr>
          <p:cNvSpPr>
            <a:spLocks xmlns:a="http://schemas.openxmlformats.org/drawingml/2006/main" noGrp="1"/>
          </p:cNvSpPr>
          <p:nvPr/>
        </p:nvSpPr>
        <p:spPr>
          <a:xfrm xmlns:a="http://schemas.openxmlformats.org/drawingml/2006/main">
            <a:off x="533400" y="2762250"/>
            <a:ext cx="3143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111827"/>
                </a:solidFill>
              </a:defRPr>
            </a:pPr>
            <a:r>
              <a:rPr sz="1875" b="1">
                <a:solidFill>
                  <a:srgbClr val="111827"/>
                </a:solidFill>
              </a:rPr>
              <a:t>Separation of powers</a:t>
            </a:r>
          </a:p>
        </p:txBody>
      </p:sp>
      <p:sp>
        <p:nvSpPr>
          <p:cNvPr id="8" name="">
            <a:extLst xmlns:a="http://schemas.openxmlformats.org/drawingml/2006/main">
              <a:ext uri="{FF2B5EF4-FFF2-40B4-BE49-F238E27FC236}">
                <a16:creationId xmlns:a16="http://schemas.microsoft.com/office/drawing/2014/main" id="{7C9B6F3A-D654-44E2-AB21-6DA9262985E4}"/>
              </a:ext>
            </a:extLst>
          </p:cNvPr>
          <p:cNvSpPr>
            <a:spLocks xmlns:a="http://schemas.openxmlformats.org/drawingml/2006/main" noGrp="1"/>
          </p:cNvSpPr>
          <p:nvPr/>
        </p:nvSpPr>
        <p:spPr>
          <a:xfrm xmlns:a="http://schemas.openxmlformats.org/drawingml/2006/main">
            <a:off x="533400" y="3476625"/>
            <a:ext cx="3143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0">
                <a:solidFill>
                  <a:srgbClr val="52606D"/>
                </a:solidFill>
              </a:defRPr>
            </a:pPr>
            <a:r>
              <a:rPr sz="1500" b="0">
                <a:solidFill>
                  <a:srgbClr val="52606D"/>
                </a:solidFill>
              </a:rPr>
              <a:t>Authority is distributed among institutions so no single organ controls everything.</a:t>
            </a:r>
          </a:p>
        </p:txBody>
      </p:sp>
      <p:sp>
        <p:nvSpPr>
          <p:cNvPr id="9" name="">
            <a:extLst xmlns:a="http://schemas.openxmlformats.org/drawingml/2006/main">
              <a:ext uri="{FF2B5EF4-FFF2-40B4-BE49-F238E27FC236}">
                <a16:creationId xmlns:a16="http://schemas.microsoft.com/office/drawing/2014/main" id="{4AE60CB1-21CF-40B7-AE0C-8AFE24B11C4E}"/>
              </a:ext>
            </a:extLst>
          </p:cNvPr>
          <p:cNvSpPr>
            <a:spLocks xmlns:a="http://schemas.openxmlformats.org/drawingml/2006/main" noGrp="1"/>
          </p:cNvSpPr>
          <p:nvPr/>
        </p:nvSpPr>
        <p:spPr>
          <a:xfrm xmlns:a="http://schemas.openxmlformats.org/drawingml/2006/main">
            <a:off x="4191000" y="1666875"/>
            <a:ext cx="762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750" b="1">
                <a:solidFill>
                  <a:srgbClr val="C98B2E"/>
                </a:solidFill>
              </a:defRPr>
            </a:pPr>
            <a:r>
              <a:rPr sz="3750" b="1">
                <a:solidFill>
                  <a:srgbClr val="C98B2E"/>
                </a:solidFill>
              </a:rPr>
              <a:t>2</a:t>
            </a:r>
          </a:p>
        </p:txBody>
      </p:sp>
      <p:sp>
        <p:nvSpPr>
          <p:cNvPr id="10" name="">
            <a:extLst xmlns:a="http://schemas.openxmlformats.org/drawingml/2006/main">
              <a:ext uri="{FF2B5EF4-FFF2-40B4-BE49-F238E27FC236}">
                <a16:creationId xmlns:a16="http://schemas.microsoft.com/office/drawing/2014/main" id="{6FD1AB56-3D40-4A38-A2EB-9A764D2FC267}"/>
              </a:ext>
            </a:extLst>
          </p:cNvPr>
          <p:cNvSpPr>
            <a:spLocks xmlns:a="http://schemas.openxmlformats.org/drawingml/2006/main" noGrp="1"/>
          </p:cNvSpPr>
          <p:nvPr/>
        </p:nvSpPr>
        <p:spPr>
          <a:xfrm xmlns:a="http://schemas.openxmlformats.org/drawingml/2006/main">
            <a:off x="4972050" y="1790700"/>
            <a:ext cx="22860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52606D"/>
                </a:solidFill>
              </a:defRPr>
            </a:pPr>
            <a:r>
              <a:rPr sz="1350" b="1">
                <a:solidFill>
                  <a:srgbClr val="52606D"/>
                </a:solidFill>
              </a:rPr>
              <a:t>LIMIT</a:t>
            </a:r>
          </a:p>
        </p:txBody>
      </p:sp>
      <p:sp>
        <p:nvSpPr>
          <p:cNvPr id="11" name="">
            <a:extLst xmlns:a="http://schemas.openxmlformats.org/drawingml/2006/main">
              <a:ext uri="{FF2B5EF4-FFF2-40B4-BE49-F238E27FC236}">
                <a16:creationId xmlns:a16="http://schemas.microsoft.com/office/drawing/2014/main" id="{F76DC8B1-7BF9-4825-B3CE-1E792DF77191}"/>
              </a:ext>
            </a:extLst>
          </p:cNvPr>
          <p:cNvSpPr>
            <a:spLocks xmlns:a="http://schemas.openxmlformats.org/drawingml/2006/main" noGrp="1"/>
          </p:cNvSpPr>
          <p:nvPr/>
        </p:nvSpPr>
        <p:spPr>
          <a:xfrm xmlns:a="http://schemas.openxmlformats.org/drawingml/2006/main">
            <a:off x="4191000" y="2476500"/>
            <a:ext cx="3143250" cy="0"/>
          </a:xfrm>
          <a:prstGeom xmlns:a="http://schemas.openxmlformats.org/drawingml/2006/main" prst="line">
            <a:avLst/>
          </a:prstGeom>
          <a:noFill xmlns:a="http://schemas.openxmlformats.org/drawingml/2006/main"/>
          <a:ln xmlns:a="http://schemas.openxmlformats.org/drawingml/2006/main" w="19050">
            <a:solidFill>
              <a:srgbClr val="CBD5E1"/>
            </a:solidFill>
            <a:prstDash val="solid"/>
          </a:ln>
        </p:spPr>
      </p:sp>
      <p:sp>
        <p:nvSpPr>
          <p:cNvPr id="12" name="">
            <a:extLst xmlns:a="http://schemas.openxmlformats.org/drawingml/2006/main">
              <a:ext uri="{FF2B5EF4-FFF2-40B4-BE49-F238E27FC236}">
                <a16:creationId xmlns:a16="http://schemas.microsoft.com/office/drawing/2014/main" id="{16B226CE-D79F-4DF0-BEC6-DEC1D96DFB93}"/>
              </a:ext>
            </a:extLst>
          </p:cNvPr>
          <p:cNvSpPr>
            <a:spLocks xmlns:a="http://schemas.openxmlformats.org/drawingml/2006/main" noGrp="1"/>
          </p:cNvSpPr>
          <p:nvPr/>
        </p:nvSpPr>
        <p:spPr>
          <a:xfrm xmlns:a="http://schemas.openxmlformats.org/drawingml/2006/main">
            <a:off x="4191000" y="2762250"/>
            <a:ext cx="3143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111827"/>
                </a:solidFill>
              </a:defRPr>
            </a:pPr>
            <a:r>
              <a:rPr sz="1875" b="1">
                <a:solidFill>
                  <a:srgbClr val="111827"/>
                </a:solidFill>
              </a:rPr>
              <a:t>Charter of rights</a:t>
            </a:r>
          </a:p>
        </p:txBody>
      </p:sp>
      <p:sp>
        <p:nvSpPr>
          <p:cNvPr id="13" name="">
            <a:extLst xmlns:a="http://schemas.openxmlformats.org/drawingml/2006/main">
              <a:ext uri="{FF2B5EF4-FFF2-40B4-BE49-F238E27FC236}">
                <a16:creationId xmlns:a16="http://schemas.microsoft.com/office/drawing/2014/main" id="{9BA34C6C-27E5-4E49-A122-A32A07C8F1BF}"/>
              </a:ext>
            </a:extLst>
          </p:cNvPr>
          <p:cNvSpPr>
            <a:spLocks xmlns:a="http://schemas.openxmlformats.org/drawingml/2006/main" noGrp="1"/>
          </p:cNvSpPr>
          <p:nvPr/>
        </p:nvSpPr>
        <p:spPr>
          <a:xfrm xmlns:a="http://schemas.openxmlformats.org/drawingml/2006/main">
            <a:off x="4191000" y="3476625"/>
            <a:ext cx="3143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0">
                <a:solidFill>
                  <a:srgbClr val="52606D"/>
                </a:solidFill>
              </a:defRPr>
            </a:pPr>
            <a:r>
              <a:rPr sz="1500" b="0">
                <a:solidFill>
                  <a:srgbClr val="52606D"/>
                </a:solidFill>
              </a:rPr>
              <a:t>Government cannot legitimately cross protected boundaries.</a:t>
            </a:r>
          </a:p>
        </p:txBody>
      </p:sp>
      <p:sp>
        <p:nvSpPr>
          <p:cNvPr id="14" name="">
            <a:extLst xmlns:a="http://schemas.openxmlformats.org/drawingml/2006/main">
              <a:ext uri="{FF2B5EF4-FFF2-40B4-BE49-F238E27FC236}">
                <a16:creationId xmlns:a16="http://schemas.microsoft.com/office/drawing/2014/main" id="{8AE0FE34-7AEB-4B77-9EA7-3758B92808D5}"/>
              </a:ext>
            </a:extLst>
          </p:cNvPr>
          <p:cNvSpPr>
            <a:spLocks xmlns:a="http://schemas.openxmlformats.org/drawingml/2006/main" noGrp="1"/>
          </p:cNvSpPr>
          <p:nvPr/>
        </p:nvSpPr>
        <p:spPr>
          <a:xfrm xmlns:a="http://schemas.openxmlformats.org/drawingml/2006/main">
            <a:off x="7848600" y="1666875"/>
            <a:ext cx="762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750" b="1">
                <a:solidFill>
                  <a:srgbClr val="2878B5"/>
                </a:solidFill>
              </a:defRPr>
            </a:pPr>
            <a:r>
              <a:rPr sz="3750" b="1">
                <a:solidFill>
                  <a:srgbClr val="2878B5"/>
                </a:solidFill>
              </a:rPr>
              <a:t>3</a:t>
            </a:r>
          </a:p>
        </p:txBody>
      </p:sp>
      <p:sp>
        <p:nvSpPr>
          <p:cNvPr id="15" name="">
            <a:extLst xmlns:a="http://schemas.openxmlformats.org/drawingml/2006/main">
              <a:ext uri="{FF2B5EF4-FFF2-40B4-BE49-F238E27FC236}">
                <a16:creationId xmlns:a16="http://schemas.microsoft.com/office/drawing/2014/main" id="{D648BC7F-FA2A-464F-8DE4-2672B0CD74E8}"/>
              </a:ext>
            </a:extLst>
          </p:cNvPr>
          <p:cNvSpPr>
            <a:spLocks xmlns:a="http://schemas.openxmlformats.org/drawingml/2006/main" noGrp="1"/>
          </p:cNvSpPr>
          <p:nvPr/>
        </p:nvSpPr>
        <p:spPr>
          <a:xfrm xmlns:a="http://schemas.openxmlformats.org/drawingml/2006/main">
            <a:off x="8629650" y="1790700"/>
            <a:ext cx="228600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52606D"/>
                </a:solidFill>
              </a:defRPr>
            </a:pPr>
            <a:r>
              <a:rPr sz="1350" b="1">
                <a:solidFill>
                  <a:srgbClr val="52606D"/>
                </a:solidFill>
              </a:rPr>
              <a:t>ANSWER</a:t>
            </a:r>
          </a:p>
        </p:txBody>
      </p:sp>
      <p:sp>
        <p:nvSpPr>
          <p:cNvPr id="16" name="">
            <a:extLst xmlns:a="http://schemas.openxmlformats.org/drawingml/2006/main">
              <a:ext uri="{FF2B5EF4-FFF2-40B4-BE49-F238E27FC236}">
                <a16:creationId xmlns:a16="http://schemas.microsoft.com/office/drawing/2014/main" id="{19C6FDC0-C76C-4753-AC88-878EAE2FAEFF}"/>
              </a:ext>
            </a:extLst>
          </p:cNvPr>
          <p:cNvSpPr>
            <a:spLocks xmlns:a="http://schemas.openxmlformats.org/drawingml/2006/main" noGrp="1"/>
          </p:cNvSpPr>
          <p:nvPr/>
        </p:nvSpPr>
        <p:spPr>
          <a:xfrm xmlns:a="http://schemas.openxmlformats.org/drawingml/2006/main">
            <a:off x="7848600" y="2476500"/>
            <a:ext cx="3143250" cy="0"/>
          </a:xfrm>
          <a:prstGeom xmlns:a="http://schemas.openxmlformats.org/drawingml/2006/main" prst="line">
            <a:avLst/>
          </a:prstGeom>
          <a:noFill xmlns:a="http://schemas.openxmlformats.org/drawingml/2006/main"/>
          <a:ln xmlns:a="http://schemas.openxmlformats.org/drawingml/2006/main" w="19050">
            <a:solidFill>
              <a:srgbClr val="CBD5E1"/>
            </a:solidFill>
            <a:prstDash val="solid"/>
          </a:ln>
        </p:spPr>
      </p:sp>
      <p:sp>
        <p:nvSpPr>
          <p:cNvPr id="17" name="">
            <a:extLst xmlns:a="http://schemas.openxmlformats.org/drawingml/2006/main">
              <a:ext uri="{FF2B5EF4-FFF2-40B4-BE49-F238E27FC236}">
                <a16:creationId xmlns:a16="http://schemas.microsoft.com/office/drawing/2014/main" id="{2C99DBB4-A4F2-4572-BCF0-CBE5496E5AA0}"/>
              </a:ext>
            </a:extLst>
          </p:cNvPr>
          <p:cNvSpPr>
            <a:spLocks xmlns:a="http://schemas.openxmlformats.org/drawingml/2006/main" noGrp="1"/>
          </p:cNvSpPr>
          <p:nvPr/>
        </p:nvSpPr>
        <p:spPr>
          <a:xfrm xmlns:a="http://schemas.openxmlformats.org/drawingml/2006/main">
            <a:off x="7848600" y="2762250"/>
            <a:ext cx="3143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111827"/>
                </a:solidFill>
              </a:defRPr>
            </a:pPr>
            <a:r>
              <a:rPr sz="1875" b="1">
                <a:solidFill>
                  <a:srgbClr val="111827"/>
                </a:solidFill>
              </a:rPr>
              <a:t>Responsible government</a:t>
            </a:r>
          </a:p>
        </p:txBody>
      </p:sp>
      <p:sp>
        <p:nvSpPr>
          <p:cNvPr id="18" name="">
            <a:extLst xmlns:a="http://schemas.openxmlformats.org/drawingml/2006/main">
              <a:ext uri="{FF2B5EF4-FFF2-40B4-BE49-F238E27FC236}">
                <a16:creationId xmlns:a16="http://schemas.microsoft.com/office/drawing/2014/main" id="{89759891-746E-4E00-B745-A21C7A416155}"/>
              </a:ext>
            </a:extLst>
          </p:cNvPr>
          <p:cNvSpPr>
            <a:spLocks xmlns:a="http://schemas.openxmlformats.org/drawingml/2006/main" noGrp="1"/>
          </p:cNvSpPr>
          <p:nvPr/>
        </p:nvSpPr>
        <p:spPr>
          <a:xfrm xmlns:a="http://schemas.openxmlformats.org/drawingml/2006/main">
            <a:off x="7848600" y="3476625"/>
            <a:ext cx="3143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0">
                <a:solidFill>
                  <a:srgbClr val="52606D"/>
                </a:solidFill>
              </a:defRPr>
            </a:pPr>
            <a:r>
              <a:rPr sz="1500" b="0">
                <a:solidFill>
                  <a:srgbClr val="52606D"/>
                </a:solidFill>
              </a:rPr>
              <a:t>Rulers must justify decisions and remain accountable to democratic institutions.</a:t>
            </a:r>
          </a:p>
        </p:txBody>
      </p:sp>
      <p:sp>
        <p:nvSpPr>
          <p:cNvPr id="19" name="">
            <a:extLst xmlns:a="http://schemas.openxmlformats.org/drawingml/2006/main">
              <a:ext uri="{FF2B5EF4-FFF2-40B4-BE49-F238E27FC236}">
                <a16:creationId xmlns:a16="http://schemas.microsoft.com/office/drawing/2014/main" id="{2F3C77B3-0A70-4BF6-B71D-B133FC5B556E}"/>
              </a:ext>
            </a:extLst>
          </p:cNvPr>
          <p:cNvSpPr>
            <a:spLocks xmlns:a="http://schemas.openxmlformats.org/drawingml/2006/main" noGrp="1"/>
          </p:cNvSpPr>
          <p:nvPr/>
        </p:nvSpPr>
        <p:spPr>
          <a:xfrm xmlns:a="http://schemas.openxmlformats.org/drawingml/2006/main">
            <a:off x="1381125" y="5476875"/>
            <a:ext cx="94297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800" b="1">
                <a:solidFill>
                  <a:srgbClr val="A6413B"/>
                </a:solidFill>
              </a:defRPr>
            </a:pPr>
            <a:r>
              <a:rPr sz="1800" b="1">
                <a:solidFill>
                  <a:srgbClr val="A6413B"/>
                </a:solidFill>
              </a:rPr>
              <a:t>Constitutionalism is more than having a written constitution—it requires effective restraints on power.</a:t>
            </a:r>
          </a:p>
        </p:txBody>
      </p:sp>
      <p:sp>
        <p:nvSpPr>
          <p:cNvPr id="20" name="">
            <a:extLst xmlns:a="http://schemas.openxmlformats.org/drawingml/2006/main">
              <a:ext uri="{FF2B5EF4-FFF2-40B4-BE49-F238E27FC236}">
                <a16:creationId xmlns:a16="http://schemas.microsoft.com/office/drawing/2014/main" id="{D1506662-3A71-445E-9167-3842146AB68A}"/>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16</a:t>
            </a:r>
          </a:p>
        </p:txBody>
      </p:sp>
    </p:spTree>
    <p:extLst>
      <p:ext uri="{BB962C8B-B14F-4D97-AF65-F5344CB8AC3E}">
        <p14:creationId xmlns:p14="http://schemas.microsoft.com/office/powerpoint/2010/main" val="1773620122"/>
      </p:ext>
    </p:extLst>
  </p:cSld>
</p:sld>
</file>

<file path=ppt/slides/slide1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0E726E9E-5475-46F9-889B-7155DD658E1F}"/>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A05A1365-8FAF-4583-8F0D-9CC32973A29E}"/>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The global journey was unequal because colonialism imposed the State from outside</a:t>
            </a:r>
          </a:p>
        </p:txBody>
      </p:sp>
      <p:sp>
        <p:nvSpPr>
          <p:cNvPr id="3" name="">
            <a:extLst xmlns:a="http://schemas.openxmlformats.org/drawingml/2006/main">
              <a:ext uri="{FF2B5EF4-FFF2-40B4-BE49-F238E27FC236}">
                <a16:creationId xmlns:a16="http://schemas.microsoft.com/office/drawing/2014/main" id="{E3051991-F320-4A65-9142-CA77DBF03012}"/>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sp>
        <p:nvSpPr>
          <p:cNvPr id="4" name="">
            <a:extLst xmlns:a="http://schemas.openxmlformats.org/drawingml/2006/main">
              <a:ext uri="{FF2B5EF4-FFF2-40B4-BE49-F238E27FC236}">
                <a16:creationId xmlns:a16="http://schemas.microsoft.com/office/drawing/2014/main" id="{C849CBB5-57B2-4CC3-B42A-CC01E608E7A3}"/>
              </a:ext>
            </a:extLst>
          </p:cNvPr>
          <p:cNvSpPr>
            <a:spLocks xmlns:a="http://schemas.openxmlformats.org/drawingml/2006/main" noGrp="1"/>
          </p:cNvSpPr>
          <p:nvPr/>
        </p:nvSpPr>
        <p:spPr>
          <a:xfrm xmlns:a="http://schemas.openxmlformats.org/drawingml/2006/main">
            <a:off x="533400" y="1666875"/>
            <a:ext cx="4953000" cy="3143250"/>
          </a:xfrm>
          <a:prstGeom xmlns:a="http://schemas.openxmlformats.org/drawingml/2006/main" prst="roundRect">
            <a:avLst>
              <a:gd name="adj" fmla="val 2424"/>
            </a:avLst>
          </a:prstGeom>
          <a:solidFill xmlns:a="http://schemas.openxmlformats.org/drawingml/2006/main">
            <a:srgbClr val="F1F5F9"/>
          </a:solidFill>
          <a:ln xmlns:a="http://schemas.openxmlformats.org/drawingml/2006/main" w="9525">
            <a:solidFill>
              <a:srgbClr val="F1F5F9"/>
            </a:solidFill>
            <a:prstDash val="solid"/>
          </a:ln>
        </p:spPr>
      </p:sp>
      <p:sp>
        <p:nvSpPr>
          <p:cNvPr id="5" name="">
            <a:extLst xmlns:a="http://schemas.openxmlformats.org/drawingml/2006/main">
              <a:ext uri="{FF2B5EF4-FFF2-40B4-BE49-F238E27FC236}">
                <a16:creationId xmlns:a16="http://schemas.microsoft.com/office/drawing/2014/main" id="{1BE440D0-223F-432E-8536-81F9948CE5DE}"/>
              </a:ext>
            </a:extLst>
          </p:cNvPr>
          <p:cNvSpPr>
            <a:spLocks xmlns:a="http://schemas.openxmlformats.org/drawingml/2006/main" noGrp="1"/>
          </p:cNvSpPr>
          <p:nvPr/>
        </p:nvSpPr>
        <p:spPr>
          <a:xfrm xmlns:a="http://schemas.openxmlformats.org/drawingml/2006/main">
            <a:off x="857250" y="1952625"/>
            <a:ext cx="42862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2878B5"/>
                </a:solidFill>
              </a:defRPr>
            </a:pPr>
            <a:r>
              <a:rPr sz="1350" b="1">
                <a:solidFill>
                  <a:srgbClr val="2878B5"/>
                </a:solidFill>
              </a:rPr>
              <a:t>EUROPE &amp; NORTH AMERICA</a:t>
            </a:r>
          </a:p>
        </p:txBody>
      </p:sp>
      <p:sp>
        <p:nvSpPr>
          <p:cNvPr id="6" name="">
            <a:extLst xmlns:a="http://schemas.openxmlformats.org/drawingml/2006/main">
              <a:ext uri="{FF2B5EF4-FFF2-40B4-BE49-F238E27FC236}">
                <a16:creationId xmlns:a16="http://schemas.microsoft.com/office/drawing/2014/main" id="{3A65E7DD-5680-40BE-8DAE-2654887465DA}"/>
              </a:ext>
            </a:extLst>
          </p:cNvPr>
          <p:cNvSpPr>
            <a:spLocks xmlns:a="http://schemas.openxmlformats.org/drawingml/2006/main" noGrp="1"/>
          </p:cNvSpPr>
          <p:nvPr/>
        </p:nvSpPr>
        <p:spPr>
          <a:xfrm xmlns:a="http://schemas.openxmlformats.org/drawingml/2006/main">
            <a:off x="857250" y="2571750"/>
            <a:ext cx="428625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111827"/>
                </a:solidFill>
              </a:defRPr>
            </a:pPr>
            <a:r>
              <a:rPr sz="1875" b="1">
                <a:solidFill>
                  <a:srgbClr val="111827"/>
                </a:solidFill>
              </a:rPr>
              <a:t>Nation-state institutions developed through internal conflicts over monarchy, rights, territory and representation.</a:t>
            </a:r>
          </a:p>
        </p:txBody>
      </p:sp>
      <p:sp>
        <p:nvSpPr>
          <p:cNvPr id="7" name="">
            <a:extLst xmlns:a="http://schemas.openxmlformats.org/drawingml/2006/main">
              <a:ext uri="{FF2B5EF4-FFF2-40B4-BE49-F238E27FC236}">
                <a16:creationId xmlns:a16="http://schemas.microsoft.com/office/drawing/2014/main" id="{6B638596-3BE4-4042-BF78-08C3C77B477E}"/>
              </a:ext>
            </a:extLst>
          </p:cNvPr>
          <p:cNvSpPr>
            <a:spLocks xmlns:a="http://schemas.openxmlformats.org/drawingml/2006/main" noGrp="1"/>
          </p:cNvSpPr>
          <p:nvPr/>
        </p:nvSpPr>
        <p:spPr>
          <a:xfrm xmlns:a="http://schemas.openxmlformats.org/drawingml/2006/main">
            <a:off x="6705600" y="1666875"/>
            <a:ext cx="4953000" cy="3143250"/>
          </a:xfrm>
          <a:prstGeom xmlns:a="http://schemas.openxmlformats.org/drawingml/2006/main" prst="roundRect">
            <a:avLst>
              <a:gd name="adj" fmla="val 2424"/>
            </a:avLst>
          </a:prstGeom>
          <a:solidFill xmlns:a="http://schemas.openxmlformats.org/drawingml/2006/main">
            <a:srgbClr val="F6E8CE"/>
          </a:solidFill>
          <a:ln xmlns:a="http://schemas.openxmlformats.org/drawingml/2006/main" w="9525">
            <a:solidFill>
              <a:srgbClr val="F6E8CE"/>
            </a:solidFill>
            <a:prstDash val="solid"/>
          </a:ln>
        </p:spPr>
      </p:sp>
      <p:sp>
        <p:nvSpPr>
          <p:cNvPr id="8" name="">
            <a:extLst xmlns:a="http://schemas.openxmlformats.org/drawingml/2006/main">
              <a:ext uri="{FF2B5EF4-FFF2-40B4-BE49-F238E27FC236}">
                <a16:creationId xmlns:a16="http://schemas.microsoft.com/office/drawing/2014/main" id="{B866A51D-CFE6-4865-8986-FC620355EC23}"/>
              </a:ext>
            </a:extLst>
          </p:cNvPr>
          <p:cNvSpPr>
            <a:spLocks xmlns:a="http://schemas.openxmlformats.org/drawingml/2006/main" noGrp="1"/>
          </p:cNvSpPr>
          <p:nvPr/>
        </p:nvSpPr>
        <p:spPr>
          <a:xfrm xmlns:a="http://schemas.openxmlformats.org/drawingml/2006/main">
            <a:off x="7029450" y="1952625"/>
            <a:ext cx="42862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A6413B"/>
                </a:solidFill>
              </a:defRPr>
            </a:pPr>
            <a:r>
              <a:rPr sz="1350" b="1">
                <a:solidFill>
                  <a:srgbClr val="A6413B"/>
                </a:solidFill>
              </a:rPr>
              <a:t>AFRICA, ASIA &amp; LATIN AMERICA</a:t>
            </a:r>
          </a:p>
        </p:txBody>
      </p:sp>
      <p:sp>
        <p:nvSpPr>
          <p:cNvPr id="9" name="">
            <a:extLst xmlns:a="http://schemas.openxmlformats.org/drawingml/2006/main">
              <a:ext uri="{FF2B5EF4-FFF2-40B4-BE49-F238E27FC236}">
                <a16:creationId xmlns:a16="http://schemas.microsoft.com/office/drawing/2014/main" id="{955A698A-1393-43AF-8808-75DA8798E7A7}"/>
              </a:ext>
            </a:extLst>
          </p:cNvPr>
          <p:cNvSpPr>
            <a:spLocks xmlns:a="http://schemas.openxmlformats.org/drawingml/2006/main" noGrp="1"/>
          </p:cNvSpPr>
          <p:nvPr/>
        </p:nvSpPr>
        <p:spPr>
          <a:xfrm xmlns:a="http://schemas.openxmlformats.org/drawingml/2006/main">
            <a:off x="7029450" y="2571750"/>
            <a:ext cx="428625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111827"/>
                </a:solidFill>
              </a:defRPr>
            </a:pPr>
            <a:r>
              <a:rPr sz="1875" b="1">
                <a:solidFill>
                  <a:srgbClr val="111827"/>
                </a:solidFill>
              </a:rPr>
              <a:t>Many societies encountered the modern State through conquest, imposed borders, extraction and colonial administration.</a:t>
            </a:r>
          </a:p>
        </p:txBody>
      </p:sp>
      <p:sp>
        <p:nvSpPr>
          <p:cNvPr id="10" name="">
            <a:extLst xmlns:a="http://schemas.openxmlformats.org/drawingml/2006/main">
              <a:ext uri="{FF2B5EF4-FFF2-40B4-BE49-F238E27FC236}">
                <a16:creationId xmlns:a16="http://schemas.microsoft.com/office/drawing/2014/main" id="{1515B4B0-34AF-4981-BF48-7EC53F30A34A}"/>
              </a:ext>
            </a:extLst>
          </p:cNvPr>
          <p:cNvSpPr>
            <a:spLocks xmlns:a="http://schemas.openxmlformats.org/drawingml/2006/main" noGrp="1"/>
          </p:cNvSpPr>
          <p:nvPr/>
        </p:nvSpPr>
        <p:spPr>
          <a:xfrm xmlns:a="http://schemas.openxmlformats.org/drawingml/2006/main">
            <a:off x="1571625" y="5238750"/>
            <a:ext cx="90487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100" b="1">
                <a:solidFill>
                  <a:srgbClr val="111827"/>
                </a:solidFill>
              </a:defRPr>
            </a:pPr>
            <a:r>
              <a:rPr sz="2100" b="1">
                <a:solidFill>
                  <a:srgbClr val="111827"/>
                </a:solidFill>
              </a:rPr>
              <a:t>Therefore, the European sequence is influential—but not a universal template.</a:t>
            </a:r>
          </a:p>
        </p:txBody>
      </p:sp>
      <p:sp>
        <p:nvSpPr>
          <p:cNvPr id="11" name="">
            <a:extLst xmlns:a="http://schemas.openxmlformats.org/drawingml/2006/main">
              <a:ext uri="{FF2B5EF4-FFF2-40B4-BE49-F238E27FC236}">
                <a16:creationId xmlns:a16="http://schemas.microsoft.com/office/drawing/2014/main" id="{4A2C87A8-DF5A-4AFD-9DF1-10530F4048A0}"/>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17</a:t>
            </a:r>
          </a:p>
        </p:txBody>
      </p:sp>
    </p:spTree>
    <p:extLst>
      <p:ext uri="{BB962C8B-B14F-4D97-AF65-F5344CB8AC3E}">
        <p14:creationId xmlns:p14="http://schemas.microsoft.com/office/powerpoint/2010/main" val="593469778"/>
      </p:ext>
    </p:extLst>
  </p:cSld>
</p:sld>
</file>

<file path=ppt/slides/slide1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34EB3D7E-07AE-4A9E-8F1F-554F02C738AD}"/>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96535659-4CEB-4FA6-8652-EC7EFB117982}"/>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Independent India transformed colonial administration through popular constitution-making</a:t>
            </a:r>
          </a:p>
        </p:txBody>
      </p:sp>
      <p:sp>
        <p:nvSpPr>
          <p:cNvPr id="3" name="">
            <a:extLst xmlns:a="http://schemas.openxmlformats.org/drawingml/2006/main">
              <a:ext uri="{FF2B5EF4-FFF2-40B4-BE49-F238E27FC236}">
                <a16:creationId xmlns:a16="http://schemas.microsoft.com/office/drawing/2014/main" id="{BFB698C4-7312-4328-BA41-6BEDB7C75A0C}"/>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17c7460f36e7430f"/>
          <a:srcRect xmlns:a="http://schemas.openxmlformats.org/drawingml/2006/main" l="111" t="0" r="111" b="0"/>
          <a:stretch xmlns:a="http://schemas.openxmlformats.org/drawingml/2006/main">
            <a:fillRect l="0" t="0" r="0" b="0"/>
          </a:stretch>
        </p:blipFill>
        <p:spPr>
          <a:xfrm xmlns:a="http://schemas.openxmlformats.org/drawingml/2006/main">
            <a:off x="533400" y="1619250"/>
            <a:ext cx="6191250" cy="35242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7736F038-4C6F-4DAB-A3EA-E3404E44C9DF}"/>
              </a:ext>
            </a:extLst>
          </p:cNvPr>
          <p:cNvSpPr>
            <a:spLocks xmlns:a="http://schemas.openxmlformats.org/drawingml/2006/main" noGrp="1"/>
          </p:cNvSpPr>
          <p:nvPr/>
        </p:nvSpPr>
        <p:spPr>
          <a:xfrm xmlns:a="http://schemas.openxmlformats.org/drawingml/2006/main">
            <a:off x="533400" y="5257800"/>
            <a:ext cx="619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52606D"/>
                </a:solidFill>
              </a:defRPr>
            </a:pPr>
            <a:r>
              <a:rPr sz="1200" b="0">
                <a:solidFill>
                  <a:srgbClr val="52606D"/>
                </a:solidFill>
              </a:rPr>
              <a:t>The Constituent Assembly, 1946</a:t>
            </a:r>
          </a:p>
        </p:txBody>
      </p:sp>
      <p:sp>
        <p:nvSpPr>
          <p:cNvPr id="6" name="">
            <a:extLst xmlns:a="http://schemas.openxmlformats.org/drawingml/2006/main">
              <a:ext uri="{FF2B5EF4-FFF2-40B4-BE49-F238E27FC236}">
                <a16:creationId xmlns:a16="http://schemas.microsoft.com/office/drawing/2014/main" id="{B35C4F3E-F46D-4C80-ADC8-EE477ADA43CA}"/>
              </a:ext>
            </a:extLst>
          </p:cNvPr>
          <p:cNvSpPr>
            <a:spLocks xmlns:a="http://schemas.openxmlformats.org/drawingml/2006/main" noGrp="1"/>
          </p:cNvSpPr>
          <p:nvPr/>
        </p:nvSpPr>
        <p:spPr>
          <a:xfrm xmlns:a="http://schemas.openxmlformats.org/drawingml/2006/main">
            <a:off x="7239000" y="1714500"/>
            <a:ext cx="4000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111827"/>
                </a:solidFill>
              </a:defRPr>
            </a:pPr>
            <a:r>
              <a:rPr sz="2025" b="1">
                <a:solidFill>
                  <a:srgbClr val="111827"/>
                </a:solidFill>
              </a:rPr>
              <a:t>A decisive transformation</a:t>
            </a:r>
          </a:p>
        </p:txBody>
      </p:sp>
      <p:sp>
        <p:nvSpPr>
          <p:cNvPr id="7" name="">
            <a:extLst xmlns:a="http://schemas.openxmlformats.org/drawingml/2006/main">
              <a:ext uri="{FF2B5EF4-FFF2-40B4-BE49-F238E27FC236}">
                <a16:creationId xmlns:a16="http://schemas.microsoft.com/office/drawing/2014/main" id="{D3877B5B-D7FF-447B-B675-BE7B6B416704}"/>
              </a:ext>
            </a:extLst>
          </p:cNvPr>
          <p:cNvSpPr>
            <a:spLocks xmlns:a="http://schemas.openxmlformats.org/drawingml/2006/main" noGrp="1"/>
          </p:cNvSpPr>
          <p:nvPr/>
        </p:nvSpPr>
        <p:spPr>
          <a:xfrm xmlns:a="http://schemas.openxmlformats.org/drawingml/2006/main">
            <a:off x="7239000" y="2305050"/>
            <a:ext cx="228600"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1">
                <a:solidFill>
                  <a:srgbClr val="2878B5"/>
                </a:solidFill>
              </a:defRPr>
            </a:pPr>
            <a:r>
              <a:rPr sz="1575" b="1">
                <a:solidFill>
                  <a:srgbClr val="2878B5"/>
                </a:solidFill>
              </a:rPr>
              <a:t>•</a:t>
            </a:r>
          </a:p>
        </p:txBody>
      </p:sp>
      <p:sp>
        <p:nvSpPr>
          <p:cNvPr id="8" name="">
            <a:extLst xmlns:a="http://schemas.openxmlformats.org/drawingml/2006/main">
              <a:ext uri="{FF2B5EF4-FFF2-40B4-BE49-F238E27FC236}">
                <a16:creationId xmlns:a16="http://schemas.microsoft.com/office/drawing/2014/main" id="{7C94C95F-DDF9-4636-9BC7-89DF716D4818}"/>
              </a:ext>
            </a:extLst>
          </p:cNvPr>
          <p:cNvSpPr>
            <a:spLocks xmlns:a="http://schemas.openxmlformats.org/drawingml/2006/main" noGrp="1"/>
          </p:cNvSpPr>
          <p:nvPr/>
        </p:nvSpPr>
        <p:spPr>
          <a:xfrm xmlns:a="http://schemas.openxmlformats.org/drawingml/2006/main">
            <a:off x="7524750" y="2305050"/>
            <a:ext cx="3714750"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0">
                <a:solidFill>
                  <a:srgbClr val="111827"/>
                </a:solidFill>
              </a:defRPr>
            </a:pPr>
            <a:r>
              <a:rPr sz="1575" b="0">
                <a:solidFill>
                  <a:srgbClr val="111827"/>
                </a:solidFill>
              </a:rPr>
              <a:t>From imperial rule to popular sovereignty</a:t>
            </a:r>
          </a:p>
        </p:txBody>
      </p:sp>
      <p:sp>
        <p:nvSpPr>
          <p:cNvPr id="9" name="">
            <a:extLst xmlns:a="http://schemas.openxmlformats.org/drawingml/2006/main">
              <a:ext uri="{FF2B5EF4-FFF2-40B4-BE49-F238E27FC236}">
                <a16:creationId xmlns:a16="http://schemas.microsoft.com/office/drawing/2014/main" id="{03782654-88BC-46C3-94EC-FEBC4B5B3973}"/>
              </a:ext>
            </a:extLst>
          </p:cNvPr>
          <p:cNvSpPr>
            <a:spLocks xmlns:a="http://schemas.openxmlformats.org/drawingml/2006/main" noGrp="1"/>
          </p:cNvSpPr>
          <p:nvPr/>
        </p:nvSpPr>
        <p:spPr>
          <a:xfrm xmlns:a="http://schemas.openxmlformats.org/drawingml/2006/main">
            <a:off x="7239000" y="2943225"/>
            <a:ext cx="228600"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1">
                <a:solidFill>
                  <a:srgbClr val="2878B5"/>
                </a:solidFill>
              </a:defRPr>
            </a:pPr>
            <a:r>
              <a:rPr sz="1575" b="1">
                <a:solidFill>
                  <a:srgbClr val="2878B5"/>
                </a:solidFill>
              </a:rPr>
              <a:t>•</a:t>
            </a:r>
          </a:p>
        </p:txBody>
      </p:sp>
      <p:sp>
        <p:nvSpPr>
          <p:cNvPr id="10" name="">
            <a:extLst xmlns:a="http://schemas.openxmlformats.org/drawingml/2006/main">
              <a:ext uri="{FF2B5EF4-FFF2-40B4-BE49-F238E27FC236}">
                <a16:creationId xmlns:a16="http://schemas.microsoft.com/office/drawing/2014/main" id="{960941A5-F431-4911-928E-2E6DD594D01B}"/>
              </a:ext>
            </a:extLst>
          </p:cNvPr>
          <p:cNvSpPr>
            <a:spLocks xmlns:a="http://schemas.openxmlformats.org/drawingml/2006/main" noGrp="1"/>
          </p:cNvSpPr>
          <p:nvPr/>
        </p:nvSpPr>
        <p:spPr>
          <a:xfrm xmlns:a="http://schemas.openxmlformats.org/drawingml/2006/main">
            <a:off x="7524750" y="2943225"/>
            <a:ext cx="3714750"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0">
                <a:solidFill>
                  <a:srgbClr val="111827"/>
                </a:solidFill>
              </a:defRPr>
            </a:pPr>
            <a:r>
              <a:rPr sz="1575" b="0">
                <a:solidFill>
                  <a:srgbClr val="111827"/>
                </a:solidFill>
              </a:rPr>
              <a:t>From colonial subjects to citizens</a:t>
            </a:r>
          </a:p>
        </p:txBody>
      </p:sp>
      <p:sp>
        <p:nvSpPr>
          <p:cNvPr id="11" name="">
            <a:extLst xmlns:a="http://schemas.openxmlformats.org/drawingml/2006/main">
              <a:ext uri="{FF2B5EF4-FFF2-40B4-BE49-F238E27FC236}">
                <a16:creationId xmlns:a16="http://schemas.microsoft.com/office/drawing/2014/main" id="{84CF7A70-0401-4E61-A075-CB1DA04E2BB3}"/>
              </a:ext>
            </a:extLst>
          </p:cNvPr>
          <p:cNvSpPr>
            <a:spLocks xmlns:a="http://schemas.openxmlformats.org/drawingml/2006/main" noGrp="1"/>
          </p:cNvSpPr>
          <p:nvPr/>
        </p:nvSpPr>
        <p:spPr>
          <a:xfrm xmlns:a="http://schemas.openxmlformats.org/drawingml/2006/main">
            <a:off x="7239000" y="3581400"/>
            <a:ext cx="228600"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1">
                <a:solidFill>
                  <a:srgbClr val="2878B5"/>
                </a:solidFill>
              </a:defRPr>
            </a:pPr>
            <a:r>
              <a:rPr sz="1575" b="1">
                <a:solidFill>
                  <a:srgbClr val="2878B5"/>
                </a:solidFill>
              </a:rPr>
              <a:t>•</a:t>
            </a:r>
          </a:p>
        </p:txBody>
      </p:sp>
      <p:sp>
        <p:nvSpPr>
          <p:cNvPr id="12" name="">
            <a:extLst xmlns:a="http://schemas.openxmlformats.org/drawingml/2006/main">
              <a:ext uri="{FF2B5EF4-FFF2-40B4-BE49-F238E27FC236}">
                <a16:creationId xmlns:a16="http://schemas.microsoft.com/office/drawing/2014/main" id="{A97EDBBC-45E3-43DF-A44B-D03DFB25B840}"/>
              </a:ext>
            </a:extLst>
          </p:cNvPr>
          <p:cNvSpPr>
            <a:spLocks xmlns:a="http://schemas.openxmlformats.org/drawingml/2006/main" noGrp="1"/>
          </p:cNvSpPr>
          <p:nvPr/>
        </p:nvSpPr>
        <p:spPr>
          <a:xfrm xmlns:a="http://schemas.openxmlformats.org/drawingml/2006/main">
            <a:off x="7524750" y="3581400"/>
            <a:ext cx="3714750"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0">
                <a:solidFill>
                  <a:srgbClr val="111827"/>
                </a:solidFill>
              </a:defRPr>
            </a:pPr>
            <a:r>
              <a:rPr sz="1575" b="0">
                <a:solidFill>
                  <a:srgbClr val="111827"/>
                </a:solidFill>
              </a:rPr>
              <a:t>From administrative command to constitutional government</a:t>
            </a:r>
          </a:p>
        </p:txBody>
      </p:sp>
      <p:sp>
        <p:nvSpPr>
          <p:cNvPr id="13" name="">
            <a:extLst xmlns:a="http://schemas.openxmlformats.org/drawingml/2006/main">
              <a:ext uri="{FF2B5EF4-FFF2-40B4-BE49-F238E27FC236}">
                <a16:creationId xmlns:a16="http://schemas.microsoft.com/office/drawing/2014/main" id="{85314EF6-DD06-4272-B2DC-857CAD8419F9}"/>
              </a:ext>
            </a:extLst>
          </p:cNvPr>
          <p:cNvSpPr>
            <a:spLocks xmlns:a="http://schemas.openxmlformats.org/drawingml/2006/main" noGrp="1"/>
          </p:cNvSpPr>
          <p:nvPr/>
        </p:nvSpPr>
        <p:spPr>
          <a:xfrm xmlns:a="http://schemas.openxmlformats.org/drawingml/2006/main">
            <a:off x="7239000" y="4219575"/>
            <a:ext cx="228600"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1">
                <a:solidFill>
                  <a:srgbClr val="2878B5"/>
                </a:solidFill>
              </a:defRPr>
            </a:pPr>
            <a:r>
              <a:rPr sz="1575" b="1">
                <a:solidFill>
                  <a:srgbClr val="2878B5"/>
                </a:solidFill>
              </a:rPr>
              <a:t>•</a:t>
            </a:r>
          </a:p>
        </p:txBody>
      </p:sp>
      <p:sp>
        <p:nvSpPr>
          <p:cNvPr id="14" name="">
            <a:extLst xmlns:a="http://schemas.openxmlformats.org/drawingml/2006/main">
              <a:ext uri="{FF2B5EF4-FFF2-40B4-BE49-F238E27FC236}">
                <a16:creationId xmlns:a16="http://schemas.microsoft.com/office/drawing/2014/main" id="{9683A557-263F-4A85-B07A-2EE74D402831}"/>
              </a:ext>
            </a:extLst>
          </p:cNvPr>
          <p:cNvSpPr>
            <a:spLocks xmlns:a="http://schemas.openxmlformats.org/drawingml/2006/main" noGrp="1"/>
          </p:cNvSpPr>
          <p:nvPr/>
        </p:nvSpPr>
        <p:spPr>
          <a:xfrm xmlns:a="http://schemas.openxmlformats.org/drawingml/2006/main">
            <a:off x="7524750" y="4219575"/>
            <a:ext cx="3714750"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75" b="0">
                <a:solidFill>
                  <a:srgbClr val="111827"/>
                </a:solidFill>
              </a:defRPr>
            </a:pPr>
            <a:r>
              <a:rPr sz="1575" b="0">
                <a:solidFill>
                  <a:srgbClr val="111827"/>
                </a:solidFill>
              </a:rPr>
              <a:t>From imposed authority to a republic claiming democratic legitimacy</a:t>
            </a:r>
          </a:p>
        </p:txBody>
      </p:sp>
      <p:sp>
        <p:nvSpPr>
          <p:cNvPr id="15" name="">
            <a:extLst xmlns:a="http://schemas.openxmlformats.org/drawingml/2006/main">
              <a:ext uri="{FF2B5EF4-FFF2-40B4-BE49-F238E27FC236}">
                <a16:creationId xmlns:a16="http://schemas.microsoft.com/office/drawing/2014/main" id="{77904B50-DE86-4EB6-ADE2-5CCC7908F7D3}"/>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18</a:t>
            </a:r>
          </a:p>
        </p:txBody>
      </p:sp>
    </p:spTree>
    <p:extLst>
      <p:ext uri="{BB962C8B-B14F-4D97-AF65-F5344CB8AC3E}">
        <p14:creationId xmlns:p14="http://schemas.microsoft.com/office/powerpoint/2010/main" val="626216159"/>
      </p:ext>
    </p:extLst>
  </p:cSld>
</p:sld>
</file>

<file path=ppt/slides/slide1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75" name="">
            <a:extLst xmlns:a="http://schemas.openxmlformats.org/drawingml/2006/main">
              <a:ext uri="{FF2B5EF4-FFF2-40B4-BE49-F238E27FC236}">
                <a16:creationId xmlns:a16="http://schemas.microsoft.com/office/drawing/2014/main" id="{58301BCA-3F17-4E85-B85F-60E9D0004E46}"/>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DF9875BB-ADA6-49F9-B137-7A522AF923A8}"/>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Each stage reorganized territory, authority and the status of the governed</a:t>
            </a:r>
          </a:p>
        </p:txBody>
      </p:sp>
      <p:sp>
        <p:nvSpPr>
          <p:cNvPr id="3" name="">
            <a:extLst xmlns:a="http://schemas.openxmlformats.org/drawingml/2006/main">
              <a:ext uri="{FF2B5EF4-FFF2-40B4-BE49-F238E27FC236}">
                <a16:creationId xmlns:a16="http://schemas.microsoft.com/office/drawing/2014/main" id="{F5B93C04-5901-4AE9-B82B-7B5E3353E38A}"/>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sp>
        <p:nvSpPr>
          <p:cNvPr id="4" name="">
            <a:extLst xmlns:a="http://schemas.openxmlformats.org/drawingml/2006/main">
              <a:ext uri="{FF2B5EF4-FFF2-40B4-BE49-F238E27FC236}">
                <a16:creationId xmlns:a16="http://schemas.microsoft.com/office/drawing/2014/main" id="{FF3DBED1-F4FA-473E-8EF1-F94FC38251EE}"/>
              </a:ext>
            </a:extLst>
          </p:cNvPr>
          <p:cNvSpPr>
            <a:spLocks xmlns:a="http://schemas.openxmlformats.org/drawingml/2006/main" noGrp="1"/>
          </p:cNvSpPr>
          <p:nvPr/>
        </p:nvSpPr>
        <p:spPr>
          <a:xfrm xmlns:a="http://schemas.openxmlformats.org/drawingml/2006/main">
            <a:off x="533400" y="1571625"/>
            <a:ext cx="1905000" cy="476250"/>
          </a:xfrm>
          <a:prstGeom xmlns:a="http://schemas.openxmlformats.org/drawingml/2006/main" prst="rect">
            <a:avLst/>
          </a:prstGeom>
          <a:solidFill xmlns:a="http://schemas.openxmlformats.org/drawingml/2006/main">
            <a:srgbClr val="111827"/>
          </a:solidFill>
          <a:ln xmlns:a="http://schemas.openxmlformats.org/drawingml/2006/main" w="9525">
            <a:solidFill>
              <a:srgbClr val="111827"/>
            </a:solidFill>
            <a:prstDash val="solid"/>
          </a:ln>
        </p:spPr>
      </p:sp>
      <p:sp>
        <p:nvSpPr>
          <p:cNvPr id="5" name="">
            <a:extLst xmlns:a="http://schemas.openxmlformats.org/drawingml/2006/main">
              <a:ext uri="{FF2B5EF4-FFF2-40B4-BE49-F238E27FC236}">
                <a16:creationId xmlns:a16="http://schemas.microsoft.com/office/drawing/2014/main" id="{9B1728C6-8DD5-4D26-A11A-E69E544E6535}"/>
              </a:ext>
            </a:extLst>
          </p:cNvPr>
          <p:cNvSpPr>
            <a:spLocks xmlns:a="http://schemas.openxmlformats.org/drawingml/2006/main" noGrp="1"/>
          </p:cNvSpPr>
          <p:nvPr/>
        </p:nvSpPr>
        <p:spPr>
          <a:xfrm xmlns:a="http://schemas.openxmlformats.org/drawingml/2006/main">
            <a:off x="609600" y="1571625"/>
            <a:ext cx="17526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FFFFFF"/>
                </a:solidFill>
              </a:defRPr>
            </a:pPr>
            <a:r>
              <a:rPr sz="1275" b="1">
                <a:solidFill>
                  <a:srgbClr val="FFFFFF"/>
                </a:solidFill>
              </a:rPr>
              <a:t>Stage</a:t>
            </a:r>
          </a:p>
        </p:txBody>
      </p:sp>
      <p:sp>
        <p:nvSpPr>
          <p:cNvPr id="6" name="">
            <a:extLst xmlns:a="http://schemas.openxmlformats.org/drawingml/2006/main">
              <a:ext uri="{FF2B5EF4-FFF2-40B4-BE49-F238E27FC236}">
                <a16:creationId xmlns:a16="http://schemas.microsoft.com/office/drawing/2014/main" id="{86719BFC-7CD8-4651-9AA6-A8692EC2B2E3}"/>
              </a:ext>
            </a:extLst>
          </p:cNvPr>
          <p:cNvSpPr>
            <a:spLocks xmlns:a="http://schemas.openxmlformats.org/drawingml/2006/main" noGrp="1"/>
          </p:cNvSpPr>
          <p:nvPr/>
        </p:nvSpPr>
        <p:spPr>
          <a:xfrm xmlns:a="http://schemas.openxmlformats.org/drawingml/2006/main">
            <a:off x="2571750" y="1571625"/>
            <a:ext cx="2238375" cy="476250"/>
          </a:xfrm>
          <a:prstGeom xmlns:a="http://schemas.openxmlformats.org/drawingml/2006/main" prst="rect">
            <a:avLst/>
          </a:prstGeom>
          <a:solidFill xmlns:a="http://schemas.openxmlformats.org/drawingml/2006/main">
            <a:srgbClr val="111827"/>
          </a:solidFill>
          <a:ln xmlns:a="http://schemas.openxmlformats.org/drawingml/2006/main" w="9525">
            <a:solidFill>
              <a:srgbClr val="111827"/>
            </a:solidFill>
            <a:prstDash val="solid"/>
          </a:ln>
        </p:spPr>
      </p:sp>
      <p:sp>
        <p:nvSpPr>
          <p:cNvPr id="7" name="">
            <a:extLst xmlns:a="http://schemas.openxmlformats.org/drawingml/2006/main">
              <a:ext uri="{FF2B5EF4-FFF2-40B4-BE49-F238E27FC236}">
                <a16:creationId xmlns:a16="http://schemas.microsoft.com/office/drawing/2014/main" id="{13E799B9-0AE6-4FD1-80F0-1D7A26705BBD}"/>
              </a:ext>
            </a:extLst>
          </p:cNvPr>
          <p:cNvSpPr>
            <a:spLocks xmlns:a="http://schemas.openxmlformats.org/drawingml/2006/main" noGrp="1"/>
          </p:cNvSpPr>
          <p:nvPr/>
        </p:nvSpPr>
        <p:spPr>
          <a:xfrm xmlns:a="http://schemas.openxmlformats.org/drawingml/2006/main">
            <a:off x="2647950" y="1571625"/>
            <a:ext cx="208597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FFFFFF"/>
                </a:solidFill>
              </a:defRPr>
            </a:pPr>
            <a:r>
              <a:rPr sz="1275" b="1">
                <a:solidFill>
                  <a:srgbClr val="FFFFFF"/>
                </a:solidFill>
              </a:rPr>
              <a:t>Territory</a:t>
            </a:r>
          </a:p>
        </p:txBody>
      </p:sp>
      <p:sp>
        <p:nvSpPr>
          <p:cNvPr id="8" name="">
            <a:extLst xmlns:a="http://schemas.openxmlformats.org/drawingml/2006/main">
              <a:ext uri="{FF2B5EF4-FFF2-40B4-BE49-F238E27FC236}">
                <a16:creationId xmlns:a16="http://schemas.microsoft.com/office/drawing/2014/main" id="{A5CBE9D8-CA56-4005-BF58-084ECC3B9612}"/>
              </a:ext>
            </a:extLst>
          </p:cNvPr>
          <p:cNvSpPr>
            <a:spLocks xmlns:a="http://schemas.openxmlformats.org/drawingml/2006/main" noGrp="1"/>
          </p:cNvSpPr>
          <p:nvPr/>
        </p:nvSpPr>
        <p:spPr>
          <a:xfrm xmlns:a="http://schemas.openxmlformats.org/drawingml/2006/main">
            <a:off x="4953000" y="1571625"/>
            <a:ext cx="2238375" cy="476250"/>
          </a:xfrm>
          <a:prstGeom xmlns:a="http://schemas.openxmlformats.org/drawingml/2006/main" prst="rect">
            <a:avLst/>
          </a:prstGeom>
          <a:solidFill xmlns:a="http://schemas.openxmlformats.org/drawingml/2006/main">
            <a:srgbClr val="111827"/>
          </a:solidFill>
          <a:ln xmlns:a="http://schemas.openxmlformats.org/drawingml/2006/main" w="9525">
            <a:solidFill>
              <a:srgbClr val="111827"/>
            </a:solidFill>
            <a:prstDash val="solid"/>
          </a:ln>
        </p:spPr>
      </p:sp>
      <p:sp>
        <p:nvSpPr>
          <p:cNvPr id="9" name="">
            <a:extLst xmlns:a="http://schemas.openxmlformats.org/drawingml/2006/main">
              <a:ext uri="{FF2B5EF4-FFF2-40B4-BE49-F238E27FC236}">
                <a16:creationId xmlns:a16="http://schemas.microsoft.com/office/drawing/2014/main" id="{4E644545-2C28-4379-86DD-B82806DFE5F5}"/>
              </a:ext>
            </a:extLst>
          </p:cNvPr>
          <p:cNvSpPr>
            <a:spLocks xmlns:a="http://schemas.openxmlformats.org/drawingml/2006/main" noGrp="1"/>
          </p:cNvSpPr>
          <p:nvPr/>
        </p:nvSpPr>
        <p:spPr>
          <a:xfrm xmlns:a="http://schemas.openxmlformats.org/drawingml/2006/main">
            <a:off x="5029200" y="1571625"/>
            <a:ext cx="208597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FFFFFF"/>
                </a:solidFill>
              </a:defRPr>
            </a:pPr>
            <a:r>
              <a:rPr sz="1275" b="1">
                <a:solidFill>
                  <a:srgbClr val="FFFFFF"/>
                </a:solidFill>
              </a:rPr>
              <a:t>Authority</a:t>
            </a:r>
          </a:p>
        </p:txBody>
      </p:sp>
      <p:sp>
        <p:nvSpPr>
          <p:cNvPr id="10" name="">
            <a:extLst xmlns:a="http://schemas.openxmlformats.org/drawingml/2006/main">
              <a:ext uri="{FF2B5EF4-FFF2-40B4-BE49-F238E27FC236}">
                <a16:creationId xmlns:a16="http://schemas.microsoft.com/office/drawing/2014/main" id="{C9FC71DF-6246-4B0B-BF8D-E241D4240123}"/>
              </a:ext>
            </a:extLst>
          </p:cNvPr>
          <p:cNvSpPr>
            <a:spLocks xmlns:a="http://schemas.openxmlformats.org/drawingml/2006/main" noGrp="1"/>
          </p:cNvSpPr>
          <p:nvPr/>
        </p:nvSpPr>
        <p:spPr>
          <a:xfrm xmlns:a="http://schemas.openxmlformats.org/drawingml/2006/main">
            <a:off x="7429500" y="1571625"/>
            <a:ext cx="2238375" cy="476250"/>
          </a:xfrm>
          <a:prstGeom xmlns:a="http://schemas.openxmlformats.org/drawingml/2006/main" prst="rect">
            <a:avLst/>
          </a:prstGeom>
          <a:solidFill xmlns:a="http://schemas.openxmlformats.org/drawingml/2006/main">
            <a:srgbClr val="111827"/>
          </a:solidFill>
          <a:ln xmlns:a="http://schemas.openxmlformats.org/drawingml/2006/main" w="9525">
            <a:solidFill>
              <a:srgbClr val="111827"/>
            </a:solidFill>
            <a:prstDash val="solid"/>
          </a:ln>
        </p:spPr>
      </p:sp>
      <p:sp>
        <p:nvSpPr>
          <p:cNvPr id="11" name="">
            <a:extLst xmlns:a="http://schemas.openxmlformats.org/drawingml/2006/main">
              <a:ext uri="{FF2B5EF4-FFF2-40B4-BE49-F238E27FC236}">
                <a16:creationId xmlns:a16="http://schemas.microsoft.com/office/drawing/2014/main" id="{488F905F-96AD-4DEB-AD64-ADB16EF4635F}"/>
              </a:ext>
            </a:extLst>
          </p:cNvPr>
          <p:cNvSpPr>
            <a:spLocks xmlns:a="http://schemas.openxmlformats.org/drawingml/2006/main" noGrp="1"/>
          </p:cNvSpPr>
          <p:nvPr/>
        </p:nvSpPr>
        <p:spPr>
          <a:xfrm xmlns:a="http://schemas.openxmlformats.org/drawingml/2006/main">
            <a:off x="7505700" y="1571625"/>
            <a:ext cx="208597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FFFFFF"/>
                </a:solidFill>
              </a:defRPr>
            </a:pPr>
            <a:r>
              <a:rPr sz="1275" b="1">
                <a:solidFill>
                  <a:srgbClr val="FFFFFF"/>
                </a:solidFill>
              </a:rPr>
              <a:t>People</a:t>
            </a:r>
          </a:p>
        </p:txBody>
      </p:sp>
      <p:sp>
        <p:nvSpPr>
          <p:cNvPr id="12" name="">
            <a:extLst xmlns:a="http://schemas.openxmlformats.org/drawingml/2006/main">
              <a:ext uri="{FF2B5EF4-FFF2-40B4-BE49-F238E27FC236}">
                <a16:creationId xmlns:a16="http://schemas.microsoft.com/office/drawing/2014/main" id="{71C3F5F0-3A6F-40C8-8210-2F8D381382E6}"/>
              </a:ext>
            </a:extLst>
          </p:cNvPr>
          <p:cNvSpPr>
            <a:spLocks xmlns:a="http://schemas.openxmlformats.org/drawingml/2006/main" noGrp="1"/>
          </p:cNvSpPr>
          <p:nvPr/>
        </p:nvSpPr>
        <p:spPr>
          <a:xfrm xmlns:a="http://schemas.openxmlformats.org/drawingml/2006/main">
            <a:off x="9620250" y="1571625"/>
            <a:ext cx="2038350" cy="476250"/>
          </a:xfrm>
          <a:prstGeom xmlns:a="http://schemas.openxmlformats.org/drawingml/2006/main" prst="rect">
            <a:avLst/>
          </a:prstGeom>
          <a:solidFill xmlns:a="http://schemas.openxmlformats.org/drawingml/2006/main">
            <a:srgbClr val="111827"/>
          </a:solidFill>
          <a:ln xmlns:a="http://schemas.openxmlformats.org/drawingml/2006/main" w="9525">
            <a:solidFill>
              <a:srgbClr val="111827"/>
            </a:solidFill>
            <a:prstDash val="solid"/>
          </a:ln>
        </p:spPr>
      </p:sp>
      <p:sp>
        <p:nvSpPr>
          <p:cNvPr id="13" name="">
            <a:extLst xmlns:a="http://schemas.openxmlformats.org/drawingml/2006/main">
              <a:ext uri="{FF2B5EF4-FFF2-40B4-BE49-F238E27FC236}">
                <a16:creationId xmlns:a16="http://schemas.microsoft.com/office/drawing/2014/main" id="{60A02C3D-2A3F-4DFC-8D59-4260C31C674C}"/>
              </a:ext>
            </a:extLst>
          </p:cNvPr>
          <p:cNvSpPr>
            <a:spLocks xmlns:a="http://schemas.openxmlformats.org/drawingml/2006/main" noGrp="1"/>
          </p:cNvSpPr>
          <p:nvPr/>
        </p:nvSpPr>
        <p:spPr>
          <a:xfrm xmlns:a="http://schemas.openxmlformats.org/drawingml/2006/main">
            <a:off x="9696450" y="1571625"/>
            <a:ext cx="18859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FFFFFF"/>
                </a:solidFill>
              </a:defRPr>
            </a:pPr>
            <a:r>
              <a:rPr sz="1275" b="1">
                <a:solidFill>
                  <a:srgbClr val="FFFFFF"/>
                </a:solidFill>
              </a:rPr>
              <a:t>Core legacy</a:t>
            </a:r>
          </a:p>
        </p:txBody>
      </p:sp>
      <p:sp>
        <p:nvSpPr>
          <p:cNvPr id="14" name="">
            <a:extLst xmlns:a="http://schemas.openxmlformats.org/drawingml/2006/main">
              <a:ext uri="{FF2B5EF4-FFF2-40B4-BE49-F238E27FC236}">
                <a16:creationId xmlns:a16="http://schemas.microsoft.com/office/drawing/2014/main" id="{FD8529D9-FC02-4ECD-89FE-0F314E1C2B3B}"/>
              </a:ext>
            </a:extLst>
          </p:cNvPr>
          <p:cNvSpPr>
            <a:spLocks xmlns:a="http://schemas.openxmlformats.org/drawingml/2006/main" noGrp="1"/>
          </p:cNvSpPr>
          <p:nvPr/>
        </p:nvSpPr>
        <p:spPr>
          <a:xfrm xmlns:a="http://schemas.openxmlformats.org/drawingml/2006/main">
            <a:off x="533400" y="2047875"/>
            <a:ext cx="1905000" cy="647700"/>
          </a:xfrm>
          <a:prstGeom xmlns:a="http://schemas.openxmlformats.org/drawingml/2006/main" prst="rect">
            <a:avLst/>
          </a:prstGeom>
          <a:solidFill xmlns:a="http://schemas.openxmlformats.org/drawingml/2006/main">
            <a:srgbClr val="F1F5F9"/>
          </a:solidFill>
          <a:ln xmlns:a="http://schemas.openxmlformats.org/drawingml/2006/main" w="9525">
            <a:solidFill>
              <a:srgbClr val="CBD5E1"/>
            </a:solidFill>
            <a:prstDash val="solid"/>
          </a:ln>
        </p:spPr>
      </p:sp>
      <p:sp>
        <p:nvSpPr>
          <p:cNvPr id="15" name="">
            <a:extLst xmlns:a="http://schemas.openxmlformats.org/drawingml/2006/main">
              <a:ext uri="{FF2B5EF4-FFF2-40B4-BE49-F238E27FC236}">
                <a16:creationId xmlns:a16="http://schemas.microsoft.com/office/drawing/2014/main" id="{957DD47A-7452-48B4-8AD2-2E427F02128F}"/>
              </a:ext>
            </a:extLst>
          </p:cNvPr>
          <p:cNvSpPr>
            <a:spLocks xmlns:a="http://schemas.openxmlformats.org/drawingml/2006/main" noGrp="1"/>
          </p:cNvSpPr>
          <p:nvPr/>
        </p:nvSpPr>
        <p:spPr>
          <a:xfrm xmlns:a="http://schemas.openxmlformats.org/drawingml/2006/main">
            <a:off x="609600" y="2047875"/>
            <a:ext cx="17526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2878B5"/>
                </a:solidFill>
              </a:defRPr>
            </a:pPr>
            <a:r>
              <a:rPr sz="1200" b="1">
                <a:solidFill>
                  <a:srgbClr val="2878B5"/>
                </a:solidFill>
              </a:rPr>
              <a:t>Stateless</a:t>
            </a:r>
          </a:p>
        </p:txBody>
      </p:sp>
      <p:sp>
        <p:nvSpPr>
          <p:cNvPr id="16" name="">
            <a:extLst xmlns:a="http://schemas.openxmlformats.org/drawingml/2006/main">
              <a:ext uri="{FF2B5EF4-FFF2-40B4-BE49-F238E27FC236}">
                <a16:creationId xmlns:a16="http://schemas.microsoft.com/office/drawing/2014/main" id="{A2511CF0-EE9E-4F33-80ED-B4BE3ED78F32}"/>
              </a:ext>
            </a:extLst>
          </p:cNvPr>
          <p:cNvSpPr>
            <a:spLocks xmlns:a="http://schemas.openxmlformats.org/drawingml/2006/main" noGrp="1"/>
          </p:cNvSpPr>
          <p:nvPr/>
        </p:nvSpPr>
        <p:spPr>
          <a:xfrm xmlns:a="http://schemas.openxmlformats.org/drawingml/2006/main">
            <a:off x="2571750" y="2047875"/>
            <a:ext cx="2238375" cy="647700"/>
          </a:xfrm>
          <a:prstGeom xmlns:a="http://schemas.openxmlformats.org/drawingml/2006/main" prst="rect">
            <a:avLst/>
          </a:prstGeom>
          <a:solidFill xmlns:a="http://schemas.openxmlformats.org/drawingml/2006/main">
            <a:srgbClr val="F1F5F9"/>
          </a:solidFill>
          <a:ln xmlns:a="http://schemas.openxmlformats.org/drawingml/2006/main" w="9525">
            <a:solidFill>
              <a:srgbClr val="CBD5E1"/>
            </a:solidFill>
            <a:prstDash val="solid"/>
          </a:ln>
        </p:spPr>
      </p:sp>
      <p:sp>
        <p:nvSpPr>
          <p:cNvPr id="17" name="">
            <a:extLst xmlns:a="http://schemas.openxmlformats.org/drawingml/2006/main">
              <a:ext uri="{FF2B5EF4-FFF2-40B4-BE49-F238E27FC236}">
                <a16:creationId xmlns:a16="http://schemas.microsoft.com/office/drawing/2014/main" id="{AF7EC09C-4A83-4015-9777-1C051E300A48}"/>
              </a:ext>
            </a:extLst>
          </p:cNvPr>
          <p:cNvSpPr>
            <a:spLocks xmlns:a="http://schemas.openxmlformats.org/drawingml/2006/main" noGrp="1"/>
          </p:cNvSpPr>
          <p:nvPr/>
        </p:nvSpPr>
        <p:spPr>
          <a:xfrm xmlns:a="http://schemas.openxmlformats.org/drawingml/2006/main">
            <a:off x="2647950" y="20478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Fluid</a:t>
            </a:r>
          </a:p>
        </p:txBody>
      </p:sp>
      <p:sp>
        <p:nvSpPr>
          <p:cNvPr id="18" name="">
            <a:extLst xmlns:a="http://schemas.openxmlformats.org/drawingml/2006/main">
              <a:ext uri="{FF2B5EF4-FFF2-40B4-BE49-F238E27FC236}">
                <a16:creationId xmlns:a16="http://schemas.microsoft.com/office/drawing/2014/main" id="{EC35ED63-8673-42EB-AA74-41AC0DF4097C}"/>
              </a:ext>
            </a:extLst>
          </p:cNvPr>
          <p:cNvSpPr>
            <a:spLocks xmlns:a="http://schemas.openxmlformats.org/drawingml/2006/main" noGrp="1"/>
          </p:cNvSpPr>
          <p:nvPr/>
        </p:nvSpPr>
        <p:spPr>
          <a:xfrm xmlns:a="http://schemas.openxmlformats.org/drawingml/2006/main">
            <a:off x="4953000" y="2047875"/>
            <a:ext cx="2238375" cy="647700"/>
          </a:xfrm>
          <a:prstGeom xmlns:a="http://schemas.openxmlformats.org/drawingml/2006/main" prst="rect">
            <a:avLst/>
          </a:prstGeom>
          <a:solidFill xmlns:a="http://schemas.openxmlformats.org/drawingml/2006/main">
            <a:srgbClr val="F1F5F9"/>
          </a:solidFill>
          <a:ln xmlns:a="http://schemas.openxmlformats.org/drawingml/2006/main" w="9525">
            <a:solidFill>
              <a:srgbClr val="CBD5E1"/>
            </a:solidFill>
            <a:prstDash val="solid"/>
          </a:ln>
        </p:spPr>
      </p:sp>
      <p:sp>
        <p:nvSpPr>
          <p:cNvPr id="19" name="">
            <a:extLst xmlns:a="http://schemas.openxmlformats.org/drawingml/2006/main">
              <a:ext uri="{FF2B5EF4-FFF2-40B4-BE49-F238E27FC236}">
                <a16:creationId xmlns:a16="http://schemas.microsoft.com/office/drawing/2014/main" id="{C6950EE3-4A52-4AA0-B301-06298BF40650}"/>
              </a:ext>
            </a:extLst>
          </p:cNvPr>
          <p:cNvSpPr>
            <a:spLocks xmlns:a="http://schemas.openxmlformats.org/drawingml/2006/main" noGrp="1"/>
          </p:cNvSpPr>
          <p:nvPr/>
        </p:nvSpPr>
        <p:spPr>
          <a:xfrm xmlns:a="http://schemas.openxmlformats.org/drawingml/2006/main">
            <a:off x="5029200" y="20478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Kinship/custom</a:t>
            </a:r>
          </a:p>
        </p:txBody>
      </p:sp>
      <p:sp>
        <p:nvSpPr>
          <p:cNvPr id="20" name="">
            <a:extLst xmlns:a="http://schemas.openxmlformats.org/drawingml/2006/main">
              <a:ext uri="{FF2B5EF4-FFF2-40B4-BE49-F238E27FC236}">
                <a16:creationId xmlns:a16="http://schemas.microsoft.com/office/drawing/2014/main" id="{421AD244-E683-458F-A6D7-441E3116CB58}"/>
              </a:ext>
            </a:extLst>
          </p:cNvPr>
          <p:cNvSpPr>
            <a:spLocks xmlns:a="http://schemas.openxmlformats.org/drawingml/2006/main" noGrp="1"/>
          </p:cNvSpPr>
          <p:nvPr/>
        </p:nvSpPr>
        <p:spPr>
          <a:xfrm xmlns:a="http://schemas.openxmlformats.org/drawingml/2006/main">
            <a:off x="7429500" y="2047875"/>
            <a:ext cx="2238375" cy="647700"/>
          </a:xfrm>
          <a:prstGeom xmlns:a="http://schemas.openxmlformats.org/drawingml/2006/main" prst="rect">
            <a:avLst/>
          </a:prstGeom>
          <a:solidFill xmlns:a="http://schemas.openxmlformats.org/drawingml/2006/main">
            <a:srgbClr val="F1F5F9"/>
          </a:solidFill>
          <a:ln xmlns:a="http://schemas.openxmlformats.org/drawingml/2006/main" w="9525">
            <a:solidFill>
              <a:srgbClr val="CBD5E1"/>
            </a:solidFill>
            <a:prstDash val="solid"/>
          </a:ln>
        </p:spPr>
      </p:sp>
      <p:sp>
        <p:nvSpPr>
          <p:cNvPr id="21" name="">
            <a:extLst xmlns:a="http://schemas.openxmlformats.org/drawingml/2006/main">
              <a:ext uri="{FF2B5EF4-FFF2-40B4-BE49-F238E27FC236}">
                <a16:creationId xmlns:a16="http://schemas.microsoft.com/office/drawing/2014/main" id="{7F69F196-A028-4668-9C6A-868C3FFCF9D3}"/>
              </a:ext>
            </a:extLst>
          </p:cNvPr>
          <p:cNvSpPr>
            <a:spLocks xmlns:a="http://schemas.openxmlformats.org/drawingml/2006/main" noGrp="1"/>
          </p:cNvSpPr>
          <p:nvPr/>
        </p:nvSpPr>
        <p:spPr>
          <a:xfrm xmlns:a="http://schemas.openxmlformats.org/drawingml/2006/main">
            <a:off x="7505700" y="20478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Members</a:t>
            </a:r>
          </a:p>
        </p:txBody>
      </p:sp>
      <p:sp>
        <p:nvSpPr>
          <p:cNvPr id="22" name="">
            <a:extLst xmlns:a="http://schemas.openxmlformats.org/drawingml/2006/main">
              <a:ext uri="{FF2B5EF4-FFF2-40B4-BE49-F238E27FC236}">
                <a16:creationId xmlns:a16="http://schemas.microsoft.com/office/drawing/2014/main" id="{593593FC-780C-46E9-A6E2-EC3FE6DA6071}"/>
              </a:ext>
            </a:extLst>
          </p:cNvPr>
          <p:cNvSpPr>
            <a:spLocks xmlns:a="http://schemas.openxmlformats.org/drawingml/2006/main" noGrp="1"/>
          </p:cNvSpPr>
          <p:nvPr/>
        </p:nvSpPr>
        <p:spPr>
          <a:xfrm xmlns:a="http://schemas.openxmlformats.org/drawingml/2006/main">
            <a:off x="9620250" y="2047875"/>
            <a:ext cx="2038350" cy="647700"/>
          </a:xfrm>
          <a:prstGeom xmlns:a="http://schemas.openxmlformats.org/drawingml/2006/main" prst="rect">
            <a:avLst/>
          </a:prstGeom>
          <a:solidFill xmlns:a="http://schemas.openxmlformats.org/drawingml/2006/main">
            <a:srgbClr val="F1F5F9"/>
          </a:solidFill>
          <a:ln xmlns:a="http://schemas.openxmlformats.org/drawingml/2006/main" w="9525">
            <a:solidFill>
              <a:srgbClr val="CBD5E1"/>
            </a:solidFill>
            <a:prstDash val="solid"/>
          </a:ln>
        </p:spPr>
      </p:sp>
      <p:sp>
        <p:nvSpPr>
          <p:cNvPr id="23" name="">
            <a:extLst xmlns:a="http://schemas.openxmlformats.org/drawingml/2006/main">
              <a:ext uri="{FF2B5EF4-FFF2-40B4-BE49-F238E27FC236}">
                <a16:creationId xmlns:a16="http://schemas.microsoft.com/office/drawing/2014/main" id="{D552698D-020C-47DE-B7CB-F98AB9903547}"/>
              </a:ext>
            </a:extLst>
          </p:cNvPr>
          <p:cNvSpPr>
            <a:spLocks xmlns:a="http://schemas.openxmlformats.org/drawingml/2006/main" noGrp="1"/>
          </p:cNvSpPr>
          <p:nvPr/>
        </p:nvSpPr>
        <p:spPr>
          <a:xfrm xmlns:a="http://schemas.openxmlformats.org/drawingml/2006/main">
            <a:off x="9696450" y="2047875"/>
            <a:ext cx="18859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Community order</a:t>
            </a:r>
          </a:p>
        </p:txBody>
      </p:sp>
      <p:sp>
        <p:nvSpPr>
          <p:cNvPr id="24" name="">
            <a:extLst xmlns:a="http://schemas.openxmlformats.org/drawingml/2006/main">
              <a:ext uri="{FF2B5EF4-FFF2-40B4-BE49-F238E27FC236}">
                <a16:creationId xmlns:a16="http://schemas.microsoft.com/office/drawing/2014/main" id="{44097E03-3466-4D63-B2B7-62FC45A02064}"/>
              </a:ext>
            </a:extLst>
          </p:cNvPr>
          <p:cNvSpPr>
            <a:spLocks xmlns:a="http://schemas.openxmlformats.org/drawingml/2006/main" noGrp="1"/>
          </p:cNvSpPr>
          <p:nvPr/>
        </p:nvSpPr>
        <p:spPr>
          <a:xfrm xmlns:a="http://schemas.openxmlformats.org/drawingml/2006/main">
            <a:off x="533400" y="2695575"/>
            <a:ext cx="190500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BD5E1"/>
            </a:solidFill>
            <a:prstDash val="solid"/>
          </a:ln>
        </p:spPr>
      </p:sp>
      <p:sp>
        <p:nvSpPr>
          <p:cNvPr id="25" name="">
            <a:extLst xmlns:a="http://schemas.openxmlformats.org/drawingml/2006/main">
              <a:ext uri="{FF2B5EF4-FFF2-40B4-BE49-F238E27FC236}">
                <a16:creationId xmlns:a16="http://schemas.microsoft.com/office/drawing/2014/main" id="{409A3455-E34F-499E-989D-4506FEB247A4}"/>
              </a:ext>
            </a:extLst>
          </p:cNvPr>
          <p:cNvSpPr>
            <a:spLocks xmlns:a="http://schemas.openxmlformats.org/drawingml/2006/main" noGrp="1"/>
          </p:cNvSpPr>
          <p:nvPr/>
        </p:nvSpPr>
        <p:spPr>
          <a:xfrm xmlns:a="http://schemas.openxmlformats.org/drawingml/2006/main">
            <a:off x="609600" y="2695575"/>
            <a:ext cx="17526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2878B5"/>
                </a:solidFill>
              </a:defRPr>
            </a:pPr>
            <a:r>
              <a:rPr sz="1200" b="1">
                <a:solidFill>
                  <a:srgbClr val="2878B5"/>
                </a:solidFill>
              </a:rPr>
              <a:t>City-state</a:t>
            </a:r>
          </a:p>
        </p:txBody>
      </p:sp>
      <p:sp>
        <p:nvSpPr>
          <p:cNvPr id="26" name="">
            <a:extLst xmlns:a="http://schemas.openxmlformats.org/drawingml/2006/main">
              <a:ext uri="{FF2B5EF4-FFF2-40B4-BE49-F238E27FC236}">
                <a16:creationId xmlns:a16="http://schemas.microsoft.com/office/drawing/2014/main" id="{41877F4C-A150-4F28-A1F8-54CAA58B08ED}"/>
              </a:ext>
            </a:extLst>
          </p:cNvPr>
          <p:cNvSpPr>
            <a:spLocks xmlns:a="http://schemas.openxmlformats.org/drawingml/2006/main" noGrp="1"/>
          </p:cNvSpPr>
          <p:nvPr/>
        </p:nvSpPr>
        <p:spPr>
          <a:xfrm xmlns:a="http://schemas.openxmlformats.org/drawingml/2006/main">
            <a:off x="2571750" y="2695575"/>
            <a:ext cx="2238375"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BD5E1"/>
            </a:solidFill>
            <a:prstDash val="solid"/>
          </a:ln>
        </p:spPr>
      </p:sp>
      <p:sp>
        <p:nvSpPr>
          <p:cNvPr id="27" name="">
            <a:extLst xmlns:a="http://schemas.openxmlformats.org/drawingml/2006/main">
              <a:ext uri="{FF2B5EF4-FFF2-40B4-BE49-F238E27FC236}">
                <a16:creationId xmlns:a16="http://schemas.microsoft.com/office/drawing/2014/main" id="{7BB68AD6-3A82-4278-A3C7-DB83B44331C4}"/>
              </a:ext>
            </a:extLst>
          </p:cNvPr>
          <p:cNvSpPr>
            <a:spLocks xmlns:a="http://schemas.openxmlformats.org/drawingml/2006/main" noGrp="1"/>
          </p:cNvSpPr>
          <p:nvPr/>
        </p:nvSpPr>
        <p:spPr>
          <a:xfrm xmlns:a="http://schemas.openxmlformats.org/drawingml/2006/main">
            <a:off x="2647950" y="26955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Small/local</a:t>
            </a:r>
          </a:p>
        </p:txBody>
      </p:sp>
      <p:sp>
        <p:nvSpPr>
          <p:cNvPr id="28" name="">
            <a:extLst xmlns:a="http://schemas.openxmlformats.org/drawingml/2006/main">
              <a:ext uri="{FF2B5EF4-FFF2-40B4-BE49-F238E27FC236}">
                <a16:creationId xmlns:a16="http://schemas.microsoft.com/office/drawing/2014/main" id="{0E8A961A-5BFD-4F9F-928A-395D9A66A6AB}"/>
              </a:ext>
            </a:extLst>
          </p:cNvPr>
          <p:cNvSpPr>
            <a:spLocks xmlns:a="http://schemas.openxmlformats.org/drawingml/2006/main" noGrp="1"/>
          </p:cNvSpPr>
          <p:nvPr/>
        </p:nvSpPr>
        <p:spPr>
          <a:xfrm xmlns:a="http://schemas.openxmlformats.org/drawingml/2006/main">
            <a:off x="4953000" y="2695575"/>
            <a:ext cx="2238375"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BD5E1"/>
            </a:solidFill>
            <a:prstDash val="solid"/>
          </a:ln>
        </p:spPr>
      </p:sp>
      <p:sp>
        <p:nvSpPr>
          <p:cNvPr id="29" name="">
            <a:extLst xmlns:a="http://schemas.openxmlformats.org/drawingml/2006/main">
              <a:ext uri="{FF2B5EF4-FFF2-40B4-BE49-F238E27FC236}">
                <a16:creationId xmlns:a16="http://schemas.microsoft.com/office/drawing/2014/main" id="{72D20BBE-8F04-44A5-8558-850D7EDD2FF3}"/>
              </a:ext>
            </a:extLst>
          </p:cNvPr>
          <p:cNvSpPr>
            <a:spLocks xmlns:a="http://schemas.openxmlformats.org/drawingml/2006/main" noGrp="1"/>
          </p:cNvSpPr>
          <p:nvPr/>
        </p:nvSpPr>
        <p:spPr>
          <a:xfrm xmlns:a="http://schemas.openxmlformats.org/drawingml/2006/main">
            <a:off x="5029200" y="26955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Citizen assembly</a:t>
            </a:r>
          </a:p>
        </p:txBody>
      </p:sp>
      <p:sp>
        <p:nvSpPr>
          <p:cNvPr id="30" name="">
            <a:extLst xmlns:a="http://schemas.openxmlformats.org/drawingml/2006/main">
              <a:ext uri="{FF2B5EF4-FFF2-40B4-BE49-F238E27FC236}">
                <a16:creationId xmlns:a16="http://schemas.microsoft.com/office/drawing/2014/main" id="{E4B37F93-366A-4D40-B833-6643B3524A55}"/>
              </a:ext>
            </a:extLst>
          </p:cNvPr>
          <p:cNvSpPr>
            <a:spLocks xmlns:a="http://schemas.openxmlformats.org/drawingml/2006/main" noGrp="1"/>
          </p:cNvSpPr>
          <p:nvPr/>
        </p:nvSpPr>
        <p:spPr>
          <a:xfrm xmlns:a="http://schemas.openxmlformats.org/drawingml/2006/main">
            <a:off x="7429500" y="2695575"/>
            <a:ext cx="2238375"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BD5E1"/>
            </a:solidFill>
            <a:prstDash val="solid"/>
          </a:ln>
        </p:spPr>
      </p:sp>
      <p:sp>
        <p:nvSpPr>
          <p:cNvPr id="31" name="">
            <a:extLst xmlns:a="http://schemas.openxmlformats.org/drawingml/2006/main">
              <a:ext uri="{FF2B5EF4-FFF2-40B4-BE49-F238E27FC236}">
                <a16:creationId xmlns:a16="http://schemas.microsoft.com/office/drawing/2014/main" id="{755A33D8-B7FD-4F41-9FA1-A3594F9035E6}"/>
              </a:ext>
            </a:extLst>
          </p:cNvPr>
          <p:cNvSpPr>
            <a:spLocks xmlns:a="http://schemas.openxmlformats.org/drawingml/2006/main" noGrp="1"/>
          </p:cNvSpPr>
          <p:nvPr/>
        </p:nvSpPr>
        <p:spPr>
          <a:xfrm xmlns:a="http://schemas.openxmlformats.org/drawingml/2006/main">
            <a:off x="7505700" y="26955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Citizens</a:t>
            </a:r>
          </a:p>
        </p:txBody>
      </p:sp>
      <p:sp>
        <p:nvSpPr>
          <p:cNvPr id="32" name="">
            <a:extLst xmlns:a="http://schemas.openxmlformats.org/drawingml/2006/main">
              <a:ext uri="{FF2B5EF4-FFF2-40B4-BE49-F238E27FC236}">
                <a16:creationId xmlns:a16="http://schemas.microsoft.com/office/drawing/2014/main" id="{CA2A3103-2CED-4319-B193-9D94FB3D5C05}"/>
              </a:ext>
            </a:extLst>
          </p:cNvPr>
          <p:cNvSpPr>
            <a:spLocks xmlns:a="http://schemas.openxmlformats.org/drawingml/2006/main" noGrp="1"/>
          </p:cNvSpPr>
          <p:nvPr/>
        </p:nvSpPr>
        <p:spPr>
          <a:xfrm xmlns:a="http://schemas.openxmlformats.org/drawingml/2006/main">
            <a:off x="9620250" y="2695575"/>
            <a:ext cx="203835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BD5E1"/>
            </a:solidFill>
            <a:prstDash val="solid"/>
          </a:ln>
        </p:spPr>
      </p:sp>
      <p:sp>
        <p:nvSpPr>
          <p:cNvPr id="33" name="">
            <a:extLst xmlns:a="http://schemas.openxmlformats.org/drawingml/2006/main">
              <a:ext uri="{FF2B5EF4-FFF2-40B4-BE49-F238E27FC236}">
                <a16:creationId xmlns:a16="http://schemas.microsoft.com/office/drawing/2014/main" id="{6E726C34-4097-4FFC-A223-DD1963495AA8}"/>
              </a:ext>
            </a:extLst>
          </p:cNvPr>
          <p:cNvSpPr>
            <a:spLocks xmlns:a="http://schemas.openxmlformats.org/drawingml/2006/main" noGrp="1"/>
          </p:cNvSpPr>
          <p:nvPr/>
        </p:nvSpPr>
        <p:spPr>
          <a:xfrm xmlns:a="http://schemas.openxmlformats.org/drawingml/2006/main">
            <a:off x="9696450" y="2695575"/>
            <a:ext cx="18859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Participation</a:t>
            </a:r>
          </a:p>
        </p:txBody>
      </p:sp>
      <p:sp>
        <p:nvSpPr>
          <p:cNvPr id="34" name="">
            <a:extLst xmlns:a="http://schemas.openxmlformats.org/drawingml/2006/main">
              <a:ext uri="{FF2B5EF4-FFF2-40B4-BE49-F238E27FC236}">
                <a16:creationId xmlns:a16="http://schemas.microsoft.com/office/drawing/2014/main" id="{A4D6FFE5-2FAA-489D-9826-6A8C0D5EBCFE}"/>
              </a:ext>
            </a:extLst>
          </p:cNvPr>
          <p:cNvSpPr>
            <a:spLocks xmlns:a="http://schemas.openxmlformats.org/drawingml/2006/main" noGrp="1"/>
          </p:cNvSpPr>
          <p:nvPr/>
        </p:nvSpPr>
        <p:spPr>
          <a:xfrm xmlns:a="http://schemas.openxmlformats.org/drawingml/2006/main">
            <a:off x="533400" y="3343275"/>
            <a:ext cx="1905000" cy="647700"/>
          </a:xfrm>
          <a:prstGeom xmlns:a="http://schemas.openxmlformats.org/drawingml/2006/main" prst="rect">
            <a:avLst/>
          </a:prstGeom>
          <a:solidFill xmlns:a="http://schemas.openxmlformats.org/drawingml/2006/main">
            <a:srgbClr val="F1F5F9"/>
          </a:solidFill>
          <a:ln xmlns:a="http://schemas.openxmlformats.org/drawingml/2006/main" w="9525">
            <a:solidFill>
              <a:srgbClr val="CBD5E1"/>
            </a:solidFill>
            <a:prstDash val="solid"/>
          </a:ln>
        </p:spPr>
      </p:sp>
      <p:sp>
        <p:nvSpPr>
          <p:cNvPr id="35" name="">
            <a:extLst xmlns:a="http://schemas.openxmlformats.org/drawingml/2006/main">
              <a:ext uri="{FF2B5EF4-FFF2-40B4-BE49-F238E27FC236}">
                <a16:creationId xmlns:a16="http://schemas.microsoft.com/office/drawing/2014/main" id="{0FF6D36A-E62C-4E31-A61C-1CC741663900}"/>
              </a:ext>
            </a:extLst>
          </p:cNvPr>
          <p:cNvSpPr>
            <a:spLocks xmlns:a="http://schemas.openxmlformats.org/drawingml/2006/main" noGrp="1"/>
          </p:cNvSpPr>
          <p:nvPr/>
        </p:nvSpPr>
        <p:spPr>
          <a:xfrm xmlns:a="http://schemas.openxmlformats.org/drawingml/2006/main">
            <a:off x="609600" y="3343275"/>
            <a:ext cx="17526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2878B5"/>
                </a:solidFill>
              </a:defRPr>
            </a:pPr>
            <a:r>
              <a:rPr sz="1200" b="1">
                <a:solidFill>
                  <a:srgbClr val="2878B5"/>
                </a:solidFill>
              </a:rPr>
              <a:t>Roman Empire</a:t>
            </a:r>
          </a:p>
        </p:txBody>
      </p:sp>
      <p:sp>
        <p:nvSpPr>
          <p:cNvPr id="36" name="">
            <a:extLst xmlns:a="http://schemas.openxmlformats.org/drawingml/2006/main">
              <a:ext uri="{FF2B5EF4-FFF2-40B4-BE49-F238E27FC236}">
                <a16:creationId xmlns:a16="http://schemas.microsoft.com/office/drawing/2014/main" id="{66219A2B-0162-4895-B414-2E73858F1186}"/>
              </a:ext>
            </a:extLst>
          </p:cNvPr>
          <p:cNvSpPr>
            <a:spLocks xmlns:a="http://schemas.openxmlformats.org/drawingml/2006/main" noGrp="1"/>
          </p:cNvSpPr>
          <p:nvPr/>
        </p:nvSpPr>
        <p:spPr>
          <a:xfrm xmlns:a="http://schemas.openxmlformats.org/drawingml/2006/main">
            <a:off x="2571750" y="3343275"/>
            <a:ext cx="2238375" cy="647700"/>
          </a:xfrm>
          <a:prstGeom xmlns:a="http://schemas.openxmlformats.org/drawingml/2006/main" prst="rect">
            <a:avLst/>
          </a:prstGeom>
          <a:solidFill xmlns:a="http://schemas.openxmlformats.org/drawingml/2006/main">
            <a:srgbClr val="F1F5F9"/>
          </a:solidFill>
          <a:ln xmlns:a="http://schemas.openxmlformats.org/drawingml/2006/main" w="9525">
            <a:solidFill>
              <a:srgbClr val="CBD5E1"/>
            </a:solidFill>
            <a:prstDash val="solid"/>
          </a:ln>
        </p:spPr>
      </p:sp>
      <p:sp>
        <p:nvSpPr>
          <p:cNvPr id="37" name="">
            <a:extLst xmlns:a="http://schemas.openxmlformats.org/drawingml/2006/main">
              <a:ext uri="{FF2B5EF4-FFF2-40B4-BE49-F238E27FC236}">
                <a16:creationId xmlns:a16="http://schemas.microsoft.com/office/drawing/2014/main" id="{46D3F937-D9C6-4D92-A33B-71E7DB3FA4DA}"/>
              </a:ext>
            </a:extLst>
          </p:cNvPr>
          <p:cNvSpPr>
            <a:spLocks xmlns:a="http://schemas.openxmlformats.org/drawingml/2006/main" noGrp="1"/>
          </p:cNvSpPr>
          <p:nvPr/>
        </p:nvSpPr>
        <p:spPr>
          <a:xfrm xmlns:a="http://schemas.openxmlformats.org/drawingml/2006/main">
            <a:off x="2647950" y="33432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Expansive</a:t>
            </a:r>
          </a:p>
        </p:txBody>
      </p:sp>
      <p:sp>
        <p:nvSpPr>
          <p:cNvPr id="38" name="">
            <a:extLst xmlns:a="http://schemas.openxmlformats.org/drawingml/2006/main">
              <a:ext uri="{FF2B5EF4-FFF2-40B4-BE49-F238E27FC236}">
                <a16:creationId xmlns:a16="http://schemas.microsoft.com/office/drawing/2014/main" id="{144B8D8C-B44C-404E-A115-E80F92A67EA0}"/>
              </a:ext>
            </a:extLst>
          </p:cNvPr>
          <p:cNvSpPr>
            <a:spLocks xmlns:a="http://schemas.openxmlformats.org/drawingml/2006/main" noGrp="1"/>
          </p:cNvSpPr>
          <p:nvPr/>
        </p:nvSpPr>
        <p:spPr>
          <a:xfrm xmlns:a="http://schemas.openxmlformats.org/drawingml/2006/main">
            <a:off x="4953000" y="3343275"/>
            <a:ext cx="2238375" cy="647700"/>
          </a:xfrm>
          <a:prstGeom xmlns:a="http://schemas.openxmlformats.org/drawingml/2006/main" prst="rect">
            <a:avLst/>
          </a:prstGeom>
          <a:solidFill xmlns:a="http://schemas.openxmlformats.org/drawingml/2006/main">
            <a:srgbClr val="F1F5F9"/>
          </a:solidFill>
          <a:ln xmlns:a="http://schemas.openxmlformats.org/drawingml/2006/main" w="9525">
            <a:solidFill>
              <a:srgbClr val="CBD5E1"/>
            </a:solidFill>
            <a:prstDash val="solid"/>
          </a:ln>
        </p:spPr>
      </p:sp>
      <p:sp>
        <p:nvSpPr>
          <p:cNvPr id="39" name="">
            <a:extLst xmlns:a="http://schemas.openxmlformats.org/drawingml/2006/main">
              <a:ext uri="{FF2B5EF4-FFF2-40B4-BE49-F238E27FC236}">
                <a16:creationId xmlns:a16="http://schemas.microsoft.com/office/drawing/2014/main" id="{5A92AE50-7EE0-4139-911E-D0FBA09F8652}"/>
              </a:ext>
            </a:extLst>
          </p:cNvPr>
          <p:cNvSpPr>
            <a:spLocks xmlns:a="http://schemas.openxmlformats.org/drawingml/2006/main" noGrp="1"/>
          </p:cNvSpPr>
          <p:nvPr/>
        </p:nvSpPr>
        <p:spPr>
          <a:xfrm xmlns:a="http://schemas.openxmlformats.org/drawingml/2006/main">
            <a:off x="5029200" y="33432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Emperor + law</a:t>
            </a:r>
          </a:p>
        </p:txBody>
      </p:sp>
      <p:sp>
        <p:nvSpPr>
          <p:cNvPr id="40" name="">
            <a:extLst xmlns:a="http://schemas.openxmlformats.org/drawingml/2006/main">
              <a:ext uri="{FF2B5EF4-FFF2-40B4-BE49-F238E27FC236}">
                <a16:creationId xmlns:a16="http://schemas.microsoft.com/office/drawing/2014/main" id="{8E18FA8D-8740-4611-B099-CFD7DD641C32}"/>
              </a:ext>
            </a:extLst>
          </p:cNvPr>
          <p:cNvSpPr>
            <a:spLocks xmlns:a="http://schemas.openxmlformats.org/drawingml/2006/main" noGrp="1"/>
          </p:cNvSpPr>
          <p:nvPr/>
        </p:nvSpPr>
        <p:spPr>
          <a:xfrm xmlns:a="http://schemas.openxmlformats.org/drawingml/2006/main">
            <a:off x="7429500" y="3343275"/>
            <a:ext cx="2238375" cy="647700"/>
          </a:xfrm>
          <a:prstGeom xmlns:a="http://schemas.openxmlformats.org/drawingml/2006/main" prst="rect">
            <a:avLst/>
          </a:prstGeom>
          <a:solidFill xmlns:a="http://schemas.openxmlformats.org/drawingml/2006/main">
            <a:srgbClr val="F1F5F9"/>
          </a:solidFill>
          <a:ln xmlns:a="http://schemas.openxmlformats.org/drawingml/2006/main" w="9525">
            <a:solidFill>
              <a:srgbClr val="CBD5E1"/>
            </a:solidFill>
            <a:prstDash val="solid"/>
          </a:ln>
        </p:spPr>
      </p:sp>
      <p:sp>
        <p:nvSpPr>
          <p:cNvPr id="41" name="">
            <a:extLst xmlns:a="http://schemas.openxmlformats.org/drawingml/2006/main">
              <a:ext uri="{FF2B5EF4-FFF2-40B4-BE49-F238E27FC236}">
                <a16:creationId xmlns:a16="http://schemas.microsoft.com/office/drawing/2014/main" id="{BB3430DC-BB7F-49AE-89C1-E53F7E5BB65D}"/>
              </a:ext>
            </a:extLst>
          </p:cNvPr>
          <p:cNvSpPr>
            <a:spLocks xmlns:a="http://schemas.openxmlformats.org/drawingml/2006/main" noGrp="1"/>
          </p:cNvSpPr>
          <p:nvPr/>
        </p:nvSpPr>
        <p:spPr>
          <a:xfrm xmlns:a="http://schemas.openxmlformats.org/drawingml/2006/main">
            <a:off x="7505700" y="33432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Legal statuses</a:t>
            </a:r>
          </a:p>
        </p:txBody>
      </p:sp>
      <p:sp>
        <p:nvSpPr>
          <p:cNvPr id="42" name="">
            <a:extLst xmlns:a="http://schemas.openxmlformats.org/drawingml/2006/main">
              <a:ext uri="{FF2B5EF4-FFF2-40B4-BE49-F238E27FC236}">
                <a16:creationId xmlns:a16="http://schemas.microsoft.com/office/drawing/2014/main" id="{49B386AA-D0A3-4950-84FE-25CEBA88CCFB}"/>
              </a:ext>
            </a:extLst>
          </p:cNvPr>
          <p:cNvSpPr>
            <a:spLocks xmlns:a="http://schemas.openxmlformats.org/drawingml/2006/main" noGrp="1"/>
          </p:cNvSpPr>
          <p:nvPr/>
        </p:nvSpPr>
        <p:spPr>
          <a:xfrm xmlns:a="http://schemas.openxmlformats.org/drawingml/2006/main">
            <a:off x="9620250" y="3343275"/>
            <a:ext cx="2038350" cy="647700"/>
          </a:xfrm>
          <a:prstGeom xmlns:a="http://schemas.openxmlformats.org/drawingml/2006/main" prst="rect">
            <a:avLst/>
          </a:prstGeom>
          <a:solidFill xmlns:a="http://schemas.openxmlformats.org/drawingml/2006/main">
            <a:srgbClr val="F1F5F9"/>
          </a:solidFill>
          <a:ln xmlns:a="http://schemas.openxmlformats.org/drawingml/2006/main" w="9525">
            <a:solidFill>
              <a:srgbClr val="CBD5E1"/>
            </a:solidFill>
            <a:prstDash val="solid"/>
          </a:ln>
        </p:spPr>
      </p:sp>
      <p:sp>
        <p:nvSpPr>
          <p:cNvPr id="43" name="">
            <a:extLst xmlns:a="http://schemas.openxmlformats.org/drawingml/2006/main">
              <a:ext uri="{FF2B5EF4-FFF2-40B4-BE49-F238E27FC236}">
                <a16:creationId xmlns:a16="http://schemas.microsoft.com/office/drawing/2014/main" id="{C0ABC5E4-A4FA-4136-93BE-CA8CBBB4EEE6}"/>
              </a:ext>
            </a:extLst>
          </p:cNvPr>
          <p:cNvSpPr>
            <a:spLocks xmlns:a="http://schemas.openxmlformats.org/drawingml/2006/main" noGrp="1"/>
          </p:cNvSpPr>
          <p:nvPr/>
        </p:nvSpPr>
        <p:spPr>
          <a:xfrm xmlns:a="http://schemas.openxmlformats.org/drawingml/2006/main">
            <a:off x="9696450" y="3343275"/>
            <a:ext cx="18859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Law/citizenship</a:t>
            </a:r>
          </a:p>
        </p:txBody>
      </p:sp>
      <p:sp>
        <p:nvSpPr>
          <p:cNvPr id="44" name="">
            <a:extLst xmlns:a="http://schemas.openxmlformats.org/drawingml/2006/main">
              <a:ext uri="{FF2B5EF4-FFF2-40B4-BE49-F238E27FC236}">
                <a16:creationId xmlns:a16="http://schemas.microsoft.com/office/drawing/2014/main" id="{E830C22F-4A9F-4ABE-9795-9257ACE1D242}"/>
              </a:ext>
            </a:extLst>
          </p:cNvPr>
          <p:cNvSpPr>
            <a:spLocks xmlns:a="http://schemas.openxmlformats.org/drawingml/2006/main" noGrp="1"/>
          </p:cNvSpPr>
          <p:nvPr/>
        </p:nvSpPr>
        <p:spPr>
          <a:xfrm xmlns:a="http://schemas.openxmlformats.org/drawingml/2006/main">
            <a:off x="533400" y="3990975"/>
            <a:ext cx="190500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BD5E1"/>
            </a:solidFill>
            <a:prstDash val="solid"/>
          </a:ln>
        </p:spPr>
      </p:sp>
      <p:sp>
        <p:nvSpPr>
          <p:cNvPr id="45" name="">
            <a:extLst xmlns:a="http://schemas.openxmlformats.org/drawingml/2006/main">
              <a:ext uri="{FF2B5EF4-FFF2-40B4-BE49-F238E27FC236}">
                <a16:creationId xmlns:a16="http://schemas.microsoft.com/office/drawing/2014/main" id="{DE14749B-6810-4398-ADC1-869A022F6260}"/>
              </a:ext>
            </a:extLst>
          </p:cNvPr>
          <p:cNvSpPr>
            <a:spLocks xmlns:a="http://schemas.openxmlformats.org/drawingml/2006/main" noGrp="1"/>
          </p:cNvSpPr>
          <p:nvPr/>
        </p:nvSpPr>
        <p:spPr>
          <a:xfrm xmlns:a="http://schemas.openxmlformats.org/drawingml/2006/main">
            <a:off x="609600" y="3990975"/>
            <a:ext cx="17526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2878B5"/>
                </a:solidFill>
              </a:defRPr>
            </a:pPr>
            <a:r>
              <a:rPr sz="1200" b="1">
                <a:solidFill>
                  <a:srgbClr val="2878B5"/>
                </a:solidFill>
              </a:rPr>
              <a:t>Feudal</a:t>
            </a:r>
          </a:p>
        </p:txBody>
      </p:sp>
      <p:sp>
        <p:nvSpPr>
          <p:cNvPr id="46" name="">
            <a:extLst xmlns:a="http://schemas.openxmlformats.org/drawingml/2006/main">
              <a:ext uri="{FF2B5EF4-FFF2-40B4-BE49-F238E27FC236}">
                <a16:creationId xmlns:a16="http://schemas.microsoft.com/office/drawing/2014/main" id="{9D0A01F5-F9A6-4F07-A6E9-24642C452B70}"/>
              </a:ext>
            </a:extLst>
          </p:cNvPr>
          <p:cNvSpPr>
            <a:spLocks xmlns:a="http://schemas.openxmlformats.org/drawingml/2006/main" noGrp="1"/>
          </p:cNvSpPr>
          <p:nvPr/>
        </p:nvSpPr>
        <p:spPr>
          <a:xfrm xmlns:a="http://schemas.openxmlformats.org/drawingml/2006/main">
            <a:off x="2571750" y="3990975"/>
            <a:ext cx="2238375"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BD5E1"/>
            </a:solidFill>
            <a:prstDash val="solid"/>
          </a:ln>
        </p:spPr>
      </p:sp>
      <p:sp>
        <p:nvSpPr>
          <p:cNvPr id="47" name="">
            <a:extLst xmlns:a="http://schemas.openxmlformats.org/drawingml/2006/main">
              <a:ext uri="{FF2B5EF4-FFF2-40B4-BE49-F238E27FC236}">
                <a16:creationId xmlns:a16="http://schemas.microsoft.com/office/drawing/2014/main" id="{39B4587C-33F3-4E15-8740-7255EC34F7C3}"/>
              </a:ext>
            </a:extLst>
          </p:cNvPr>
          <p:cNvSpPr>
            <a:spLocks xmlns:a="http://schemas.openxmlformats.org/drawingml/2006/main" noGrp="1"/>
          </p:cNvSpPr>
          <p:nvPr/>
        </p:nvSpPr>
        <p:spPr>
          <a:xfrm xmlns:a="http://schemas.openxmlformats.org/drawingml/2006/main">
            <a:off x="2647950" y="39909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Fragmented</a:t>
            </a:r>
          </a:p>
        </p:txBody>
      </p:sp>
      <p:sp>
        <p:nvSpPr>
          <p:cNvPr id="48" name="">
            <a:extLst xmlns:a="http://schemas.openxmlformats.org/drawingml/2006/main">
              <a:ext uri="{FF2B5EF4-FFF2-40B4-BE49-F238E27FC236}">
                <a16:creationId xmlns:a16="http://schemas.microsoft.com/office/drawing/2014/main" id="{B18B10FF-28B6-47F8-9B75-E32F3F9A62C4}"/>
              </a:ext>
            </a:extLst>
          </p:cNvPr>
          <p:cNvSpPr>
            <a:spLocks xmlns:a="http://schemas.openxmlformats.org/drawingml/2006/main" noGrp="1"/>
          </p:cNvSpPr>
          <p:nvPr/>
        </p:nvSpPr>
        <p:spPr>
          <a:xfrm xmlns:a="http://schemas.openxmlformats.org/drawingml/2006/main">
            <a:off x="4953000" y="3990975"/>
            <a:ext cx="2238375"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BD5E1"/>
            </a:solidFill>
            <a:prstDash val="solid"/>
          </a:ln>
        </p:spPr>
      </p:sp>
      <p:sp>
        <p:nvSpPr>
          <p:cNvPr id="49" name="">
            <a:extLst xmlns:a="http://schemas.openxmlformats.org/drawingml/2006/main">
              <a:ext uri="{FF2B5EF4-FFF2-40B4-BE49-F238E27FC236}">
                <a16:creationId xmlns:a16="http://schemas.microsoft.com/office/drawing/2014/main" id="{7CAD5DFB-F27C-4541-A9A9-4CE34F8DDE11}"/>
              </a:ext>
            </a:extLst>
          </p:cNvPr>
          <p:cNvSpPr>
            <a:spLocks xmlns:a="http://schemas.openxmlformats.org/drawingml/2006/main" noGrp="1"/>
          </p:cNvSpPr>
          <p:nvPr/>
        </p:nvSpPr>
        <p:spPr>
          <a:xfrm xmlns:a="http://schemas.openxmlformats.org/drawingml/2006/main">
            <a:off x="5029200" y="39909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Overlapping lords</a:t>
            </a:r>
          </a:p>
        </p:txBody>
      </p:sp>
      <p:sp>
        <p:nvSpPr>
          <p:cNvPr id="50" name="">
            <a:extLst xmlns:a="http://schemas.openxmlformats.org/drawingml/2006/main">
              <a:ext uri="{FF2B5EF4-FFF2-40B4-BE49-F238E27FC236}">
                <a16:creationId xmlns:a16="http://schemas.microsoft.com/office/drawing/2014/main" id="{298544B9-47C1-4480-BD1E-DF2BB4C8369D}"/>
              </a:ext>
            </a:extLst>
          </p:cNvPr>
          <p:cNvSpPr>
            <a:spLocks xmlns:a="http://schemas.openxmlformats.org/drawingml/2006/main" noGrp="1"/>
          </p:cNvSpPr>
          <p:nvPr/>
        </p:nvSpPr>
        <p:spPr>
          <a:xfrm xmlns:a="http://schemas.openxmlformats.org/drawingml/2006/main">
            <a:off x="7429500" y="3990975"/>
            <a:ext cx="2238375"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BD5E1"/>
            </a:solidFill>
            <a:prstDash val="solid"/>
          </a:ln>
        </p:spPr>
      </p:sp>
      <p:sp>
        <p:nvSpPr>
          <p:cNvPr id="51" name="">
            <a:extLst xmlns:a="http://schemas.openxmlformats.org/drawingml/2006/main">
              <a:ext uri="{FF2B5EF4-FFF2-40B4-BE49-F238E27FC236}">
                <a16:creationId xmlns:a16="http://schemas.microsoft.com/office/drawing/2014/main" id="{DA95E1AB-8BDE-457D-9493-1D19DC7F57FF}"/>
              </a:ext>
            </a:extLst>
          </p:cNvPr>
          <p:cNvSpPr>
            <a:spLocks xmlns:a="http://schemas.openxmlformats.org/drawingml/2006/main" noGrp="1"/>
          </p:cNvSpPr>
          <p:nvPr/>
        </p:nvSpPr>
        <p:spPr>
          <a:xfrm xmlns:a="http://schemas.openxmlformats.org/drawingml/2006/main">
            <a:off x="7505700" y="39909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Dependants</a:t>
            </a:r>
          </a:p>
        </p:txBody>
      </p:sp>
      <p:sp>
        <p:nvSpPr>
          <p:cNvPr id="52" name="">
            <a:extLst xmlns:a="http://schemas.openxmlformats.org/drawingml/2006/main">
              <a:ext uri="{FF2B5EF4-FFF2-40B4-BE49-F238E27FC236}">
                <a16:creationId xmlns:a16="http://schemas.microsoft.com/office/drawing/2014/main" id="{15FE5EAC-0377-4D7B-A093-71E679E0E93D}"/>
              </a:ext>
            </a:extLst>
          </p:cNvPr>
          <p:cNvSpPr>
            <a:spLocks xmlns:a="http://schemas.openxmlformats.org/drawingml/2006/main" noGrp="1"/>
          </p:cNvSpPr>
          <p:nvPr/>
        </p:nvSpPr>
        <p:spPr>
          <a:xfrm xmlns:a="http://schemas.openxmlformats.org/drawingml/2006/main">
            <a:off x="9620250" y="3990975"/>
            <a:ext cx="203835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BD5E1"/>
            </a:solidFill>
            <a:prstDash val="solid"/>
          </a:ln>
        </p:spPr>
      </p:sp>
      <p:sp>
        <p:nvSpPr>
          <p:cNvPr id="53" name="">
            <a:extLst xmlns:a="http://schemas.openxmlformats.org/drawingml/2006/main">
              <a:ext uri="{FF2B5EF4-FFF2-40B4-BE49-F238E27FC236}">
                <a16:creationId xmlns:a16="http://schemas.microsoft.com/office/drawing/2014/main" id="{48FA8112-35D9-42D3-B364-9A67B344BAF6}"/>
              </a:ext>
            </a:extLst>
          </p:cNvPr>
          <p:cNvSpPr>
            <a:spLocks xmlns:a="http://schemas.openxmlformats.org/drawingml/2006/main" noGrp="1"/>
          </p:cNvSpPr>
          <p:nvPr/>
        </p:nvSpPr>
        <p:spPr>
          <a:xfrm xmlns:a="http://schemas.openxmlformats.org/drawingml/2006/main">
            <a:off x="9696450" y="3990975"/>
            <a:ext cx="18859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Layered authority</a:t>
            </a:r>
          </a:p>
        </p:txBody>
      </p:sp>
      <p:sp>
        <p:nvSpPr>
          <p:cNvPr id="54" name="">
            <a:extLst xmlns:a="http://schemas.openxmlformats.org/drawingml/2006/main">
              <a:ext uri="{FF2B5EF4-FFF2-40B4-BE49-F238E27FC236}">
                <a16:creationId xmlns:a16="http://schemas.microsoft.com/office/drawing/2014/main" id="{753BF712-2FCB-4496-BC95-B3C1DC4C64B8}"/>
              </a:ext>
            </a:extLst>
          </p:cNvPr>
          <p:cNvSpPr>
            <a:spLocks xmlns:a="http://schemas.openxmlformats.org/drawingml/2006/main" noGrp="1"/>
          </p:cNvSpPr>
          <p:nvPr/>
        </p:nvSpPr>
        <p:spPr>
          <a:xfrm xmlns:a="http://schemas.openxmlformats.org/drawingml/2006/main">
            <a:off x="533400" y="4638675"/>
            <a:ext cx="1905000" cy="647700"/>
          </a:xfrm>
          <a:prstGeom xmlns:a="http://schemas.openxmlformats.org/drawingml/2006/main" prst="rect">
            <a:avLst/>
          </a:prstGeom>
          <a:solidFill xmlns:a="http://schemas.openxmlformats.org/drawingml/2006/main">
            <a:srgbClr val="F1F5F9"/>
          </a:solidFill>
          <a:ln xmlns:a="http://schemas.openxmlformats.org/drawingml/2006/main" w="9525">
            <a:solidFill>
              <a:srgbClr val="CBD5E1"/>
            </a:solidFill>
            <a:prstDash val="solid"/>
          </a:ln>
        </p:spPr>
      </p:sp>
      <p:sp>
        <p:nvSpPr>
          <p:cNvPr id="55" name="">
            <a:extLst xmlns:a="http://schemas.openxmlformats.org/drawingml/2006/main">
              <a:ext uri="{FF2B5EF4-FFF2-40B4-BE49-F238E27FC236}">
                <a16:creationId xmlns:a16="http://schemas.microsoft.com/office/drawing/2014/main" id="{F5261383-42AB-4982-B8B4-12D49C6A58CC}"/>
              </a:ext>
            </a:extLst>
          </p:cNvPr>
          <p:cNvSpPr>
            <a:spLocks xmlns:a="http://schemas.openxmlformats.org/drawingml/2006/main" noGrp="1"/>
          </p:cNvSpPr>
          <p:nvPr/>
        </p:nvSpPr>
        <p:spPr>
          <a:xfrm xmlns:a="http://schemas.openxmlformats.org/drawingml/2006/main">
            <a:off x="609600" y="4638675"/>
            <a:ext cx="17526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2878B5"/>
                </a:solidFill>
              </a:defRPr>
            </a:pPr>
            <a:r>
              <a:rPr sz="1200" b="1">
                <a:solidFill>
                  <a:srgbClr val="2878B5"/>
                </a:solidFill>
              </a:rPr>
              <a:t>Absolutist</a:t>
            </a:r>
          </a:p>
        </p:txBody>
      </p:sp>
      <p:sp>
        <p:nvSpPr>
          <p:cNvPr id="56" name="">
            <a:extLst xmlns:a="http://schemas.openxmlformats.org/drawingml/2006/main">
              <a:ext uri="{FF2B5EF4-FFF2-40B4-BE49-F238E27FC236}">
                <a16:creationId xmlns:a16="http://schemas.microsoft.com/office/drawing/2014/main" id="{8FA5CFAE-8BF5-4F3A-94CB-A0B42F51CC24}"/>
              </a:ext>
            </a:extLst>
          </p:cNvPr>
          <p:cNvSpPr>
            <a:spLocks xmlns:a="http://schemas.openxmlformats.org/drawingml/2006/main" noGrp="1"/>
          </p:cNvSpPr>
          <p:nvPr/>
        </p:nvSpPr>
        <p:spPr>
          <a:xfrm xmlns:a="http://schemas.openxmlformats.org/drawingml/2006/main">
            <a:off x="2571750" y="4638675"/>
            <a:ext cx="2238375" cy="647700"/>
          </a:xfrm>
          <a:prstGeom xmlns:a="http://schemas.openxmlformats.org/drawingml/2006/main" prst="rect">
            <a:avLst/>
          </a:prstGeom>
          <a:solidFill xmlns:a="http://schemas.openxmlformats.org/drawingml/2006/main">
            <a:srgbClr val="F1F5F9"/>
          </a:solidFill>
          <a:ln xmlns:a="http://schemas.openxmlformats.org/drawingml/2006/main" w="9525">
            <a:solidFill>
              <a:srgbClr val="CBD5E1"/>
            </a:solidFill>
            <a:prstDash val="solid"/>
          </a:ln>
        </p:spPr>
      </p:sp>
      <p:sp>
        <p:nvSpPr>
          <p:cNvPr id="57" name="">
            <a:extLst xmlns:a="http://schemas.openxmlformats.org/drawingml/2006/main">
              <a:ext uri="{FF2B5EF4-FFF2-40B4-BE49-F238E27FC236}">
                <a16:creationId xmlns:a16="http://schemas.microsoft.com/office/drawing/2014/main" id="{BCD4A377-CECA-40A5-A933-C2B994D0A24C}"/>
              </a:ext>
            </a:extLst>
          </p:cNvPr>
          <p:cNvSpPr>
            <a:spLocks xmlns:a="http://schemas.openxmlformats.org/drawingml/2006/main" noGrp="1"/>
          </p:cNvSpPr>
          <p:nvPr/>
        </p:nvSpPr>
        <p:spPr>
          <a:xfrm xmlns:a="http://schemas.openxmlformats.org/drawingml/2006/main">
            <a:off x="2647950" y="46386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Unified</a:t>
            </a:r>
          </a:p>
        </p:txBody>
      </p:sp>
      <p:sp>
        <p:nvSpPr>
          <p:cNvPr id="58" name="">
            <a:extLst xmlns:a="http://schemas.openxmlformats.org/drawingml/2006/main">
              <a:ext uri="{FF2B5EF4-FFF2-40B4-BE49-F238E27FC236}">
                <a16:creationId xmlns:a16="http://schemas.microsoft.com/office/drawing/2014/main" id="{C7E023A5-F185-4888-A8F3-FB07B3627C3C}"/>
              </a:ext>
            </a:extLst>
          </p:cNvPr>
          <p:cNvSpPr>
            <a:spLocks xmlns:a="http://schemas.openxmlformats.org/drawingml/2006/main" noGrp="1"/>
          </p:cNvSpPr>
          <p:nvPr/>
        </p:nvSpPr>
        <p:spPr>
          <a:xfrm xmlns:a="http://schemas.openxmlformats.org/drawingml/2006/main">
            <a:off x="4953000" y="4638675"/>
            <a:ext cx="2238375" cy="647700"/>
          </a:xfrm>
          <a:prstGeom xmlns:a="http://schemas.openxmlformats.org/drawingml/2006/main" prst="rect">
            <a:avLst/>
          </a:prstGeom>
          <a:solidFill xmlns:a="http://schemas.openxmlformats.org/drawingml/2006/main">
            <a:srgbClr val="F1F5F9"/>
          </a:solidFill>
          <a:ln xmlns:a="http://schemas.openxmlformats.org/drawingml/2006/main" w="9525">
            <a:solidFill>
              <a:srgbClr val="CBD5E1"/>
            </a:solidFill>
            <a:prstDash val="solid"/>
          </a:ln>
        </p:spPr>
      </p:sp>
      <p:sp>
        <p:nvSpPr>
          <p:cNvPr id="59" name="">
            <a:extLst xmlns:a="http://schemas.openxmlformats.org/drawingml/2006/main">
              <a:ext uri="{FF2B5EF4-FFF2-40B4-BE49-F238E27FC236}">
                <a16:creationId xmlns:a16="http://schemas.microsoft.com/office/drawing/2014/main" id="{F3435F43-894B-4F1C-8F3E-8572505F63F0}"/>
              </a:ext>
            </a:extLst>
          </p:cNvPr>
          <p:cNvSpPr>
            <a:spLocks xmlns:a="http://schemas.openxmlformats.org/drawingml/2006/main" noGrp="1"/>
          </p:cNvSpPr>
          <p:nvPr/>
        </p:nvSpPr>
        <p:spPr>
          <a:xfrm xmlns:a="http://schemas.openxmlformats.org/drawingml/2006/main">
            <a:off x="5029200" y="46386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Sovereign monarch</a:t>
            </a:r>
          </a:p>
        </p:txBody>
      </p:sp>
      <p:sp>
        <p:nvSpPr>
          <p:cNvPr id="60" name="">
            <a:extLst xmlns:a="http://schemas.openxmlformats.org/drawingml/2006/main">
              <a:ext uri="{FF2B5EF4-FFF2-40B4-BE49-F238E27FC236}">
                <a16:creationId xmlns:a16="http://schemas.microsoft.com/office/drawing/2014/main" id="{5E15DC51-305B-4672-BBD9-DD5E55BB0EB6}"/>
              </a:ext>
            </a:extLst>
          </p:cNvPr>
          <p:cNvSpPr>
            <a:spLocks xmlns:a="http://schemas.openxmlformats.org/drawingml/2006/main" noGrp="1"/>
          </p:cNvSpPr>
          <p:nvPr/>
        </p:nvSpPr>
        <p:spPr>
          <a:xfrm xmlns:a="http://schemas.openxmlformats.org/drawingml/2006/main">
            <a:off x="7429500" y="4638675"/>
            <a:ext cx="2238375" cy="647700"/>
          </a:xfrm>
          <a:prstGeom xmlns:a="http://schemas.openxmlformats.org/drawingml/2006/main" prst="rect">
            <a:avLst/>
          </a:prstGeom>
          <a:solidFill xmlns:a="http://schemas.openxmlformats.org/drawingml/2006/main">
            <a:srgbClr val="F1F5F9"/>
          </a:solidFill>
          <a:ln xmlns:a="http://schemas.openxmlformats.org/drawingml/2006/main" w="9525">
            <a:solidFill>
              <a:srgbClr val="CBD5E1"/>
            </a:solidFill>
            <a:prstDash val="solid"/>
          </a:ln>
        </p:spPr>
      </p:sp>
      <p:sp>
        <p:nvSpPr>
          <p:cNvPr id="61" name="">
            <a:extLst xmlns:a="http://schemas.openxmlformats.org/drawingml/2006/main">
              <a:ext uri="{FF2B5EF4-FFF2-40B4-BE49-F238E27FC236}">
                <a16:creationId xmlns:a16="http://schemas.microsoft.com/office/drawing/2014/main" id="{7672C78D-5231-46AD-8957-07BE9489C58C}"/>
              </a:ext>
            </a:extLst>
          </p:cNvPr>
          <p:cNvSpPr>
            <a:spLocks xmlns:a="http://schemas.openxmlformats.org/drawingml/2006/main" noGrp="1"/>
          </p:cNvSpPr>
          <p:nvPr/>
        </p:nvSpPr>
        <p:spPr>
          <a:xfrm xmlns:a="http://schemas.openxmlformats.org/drawingml/2006/main">
            <a:off x="7505700" y="46386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Subjects</a:t>
            </a:r>
          </a:p>
        </p:txBody>
      </p:sp>
      <p:sp>
        <p:nvSpPr>
          <p:cNvPr id="62" name="">
            <a:extLst xmlns:a="http://schemas.openxmlformats.org/drawingml/2006/main">
              <a:ext uri="{FF2B5EF4-FFF2-40B4-BE49-F238E27FC236}">
                <a16:creationId xmlns:a16="http://schemas.microsoft.com/office/drawing/2014/main" id="{00AE0DD6-CF78-498E-A5B5-7A43537AE397}"/>
              </a:ext>
            </a:extLst>
          </p:cNvPr>
          <p:cNvSpPr>
            <a:spLocks xmlns:a="http://schemas.openxmlformats.org/drawingml/2006/main" noGrp="1"/>
          </p:cNvSpPr>
          <p:nvPr/>
        </p:nvSpPr>
        <p:spPr>
          <a:xfrm xmlns:a="http://schemas.openxmlformats.org/drawingml/2006/main">
            <a:off x="9620250" y="4638675"/>
            <a:ext cx="2038350" cy="647700"/>
          </a:xfrm>
          <a:prstGeom xmlns:a="http://schemas.openxmlformats.org/drawingml/2006/main" prst="rect">
            <a:avLst/>
          </a:prstGeom>
          <a:solidFill xmlns:a="http://schemas.openxmlformats.org/drawingml/2006/main">
            <a:srgbClr val="F1F5F9"/>
          </a:solidFill>
          <a:ln xmlns:a="http://schemas.openxmlformats.org/drawingml/2006/main" w="9525">
            <a:solidFill>
              <a:srgbClr val="CBD5E1"/>
            </a:solidFill>
            <a:prstDash val="solid"/>
          </a:ln>
        </p:spPr>
      </p:sp>
      <p:sp>
        <p:nvSpPr>
          <p:cNvPr id="63" name="">
            <a:extLst xmlns:a="http://schemas.openxmlformats.org/drawingml/2006/main">
              <a:ext uri="{FF2B5EF4-FFF2-40B4-BE49-F238E27FC236}">
                <a16:creationId xmlns:a16="http://schemas.microsoft.com/office/drawing/2014/main" id="{CD6812FE-B39B-4C7A-BAE9-F99480FF645B}"/>
              </a:ext>
            </a:extLst>
          </p:cNvPr>
          <p:cNvSpPr>
            <a:spLocks xmlns:a="http://schemas.openxmlformats.org/drawingml/2006/main" noGrp="1"/>
          </p:cNvSpPr>
          <p:nvPr/>
        </p:nvSpPr>
        <p:spPr>
          <a:xfrm xmlns:a="http://schemas.openxmlformats.org/drawingml/2006/main">
            <a:off x="9696450" y="4638675"/>
            <a:ext cx="18859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Central state</a:t>
            </a:r>
          </a:p>
        </p:txBody>
      </p:sp>
      <p:sp>
        <p:nvSpPr>
          <p:cNvPr id="64" name="">
            <a:extLst xmlns:a="http://schemas.openxmlformats.org/drawingml/2006/main">
              <a:ext uri="{FF2B5EF4-FFF2-40B4-BE49-F238E27FC236}">
                <a16:creationId xmlns:a16="http://schemas.microsoft.com/office/drawing/2014/main" id="{2FC3BEE9-27C9-4F63-A9E6-346AC8FD25B6}"/>
              </a:ext>
            </a:extLst>
          </p:cNvPr>
          <p:cNvSpPr>
            <a:spLocks xmlns:a="http://schemas.openxmlformats.org/drawingml/2006/main" noGrp="1"/>
          </p:cNvSpPr>
          <p:nvPr/>
        </p:nvSpPr>
        <p:spPr>
          <a:xfrm xmlns:a="http://schemas.openxmlformats.org/drawingml/2006/main">
            <a:off x="533400" y="5286375"/>
            <a:ext cx="190500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BD5E1"/>
            </a:solidFill>
            <a:prstDash val="solid"/>
          </a:ln>
        </p:spPr>
      </p:sp>
      <p:sp>
        <p:nvSpPr>
          <p:cNvPr id="65" name="">
            <a:extLst xmlns:a="http://schemas.openxmlformats.org/drawingml/2006/main">
              <a:ext uri="{FF2B5EF4-FFF2-40B4-BE49-F238E27FC236}">
                <a16:creationId xmlns:a16="http://schemas.microsoft.com/office/drawing/2014/main" id="{C57D8A24-96D4-4E2E-B23B-508F0FF1315A}"/>
              </a:ext>
            </a:extLst>
          </p:cNvPr>
          <p:cNvSpPr>
            <a:spLocks xmlns:a="http://schemas.openxmlformats.org/drawingml/2006/main" noGrp="1"/>
          </p:cNvSpPr>
          <p:nvPr/>
        </p:nvSpPr>
        <p:spPr>
          <a:xfrm xmlns:a="http://schemas.openxmlformats.org/drawingml/2006/main">
            <a:off x="609600" y="5286375"/>
            <a:ext cx="17526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2878B5"/>
                </a:solidFill>
              </a:defRPr>
            </a:pPr>
            <a:r>
              <a:rPr sz="1200" b="1">
                <a:solidFill>
                  <a:srgbClr val="2878B5"/>
                </a:solidFill>
              </a:rPr>
              <a:t>Constitutional</a:t>
            </a:r>
          </a:p>
        </p:txBody>
      </p:sp>
      <p:sp>
        <p:nvSpPr>
          <p:cNvPr id="66" name="">
            <a:extLst xmlns:a="http://schemas.openxmlformats.org/drawingml/2006/main">
              <a:ext uri="{FF2B5EF4-FFF2-40B4-BE49-F238E27FC236}">
                <a16:creationId xmlns:a16="http://schemas.microsoft.com/office/drawing/2014/main" id="{A82C0AEA-C73C-4952-B2FB-BCCBA0F0A18E}"/>
              </a:ext>
            </a:extLst>
          </p:cNvPr>
          <p:cNvSpPr>
            <a:spLocks xmlns:a="http://schemas.openxmlformats.org/drawingml/2006/main" noGrp="1"/>
          </p:cNvSpPr>
          <p:nvPr/>
        </p:nvSpPr>
        <p:spPr>
          <a:xfrm xmlns:a="http://schemas.openxmlformats.org/drawingml/2006/main">
            <a:off x="2571750" y="5286375"/>
            <a:ext cx="2238375"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BD5E1"/>
            </a:solidFill>
            <a:prstDash val="solid"/>
          </a:ln>
        </p:spPr>
      </p:sp>
      <p:sp>
        <p:nvSpPr>
          <p:cNvPr id="67" name="">
            <a:extLst xmlns:a="http://schemas.openxmlformats.org/drawingml/2006/main">
              <a:ext uri="{FF2B5EF4-FFF2-40B4-BE49-F238E27FC236}">
                <a16:creationId xmlns:a16="http://schemas.microsoft.com/office/drawing/2014/main" id="{CDBCED65-7FB1-4A37-9A15-D71D24C9FEC5}"/>
              </a:ext>
            </a:extLst>
          </p:cNvPr>
          <p:cNvSpPr>
            <a:spLocks xmlns:a="http://schemas.openxmlformats.org/drawingml/2006/main" noGrp="1"/>
          </p:cNvSpPr>
          <p:nvPr/>
        </p:nvSpPr>
        <p:spPr>
          <a:xfrm xmlns:a="http://schemas.openxmlformats.org/drawingml/2006/main">
            <a:off x="2647950" y="52863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National</a:t>
            </a:r>
          </a:p>
        </p:txBody>
      </p:sp>
      <p:sp>
        <p:nvSpPr>
          <p:cNvPr id="68" name="">
            <a:extLst xmlns:a="http://schemas.openxmlformats.org/drawingml/2006/main">
              <a:ext uri="{FF2B5EF4-FFF2-40B4-BE49-F238E27FC236}">
                <a16:creationId xmlns:a16="http://schemas.microsoft.com/office/drawing/2014/main" id="{F07498E2-9172-425A-86BF-583BA290992C}"/>
              </a:ext>
            </a:extLst>
          </p:cNvPr>
          <p:cNvSpPr>
            <a:spLocks xmlns:a="http://schemas.openxmlformats.org/drawingml/2006/main" noGrp="1"/>
          </p:cNvSpPr>
          <p:nvPr/>
        </p:nvSpPr>
        <p:spPr>
          <a:xfrm xmlns:a="http://schemas.openxmlformats.org/drawingml/2006/main">
            <a:off x="4953000" y="5286375"/>
            <a:ext cx="2238375"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BD5E1"/>
            </a:solidFill>
            <a:prstDash val="solid"/>
          </a:ln>
        </p:spPr>
      </p:sp>
      <p:sp>
        <p:nvSpPr>
          <p:cNvPr id="69" name="">
            <a:extLst xmlns:a="http://schemas.openxmlformats.org/drawingml/2006/main">
              <a:ext uri="{FF2B5EF4-FFF2-40B4-BE49-F238E27FC236}">
                <a16:creationId xmlns:a16="http://schemas.microsoft.com/office/drawing/2014/main" id="{21214131-484D-4F9D-8021-158D336F8718}"/>
              </a:ext>
            </a:extLst>
          </p:cNvPr>
          <p:cNvSpPr>
            <a:spLocks xmlns:a="http://schemas.openxmlformats.org/drawingml/2006/main" noGrp="1"/>
          </p:cNvSpPr>
          <p:nvPr/>
        </p:nvSpPr>
        <p:spPr>
          <a:xfrm xmlns:a="http://schemas.openxmlformats.org/drawingml/2006/main">
            <a:off x="5029200" y="52863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Limited government</a:t>
            </a:r>
          </a:p>
        </p:txBody>
      </p:sp>
      <p:sp>
        <p:nvSpPr>
          <p:cNvPr id="70" name="">
            <a:extLst xmlns:a="http://schemas.openxmlformats.org/drawingml/2006/main">
              <a:ext uri="{FF2B5EF4-FFF2-40B4-BE49-F238E27FC236}">
                <a16:creationId xmlns:a16="http://schemas.microsoft.com/office/drawing/2014/main" id="{9ED8878B-E8D4-4938-824C-5CC99A112454}"/>
              </a:ext>
            </a:extLst>
          </p:cNvPr>
          <p:cNvSpPr>
            <a:spLocks xmlns:a="http://schemas.openxmlformats.org/drawingml/2006/main" noGrp="1"/>
          </p:cNvSpPr>
          <p:nvPr/>
        </p:nvSpPr>
        <p:spPr>
          <a:xfrm xmlns:a="http://schemas.openxmlformats.org/drawingml/2006/main">
            <a:off x="7429500" y="5286375"/>
            <a:ext cx="2238375"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BD5E1"/>
            </a:solidFill>
            <a:prstDash val="solid"/>
          </a:ln>
        </p:spPr>
      </p:sp>
      <p:sp>
        <p:nvSpPr>
          <p:cNvPr id="71" name="">
            <a:extLst xmlns:a="http://schemas.openxmlformats.org/drawingml/2006/main">
              <a:ext uri="{FF2B5EF4-FFF2-40B4-BE49-F238E27FC236}">
                <a16:creationId xmlns:a16="http://schemas.microsoft.com/office/drawing/2014/main" id="{FA49B4D6-B49D-4921-BA25-FF9593419BC7}"/>
              </a:ext>
            </a:extLst>
          </p:cNvPr>
          <p:cNvSpPr>
            <a:spLocks xmlns:a="http://schemas.openxmlformats.org/drawingml/2006/main" noGrp="1"/>
          </p:cNvSpPr>
          <p:nvPr/>
        </p:nvSpPr>
        <p:spPr>
          <a:xfrm xmlns:a="http://schemas.openxmlformats.org/drawingml/2006/main">
            <a:off x="7505700" y="5286375"/>
            <a:ext cx="2085975"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Citizens</a:t>
            </a:r>
          </a:p>
        </p:txBody>
      </p:sp>
      <p:sp>
        <p:nvSpPr>
          <p:cNvPr id="72" name="">
            <a:extLst xmlns:a="http://schemas.openxmlformats.org/drawingml/2006/main">
              <a:ext uri="{FF2B5EF4-FFF2-40B4-BE49-F238E27FC236}">
                <a16:creationId xmlns:a16="http://schemas.microsoft.com/office/drawing/2014/main" id="{5B5EB53C-CF42-4ECC-9C52-BF14CE2E4843}"/>
              </a:ext>
            </a:extLst>
          </p:cNvPr>
          <p:cNvSpPr>
            <a:spLocks xmlns:a="http://schemas.openxmlformats.org/drawingml/2006/main" noGrp="1"/>
          </p:cNvSpPr>
          <p:nvPr/>
        </p:nvSpPr>
        <p:spPr>
          <a:xfrm xmlns:a="http://schemas.openxmlformats.org/drawingml/2006/main">
            <a:off x="9620250" y="5286375"/>
            <a:ext cx="2038350" cy="647700"/>
          </a:xfrm>
          <a:prstGeom xmlns:a="http://schemas.openxmlformats.org/drawingml/2006/main" prst="rect">
            <a:avLst/>
          </a:prstGeom>
          <a:solidFill xmlns:a="http://schemas.openxmlformats.org/drawingml/2006/main">
            <a:srgbClr val="FFFFFF"/>
          </a:solidFill>
          <a:ln xmlns:a="http://schemas.openxmlformats.org/drawingml/2006/main" w="9525">
            <a:solidFill>
              <a:srgbClr val="CBD5E1"/>
            </a:solidFill>
            <a:prstDash val="solid"/>
          </a:ln>
        </p:spPr>
      </p:sp>
      <p:sp>
        <p:nvSpPr>
          <p:cNvPr id="73" name="">
            <a:extLst xmlns:a="http://schemas.openxmlformats.org/drawingml/2006/main">
              <a:ext uri="{FF2B5EF4-FFF2-40B4-BE49-F238E27FC236}">
                <a16:creationId xmlns:a16="http://schemas.microsoft.com/office/drawing/2014/main" id="{2FFCE458-3986-4D97-B51F-2E95FE508AD5}"/>
              </a:ext>
            </a:extLst>
          </p:cNvPr>
          <p:cNvSpPr>
            <a:spLocks xmlns:a="http://schemas.openxmlformats.org/drawingml/2006/main" noGrp="1"/>
          </p:cNvSpPr>
          <p:nvPr/>
        </p:nvSpPr>
        <p:spPr>
          <a:xfrm xmlns:a="http://schemas.openxmlformats.org/drawingml/2006/main">
            <a:off x="9696450" y="5286375"/>
            <a:ext cx="18859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111827"/>
                </a:solidFill>
              </a:defRPr>
            </a:pPr>
            <a:r>
              <a:rPr sz="1200" b="0">
                <a:solidFill>
                  <a:srgbClr val="111827"/>
                </a:solidFill>
              </a:rPr>
              <a:t>Rights/accountability</a:t>
            </a:r>
          </a:p>
        </p:txBody>
      </p:sp>
      <p:sp>
        <p:nvSpPr>
          <p:cNvPr id="74" name="">
            <a:extLst xmlns:a="http://schemas.openxmlformats.org/drawingml/2006/main">
              <a:ext uri="{FF2B5EF4-FFF2-40B4-BE49-F238E27FC236}">
                <a16:creationId xmlns:a16="http://schemas.microsoft.com/office/drawing/2014/main" id="{D4B1765F-F4AB-4325-B4C4-2822F44BDAFF}"/>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19</a:t>
            </a:r>
          </a:p>
        </p:txBody>
      </p:sp>
    </p:spTree>
    <p:extLst>
      <p:ext uri="{BB962C8B-B14F-4D97-AF65-F5344CB8AC3E}">
        <p14:creationId xmlns:p14="http://schemas.microsoft.com/office/powerpoint/2010/main" val="942658683"/>
      </p:ext>
    </p:extLst>
  </p:cSld>
</p:sld>
</file>

<file path=ppt/slides/slide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5AFF989D-E369-4F63-A24E-0A39FC86CB5D}"/>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E51B42F2-088F-45C3-95AE-E2E1AC4814A5}"/>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The State is historical—not a timeless human arrangement</a:t>
            </a:r>
          </a:p>
        </p:txBody>
      </p:sp>
      <p:sp>
        <p:nvSpPr>
          <p:cNvPr id="3" name="">
            <a:extLst xmlns:a="http://schemas.openxmlformats.org/drawingml/2006/main">
              <a:ext uri="{FF2B5EF4-FFF2-40B4-BE49-F238E27FC236}">
                <a16:creationId xmlns:a16="http://schemas.microsoft.com/office/drawing/2014/main" id="{B03DC61C-E946-491B-8DD1-EFAF8635A7CC}"/>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sp>
        <p:nvSpPr>
          <p:cNvPr id="4" name="">
            <a:extLst xmlns:a="http://schemas.openxmlformats.org/drawingml/2006/main">
              <a:ext uri="{FF2B5EF4-FFF2-40B4-BE49-F238E27FC236}">
                <a16:creationId xmlns:a16="http://schemas.microsoft.com/office/drawing/2014/main" id="{88A8EF7B-EA44-484D-98F4-23849C862C6B}"/>
              </a:ext>
            </a:extLst>
          </p:cNvPr>
          <p:cNvSpPr>
            <a:spLocks xmlns:a="http://schemas.openxmlformats.org/drawingml/2006/main" noGrp="1"/>
          </p:cNvSpPr>
          <p:nvPr/>
        </p:nvSpPr>
        <p:spPr>
          <a:xfrm xmlns:a="http://schemas.openxmlformats.org/drawingml/2006/main">
            <a:off x="533400" y="1562100"/>
            <a:ext cx="2476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2878B5"/>
                </a:solidFill>
              </a:defRPr>
            </a:pPr>
            <a:r>
              <a:rPr sz="1275" b="1">
                <a:solidFill>
                  <a:srgbClr val="2878B5"/>
                </a:solidFill>
              </a:rPr>
              <a:t>Central idea</a:t>
            </a:r>
          </a:p>
        </p:txBody>
      </p:sp>
      <p:sp>
        <p:nvSpPr>
          <p:cNvPr id="5" name="">
            <a:extLst xmlns:a="http://schemas.openxmlformats.org/drawingml/2006/main">
              <a:ext uri="{FF2B5EF4-FFF2-40B4-BE49-F238E27FC236}">
                <a16:creationId xmlns:a16="http://schemas.microsoft.com/office/drawing/2014/main" id="{E191766B-3DA8-409A-AEBF-D0D813FA14F5}"/>
              </a:ext>
            </a:extLst>
          </p:cNvPr>
          <p:cNvSpPr>
            <a:spLocks xmlns:a="http://schemas.openxmlformats.org/drawingml/2006/main" noGrp="1"/>
          </p:cNvSpPr>
          <p:nvPr/>
        </p:nvSpPr>
        <p:spPr>
          <a:xfrm xmlns:a="http://schemas.openxmlformats.org/drawingml/2006/main">
            <a:off x="533400" y="1943100"/>
            <a:ext cx="6191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3000" b="1">
                <a:solidFill>
                  <a:srgbClr val="111827"/>
                </a:solidFill>
              </a:defRPr>
            </a:pPr>
            <a:r>
              <a:rPr sz="3000" b="1">
                <a:solidFill>
                  <a:srgbClr val="111827"/>
                </a:solidFill>
              </a:rPr>
              <a:t>Political organization changed when society changed.</a:t>
            </a:r>
          </a:p>
        </p:txBody>
      </p:sp>
      <p:sp>
        <p:nvSpPr>
          <p:cNvPr id="6" name="">
            <a:extLst xmlns:a="http://schemas.openxmlformats.org/drawingml/2006/main">
              <a:ext uri="{FF2B5EF4-FFF2-40B4-BE49-F238E27FC236}">
                <a16:creationId xmlns:a16="http://schemas.microsoft.com/office/drawing/2014/main" id="{0C9097B2-0808-437A-A140-2065DAA1AFEC}"/>
              </a:ext>
            </a:extLst>
          </p:cNvPr>
          <p:cNvSpPr>
            <a:spLocks xmlns:a="http://schemas.openxmlformats.org/drawingml/2006/main" noGrp="1"/>
          </p:cNvSpPr>
          <p:nvPr/>
        </p:nvSpPr>
        <p:spPr>
          <a:xfrm xmlns:a="http://schemas.openxmlformats.org/drawingml/2006/main">
            <a:off x="533400" y="3333750"/>
            <a:ext cx="2286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2878B5"/>
                </a:solidFill>
              </a:defRPr>
            </a:pPr>
            <a:r>
              <a:rPr sz="1650" b="1">
                <a:solidFill>
                  <a:srgbClr val="2878B5"/>
                </a:solidFill>
              </a:rPr>
              <a:t>•</a:t>
            </a:r>
          </a:p>
        </p:txBody>
      </p:sp>
      <p:sp>
        <p:nvSpPr>
          <p:cNvPr id="7" name="">
            <a:extLst xmlns:a="http://schemas.openxmlformats.org/drawingml/2006/main">
              <a:ext uri="{FF2B5EF4-FFF2-40B4-BE49-F238E27FC236}">
                <a16:creationId xmlns:a16="http://schemas.microsoft.com/office/drawing/2014/main" id="{D00D9ECB-4773-438B-B209-72E1B337A1E7}"/>
              </a:ext>
            </a:extLst>
          </p:cNvPr>
          <p:cNvSpPr>
            <a:spLocks xmlns:a="http://schemas.openxmlformats.org/drawingml/2006/main" noGrp="1"/>
          </p:cNvSpPr>
          <p:nvPr/>
        </p:nvSpPr>
        <p:spPr>
          <a:xfrm xmlns:a="http://schemas.openxmlformats.org/drawingml/2006/main">
            <a:off x="819150" y="3333750"/>
            <a:ext cx="60960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111827"/>
                </a:solidFill>
              </a:defRPr>
            </a:pPr>
            <a:r>
              <a:rPr sz="1650" b="0">
                <a:solidFill>
                  <a:srgbClr val="111827"/>
                </a:solidFill>
              </a:rPr>
              <a:t>Economy: hunting → agriculture → trade → industry</a:t>
            </a:r>
          </a:p>
        </p:txBody>
      </p:sp>
      <p:sp>
        <p:nvSpPr>
          <p:cNvPr id="8" name="">
            <a:extLst xmlns:a="http://schemas.openxmlformats.org/drawingml/2006/main">
              <a:ext uri="{FF2B5EF4-FFF2-40B4-BE49-F238E27FC236}">
                <a16:creationId xmlns:a16="http://schemas.microsoft.com/office/drawing/2014/main" id="{B4FEA8C4-CA81-4E01-847A-11314DAEA77D}"/>
              </a:ext>
            </a:extLst>
          </p:cNvPr>
          <p:cNvSpPr>
            <a:spLocks xmlns:a="http://schemas.openxmlformats.org/drawingml/2006/main" noGrp="1"/>
          </p:cNvSpPr>
          <p:nvPr/>
        </p:nvSpPr>
        <p:spPr>
          <a:xfrm xmlns:a="http://schemas.openxmlformats.org/drawingml/2006/main">
            <a:off x="533400" y="3981450"/>
            <a:ext cx="2286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2878B5"/>
                </a:solidFill>
              </a:defRPr>
            </a:pPr>
            <a:r>
              <a:rPr sz="1650" b="1">
                <a:solidFill>
                  <a:srgbClr val="2878B5"/>
                </a:solidFill>
              </a:rPr>
              <a:t>•</a:t>
            </a:r>
          </a:p>
        </p:txBody>
      </p:sp>
      <p:sp>
        <p:nvSpPr>
          <p:cNvPr id="9" name="">
            <a:extLst xmlns:a="http://schemas.openxmlformats.org/drawingml/2006/main">
              <a:ext uri="{FF2B5EF4-FFF2-40B4-BE49-F238E27FC236}">
                <a16:creationId xmlns:a16="http://schemas.microsoft.com/office/drawing/2014/main" id="{0E3DE621-083F-4367-B70D-EBE9AC7C8C93}"/>
              </a:ext>
            </a:extLst>
          </p:cNvPr>
          <p:cNvSpPr>
            <a:spLocks xmlns:a="http://schemas.openxmlformats.org/drawingml/2006/main" noGrp="1"/>
          </p:cNvSpPr>
          <p:nvPr/>
        </p:nvSpPr>
        <p:spPr>
          <a:xfrm xmlns:a="http://schemas.openxmlformats.org/drawingml/2006/main">
            <a:off x="819150" y="3981450"/>
            <a:ext cx="60960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111827"/>
                </a:solidFill>
              </a:defRPr>
            </a:pPr>
            <a:r>
              <a:rPr sz="1650" b="0">
                <a:solidFill>
                  <a:srgbClr val="111827"/>
                </a:solidFill>
              </a:rPr>
              <a:t>Authority: kinship → rulers → layered lords → sovereign government</a:t>
            </a:r>
          </a:p>
        </p:txBody>
      </p:sp>
      <p:sp>
        <p:nvSpPr>
          <p:cNvPr id="10" name="">
            <a:extLst xmlns:a="http://schemas.openxmlformats.org/drawingml/2006/main">
              <a:ext uri="{FF2B5EF4-FFF2-40B4-BE49-F238E27FC236}">
                <a16:creationId xmlns:a16="http://schemas.microsoft.com/office/drawing/2014/main" id="{3429F2CE-ADB1-4A15-9C92-0E495373257B}"/>
              </a:ext>
            </a:extLst>
          </p:cNvPr>
          <p:cNvSpPr>
            <a:spLocks xmlns:a="http://schemas.openxmlformats.org/drawingml/2006/main" noGrp="1"/>
          </p:cNvSpPr>
          <p:nvPr/>
        </p:nvSpPr>
        <p:spPr>
          <a:xfrm xmlns:a="http://schemas.openxmlformats.org/drawingml/2006/main">
            <a:off x="533400" y="4629150"/>
            <a:ext cx="2286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2878B5"/>
                </a:solidFill>
              </a:defRPr>
            </a:pPr>
            <a:r>
              <a:rPr sz="1650" b="1">
                <a:solidFill>
                  <a:srgbClr val="2878B5"/>
                </a:solidFill>
              </a:rPr>
              <a:t>•</a:t>
            </a:r>
          </a:p>
        </p:txBody>
      </p:sp>
      <p:sp>
        <p:nvSpPr>
          <p:cNvPr id="11" name="">
            <a:extLst xmlns:a="http://schemas.openxmlformats.org/drawingml/2006/main">
              <a:ext uri="{FF2B5EF4-FFF2-40B4-BE49-F238E27FC236}">
                <a16:creationId xmlns:a16="http://schemas.microsoft.com/office/drawing/2014/main" id="{BC9136AC-4E83-40FA-873A-4BA3C227E654}"/>
              </a:ext>
            </a:extLst>
          </p:cNvPr>
          <p:cNvSpPr>
            <a:spLocks xmlns:a="http://schemas.openxmlformats.org/drawingml/2006/main" noGrp="1"/>
          </p:cNvSpPr>
          <p:nvPr/>
        </p:nvSpPr>
        <p:spPr>
          <a:xfrm xmlns:a="http://schemas.openxmlformats.org/drawingml/2006/main">
            <a:off x="819150" y="4629150"/>
            <a:ext cx="60960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111827"/>
                </a:solidFill>
              </a:defRPr>
            </a:pPr>
            <a:r>
              <a:rPr sz="1650" b="0">
                <a:solidFill>
                  <a:srgbClr val="111827"/>
                </a:solidFill>
              </a:rPr>
              <a:t>Identity: clan or locality → citizenship → territorial nation</a:t>
            </a:r>
          </a:p>
        </p:txBody>
      </p:sp>
      <p:sp>
        <p:nvSpPr>
          <p:cNvPr id="12" name="">
            <a:extLst xmlns:a="http://schemas.openxmlformats.org/drawingml/2006/main">
              <a:ext uri="{FF2B5EF4-FFF2-40B4-BE49-F238E27FC236}">
                <a16:creationId xmlns:a16="http://schemas.microsoft.com/office/drawing/2014/main" id="{6867F77B-9B41-434D-8600-759679E1BFD7}"/>
              </a:ext>
            </a:extLst>
          </p:cNvPr>
          <p:cNvSpPr>
            <a:spLocks xmlns:a="http://schemas.openxmlformats.org/drawingml/2006/main" noGrp="1"/>
          </p:cNvSpPr>
          <p:nvPr/>
        </p:nvSpPr>
        <p:spPr>
          <a:xfrm xmlns:a="http://schemas.openxmlformats.org/drawingml/2006/main">
            <a:off x="7524750" y="1714500"/>
            <a:ext cx="3714750" cy="3524250"/>
          </a:xfrm>
          <a:prstGeom xmlns:a="http://schemas.openxmlformats.org/drawingml/2006/main" prst="roundRect">
            <a:avLst>
              <a:gd name="adj" fmla="val 2162"/>
            </a:avLst>
          </a:prstGeom>
          <a:solidFill xmlns:a="http://schemas.openxmlformats.org/drawingml/2006/main">
            <a:srgbClr val="F6E8CE"/>
          </a:solidFill>
          <a:ln xmlns:a="http://schemas.openxmlformats.org/drawingml/2006/main" w="9525">
            <a:solidFill>
              <a:srgbClr val="F6E8CE"/>
            </a:solidFill>
            <a:prstDash val="solid"/>
          </a:ln>
        </p:spPr>
      </p:sp>
      <p:sp>
        <p:nvSpPr>
          <p:cNvPr id="13" name="">
            <a:extLst xmlns:a="http://schemas.openxmlformats.org/drawingml/2006/main">
              <a:ext uri="{FF2B5EF4-FFF2-40B4-BE49-F238E27FC236}">
                <a16:creationId xmlns:a16="http://schemas.microsoft.com/office/drawing/2014/main" id="{2D12DBF0-4FE6-43DF-AEF7-4838B041FC02}"/>
              </a:ext>
            </a:extLst>
          </p:cNvPr>
          <p:cNvSpPr>
            <a:spLocks xmlns:a="http://schemas.openxmlformats.org/drawingml/2006/main" noGrp="1"/>
          </p:cNvSpPr>
          <p:nvPr/>
        </p:nvSpPr>
        <p:spPr>
          <a:xfrm xmlns:a="http://schemas.openxmlformats.org/drawingml/2006/main">
            <a:off x="7905750" y="2047875"/>
            <a:ext cx="295275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111827"/>
                </a:solidFill>
              </a:defRPr>
            </a:pPr>
            <a:r>
              <a:rPr sz="1650" b="1">
                <a:solidFill>
                  <a:srgbClr val="111827"/>
                </a:solidFill>
              </a:rPr>
              <a:t>Think of the State as a</a:t>
            </a:r>
          </a:p>
          <a:p xmlns:a="http://schemas.openxmlformats.org/drawingml/2006/main">
            <a:pPr algn="ctr">
              <a:defRPr sz="1650" b="1">
                <a:solidFill>
                  <a:srgbClr val="111827"/>
                </a:solidFill>
              </a:defRPr>
            </a:pPr>
            <a:r>
              <a:rPr sz="1650" b="1">
                <a:solidFill>
                  <a:srgbClr val="111827"/>
                </a:solidFill>
              </a:rPr>
              <a:t>changing answer to one question:</a:t>
            </a:r>
          </a:p>
        </p:txBody>
      </p:sp>
      <p:sp>
        <p:nvSpPr>
          <p:cNvPr id="14" name="">
            <a:extLst xmlns:a="http://schemas.openxmlformats.org/drawingml/2006/main">
              <a:ext uri="{FF2B5EF4-FFF2-40B4-BE49-F238E27FC236}">
                <a16:creationId xmlns:a16="http://schemas.microsoft.com/office/drawing/2014/main" id="{B9DE1D28-915B-405B-A95B-13B91F2CAF43}"/>
              </a:ext>
            </a:extLst>
          </p:cNvPr>
          <p:cNvSpPr>
            <a:spLocks xmlns:a="http://schemas.openxmlformats.org/drawingml/2006/main" noGrp="1"/>
          </p:cNvSpPr>
          <p:nvPr/>
        </p:nvSpPr>
        <p:spPr>
          <a:xfrm xmlns:a="http://schemas.openxmlformats.org/drawingml/2006/main">
            <a:off x="7905750" y="3190875"/>
            <a:ext cx="2952750" cy="1762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100" b="1">
                <a:solidFill>
                  <a:srgbClr val="A6413B"/>
                </a:solidFill>
              </a:defRPr>
            </a:pPr>
            <a:r>
              <a:rPr sz="2100" b="1">
                <a:solidFill>
                  <a:srgbClr val="A6413B"/>
                </a:solidFill>
              </a:rPr>
              <a:t>Who has the authority</a:t>
            </a:r>
          </a:p>
          <a:p xmlns:a="http://schemas.openxmlformats.org/drawingml/2006/main">
            <a:pPr algn="ctr">
              <a:defRPr sz="2100" b="1">
                <a:solidFill>
                  <a:srgbClr val="A6413B"/>
                </a:solidFill>
              </a:defRPr>
            </a:pPr>
            <a:r>
              <a:rPr sz="2100" b="1">
                <a:solidFill>
                  <a:srgbClr val="A6413B"/>
                </a:solidFill>
              </a:rPr>
              <a:t>to make and enforce</a:t>
            </a:r>
          </a:p>
          <a:p xmlns:a="http://schemas.openxmlformats.org/drawingml/2006/main">
            <a:pPr algn="ctr">
              <a:defRPr sz="2100" b="1">
                <a:solidFill>
                  <a:srgbClr val="A6413B"/>
                </a:solidFill>
              </a:defRPr>
            </a:pPr>
            <a:r>
              <a:rPr sz="2100" b="1">
                <a:solidFill>
                  <a:srgbClr val="A6413B"/>
                </a:solidFill>
              </a:rPr>
              <a:t>collective decisions?</a:t>
            </a:r>
          </a:p>
        </p:txBody>
      </p:sp>
      <p:sp>
        <p:nvSpPr>
          <p:cNvPr id="15" name="">
            <a:extLst xmlns:a="http://schemas.openxmlformats.org/drawingml/2006/main">
              <a:ext uri="{FF2B5EF4-FFF2-40B4-BE49-F238E27FC236}">
                <a16:creationId xmlns:a16="http://schemas.microsoft.com/office/drawing/2014/main" id="{42239550-14A2-4D4C-83EC-1A44E8405A1A}"/>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02</a:t>
            </a:r>
          </a:p>
        </p:txBody>
      </p:sp>
    </p:spTree>
    <p:extLst>
      <p:ext uri="{BB962C8B-B14F-4D97-AF65-F5344CB8AC3E}">
        <p14:creationId xmlns:p14="http://schemas.microsoft.com/office/powerpoint/2010/main" val="1100994715"/>
      </p:ext>
    </p:extLst>
  </p:cSld>
</p:sld>
</file>

<file path=ppt/slides/slide2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5E395A71-D67C-4C77-A4E9-CD0794E4705C}"/>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78724B2F-B8B9-4102-9887-BDEBE681406B}"/>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The modern State is a layered historical achievement—and an unfinished project</a:t>
            </a:r>
          </a:p>
        </p:txBody>
      </p:sp>
      <p:sp>
        <p:nvSpPr>
          <p:cNvPr id="3" name="">
            <a:extLst xmlns:a="http://schemas.openxmlformats.org/drawingml/2006/main">
              <a:ext uri="{FF2B5EF4-FFF2-40B4-BE49-F238E27FC236}">
                <a16:creationId xmlns:a16="http://schemas.microsoft.com/office/drawing/2014/main" id="{E4B576D1-92DC-4A0A-96FD-C8E93A9A03B9}"/>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sp>
        <p:nvSpPr>
          <p:cNvPr id="4" name="">
            <a:extLst xmlns:a="http://schemas.openxmlformats.org/drawingml/2006/main">
              <a:ext uri="{FF2B5EF4-FFF2-40B4-BE49-F238E27FC236}">
                <a16:creationId xmlns:a16="http://schemas.microsoft.com/office/drawing/2014/main" id="{01398451-E22E-400D-A5AA-336EA38BE1D5}"/>
              </a:ext>
            </a:extLst>
          </p:cNvPr>
          <p:cNvSpPr>
            <a:spLocks xmlns:a="http://schemas.openxmlformats.org/drawingml/2006/main" noGrp="1"/>
          </p:cNvSpPr>
          <p:nvPr/>
        </p:nvSpPr>
        <p:spPr>
          <a:xfrm xmlns:a="http://schemas.openxmlformats.org/drawingml/2006/main">
            <a:off x="533400" y="1857375"/>
            <a:ext cx="25527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850" b="1">
                <a:solidFill>
                  <a:srgbClr val="2878B5"/>
                </a:solidFill>
              </a:defRPr>
            </a:pPr>
            <a:r>
              <a:rPr sz="2850" b="1">
                <a:solidFill>
                  <a:srgbClr val="2878B5"/>
                </a:solidFill>
              </a:rPr>
              <a:t>LAW</a:t>
            </a:r>
          </a:p>
        </p:txBody>
      </p:sp>
      <p:sp>
        <p:nvSpPr>
          <p:cNvPr id="5" name="">
            <a:extLst xmlns:a="http://schemas.openxmlformats.org/drawingml/2006/main">
              <a:ext uri="{FF2B5EF4-FFF2-40B4-BE49-F238E27FC236}">
                <a16:creationId xmlns:a16="http://schemas.microsoft.com/office/drawing/2014/main" id="{56343B65-89FF-4FAC-BA6B-97A83B1B88AC}"/>
              </a:ext>
            </a:extLst>
          </p:cNvPr>
          <p:cNvSpPr>
            <a:spLocks xmlns:a="http://schemas.openxmlformats.org/drawingml/2006/main" noGrp="1"/>
          </p:cNvSpPr>
          <p:nvPr/>
        </p:nvSpPr>
        <p:spPr>
          <a:xfrm xmlns:a="http://schemas.openxmlformats.org/drawingml/2006/main">
            <a:off x="3390900" y="1857375"/>
            <a:ext cx="25527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100" b="1">
                <a:solidFill>
                  <a:srgbClr val="C98B2E"/>
                </a:solidFill>
              </a:defRPr>
            </a:pPr>
            <a:r>
              <a:rPr sz="2100" b="1">
                <a:solidFill>
                  <a:srgbClr val="C98B2E"/>
                </a:solidFill>
              </a:rPr>
              <a:t>SOVEREIGNTY</a:t>
            </a:r>
          </a:p>
        </p:txBody>
      </p:sp>
      <p:sp>
        <p:nvSpPr>
          <p:cNvPr id="6" name="">
            <a:extLst xmlns:a="http://schemas.openxmlformats.org/drawingml/2006/main">
              <a:ext uri="{FF2B5EF4-FFF2-40B4-BE49-F238E27FC236}">
                <a16:creationId xmlns:a16="http://schemas.microsoft.com/office/drawing/2014/main" id="{A338B5A7-91DA-49E7-8074-65D41F702B12}"/>
              </a:ext>
            </a:extLst>
          </p:cNvPr>
          <p:cNvSpPr>
            <a:spLocks xmlns:a="http://schemas.openxmlformats.org/drawingml/2006/main" noGrp="1"/>
          </p:cNvSpPr>
          <p:nvPr/>
        </p:nvSpPr>
        <p:spPr>
          <a:xfrm xmlns:a="http://schemas.openxmlformats.org/drawingml/2006/main">
            <a:off x="6248400" y="1857375"/>
            <a:ext cx="25527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850" b="1">
                <a:solidFill>
                  <a:srgbClr val="A6413B"/>
                </a:solidFill>
              </a:defRPr>
            </a:pPr>
            <a:r>
              <a:rPr sz="2850" b="1">
                <a:solidFill>
                  <a:srgbClr val="A6413B"/>
                </a:solidFill>
              </a:rPr>
              <a:t>RIGHTS</a:t>
            </a:r>
          </a:p>
        </p:txBody>
      </p:sp>
      <p:sp>
        <p:nvSpPr>
          <p:cNvPr id="7" name="">
            <a:extLst xmlns:a="http://schemas.openxmlformats.org/drawingml/2006/main">
              <a:ext uri="{FF2B5EF4-FFF2-40B4-BE49-F238E27FC236}">
                <a16:creationId xmlns:a16="http://schemas.microsoft.com/office/drawing/2014/main" id="{C39B9651-0C0E-4BCB-B43E-4F5002C71BE0}"/>
              </a:ext>
            </a:extLst>
          </p:cNvPr>
          <p:cNvSpPr>
            <a:spLocks xmlns:a="http://schemas.openxmlformats.org/drawingml/2006/main" noGrp="1"/>
          </p:cNvSpPr>
          <p:nvPr/>
        </p:nvSpPr>
        <p:spPr>
          <a:xfrm xmlns:a="http://schemas.openxmlformats.org/drawingml/2006/main">
            <a:off x="9105900" y="1857375"/>
            <a:ext cx="25527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2F7D63"/>
                </a:solidFill>
              </a:defRPr>
            </a:pPr>
            <a:r>
              <a:rPr sz="1650" b="1">
                <a:solidFill>
                  <a:srgbClr val="2F7D63"/>
                </a:solidFill>
              </a:rPr>
              <a:t>ACCOUNTABILITY</a:t>
            </a:r>
          </a:p>
        </p:txBody>
      </p:sp>
      <p:sp>
        <p:nvSpPr>
          <p:cNvPr id="8" name="">
            <a:extLst xmlns:a="http://schemas.openxmlformats.org/drawingml/2006/main">
              <a:ext uri="{FF2B5EF4-FFF2-40B4-BE49-F238E27FC236}">
                <a16:creationId xmlns:a16="http://schemas.microsoft.com/office/drawing/2014/main" id="{EB2535AD-A4ED-45DC-9B70-087B0E36B765}"/>
              </a:ext>
            </a:extLst>
          </p:cNvPr>
          <p:cNvSpPr>
            <a:spLocks xmlns:a="http://schemas.openxmlformats.org/drawingml/2006/main" noGrp="1"/>
          </p:cNvSpPr>
          <p:nvPr/>
        </p:nvSpPr>
        <p:spPr>
          <a:xfrm xmlns:a="http://schemas.openxmlformats.org/drawingml/2006/main">
            <a:off x="876300" y="2857500"/>
            <a:ext cx="10458450" cy="0"/>
          </a:xfrm>
          <a:prstGeom xmlns:a="http://schemas.openxmlformats.org/drawingml/2006/main" prst="line">
            <a:avLst/>
          </a:prstGeom>
          <a:noFill xmlns:a="http://schemas.openxmlformats.org/drawingml/2006/main"/>
          <a:ln xmlns:a="http://schemas.openxmlformats.org/drawingml/2006/main" w="28575">
            <a:solidFill>
              <a:srgbClr val="CBD5E1"/>
            </a:solidFill>
            <a:prstDash val="solid"/>
          </a:ln>
        </p:spPr>
      </p:sp>
      <p:sp>
        <p:nvSpPr>
          <p:cNvPr id="9" name="">
            <a:extLst xmlns:a="http://schemas.openxmlformats.org/drawingml/2006/main">
              <a:ext uri="{FF2B5EF4-FFF2-40B4-BE49-F238E27FC236}">
                <a16:creationId xmlns:a16="http://schemas.microsoft.com/office/drawing/2014/main" id="{E80F2CA5-0BBF-42B6-8F16-A578A4C9A1D9}"/>
              </a:ext>
            </a:extLst>
          </p:cNvPr>
          <p:cNvSpPr>
            <a:spLocks xmlns:a="http://schemas.openxmlformats.org/drawingml/2006/main" noGrp="1"/>
          </p:cNvSpPr>
          <p:nvPr/>
        </p:nvSpPr>
        <p:spPr>
          <a:xfrm xmlns:a="http://schemas.openxmlformats.org/drawingml/2006/main">
            <a:off x="533400" y="3333750"/>
            <a:ext cx="3333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52606D"/>
                </a:solidFill>
              </a:defRPr>
            </a:pPr>
            <a:r>
              <a:rPr sz="1350" b="1">
                <a:solidFill>
                  <a:srgbClr val="52606D"/>
                </a:solidFill>
              </a:rPr>
              <a:t>Final classroom challenge</a:t>
            </a:r>
          </a:p>
        </p:txBody>
      </p:sp>
      <p:sp>
        <p:nvSpPr>
          <p:cNvPr id="10" name="">
            <a:extLst xmlns:a="http://schemas.openxmlformats.org/drawingml/2006/main">
              <a:ext uri="{FF2B5EF4-FFF2-40B4-BE49-F238E27FC236}">
                <a16:creationId xmlns:a16="http://schemas.microsoft.com/office/drawing/2014/main" id="{6658E92E-EBDD-4EAC-A304-0A3EE876DB8A}"/>
              </a:ext>
            </a:extLst>
          </p:cNvPr>
          <p:cNvSpPr>
            <a:spLocks xmlns:a="http://schemas.openxmlformats.org/drawingml/2006/main" noGrp="1"/>
          </p:cNvSpPr>
          <p:nvPr/>
        </p:nvSpPr>
        <p:spPr>
          <a:xfrm xmlns:a="http://schemas.openxmlformats.org/drawingml/2006/main">
            <a:off x="533400" y="3762375"/>
            <a:ext cx="111252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550" b="1">
                <a:solidFill>
                  <a:srgbClr val="111827"/>
                </a:solidFill>
              </a:defRPr>
            </a:pPr>
            <a:r>
              <a:rPr sz="2550" b="1">
                <a:solidFill>
                  <a:srgbClr val="111827"/>
                </a:solidFill>
              </a:rPr>
              <a:t>Choose one present-day State. Which historical layer is strongest—and which remains incomplete?</a:t>
            </a:r>
          </a:p>
        </p:txBody>
      </p:sp>
      <p:sp>
        <p:nvSpPr>
          <p:cNvPr id="11" name="">
            <a:extLst xmlns:a="http://schemas.openxmlformats.org/drawingml/2006/main">
              <a:ext uri="{FF2B5EF4-FFF2-40B4-BE49-F238E27FC236}">
                <a16:creationId xmlns:a16="http://schemas.microsoft.com/office/drawing/2014/main" id="{ED2A629B-8E5A-4122-83A7-896873CDE49C}"/>
              </a:ext>
            </a:extLst>
          </p:cNvPr>
          <p:cNvSpPr>
            <a:spLocks xmlns:a="http://schemas.openxmlformats.org/drawingml/2006/main" noGrp="1"/>
          </p:cNvSpPr>
          <p:nvPr/>
        </p:nvSpPr>
        <p:spPr>
          <a:xfrm xmlns:a="http://schemas.openxmlformats.org/drawingml/2006/main">
            <a:off x="590550" y="5191125"/>
            <a:ext cx="2000250" cy="323850"/>
          </a:xfrm>
          <a:prstGeom xmlns:a="http://schemas.openxmlformats.org/drawingml/2006/main" prst="roundRect">
            <a:avLst>
              <a:gd name="adj" fmla="val 23529"/>
            </a:avLst>
          </a:prstGeom>
          <a:solidFill xmlns:a="http://schemas.openxmlformats.org/drawingml/2006/main">
            <a:srgbClr val="F1F5F9"/>
          </a:solidFill>
          <a:ln xmlns:a="http://schemas.openxmlformats.org/drawingml/2006/main" w="9525">
            <a:solidFill>
              <a:srgbClr val="F1F5F9"/>
            </a:solidFill>
            <a:prstDash val="solid"/>
          </a:ln>
        </p:spPr>
      </p:sp>
      <p:sp>
        <p:nvSpPr>
          <p:cNvPr id="12" name="">
            <a:extLst xmlns:a="http://schemas.openxmlformats.org/drawingml/2006/main">
              <a:ext uri="{FF2B5EF4-FFF2-40B4-BE49-F238E27FC236}">
                <a16:creationId xmlns:a16="http://schemas.microsoft.com/office/drawing/2014/main" id="{F1FB4C98-C8A4-49C7-A22D-1B4AD79D4377}"/>
              </a:ext>
            </a:extLst>
          </p:cNvPr>
          <p:cNvSpPr>
            <a:spLocks xmlns:a="http://schemas.openxmlformats.org/drawingml/2006/main" noGrp="1"/>
          </p:cNvSpPr>
          <p:nvPr/>
        </p:nvSpPr>
        <p:spPr>
          <a:xfrm xmlns:a="http://schemas.openxmlformats.org/drawingml/2006/main">
            <a:off x="666750" y="5191125"/>
            <a:ext cx="1847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050" b="1">
                <a:solidFill>
                  <a:srgbClr val="111827"/>
                </a:solidFill>
              </a:defRPr>
            </a:pPr>
            <a:r>
              <a:rPr sz="1050" b="1">
                <a:solidFill>
                  <a:srgbClr val="111827"/>
                </a:solidFill>
              </a:rPr>
              <a:t>Who rules?</a:t>
            </a:r>
          </a:p>
        </p:txBody>
      </p:sp>
      <p:sp>
        <p:nvSpPr>
          <p:cNvPr id="13" name="">
            <a:extLst xmlns:a="http://schemas.openxmlformats.org/drawingml/2006/main">
              <a:ext uri="{FF2B5EF4-FFF2-40B4-BE49-F238E27FC236}">
                <a16:creationId xmlns:a16="http://schemas.microsoft.com/office/drawing/2014/main" id="{EAF5CF86-38BB-4A87-A99E-38CA8C44F5D3}"/>
              </a:ext>
            </a:extLst>
          </p:cNvPr>
          <p:cNvSpPr>
            <a:spLocks xmlns:a="http://schemas.openxmlformats.org/drawingml/2006/main" noGrp="1"/>
          </p:cNvSpPr>
          <p:nvPr/>
        </p:nvSpPr>
        <p:spPr>
          <a:xfrm xmlns:a="http://schemas.openxmlformats.org/drawingml/2006/main">
            <a:off x="2857500" y="5191125"/>
            <a:ext cx="2000250" cy="323850"/>
          </a:xfrm>
          <a:prstGeom xmlns:a="http://schemas.openxmlformats.org/drawingml/2006/main" prst="roundRect">
            <a:avLst>
              <a:gd name="adj" fmla="val 23529"/>
            </a:avLst>
          </a:prstGeom>
          <a:solidFill xmlns:a="http://schemas.openxmlformats.org/drawingml/2006/main">
            <a:srgbClr val="F1F5F9"/>
          </a:solidFill>
          <a:ln xmlns:a="http://schemas.openxmlformats.org/drawingml/2006/main" w="9525">
            <a:solidFill>
              <a:srgbClr val="F1F5F9"/>
            </a:solidFill>
            <a:prstDash val="solid"/>
          </a:ln>
        </p:spPr>
      </p:sp>
      <p:sp>
        <p:nvSpPr>
          <p:cNvPr id="14" name="">
            <a:extLst xmlns:a="http://schemas.openxmlformats.org/drawingml/2006/main">
              <a:ext uri="{FF2B5EF4-FFF2-40B4-BE49-F238E27FC236}">
                <a16:creationId xmlns:a16="http://schemas.microsoft.com/office/drawing/2014/main" id="{EE0FD509-B919-4893-8504-C93A0BA0B22F}"/>
              </a:ext>
            </a:extLst>
          </p:cNvPr>
          <p:cNvSpPr>
            <a:spLocks xmlns:a="http://schemas.openxmlformats.org/drawingml/2006/main" noGrp="1"/>
          </p:cNvSpPr>
          <p:nvPr/>
        </p:nvSpPr>
        <p:spPr>
          <a:xfrm xmlns:a="http://schemas.openxmlformats.org/drawingml/2006/main">
            <a:off x="2933700" y="5191125"/>
            <a:ext cx="1847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050" b="1">
                <a:solidFill>
                  <a:srgbClr val="111827"/>
                </a:solidFill>
              </a:defRPr>
            </a:pPr>
            <a:r>
              <a:rPr sz="1050" b="1">
                <a:solidFill>
                  <a:srgbClr val="111827"/>
                </a:solidFill>
              </a:rPr>
              <a:t>By what law?</a:t>
            </a:r>
          </a:p>
        </p:txBody>
      </p:sp>
      <p:sp>
        <p:nvSpPr>
          <p:cNvPr id="15" name="">
            <a:extLst xmlns:a="http://schemas.openxmlformats.org/drawingml/2006/main">
              <a:ext uri="{FF2B5EF4-FFF2-40B4-BE49-F238E27FC236}">
                <a16:creationId xmlns:a16="http://schemas.microsoft.com/office/drawing/2014/main" id="{8F8EFBA2-0036-4536-A498-E58985918E0D}"/>
              </a:ext>
            </a:extLst>
          </p:cNvPr>
          <p:cNvSpPr>
            <a:spLocks xmlns:a="http://schemas.openxmlformats.org/drawingml/2006/main" noGrp="1"/>
          </p:cNvSpPr>
          <p:nvPr/>
        </p:nvSpPr>
        <p:spPr>
          <a:xfrm xmlns:a="http://schemas.openxmlformats.org/drawingml/2006/main">
            <a:off x="5124450" y="5191125"/>
            <a:ext cx="2000250" cy="323850"/>
          </a:xfrm>
          <a:prstGeom xmlns:a="http://schemas.openxmlformats.org/drawingml/2006/main" prst="roundRect">
            <a:avLst>
              <a:gd name="adj" fmla="val 23529"/>
            </a:avLst>
          </a:prstGeom>
          <a:solidFill xmlns:a="http://schemas.openxmlformats.org/drawingml/2006/main">
            <a:srgbClr val="F1F5F9"/>
          </a:solidFill>
          <a:ln xmlns:a="http://schemas.openxmlformats.org/drawingml/2006/main" w="9525">
            <a:solidFill>
              <a:srgbClr val="F1F5F9"/>
            </a:solidFill>
            <a:prstDash val="solid"/>
          </a:ln>
        </p:spPr>
      </p:sp>
      <p:sp>
        <p:nvSpPr>
          <p:cNvPr id="16" name="">
            <a:extLst xmlns:a="http://schemas.openxmlformats.org/drawingml/2006/main">
              <a:ext uri="{FF2B5EF4-FFF2-40B4-BE49-F238E27FC236}">
                <a16:creationId xmlns:a16="http://schemas.microsoft.com/office/drawing/2014/main" id="{0CEB0C7E-13F7-4720-A55A-FC9F790C02E1}"/>
              </a:ext>
            </a:extLst>
          </p:cNvPr>
          <p:cNvSpPr>
            <a:spLocks xmlns:a="http://schemas.openxmlformats.org/drawingml/2006/main" noGrp="1"/>
          </p:cNvSpPr>
          <p:nvPr/>
        </p:nvSpPr>
        <p:spPr>
          <a:xfrm xmlns:a="http://schemas.openxmlformats.org/drawingml/2006/main">
            <a:off x="5200650" y="5191125"/>
            <a:ext cx="1847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050" b="1">
                <a:solidFill>
                  <a:srgbClr val="111827"/>
                </a:solidFill>
              </a:defRPr>
            </a:pPr>
            <a:r>
              <a:rPr sz="1050" b="1">
                <a:solidFill>
                  <a:srgbClr val="111827"/>
                </a:solidFill>
              </a:rPr>
              <a:t>Within which territory?</a:t>
            </a:r>
          </a:p>
        </p:txBody>
      </p:sp>
      <p:sp>
        <p:nvSpPr>
          <p:cNvPr id="17" name="">
            <a:extLst xmlns:a="http://schemas.openxmlformats.org/drawingml/2006/main">
              <a:ext uri="{FF2B5EF4-FFF2-40B4-BE49-F238E27FC236}">
                <a16:creationId xmlns:a16="http://schemas.microsoft.com/office/drawing/2014/main" id="{528545A2-5C25-49F9-BED8-51BE1B3B95C4}"/>
              </a:ext>
            </a:extLst>
          </p:cNvPr>
          <p:cNvSpPr>
            <a:spLocks xmlns:a="http://schemas.openxmlformats.org/drawingml/2006/main" noGrp="1"/>
          </p:cNvSpPr>
          <p:nvPr/>
        </p:nvSpPr>
        <p:spPr>
          <a:xfrm xmlns:a="http://schemas.openxmlformats.org/drawingml/2006/main">
            <a:off x="7391400" y="5191125"/>
            <a:ext cx="2000250" cy="323850"/>
          </a:xfrm>
          <a:prstGeom xmlns:a="http://schemas.openxmlformats.org/drawingml/2006/main" prst="roundRect">
            <a:avLst>
              <a:gd name="adj" fmla="val 23529"/>
            </a:avLst>
          </a:prstGeom>
          <a:solidFill xmlns:a="http://schemas.openxmlformats.org/drawingml/2006/main">
            <a:srgbClr val="F1F5F9"/>
          </a:solidFill>
          <a:ln xmlns:a="http://schemas.openxmlformats.org/drawingml/2006/main" w="9525">
            <a:solidFill>
              <a:srgbClr val="F1F5F9"/>
            </a:solidFill>
            <a:prstDash val="solid"/>
          </a:ln>
        </p:spPr>
      </p:sp>
      <p:sp>
        <p:nvSpPr>
          <p:cNvPr id="18" name="">
            <a:extLst xmlns:a="http://schemas.openxmlformats.org/drawingml/2006/main">
              <a:ext uri="{FF2B5EF4-FFF2-40B4-BE49-F238E27FC236}">
                <a16:creationId xmlns:a16="http://schemas.microsoft.com/office/drawing/2014/main" id="{193B994E-B60F-4B96-BFC7-2FA391FE1F43}"/>
              </a:ext>
            </a:extLst>
          </p:cNvPr>
          <p:cNvSpPr>
            <a:spLocks xmlns:a="http://schemas.openxmlformats.org/drawingml/2006/main" noGrp="1"/>
          </p:cNvSpPr>
          <p:nvPr/>
        </p:nvSpPr>
        <p:spPr>
          <a:xfrm xmlns:a="http://schemas.openxmlformats.org/drawingml/2006/main">
            <a:off x="7467600" y="5191125"/>
            <a:ext cx="1847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050" b="1">
                <a:solidFill>
                  <a:srgbClr val="111827"/>
                </a:solidFill>
              </a:defRPr>
            </a:pPr>
            <a:r>
              <a:rPr sz="1050" b="1">
                <a:solidFill>
                  <a:srgbClr val="111827"/>
                </a:solidFill>
              </a:rPr>
              <a:t>With whose consent?</a:t>
            </a:r>
          </a:p>
        </p:txBody>
      </p:sp>
      <p:sp>
        <p:nvSpPr>
          <p:cNvPr id="19" name="">
            <a:extLst xmlns:a="http://schemas.openxmlformats.org/drawingml/2006/main">
              <a:ext uri="{FF2B5EF4-FFF2-40B4-BE49-F238E27FC236}">
                <a16:creationId xmlns:a16="http://schemas.microsoft.com/office/drawing/2014/main" id="{520CCA4A-F6ED-4B51-A022-3CA0587EE2BF}"/>
              </a:ext>
            </a:extLst>
          </p:cNvPr>
          <p:cNvSpPr>
            <a:spLocks xmlns:a="http://schemas.openxmlformats.org/drawingml/2006/main" noGrp="1"/>
          </p:cNvSpPr>
          <p:nvPr/>
        </p:nvSpPr>
        <p:spPr>
          <a:xfrm xmlns:a="http://schemas.openxmlformats.org/drawingml/2006/main">
            <a:off x="9658350" y="5191125"/>
            <a:ext cx="2000250" cy="323850"/>
          </a:xfrm>
          <a:prstGeom xmlns:a="http://schemas.openxmlformats.org/drawingml/2006/main" prst="roundRect">
            <a:avLst>
              <a:gd name="adj" fmla="val 23529"/>
            </a:avLst>
          </a:prstGeom>
          <a:solidFill xmlns:a="http://schemas.openxmlformats.org/drawingml/2006/main">
            <a:srgbClr val="DFF2FA"/>
          </a:solidFill>
          <a:ln xmlns:a="http://schemas.openxmlformats.org/drawingml/2006/main" w="9525">
            <a:solidFill>
              <a:srgbClr val="DFF2FA"/>
            </a:solidFill>
            <a:prstDash val="solid"/>
          </a:ln>
        </p:spPr>
      </p:sp>
      <p:sp>
        <p:nvSpPr>
          <p:cNvPr id="20" name="">
            <a:extLst xmlns:a="http://schemas.openxmlformats.org/drawingml/2006/main">
              <a:ext uri="{FF2B5EF4-FFF2-40B4-BE49-F238E27FC236}">
                <a16:creationId xmlns:a16="http://schemas.microsoft.com/office/drawing/2014/main" id="{E57C53C4-9538-433C-8508-AF0A902DBB25}"/>
              </a:ext>
            </a:extLst>
          </p:cNvPr>
          <p:cNvSpPr>
            <a:spLocks xmlns:a="http://schemas.openxmlformats.org/drawingml/2006/main" noGrp="1"/>
          </p:cNvSpPr>
          <p:nvPr/>
        </p:nvSpPr>
        <p:spPr>
          <a:xfrm xmlns:a="http://schemas.openxmlformats.org/drawingml/2006/main">
            <a:off x="9734550" y="5191125"/>
            <a:ext cx="1847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050" b="1">
                <a:solidFill>
                  <a:srgbClr val="111827"/>
                </a:solidFill>
              </a:defRPr>
            </a:pPr>
            <a:r>
              <a:rPr sz="1050" b="1">
                <a:solidFill>
                  <a:srgbClr val="111827"/>
                </a:solidFill>
              </a:rPr>
              <a:t>Under what limits?</a:t>
            </a:r>
          </a:p>
        </p:txBody>
      </p:sp>
      <p:sp>
        <p:nvSpPr>
          <p:cNvPr id="21" name="">
            <a:extLst xmlns:a="http://schemas.openxmlformats.org/drawingml/2006/main">
              <a:ext uri="{FF2B5EF4-FFF2-40B4-BE49-F238E27FC236}">
                <a16:creationId xmlns:a16="http://schemas.microsoft.com/office/drawing/2014/main" id="{4EF04026-534F-4A84-8DA3-95FDD3BA42AD}"/>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20</a:t>
            </a:r>
          </a:p>
        </p:txBody>
      </p:sp>
    </p:spTree>
    <p:extLst>
      <p:ext uri="{BB962C8B-B14F-4D97-AF65-F5344CB8AC3E}">
        <p14:creationId xmlns:p14="http://schemas.microsoft.com/office/powerpoint/2010/main" val="2000351699"/>
      </p:ext>
    </p:extLst>
  </p:cSld>
</p:sld>
</file>

<file path=ppt/slides/slide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8" name="">
            <a:extLst xmlns:a="http://schemas.openxmlformats.org/drawingml/2006/main">
              <a:ext uri="{FF2B5EF4-FFF2-40B4-BE49-F238E27FC236}">
                <a16:creationId xmlns:a16="http://schemas.microsoft.com/office/drawing/2014/main" id="{7BF68CC8-3275-46F0-9490-DBA85CECC728}"/>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CC5E0E4D-19F9-4053-A880-FEAC27094D24}"/>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Six stages reveal a gradual concentration—and later limitation—of power</a:t>
            </a:r>
          </a:p>
        </p:txBody>
      </p:sp>
      <p:sp>
        <p:nvSpPr>
          <p:cNvPr id="3" name="">
            <a:extLst xmlns:a="http://schemas.openxmlformats.org/drawingml/2006/main">
              <a:ext uri="{FF2B5EF4-FFF2-40B4-BE49-F238E27FC236}">
                <a16:creationId xmlns:a16="http://schemas.microsoft.com/office/drawing/2014/main" id="{ACDE2EA2-913D-439D-9F32-29578AB98DE4}"/>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sp>
        <p:nvSpPr>
          <p:cNvPr id="4" name="">
            <a:extLst xmlns:a="http://schemas.openxmlformats.org/drawingml/2006/main">
              <a:ext uri="{FF2B5EF4-FFF2-40B4-BE49-F238E27FC236}">
                <a16:creationId xmlns:a16="http://schemas.microsoft.com/office/drawing/2014/main" id="{913A788C-F64F-431C-8D3B-BF00149C50C4}"/>
              </a:ext>
            </a:extLst>
          </p:cNvPr>
          <p:cNvSpPr>
            <a:spLocks xmlns:a="http://schemas.openxmlformats.org/drawingml/2006/main" noGrp="1"/>
          </p:cNvSpPr>
          <p:nvPr/>
        </p:nvSpPr>
        <p:spPr>
          <a:xfrm xmlns:a="http://schemas.openxmlformats.org/drawingml/2006/main">
            <a:off x="904875" y="3143250"/>
            <a:ext cx="9858375" cy="0"/>
          </a:xfrm>
          <a:prstGeom xmlns:a="http://schemas.openxmlformats.org/drawingml/2006/main" prst="line">
            <a:avLst/>
          </a:prstGeom>
          <a:noFill xmlns:a="http://schemas.openxmlformats.org/drawingml/2006/main"/>
          <a:ln xmlns:a="http://schemas.openxmlformats.org/drawingml/2006/main" w="38100">
            <a:solidFill>
              <a:srgbClr val="CBD5E1"/>
            </a:solidFill>
            <a:prstDash val="solid"/>
          </a:ln>
        </p:spPr>
      </p:sp>
      <p:sp>
        <p:nvSpPr>
          <p:cNvPr id="5" name="">
            <a:extLst xmlns:a="http://schemas.openxmlformats.org/drawingml/2006/main">
              <a:ext uri="{FF2B5EF4-FFF2-40B4-BE49-F238E27FC236}">
                <a16:creationId xmlns:a16="http://schemas.microsoft.com/office/drawing/2014/main" id="{48DCF243-FFF4-41F3-96E6-032C546FE76F}"/>
              </a:ext>
            </a:extLst>
          </p:cNvPr>
          <p:cNvSpPr>
            <a:spLocks xmlns:a="http://schemas.openxmlformats.org/drawingml/2006/main" noGrp="1"/>
          </p:cNvSpPr>
          <p:nvPr/>
        </p:nvSpPr>
        <p:spPr>
          <a:xfrm xmlns:a="http://schemas.openxmlformats.org/drawingml/2006/main">
            <a:off x="800100" y="2857500"/>
            <a:ext cx="495300" cy="495300"/>
          </a:xfrm>
          <a:prstGeom xmlns:a="http://schemas.openxmlformats.org/drawingml/2006/main" prst="ellipse">
            <a:avLst/>
          </a:prstGeom>
          <a:solidFill xmlns:a="http://schemas.openxmlformats.org/drawingml/2006/main">
            <a:srgbClr val="FFFFFF"/>
          </a:solidFill>
          <a:ln xmlns:a="http://schemas.openxmlformats.org/drawingml/2006/main" w="9525">
            <a:solidFill>
              <a:srgbClr val="111827"/>
            </a:solidFill>
            <a:prstDash val="solid"/>
          </a:ln>
        </p:spPr>
      </p:sp>
      <p:sp>
        <p:nvSpPr>
          <p:cNvPr id="6" name="">
            <a:extLst xmlns:a="http://schemas.openxmlformats.org/drawingml/2006/main">
              <a:ext uri="{FF2B5EF4-FFF2-40B4-BE49-F238E27FC236}">
                <a16:creationId xmlns:a16="http://schemas.microsoft.com/office/drawing/2014/main" id="{A4A4649D-68E4-4E4A-9BA9-779E98BCCFA6}"/>
              </a:ext>
            </a:extLst>
          </p:cNvPr>
          <p:cNvSpPr>
            <a:spLocks xmlns:a="http://schemas.openxmlformats.org/drawingml/2006/main" noGrp="1"/>
          </p:cNvSpPr>
          <p:nvPr/>
        </p:nvSpPr>
        <p:spPr>
          <a:xfrm xmlns:a="http://schemas.openxmlformats.org/drawingml/2006/main">
            <a:off x="800100" y="2857500"/>
            <a:ext cx="4953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111827"/>
                </a:solidFill>
              </a:defRPr>
            </a:pPr>
            <a:r>
              <a:rPr sz="1500" b="1">
                <a:solidFill>
                  <a:srgbClr val="111827"/>
                </a:solidFill>
              </a:rPr>
              <a:t>1</a:t>
            </a:r>
          </a:p>
        </p:txBody>
      </p:sp>
      <p:sp>
        <p:nvSpPr>
          <p:cNvPr id="7" name="">
            <a:extLst xmlns:a="http://schemas.openxmlformats.org/drawingml/2006/main">
              <a:ext uri="{FF2B5EF4-FFF2-40B4-BE49-F238E27FC236}">
                <a16:creationId xmlns:a16="http://schemas.microsoft.com/office/drawing/2014/main" id="{32680301-F30B-4EF9-AF21-C538EFEB9811}"/>
              </a:ext>
            </a:extLst>
          </p:cNvPr>
          <p:cNvSpPr>
            <a:spLocks xmlns:a="http://schemas.openxmlformats.org/drawingml/2006/main" noGrp="1"/>
          </p:cNvSpPr>
          <p:nvPr/>
        </p:nvSpPr>
        <p:spPr>
          <a:xfrm xmlns:a="http://schemas.openxmlformats.org/drawingml/2006/main">
            <a:off x="285750" y="3543300"/>
            <a:ext cx="1524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425" b="1">
                <a:solidFill>
                  <a:srgbClr val="111827"/>
                </a:solidFill>
              </a:defRPr>
            </a:pPr>
            <a:r>
              <a:rPr sz="1425" b="1">
                <a:solidFill>
                  <a:srgbClr val="111827"/>
                </a:solidFill>
              </a:rPr>
              <a:t>Stateless</a:t>
            </a:r>
          </a:p>
          <a:p xmlns:a="http://schemas.openxmlformats.org/drawingml/2006/main">
            <a:pPr algn="ctr">
              <a:defRPr sz="1425" b="1">
                <a:solidFill>
                  <a:srgbClr val="111827"/>
                </a:solidFill>
              </a:defRPr>
            </a:pPr>
            <a:r>
              <a:rPr sz="1425" b="1">
                <a:solidFill>
                  <a:srgbClr val="111827"/>
                </a:solidFill>
              </a:rPr>
              <a:t>societies</a:t>
            </a:r>
          </a:p>
        </p:txBody>
      </p:sp>
      <p:sp>
        <p:nvSpPr>
          <p:cNvPr id="8" name="">
            <a:extLst xmlns:a="http://schemas.openxmlformats.org/drawingml/2006/main">
              <a:ext uri="{FF2B5EF4-FFF2-40B4-BE49-F238E27FC236}">
                <a16:creationId xmlns:a16="http://schemas.microsoft.com/office/drawing/2014/main" id="{AE006BE6-D4BA-4482-A75B-D8A3584A79DE}"/>
              </a:ext>
            </a:extLst>
          </p:cNvPr>
          <p:cNvSpPr>
            <a:spLocks xmlns:a="http://schemas.openxmlformats.org/drawingml/2006/main" noGrp="1"/>
          </p:cNvSpPr>
          <p:nvPr/>
        </p:nvSpPr>
        <p:spPr>
          <a:xfrm xmlns:a="http://schemas.openxmlformats.org/drawingml/2006/main">
            <a:off x="2647950" y="2857500"/>
            <a:ext cx="495300" cy="495300"/>
          </a:xfrm>
          <a:prstGeom xmlns:a="http://schemas.openxmlformats.org/drawingml/2006/main" prst="ellipse">
            <a:avLst/>
          </a:prstGeom>
          <a:solidFill xmlns:a="http://schemas.openxmlformats.org/drawingml/2006/main">
            <a:srgbClr val="FFFFFF"/>
          </a:solidFill>
          <a:ln xmlns:a="http://schemas.openxmlformats.org/drawingml/2006/main" w="9525">
            <a:solidFill>
              <a:srgbClr val="111827"/>
            </a:solidFill>
            <a:prstDash val="solid"/>
          </a:ln>
        </p:spPr>
      </p:sp>
      <p:sp>
        <p:nvSpPr>
          <p:cNvPr id="9" name="">
            <a:extLst xmlns:a="http://schemas.openxmlformats.org/drawingml/2006/main">
              <a:ext uri="{FF2B5EF4-FFF2-40B4-BE49-F238E27FC236}">
                <a16:creationId xmlns:a16="http://schemas.microsoft.com/office/drawing/2014/main" id="{B06D0FE8-9E0B-47F2-A8C8-149440DA7336}"/>
              </a:ext>
            </a:extLst>
          </p:cNvPr>
          <p:cNvSpPr>
            <a:spLocks xmlns:a="http://schemas.openxmlformats.org/drawingml/2006/main" noGrp="1"/>
          </p:cNvSpPr>
          <p:nvPr/>
        </p:nvSpPr>
        <p:spPr>
          <a:xfrm xmlns:a="http://schemas.openxmlformats.org/drawingml/2006/main">
            <a:off x="2647950" y="2857500"/>
            <a:ext cx="4953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111827"/>
                </a:solidFill>
              </a:defRPr>
            </a:pPr>
            <a:r>
              <a:rPr sz="1500" b="1">
                <a:solidFill>
                  <a:srgbClr val="111827"/>
                </a:solidFill>
              </a:rPr>
              <a:t>2</a:t>
            </a:r>
          </a:p>
        </p:txBody>
      </p:sp>
      <p:sp>
        <p:nvSpPr>
          <p:cNvPr id="10" name="">
            <a:extLst xmlns:a="http://schemas.openxmlformats.org/drawingml/2006/main">
              <a:ext uri="{FF2B5EF4-FFF2-40B4-BE49-F238E27FC236}">
                <a16:creationId xmlns:a16="http://schemas.microsoft.com/office/drawing/2014/main" id="{AB83D5B9-5292-4F59-96DC-1217BBF2CE3E}"/>
              </a:ext>
            </a:extLst>
          </p:cNvPr>
          <p:cNvSpPr>
            <a:spLocks xmlns:a="http://schemas.openxmlformats.org/drawingml/2006/main" noGrp="1"/>
          </p:cNvSpPr>
          <p:nvPr/>
        </p:nvSpPr>
        <p:spPr>
          <a:xfrm xmlns:a="http://schemas.openxmlformats.org/drawingml/2006/main">
            <a:off x="2133600" y="3543300"/>
            <a:ext cx="1524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425" b="1">
                <a:solidFill>
                  <a:srgbClr val="111827"/>
                </a:solidFill>
              </a:defRPr>
            </a:pPr>
            <a:r>
              <a:rPr sz="1425" b="1">
                <a:solidFill>
                  <a:srgbClr val="111827"/>
                </a:solidFill>
              </a:rPr>
              <a:t>City-</a:t>
            </a:r>
          </a:p>
          <a:p xmlns:a="http://schemas.openxmlformats.org/drawingml/2006/main">
            <a:pPr algn="ctr">
              <a:defRPr sz="1425" b="1">
                <a:solidFill>
                  <a:srgbClr val="111827"/>
                </a:solidFill>
              </a:defRPr>
            </a:pPr>
            <a:r>
              <a:rPr sz="1425" b="1">
                <a:solidFill>
                  <a:srgbClr val="111827"/>
                </a:solidFill>
              </a:rPr>
              <a:t>states</a:t>
            </a:r>
          </a:p>
        </p:txBody>
      </p:sp>
      <p:sp>
        <p:nvSpPr>
          <p:cNvPr id="11" name="">
            <a:extLst xmlns:a="http://schemas.openxmlformats.org/drawingml/2006/main">
              <a:ext uri="{FF2B5EF4-FFF2-40B4-BE49-F238E27FC236}">
                <a16:creationId xmlns:a16="http://schemas.microsoft.com/office/drawing/2014/main" id="{DA2E7321-5DB3-47E9-BD29-57AD0F4F7870}"/>
              </a:ext>
            </a:extLst>
          </p:cNvPr>
          <p:cNvSpPr>
            <a:spLocks xmlns:a="http://schemas.openxmlformats.org/drawingml/2006/main" noGrp="1"/>
          </p:cNvSpPr>
          <p:nvPr/>
        </p:nvSpPr>
        <p:spPr>
          <a:xfrm xmlns:a="http://schemas.openxmlformats.org/drawingml/2006/main">
            <a:off x="4495800" y="2857500"/>
            <a:ext cx="495300" cy="495300"/>
          </a:xfrm>
          <a:prstGeom xmlns:a="http://schemas.openxmlformats.org/drawingml/2006/main" prst="ellipse">
            <a:avLst/>
          </a:prstGeom>
          <a:solidFill xmlns:a="http://schemas.openxmlformats.org/drawingml/2006/main">
            <a:srgbClr val="FFFFFF"/>
          </a:solidFill>
          <a:ln xmlns:a="http://schemas.openxmlformats.org/drawingml/2006/main" w="9525">
            <a:solidFill>
              <a:srgbClr val="111827"/>
            </a:solidFill>
            <a:prstDash val="solid"/>
          </a:ln>
        </p:spPr>
      </p:sp>
      <p:sp>
        <p:nvSpPr>
          <p:cNvPr id="12" name="">
            <a:extLst xmlns:a="http://schemas.openxmlformats.org/drawingml/2006/main">
              <a:ext uri="{FF2B5EF4-FFF2-40B4-BE49-F238E27FC236}">
                <a16:creationId xmlns:a16="http://schemas.microsoft.com/office/drawing/2014/main" id="{D49D75C8-8C8F-4BBB-AAC4-13D942D7E866}"/>
              </a:ext>
            </a:extLst>
          </p:cNvPr>
          <p:cNvSpPr>
            <a:spLocks xmlns:a="http://schemas.openxmlformats.org/drawingml/2006/main" noGrp="1"/>
          </p:cNvSpPr>
          <p:nvPr/>
        </p:nvSpPr>
        <p:spPr>
          <a:xfrm xmlns:a="http://schemas.openxmlformats.org/drawingml/2006/main">
            <a:off x="4495800" y="2857500"/>
            <a:ext cx="4953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111827"/>
                </a:solidFill>
              </a:defRPr>
            </a:pPr>
            <a:r>
              <a:rPr sz="1500" b="1">
                <a:solidFill>
                  <a:srgbClr val="111827"/>
                </a:solidFill>
              </a:rPr>
              <a:t>3</a:t>
            </a:r>
          </a:p>
        </p:txBody>
      </p:sp>
      <p:sp>
        <p:nvSpPr>
          <p:cNvPr id="13" name="">
            <a:extLst xmlns:a="http://schemas.openxmlformats.org/drawingml/2006/main">
              <a:ext uri="{FF2B5EF4-FFF2-40B4-BE49-F238E27FC236}">
                <a16:creationId xmlns:a16="http://schemas.microsoft.com/office/drawing/2014/main" id="{6AA226D8-A2B3-445E-9F5A-C618C467FB96}"/>
              </a:ext>
            </a:extLst>
          </p:cNvPr>
          <p:cNvSpPr>
            <a:spLocks xmlns:a="http://schemas.openxmlformats.org/drawingml/2006/main" noGrp="1"/>
          </p:cNvSpPr>
          <p:nvPr/>
        </p:nvSpPr>
        <p:spPr>
          <a:xfrm xmlns:a="http://schemas.openxmlformats.org/drawingml/2006/main">
            <a:off x="3981450" y="3543300"/>
            <a:ext cx="1524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425" b="1">
                <a:solidFill>
                  <a:srgbClr val="111827"/>
                </a:solidFill>
              </a:defRPr>
            </a:pPr>
            <a:r>
              <a:rPr sz="1425" b="1">
                <a:solidFill>
                  <a:srgbClr val="111827"/>
                </a:solidFill>
              </a:rPr>
              <a:t>Roman</a:t>
            </a:r>
          </a:p>
          <a:p xmlns:a="http://schemas.openxmlformats.org/drawingml/2006/main">
            <a:pPr algn="ctr">
              <a:defRPr sz="1425" b="1">
                <a:solidFill>
                  <a:srgbClr val="111827"/>
                </a:solidFill>
              </a:defRPr>
            </a:pPr>
            <a:r>
              <a:rPr sz="1425" b="1">
                <a:solidFill>
                  <a:srgbClr val="111827"/>
                </a:solidFill>
              </a:rPr>
              <a:t>Empire</a:t>
            </a:r>
          </a:p>
        </p:txBody>
      </p:sp>
      <p:sp>
        <p:nvSpPr>
          <p:cNvPr id="14" name="">
            <a:extLst xmlns:a="http://schemas.openxmlformats.org/drawingml/2006/main">
              <a:ext uri="{FF2B5EF4-FFF2-40B4-BE49-F238E27FC236}">
                <a16:creationId xmlns:a16="http://schemas.microsoft.com/office/drawing/2014/main" id="{B79BA603-E18F-47FA-94C8-E8AF0B72F419}"/>
              </a:ext>
            </a:extLst>
          </p:cNvPr>
          <p:cNvSpPr>
            <a:spLocks xmlns:a="http://schemas.openxmlformats.org/drawingml/2006/main" noGrp="1"/>
          </p:cNvSpPr>
          <p:nvPr/>
        </p:nvSpPr>
        <p:spPr>
          <a:xfrm xmlns:a="http://schemas.openxmlformats.org/drawingml/2006/main">
            <a:off x="6343650" y="2857500"/>
            <a:ext cx="495300" cy="495300"/>
          </a:xfrm>
          <a:prstGeom xmlns:a="http://schemas.openxmlformats.org/drawingml/2006/main" prst="ellipse">
            <a:avLst/>
          </a:prstGeom>
          <a:solidFill xmlns:a="http://schemas.openxmlformats.org/drawingml/2006/main">
            <a:srgbClr val="FFFFFF"/>
          </a:solidFill>
          <a:ln xmlns:a="http://schemas.openxmlformats.org/drawingml/2006/main" w="9525">
            <a:solidFill>
              <a:srgbClr val="111827"/>
            </a:solidFill>
            <a:prstDash val="solid"/>
          </a:ln>
        </p:spPr>
      </p:sp>
      <p:sp>
        <p:nvSpPr>
          <p:cNvPr id="15" name="">
            <a:extLst xmlns:a="http://schemas.openxmlformats.org/drawingml/2006/main">
              <a:ext uri="{FF2B5EF4-FFF2-40B4-BE49-F238E27FC236}">
                <a16:creationId xmlns:a16="http://schemas.microsoft.com/office/drawing/2014/main" id="{0C7CFC48-79A6-4E67-9444-CCF895FA9D5B}"/>
              </a:ext>
            </a:extLst>
          </p:cNvPr>
          <p:cNvSpPr>
            <a:spLocks xmlns:a="http://schemas.openxmlformats.org/drawingml/2006/main" noGrp="1"/>
          </p:cNvSpPr>
          <p:nvPr/>
        </p:nvSpPr>
        <p:spPr>
          <a:xfrm xmlns:a="http://schemas.openxmlformats.org/drawingml/2006/main">
            <a:off x="6343650" y="2857500"/>
            <a:ext cx="4953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111827"/>
                </a:solidFill>
              </a:defRPr>
            </a:pPr>
            <a:r>
              <a:rPr sz="1500" b="1">
                <a:solidFill>
                  <a:srgbClr val="111827"/>
                </a:solidFill>
              </a:rPr>
              <a:t>4</a:t>
            </a:r>
          </a:p>
        </p:txBody>
      </p:sp>
      <p:sp>
        <p:nvSpPr>
          <p:cNvPr id="16" name="">
            <a:extLst xmlns:a="http://schemas.openxmlformats.org/drawingml/2006/main">
              <a:ext uri="{FF2B5EF4-FFF2-40B4-BE49-F238E27FC236}">
                <a16:creationId xmlns:a16="http://schemas.microsoft.com/office/drawing/2014/main" id="{42B2C6A1-1F52-418A-98B8-36F1E79AEDD6}"/>
              </a:ext>
            </a:extLst>
          </p:cNvPr>
          <p:cNvSpPr>
            <a:spLocks xmlns:a="http://schemas.openxmlformats.org/drawingml/2006/main" noGrp="1"/>
          </p:cNvSpPr>
          <p:nvPr/>
        </p:nvSpPr>
        <p:spPr>
          <a:xfrm xmlns:a="http://schemas.openxmlformats.org/drawingml/2006/main">
            <a:off x="5829300" y="3543300"/>
            <a:ext cx="1524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425" b="1">
                <a:solidFill>
                  <a:srgbClr val="111827"/>
                </a:solidFill>
              </a:defRPr>
            </a:pPr>
            <a:r>
              <a:rPr sz="1425" b="1">
                <a:solidFill>
                  <a:srgbClr val="111827"/>
                </a:solidFill>
              </a:rPr>
              <a:t>Feudal</a:t>
            </a:r>
          </a:p>
          <a:p xmlns:a="http://schemas.openxmlformats.org/drawingml/2006/main">
            <a:pPr algn="ctr">
              <a:defRPr sz="1425" b="1">
                <a:solidFill>
                  <a:srgbClr val="111827"/>
                </a:solidFill>
              </a:defRPr>
            </a:pPr>
            <a:r>
              <a:rPr sz="1425" b="1">
                <a:solidFill>
                  <a:srgbClr val="111827"/>
                </a:solidFill>
              </a:rPr>
              <a:t>order</a:t>
            </a:r>
          </a:p>
        </p:txBody>
      </p:sp>
      <p:sp>
        <p:nvSpPr>
          <p:cNvPr id="17" name="">
            <a:extLst xmlns:a="http://schemas.openxmlformats.org/drawingml/2006/main">
              <a:ext uri="{FF2B5EF4-FFF2-40B4-BE49-F238E27FC236}">
                <a16:creationId xmlns:a16="http://schemas.microsoft.com/office/drawing/2014/main" id="{5B2EAEEA-DA0F-42D8-8C33-3FF707344413}"/>
              </a:ext>
            </a:extLst>
          </p:cNvPr>
          <p:cNvSpPr>
            <a:spLocks xmlns:a="http://schemas.openxmlformats.org/drawingml/2006/main" noGrp="1"/>
          </p:cNvSpPr>
          <p:nvPr/>
        </p:nvSpPr>
        <p:spPr>
          <a:xfrm xmlns:a="http://schemas.openxmlformats.org/drawingml/2006/main">
            <a:off x="8191500" y="2857500"/>
            <a:ext cx="495300" cy="495300"/>
          </a:xfrm>
          <a:prstGeom xmlns:a="http://schemas.openxmlformats.org/drawingml/2006/main" prst="ellipse">
            <a:avLst/>
          </a:prstGeom>
          <a:solidFill xmlns:a="http://schemas.openxmlformats.org/drawingml/2006/main">
            <a:srgbClr val="FFFFFF"/>
          </a:solidFill>
          <a:ln xmlns:a="http://schemas.openxmlformats.org/drawingml/2006/main" w="9525">
            <a:solidFill>
              <a:srgbClr val="111827"/>
            </a:solidFill>
            <a:prstDash val="solid"/>
          </a:ln>
        </p:spPr>
      </p:sp>
      <p:sp>
        <p:nvSpPr>
          <p:cNvPr id="18" name="">
            <a:extLst xmlns:a="http://schemas.openxmlformats.org/drawingml/2006/main">
              <a:ext uri="{FF2B5EF4-FFF2-40B4-BE49-F238E27FC236}">
                <a16:creationId xmlns:a16="http://schemas.microsoft.com/office/drawing/2014/main" id="{CB9F2BEB-4DD4-456E-9D5C-6B2EC3FAAC98}"/>
              </a:ext>
            </a:extLst>
          </p:cNvPr>
          <p:cNvSpPr>
            <a:spLocks xmlns:a="http://schemas.openxmlformats.org/drawingml/2006/main" noGrp="1"/>
          </p:cNvSpPr>
          <p:nvPr/>
        </p:nvSpPr>
        <p:spPr>
          <a:xfrm xmlns:a="http://schemas.openxmlformats.org/drawingml/2006/main">
            <a:off x="8191500" y="2857500"/>
            <a:ext cx="4953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111827"/>
                </a:solidFill>
              </a:defRPr>
            </a:pPr>
            <a:r>
              <a:rPr sz="1500" b="1">
                <a:solidFill>
                  <a:srgbClr val="111827"/>
                </a:solidFill>
              </a:rPr>
              <a:t>5</a:t>
            </a:r>
          </a:p>
        </p:txBody>
      </p:sp>
      <p:sp>
        <p:nvSpPr>
          <p:cNvPr id="19" name="">
            <a:extLst xmlns:a="http://schemas.openxmlformats.org/drawingml/2006/main">
              <a:ext uri="{FF2B5EF4-FFF2-40B4-BE49-F238E27FC236}">
                <a16:creationId xmlns:a16="http://schemas.microsoft.com/office/drawing/2014/main" id="{1DADDAC1-F46F-491B-9FD5-732A96853C6F}"/>
              </a:ext>
            </a:extLst>
          </p:cNvPr>
          <p:cNvSpPr>
            <a:spLocks xmlns:a="http://schemas.openxmlformats.org/drawingml/2006/main" noGrp="1"/>
          </p:cNvSpPr>
          <p:nvPr/>
        </p:nvSpPr>
        <p:spPr>
          <a:xfrm xmlns:a="http://schemas.openxmlformats.org/drawingml/2006/main">
            <a:off x="7677150" y="3543300"/>
            <a:ext cx="1524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425" b="1">
                <a:solidFill>
                  <a:srgbClr val="111827"/>
                </a:solidFill>
              </a:defRPr>
            </a:pPr>
            <a:r>
              <a:rPr sz="1425" b="1">
                <a:solidFill>
                  <a:srgbClr val="111827"/>
                </a:solidFill>
              </a:rPr>
              <a:t>Absolutist</a:t>
            </a:r>
          </a:p>
          <a:p xmlns:a="http://schemas.openxmlformats.org/drawingml/2006/main">
            <a:pPr algn="ctr">
              <a:defRPr sz="1425" b="1">
                <a:solidFill>
                  <a:srgbClr val="111827"/>
                </a:solidFill>
              </a:defRPr>
            </a:pPr>
            <a:r>
              <a:rPr sz="1425" b="1">
                <a:solidFill>
                  <a:srgbClr val="111827"/>
                </a:solidFill>
              </a:rPr>
              <a:t>State</a:t>
            </a:r>
          </a:p>
        </p:txBody>
      </p:sp>
      <p:sp>
        <p:nvSpPr>
          <p:cNvPr id="20" name="">
            <a:extLst xmlns:a="http://schemas.openxmlformats.org/drawingml/2006/main">
              <a:ext uri="{FF2B5EF4-FFF2-40B4-BE49-F238E27FC236}">
                <a16:creationId xmlns:a16="http://schemas.microsoft.com/office/drawing/2014/main" id="{55B33692-F089-4B10-B625-C09B9F75C355}"/>
              </a:ext>
            </a:extLst>
          </p:cNvPr>
          <p:cNvSpPr>
            <a:spLocks xmlns:a="http://schemas.openxmlformats.org/drawingml/2006/main" noGrp="1"/>
          </p:cNvSpPr>
          <p:nvPr/>
        </p:nvSpPr>
        <p:spPr>
          <a:xfrm xmlns:a="http://schemas.openxmlformats.org/drawingml/2006/main">
            <a:off x="10039350" y="2857500"/>
            <a:ext cx="495300" cy="495300"/>
          </a:xfrm>
          <a:prstGeom xmlns:a="http://schemas.openxmlformats.org/drawingml/2006/main" prst="ellipse">
            <a:avLst/>
          </a:prstGeom>
          <a:solidFill xmlns:a="http://schemas.openxmlformats.org/drawingml/2006/main">
            <a:srgbClr val="2878B5"/>
          </a:solidFill>
          <a:ln xmlns:a="http://schemas.openxmlformats.org/drawingml/2006/main" w="9525">
            <a:solidFill>
              <a:srgbClr val="2878B5"/>
            </a:solidFill>
            <a:prstDash val="solid"/>
          </a:ln>
        </p:spPr>
      </p:sp>
      <p:sp>
        <p:nvSpPr>
          <p:cNvPr id="21" name="">
            <a:extLst xmlns:a="http://schemas.openxmlformats.org/drawingml/2006/main">
              <a:ext uri="{FF2B5EF4-FFF2-40B4-BE49-F238E27FC236}">
                <a16:creationId xmlns:a16="http://schemas.microsoft.com/office/drawing/2014/main" id="{4D597C23-A700-4495-B735-C48FD91B31AF}"/>
              </a:ext>
            </a:extLst>
          </p:cNvPr>
          <p:cNvSpPr>
            <a:spLocks xmlns:a="http://schemas.openxmlformats.org/drawingml/2006/main" noGrp="1"/>
          </p:cNvSpPr>
          <p:nvPr/>
        </p:nvSpPr>
        <p:spPr>
          <a:xfrm xmlns:a="http://schemas.openxmlformats.org/drawingml/2006/main">
            <a:off x="10039350" y="2857500"/>
            <a:ext cx="4953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FFFFFF"/>
                </a:solidFill>
              </a:defRPr>
            </a:pPr>
            <a:r>
              <a:rPr sz="1500" b="1">
                <a:solidFill>
                  <a:srgbClr val="FFFFFF"/>
                </a:solidFill>
              </a:rPr>
              <a:t>6</a:t>
            </a:r>
          </a:p>
        </p:txBody>
      </p:sp>
      <p:sp>
        <p:nvSpPr>
          <p:cNvPr id="22" name="">
            <a:extLst xmlns:a="http://schemas.openxmlformats.org/drawingml/2006/main">
              <a:ext uri="{FF2B5EF4-FFF2-40B4-BE49-F238E27FC236}">
                <a16:creationId xmlns:a16="http://schemas.microsoft.com/office/drawing/2014/main" id="{36B520B0-4FF5-4F5C-8AD5-2AEE43AC84A8}"/>
              </a:ext>
            </a:extLst>
          </p:cNvPr>
          <p:cNvSpPr>
            <a:spLocks xmlns:a="http://schemas.openxmlformats.org/drawingml/2006/main" noGrp="1"/>
          </p:cNvSpPr>
          <p:nvPr/>
        </p:nvSpPr>
        <p:spPr>
          <a:xfrm xmlns:a="http://schemas.openxmlformats.org/drawingml/2006/main">
            <a:off x="9525000" y="3543300"/>
            <a:ext cx="1524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425" b="1">
                <a:solidFill>
                  <a:srgbClr val="111827"/>
                </a:solidFill>
              </a:defRPr>
            </a:pPr>
            <a:r>
              <a:rPr sz="1425" b="1">
                <a:solidFill>
                  <a:srgbClr val="111827"/>
                </a:solidFill>
              </a:rPr>
              <a:t>Constitutional</a:t>
            </a:r>
          </a:p>
          <a:p xmlns:a="http://schemas.openxmlformats.org/drawingml/2006/main">
            <a:pPr algn="ctr">
              <a:defRPr sz="1425" b="1">
                <a:solidFill>
                  <a:srgbClr val="111827"/>
                </a:solidFill>
              </a:defRPr>
            </a:pPr>
            <a:r>
              <a:rPr sz="1425" b="1">
                <a:solidFill>
                  <a:srgbClr val="111827"/>
                </a:solidFill>
              </a:rPr>
              <a:t>nation-state</a:t>
            </a:r>
          </a:p>
        </p:txBody>
      </p:sp>
      <p:sp>
        <p:nvSpPr>
          <p:cNvPr id="23" name="">
            <a:extLst xmlns:a="http://schemas.openxmlformats.org/drawingml/2006/main">
              <a:ext uri="{FF2B5EF4-FFF2-40B4-BE49-F238E27FC236}">
                <a16:creationId xmlns:a16="http://schemas.microsoft.com/office/drawing/2014/main" id="{85F6713D-5DFE-4F5F-A4FE-F8FB35F9BE60}"/>
              </a:ext>
            </a:extLst>
          </p:cNvPr>
          <p:cNvSpPr>
            <a:spLocks xmlns:a="http://schemas.openxmlformats.org/drawingml/2006/main" noGrp="1"/>
          </p:cNvSpPr>
          <p:nvPr/>
        </p:nvSpPr>
        <p:spPr>
          <a:xfrm xmlns:a="http://schemas.openxmlformats.org/drawingml/2006/main">
            <a:off x="533400" y="4953000"/>
            <a:ext cx="2381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350" b="1">
                <a:solidFill>
                  <a:srgbClr val="52606D"/>
                </a:solidFill>
              </a:defRPr>
            </a:pPr>
            <a:r>
              <a:rPr sz="1350" b="1">
                <a:solidFill>
                  <a:srgbClr val="52606D"/>
                </a:solidFill>
              </a:rPr>
              <a:t>No fixed centre</a:t>
            </a:r>
          </a:p>
        </p:txBody>
      </p:sp>
      <p:sp>
        <p:nvSpPr>
          <p:cNvPr id="24" name="">
            <a:extLst xmlns:a="http://schemas.openxmlformats.org/drawingml/2006/main">
              <a:ext uri="{FF2B5EF4-FFF2-40B4-BE49-F238E27FC236}">
                <a16:creationId xmlns:a16="http://schemas.microsoft.com/office/drawing/2014/main" id="{D9555647-93A9-4113-917B-2C6FB7E0F72F}"/>
              </a:ext>
            </a:extLst>
          </p:cNvPr>
          <p:cNvSpPr>
            <a:spLocks xmlns:a="http://schemas.openxmlformats.org/drawingml/2006/main" noGrp="1"/>
          </p:cNvSpPr>
          <p:nvPr/>
        </p:nvSpPr>
        <p:spPr>
          <a:xfrm xmlns:a="http://schemas.openxmlformats.org/drawingml/2006/main">
            <a:off x="4667250" y="4953000"/>
            <a:ext cx="2381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350" b="1">
                <a:solidFill>
                  <a:srgbClr val="52606D"/>
                </a:solidFill>
              </a:defRPr>
            </a:pPr>
            <a:r>
              <a:rPr sz="1350" b="1">
                <a:solidFill>
                  <a:srgbClr val="52606D"/>
                </a:solidFill>
              </a:rPr>
              <a:t>Power disperses</a:t>
            </a:r>
          </a:p>
        </p:txBody>
      </p:sp>
      <p:sp>
        <p:nvSpPr>
          <p:cNvPr id="25" name="">
            <a:extLst xmlns:a="http://schemas.openxmlformats.org/drawingml/2006/main">
              <a:ext uri="{FF2B5EF4-FFF2-40B4-BE49-F238E27FC236}">
                <a16:creationId xmlns:a16="http://schemas.microsoft.com/office/drawing/2014/main" id="{268FD693-6540-4981-908B-AA23114F8DA1}"/>
              </a:ext>
            </a:extLst>
          </p:cNvPr>
          <p:cNvSpPr>
            <a:spLocks xmlns:a="http://schemas.openxmlformats.org/drawingml/2006/main" noGrp="1"/>
          </p:cNvSpPr>
          <p:nvPr/>
        </p:nvSpPr>
        <p:spPr>
          <a:xfrm xmlns:a="http://schemas.openxmlformats.org/drawingml/2006/main">
            <a:off x="8572500" y="4953000"/>
            <a:ext cx="30861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1350" b="1">
                <a:solidFill>
                  <a:srgbClr val="2878B5"/>
                </a:solidFill>
              </a:defRPr>
            </a:pPr>
            <a:r>
              <a:rPr sz="1350" b="1">
                <a:solidFill>
                  <a:srgbClr val="2878B5"/>
                </a:solidFill>
              </a:rPr>
              <a:t>Power is limited by law</a:t>
            </a:r>
          </a:p>
        </p:txBody>
      </p:sp>
      <p:sp>
        <p:nvSpPr>
          <p:cNvPr id="26" name="">
            <a:extLst xmlns:a="http://schemas.openxmlformats.org/drawingml/2006/main">
              <a:ext uri="{FF2B5EF4-FFF2-40B4-BE49-F238E27FC236}">
                <a16:creationId xmlns:a16="http://schemas.microsoft.com/office/drawing/2014/main" id="{A1D792A8-6040-460D-82F5-7D54E579E40E}"/>
              </a:ext>
            </a:extLst>
          </p:cNvPr>
          <p:cNvSpPr>
            <a:spLocks xmlns:a="http://schemas.openxmlformats.org/drawingml/2006/main" noGrp="1"/>
          </p:cNvSpPr>
          <p:nvPr/>
        </p:nvSpPr>
        <p:spPr>
          <a:xfrm xmlns:a="http://schemas.openxmlformats.org/drawingml/2006/main">
            <a:off x="533400" y="5391150"/>
            <a:ext cx="11125200" cy="0"/>
          </a:xfrm>
          <a:prstGeom xmlns:a="http://schemas.openxmlformats.org/drawingml/2006/main" prst="line">
            <a:avLst/>
          </a:prstGeom>
          <a:noFill xmlns:a="http://schemas.openxmlformats.org/drawingml/2006/main"/>
          <a:ln xmlns:a="http://schemas.openxmlformats.org/drawingml/2006/main" w="38100">
            <a:solidFill>
              <a:srgbClr val="C98B2E"/>
            </a:solidFill>
            <a:prstDash val="solid"/>
          </a:ln>
        </p:spPr>
      </p:sp>
      <p:sp>
        <p:nvSpPr>
          <p:cNvPr id="27" name="">
            <a:extLst xmlns:a="http://schemas.openxmlformats.org/drawingml/2006/main">
              <a:ext uri="{FF2B5EF4-FFF2-40B4-BE49-F238E27FC236}">
                <a16:creationId xmlns:a16="http://schemas.microsoft.com/office/drawing/2014/main" id="{5CEBA77C-3AFA-4E5C-B40D-B3E0C825417E}"/>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03</a:t>
            </a:r>
          </a:p>
        </p:txBody>
      </p:sp>
    </p:spTree>
    <p:extLst>
      <p:ext uri="{BB962C8B-B14F-4D97-AF65-F5344CB8AC3E}">
        <p14:creationId xmlns:p14="http://schemas.microsoft.com/office/powerpoint/2010/main" val="750600294"/>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D0D33BB0-168F-458E-B20E-E1CB28E9771F}"/>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31DC5BA9-2191-44FA-8270-7516637BA32E}"/>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Before the State, authority rested in kinship, custom and community</a:t>
            </a:r>
          </a:p>
        </p:txBody>
      </p:sp>
      <p:sp>
        <p:nvSpPr>
          <p:cNvPr id="3" name="">
            <a:extLst xmlns:a="http://schemas.openxmlformats.org/drawingml/2006/main">
              <a:ext uri="{FF2B5EF4-FFF2-40B4-BE49-F238E27FC236}">
                <a16:creationId xmlns:a16="http://schemas.microsoft.com/office/drawing/2014/main" id="{7324675F-178C-4955-A06F-D3BD9F720CCD}"/>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sp>
        <p:nvSpPr>
          <p:cNvPr id="4" name="">
            <a:extLst xmlns:a="http://schemas.openxmlformats.org/drawingml/2006/main">
              <a:ext uri="{FF2B5EF4-FFF2-40B4-BE49-F238E27FC236}">
                <a16:creationId xmlns:a16="http://schemas.microsoft.com/office/drawing/2014/main" id="{87CEC5A6-57A4-4547-9A24-93E8277924AE}"/>
              </a:ext>
            </a:extLst>
          </p:cNvPr>
          <p:cNvSpPr>
            <a:spLocks xmlns:a="http://schemas.openxmlformats.org/drawingml/2006/main" noGrp="1"/>
          </p:cNvSpPr>
          <p:nvPr/>
        </p:nvSpPr>
        <p:spPr>
          <a:xfrm xmlns:a="http://schemas.openxmlformats.org/drawingml/2006/main">
            <a:off x="533400" y="1619250"/>
            <a:ext cx="4857750" cy="4000500"/>
          </a:xfrm>
          <a:prstGeom xmlns:a="http://schemas.openxmlformats.org/drawingml/2006/main" prst="roundRect">
            <a:avLst>
              <a:gd name="adj" fmla="val 1905"/>
            </a:avLst>
          </a:prstGeom>
          <a:solidFill xmlns:a="http://schemas.openxmlformats.org/drawingml/2006/main">
            <a:srgbClr val="F1F5F9"/>
          </a:solidFill>
          <a:ln xmlns:a="http://schemas.openxmlformats.org/drawingml/2006/main" w="9525">
            <a:solidFill>
              <a:srgbClr val="F1F5F9"/>
            </a:solidFill>
            <a:prstDash val="solid"/>
          </a:ln>
        </p:spPr>
      </p:sp>
      <p:sp>
        <p:nvSpPr>
          <p:cNvPr id="5" name="">
            <a:extLst xmlns:a="http://schemas.openxmlformats.org/drawingml/2006/main">
              <a:ext uri="{FF2B5EF4-FFF2-40B4-BE49-F238E27FC236}">
                <a16:creationId xmlns:a16="http://schemas.microsoft.com/office/drawing/2014/main" id="{B05071F4-D634-4C60-8255-68BD96E93FA2}"/>
              </a:ext>
            </a:extLst>
          </p:cNvPr>
          <p:cNvSpPr>
            <a:spLocks xmlns:a="http://schemas.openxmlformats.org/drawingml/2006/main" noGrp="1"/>
          </p:cNvSpPr>
          <p:nvPr/>
        </p:nvSpPr>
        <p:spPr>
          <a:xfrm xmlns:a="http://schemas.openxmlformats.org/drawingml/2006/main">
            <a:off x="876300" y="1943100"/>
            <a:ext cx="3810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175" b="1">
                <a:solidFill>
                  <a:srgbClr val="111827"/>
                </a:solidFill>
              </a:defRPr>
            </a:pPr>
            <a:r>
              <a:rPr sz="2175" b="1">
                <a:solidFill>
                  <a:srgbClr val="111827"/>
                </a:solidFill>
              </a:rPr>
              <a:t>Stateless society</a:t>
            </a:r>
          </a:p>
        </p:txBody>
      </p:sp>
      <p:sp>
        <p:nvSpPr>
          <p:cNvPr id="6" name="">
            <a:extLst xmlns:a="http://schemas.openxmlformats.org/drawingml/2006/main">
              <a:ext uri="{FF2B5EF4-FFF2-40B4-BE49-F238E27FC236}">
                <a16:creationId xmlns:a16="http://schemas.microsoft.com/office/drawing/2014/main" id="{44E48185-DB41-41FD-B7B6-E6A0292DFCC3}"/>
              </a:ext>
            </a:extLst>
          </p:cNvPr>
          <p:cNvSpPr>
            <a:spLocks xmlns:a="http://schemas.openxmlformats.org/drawingml/2006/main" noGrp="1"/>
          </p:cNvSpPr>
          <p:nvPr/>
        </p:nvSpPr>
        <p:spPr>
          <a:xfrm xmlns:a="http://schemas.openxmlformats.org/drawingml/2006/main">
            <a:off x="876300" y="2571750"/>
            <a:ext cx="2286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2878B5"/>
                </a:solidFill>
              </a:defRPr>
            </a:pPr>
            <a:r>
              <a:rPr sz="1650" b="1">
                <a:solidFill>
                  <a:srgbClr val="2878B5"/>
                </a:solidFill>
              </a:rPr>
              <a:t>•</a:t>
            </a:r>
          </a:p>
        </p:txBody>
      </p:sp>
      <p:sp>
        <p:nvSpPr>
          <p:cNvPr id="7" name="">
            <a:extLst xmlns:a="http://schemas.openxmlformats.org/drawingml/2006/main">
              <a:ext uri="{FF2B5EF4-FFF2-40B4-BE49-F238E27FC236}">
                <a16:creationId xmlns:a16="http://schemas.microsoft.com/office/drawing/2014/main" id="{461103EF-50F1-4116-9AAB-0AE46C346129}"/>
              </a:ext>
            </a:extLst>
          </p:cNvPr>
          <p:cNvSpPr>
            <a:spLocks xmlns:a="http://schemas.openxmlformats.org/drawingml/2006/main" noGrp="1"/>
          </p:cNvSpPr>
          <p:nvPr/>
        </p:nvSpPr>
        <p:spPr>
          <a:xfrm xmlns:a="http://schemas.openxmlformats.org/drawingml/2006/main">
            <a:off x="1162050" y="2571750"/>
            <a:ext cx="3714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111827"/>
                </a:solidFill>
              </a:defRPr>
            </a:pPr>
            <a:r>
              <a:rPr sz="1650" b="0">
                <a:solidFill>
                  <a:srgbClr val="111827"/>
                </a:solidFill>
              </a:rPr>
              <a:t>No centralized political authority</a:t>
            </a:r>
          </a:p>
        </p:txBody>
      </p:sp>
      <p:sp>
        <p:nvSpPr>
          <p:cNvPr id="8" name="">
            <a:extLst xmlns:a="http://schemas.openxmlformats.org/drawingml/2006/main">
              <a:ext uri="{FF2B5EF4-FFF2-40B4-BE49-F238E27FC236}">
                <a16:creationId xmlns:a16="http://schemas.microsoft.com/office/drawing/2014/main" id="{B89C1D21-D0DB-42C2-BBA3-042F0E771145}"/>
              </a:ext>
            </a:extLst>
          </p:cNvPr>
          <p:cNvSpPr>
            <a:spLocks xmlns:a="http://schemas.openxmlformats.org/drawingml/2006/main" noGrp="1"/>
          </p:cNvSpPr>
          <p:nvPr/>
        </p:nvSpPr>
        <p:spPr>
          <a:xfrm xmlns:a="http://schemas.openxmlformats.org/drawingml/2006/main">
            <a:off x="876300" y="3181350"/>
            <a:ext cx="2286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2878B5"/>
                </a:solidFill>
              </a:defRPr>
            </a:pPr>
            <a:r>
              <a:rPr sz="1650" b="1">
                <a:solidFill>
                  <a:srgbClr val="2878B5"/>
                </a:solidFill>
              </a:rPr>
              <a:t>•</a:t>
            </a:r>
          </a:p>
        </p:txBody>
      </p:sp>
      <p:sp>
        <p:nvSpPr>
          <p:cNvPr id="9" name="">
            <a:extLst xmlns:a="http://schemas.openxmlformats.org/drawingml/2006/main">
              <a:ext uri="{FF2B5EF4-FFF2-40B4-BE49-F238E27FC236}">
                <a16:creationId xmlns:a16="http://schemas.microsoft.com/office/drawing/2014/main" id="{92B62FB8-1380-4604-99D4-DA1D2D5C4817}"/>
              </a:ext>
            </a:extLst>
          </p:cNvPr>
          <p:cNvSpPr>
            <a:spLocks xmlns:a="http://schemas.openxmlformats.org/drawingml/2006/main" noGrp="1"/>
          </p:cNvSpPr>
          <p:nvPr/>
        </p:nvSpPr>
        <p:spPr>
          <a:xfrm xmlns:a="http://schemas.openxmlformats.org/drawingml/2006/main">
            <a:off x="1162050" y="3181350"/>
            <a:ext cx="3714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111827"/>
                </a:solidFill>
              </a:defRPr>
            </a:pPr>
            <a:r>
              <a:rPr sz="1650" b="0">
                <a:solidFill>
                  <a:srgbClr val="111827"/>
                </a:solidFill>
              </a:rPr>
              <a:t>No fixed territorial allegiance</a:t>
            </a:r>
          </a:p>
        </p:txBody>
      </p:sp>
      <p:sp>
        <p:nvSpPr>
          <p:cNvPr id="10" name="">
            <a:extLst xmlns:a="http://schemas.openxmlformats.org/drawingml/2006/main">
              <a:ext uri="{FF2B5EF4-FFF2-40B4-BE49-F238E27FC236}">
                <a16:creationId xmlns:a16="http://schemas.microsoft.com/office/drawing/2014/main" id="{8F51C414-E187-452B-9118-8A86FAE26903}"/>
              </a:ext>
            </a:extLst>
          </p:cNvPr>
          <p:cNvSpPr>
            <a:spLocks xmlns:a="http://schemas.openxmlformats.org/drawingml/2006/main" noGrp="1"/>
          </p:cNvSpPr>
          <p:nvPr/>
        </p:nvSpPr>
        <p:spPr>
          <a:xfrm xmlns:a="http://schemas.openxmlformats.org/drawingml/2006/main">
            <a:off x="876300" y="3790950"/>
            <a:ext cx="2286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2878B5"/>
                </a:solidFill>
              </a:defRPr>
            </a:pPr>
            <a:r>
              <a:rPr sz="1650" b="1">
                <a:solidFill>
                  <a:srgbClr val="2878B5"/>
                </a:solidFill>
              </a:rPr>
              <a:t>•</a:t>
            </a:r>
          </a:p>
        </p:txBody>
      </p:sp>
      <p:sp>
        <p:nvSpPr>
          <p:cNvPr id="11" name="">
            <a:extLst xmlns:a="http://schemas.openxmlformats.org/drawingml/2006/main">
              <a:ext uri="{FF2B5EF4-FFF2-40B4-BE49-F238E27FC236}">
                <a16:creationId xmlns:a16="http://schemas.microsoft.com/office/drawing/2014/main" id="{DD2AE03C-4535-42F7-A67C-60A2FF6132B9}"/>
              </a:ext>
            </a:extLst>
          </p:cNvPr>
          <p:cNvSpPr>
            <a:spLocks xmlns:a="http://schemas.openxmlformats.org/drawingml/2006/main" noGrp="1"/>
          </p:cNvSpPr>
          <p:nvPr/>
        </p:nvSpPr>
        <p:spPr>
          <a:xfrm xmlns:a="http://schemas.openxmlformats.org/drawingml/2006/main">
            <a:off x="1162050" y="3790950"/>
            <a:ext cx="3714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111827"/>
                </a:solidFill>
              </a:defRPr>
            </a:pPr>
            <a:r>
              <a:rPr sz="1650" b="0">
                <a:solidFill>
                  <a:srgbClr val="111827"/>
                </a:solidFill>
              </a:rPr>
              <a:t>Rules arise from custom and kinship</a:t>
            </a:r>
          </a:p>
        </p:txBody>
      </p:sp>
      <p:sp>
        <p:nvSpPr>
          <p:cNvPr id="12" name="">
            <a:extLst xmlns:a="http://schemas.openxmlformats.org/drawingml/2006/main">
              <a:ext uri="{FF2B5EF4-FFF2-40B4-BE49-F238E27FC236}">
                <a16:creationId xmlns:a16="http://schemas.microsoft.com/office/drawing/2014/main" id="{0EF61570-7C05-4C4C-95F2-C5F52E279768}"/>
              </a:ext>
            </a:extLst>
          </p:cNvPr>
          <p:cNvSpPr>
            <a:spLocks xmlns:a="http://schemas.openxmlformats.org/drawingml/2006/main" noGrp="1"/>
          </p:cNvSpPr>
          <p:nvPr/>
        </p:nvSpPr>
        <p:spPr>
          <a:xfrm xmlns:a="http://schemas.openxmlformats.org/drawingml/2006/main">
            <a:off x="876300" y="4400550"/>
            <a:ext cx="2286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2878B5"/>
                </a:solidFill>
              </a:defRPr>
            </a:pPr>
            <a:r>
              <a:rPr sz="1650" b="1">
                <a:solidFill>
                  <a:srgbClr val="2878B5"/>
                </a:solidFill>
              </a:rPr>
              <a:t>•</a:t>
            </a:r>
          </a:p>
        </p:txBody>
      </p:sp>
      <p:sp>
        <p:nvSpPr>
          <p:cNvPr id="13" name="">
            <a:extLst xmlns:a="http://schemas.openxmlformats.org/drawingml/2006/main">
              <a:ext uri="{FF2B5EF4-FFF2-40B4-BE49-F238E27FC236}">
                <a16:creationId xmlns:a16="http://schemas.microsoft.com/office/drawing/2014/main" id="{CD4A01F5-E797-48AB-9861-0EEF727107B4}"/>
              </a:ext>
            </a:extLst>
          </p:cNvPr>
          <p:cNvSpPr>
            <a:spLocks xmlns:a="http://schemas.openxmlformats.org/drawingml/2006/main" noGrp="1"/>
          </p:cNvSpPr>
          <p:nvPr/>
        </p:nvSpPr>
        <p:spPr>
          <a:xfrm xmlns:a="http://schemas.openxmlformats.org/drawingml/2006/main">
            <a:off x="1162050" y="4400550"/>
            <a:ext cx="3714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111827"/>
                </a:solidFill>
              </a:defRPr>
            </a:pPr>
            <a:r>
              <a:rPr sz="1650" b="0">
                <a:solidFill>
                  <a:srgbClr val="111827"/>
                </a:solidFill>
              </a:rPr>
              <a:t>Leadership may exist without statehood</a:t>
            </a:r>
          </a:p>
        </p:txBody>
      </p:sp>
      <p:sp>
        <p:nvSpPr>
          <p:cNvPr id="14" name="">
            <a:extLst xmlns:a="http://schemas.openxmlformats.org/drawingml/2006/main">
              <a:ext uri="{FF2B5EF4-FFF2-40B4-BE49-F238E27FC236}">
                <a16:creationId xmlns:a16="http://schemas.microsoft.com/office/drawing/2014/main" id="{3E5D31A1-7A31-487F-9A36-3E07BE263878}"/>
              </a:ext>
            </a:extLst>
          </p:cNvPr>
          <p:cNvSpPr>
            <a:spLocks xmlns:a="http://schemas.openxmlformats.org/drawingml/2006/main" noGrp="1"/>
          </p:cNvSpPr>
          <p:nvPr/>
        </p:nvSpPr>
        <p:spPr>
          <a:xfrm xmlns:a="http://schemas.openxmlformats.org/drawingml/2006/main">
            <a:off x="6000750" y="1762125"/>
            <a:ext cx="2667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75" b="1">
                <a:solidFill>
                  <a:srgbClr val="A6413B"/>
                </a:solidFill>
              </a:defRPr>
            </a:pPr>
            <a:r>
              <a:rPr sz="1275" b="1">
                <a:solidFill>
                  <a:srgbClr val="A6413B"/>
                </a:solidFill>
              </a:rPr>
              <a:t>Important distinction</a:t>
            </a:r>
          </a:p>
        </p:txBody>
      </p:sp>
      <p:sp>
        <p:nvSpPr>
          <p:cNvPr id="15" name="">
            <a:extLst xmlns:a="http://schemas.openxmlformats.org/drawingml/2006/main">
              <a:ext uri="{FF2B5EF4-FFF2-40B4-BE49-F238E27FC236}">
                <a16:creationId xmlns:a16="http://schemas.microsoft.com/office/drawing/2014/main" id="{12212B22-E18C-4FD7-B4B5-16F8DD5177E8}"/>
              </a:ext>
            </a:extLst>
          </p:cNvPr>
          <p:cNvSpPr>
            <a:spLocks xmlns:a="http://schemas.openxmlformats.org/drawingml/2006/main" noGrp="1"/>
          </p:cNvSpPr>
          <p:nvPr/>
        </p:nvSpPr>
        <p:spPr>
          <a:xfrm xmlns:a="http://schemas.openxmlformats.org/drawingml/2006/main">
            <a:off x="6000750" y="2152650"/>
            <a:ext cx="47625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No State ≠ no order</a:t>
            </a:r>
          </a:p>
        </p:txBody>
      </p:sp>
      <p:sp>
        <p:nvSpPr>
          <p:cNvPr id="16" name="">
            <a:extLst xmlns:a="http://schemas.openxmlformats.org/drawingml/2006/main">
              <a:ext uri="{FF2B5EF4-FFF2-40B4-BE49-F238E27FC236}">
                <a16:creationId xmlns:a16="http://schemas.microsoft.com/office/drawing/2014/main" id="{1F4B8C3E-26FF-444B-8557-C267F5A31595}"/>
              </a:ext>
            </a:extLst>
          </p:cNvPr>
          <p:cNvSpPr>
            <a:spLocks xmlns:a="http://schemas.openxmlformats.org/drawingml/2006/main" noGrp="1"/>
          </p:cNvSpPr>
          <p:nvPr/>
        </p:nvSpPr>
        <p:spPr>
          <a:xfrm xmlns:a="http://schemas.openxmlformats.org/drawingml/2006/main">
            <a:off x="6000750" y="3000375"/>
            <a:ext cx="48577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00" b="0">
                <a:solidFill>
                  <a:srgbClr val="52606D"/>
                </a:solidFill>
              </a:defRPr>
            </a:pPr>
            <a:r>
              <a:rPr sz="1800" b="0">
                <a:solidFill>
                  <a:srgbClr val="52606D"/>
                </a:solidFill>
              </a:rPr>
              <a:t>A community may have elders, councils, rituals and sanctions. What it lacks is a centralized authority claiming rule over a definite territory.</a:t>
            </a:r>
          </a:p>
        </p:txBody>
      </p:sp>
      <p:sp>
        <p:nvSpPr>
          <p:cNvPr id="17" name="">
            <a:extLst xmlns:a="http://schemas.openxmlformats.org/drawingml/2006/main">
              <a:ext uri="{FF2B5EF4-FFF2-40B4-BE49-F238E27FC236}">
                <a16:creationId xmlns:a16="http://schemas.microsoft.com/office/drawing/2014/main" id="{4F5A070F-166C-4BF9-B003-78056193A85E}"/>
              </a:ext>
            </a:extLst>
          </p:cNvPr>
          <p:cNvSpPr>
            <a:spLocks xmlns:a="http://schemas.openxmlformats.org/drawingml/2006/main" noGrp="1"/>
          </p:cNvSpPr>
          <p:nvPr/>
        </p:nvSpPr>
        <p:spPr>
          <a:xfrm xmlns:a="http://schemas.openxmlformats.org/drawingml/2006/main">
            <a:off x="6000750" y="4762500"/>
            <a:ext cx="4762500" cy="742950"/>
          </a:xfrm>
          <a:prstGeom xmlns:a="http://schemas.openxmlformats.org/drawingml/2006/main" prst="roundRect">
            <a:avLst>
              <a:gd name="adj" fmla="val 10256"/>
            </a:avLst>
          </a:prstGeom>
          <a:solidFill xmlns:a="http://schemas.openxmlformats.org/drawingml/2006/main">
            <a:srgbClr val="F6E8CE"/>
          </a:solidFill>
          <a:ln xmlns:a="http://schemas.openxmlformats.org/drawingml/2006/main" w="9525">
            <a:solidFill>
              <a:srgbClr val="F6E8CE"/>
            </a:solidFill>
            <a:prstDash val="solid"/>
          </a:ln>
        </p:spPr>
      </p:sp>
      <p:sp>
        <p:nvSpPr>
          <p:cNvPr id="18" name="">
            <a:extLst xmlns:a="http://schemas.openxmlformats.org/drawingml/2006/main">
              <a:ext uri="{FF2B5EF4-FFF2-40B4-BE49-F238E27FC236}">
                <a16:creationId xmlns:a16="http://schemas.microsoft.com/office/drawing/2014/main" id="{5418530B-DAB5-4DDD-B4AD-CBD27DFAE7E7}"/>
              </a:ext>
            </a:extLst>
          </p:cNvPr>
          <p:cNvSpPr>
            <a:spLocks xmlns:a="http://schemas.openxmlformats.org/drawingml/2006/main" noGrp="1"/>
          </p:cNvSpPr>
          <p:nvPr/>
        </p:nvSpPr>
        <p:spPr>
          <a:xfrm xmlns:a="http://schemas.openxmlformats.org/drawingml/2006/main">
            <a:off x="6210300" y="4857750"/>
            <a:ext cx="43434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425" b="0">
                <a:solidFill>
                  <a:srgbClr val="111827"/>
                </a:solidFill>
              </a:defRPr>
            </a:pPr>
            <a:r>
              <a:rPr sz="1425" b="0">
                <a:solidFill>
                  <a:srgbClr val="111827"/>
                </a:solidFill>
              </a:rPr>
              <a:t>Example: clan elders settle a dispute through custom—not through a territorial court system.</a:t>
            </a:r>
          </a:p>
        </p:txBody>
      </p:sp>
      <p:sp>
        <p:nvSpPr>
          <p:cNvPr id="19" name="">
            <a:extLst xmlns:a="http://schemas.openxmlformats.org/drawingml/2006/main">
              <a:ext uri="{FF2B5EF4-FFF2-40B4-BE49-F238E27FC236}">
                <a16:creationId xmlns:a16="http://schemas.microsoft.com/office/drawing/2014/main" id="{43B64CF0-9A6C-4F62-8423-C1A5C4103BDC}"/>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04</a:t>
            </a:r>
          </a:p>
        </p:txBody>
      </p:sp>
    </p:spTree>
    <p:extLst>
      <p:ext uri="{BB962C8B-B14F-4D97-AF65-F5344CB8AC3E}">
        <p14:creationId xmlns:p14="http://schemas.microsoft.com/office/powerpoint/2010/main" val="31894745"/>
      </p:ext>
    </p:extLst>
  </p:cSld>
</p:sld>
</file>

<file path=ppt/slides/slide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D3E1BDEE-3FCB-4081-B417-E71B46AEFD45}"/>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A95F46DF-811D-4AD8-A8FA-93335F7833BB}"/>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Agriculture and river civilizations created new administrative demands</a:t>
            </a:r>
          </a:p>
        </p:txBody>
      </p:sp>
      <p:sp>
        <p:nvSpPr>
          <p:cNvPr id="3" name="">
            <a:extLst xmlns:a="http://schemas.openxmlformats.org/drawingml/2006/main">
              <a:ext uri="{FF2B5EF4-FFF2-40B4-BE49-F238E27FC236}">
                <a16:creationId xmlns:a16="http://schemas.microsoft.com/office/drawing/2014/main" id="{C3EADFD1-6C56-41A7-B678-82D84A070757}"/>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b3fda2a2e9fd4836"/>
          <a:srcRect xmlns:a="http://schemas.openxmlformats.org/drawingml/2006/main" l="0" t="5932" r="0" b="5932"/>
          <a:stretch xmlns:a="http://schemas.openxmlformats.org/drawingml/2006/main">
            <a:fillRect l="0" t="0" r="0" b="0"/>
          </a:stretch>
        </p:blipFill>
        <p:spPr>
          <a:xfrm xmlns:a="http://schemas.openxmlformats.org/drawingml/2006/main">
            <a:off x="533400" y="1619250"/>
            <a:ext cx="5619750" cy="37147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52C95A2D-1692-4DC4-85C0-D30D3391569C}"/>
              </a:ext>
            </a:extLst>
          </p:cNvPr>
          <p:cNvSpPr>
            <a:spLocks xmlns:a="http://schemas.openxmlformats.org/drawingml/2006/main" noGrp="1"/>
          </p:cNvSpPr>
          <p:nvPr/>
        </p:nvSpPr>
        <p:spPr>
          <a:xfrm xmlns:a="http://schemas.openxmlformats.org/drawingml/2006/main">
            <a:off x="533400" y="5448300"/>
            <a:ext cx="5619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0">
                <a:solidFill>
                  <a:srgbClr val="52606D"/>
                </a:solidFill>
              </a:defRPr>
            </a:pPr>
            <a:r>
              <a:rPr sz="1200" b="0">
                <a:solidFill>
                  <a:srgbClr val="52606D"/>
                </a:solidFill>
              </a:rPr>
              <a:t>Mohenjo-daro: an urban civilization of the Indus region</a:t>
            </a:r>
          </a:p>
        </p:txBody>
      </p:sp>
      <p:sp>
        <p:nvSpPr>
          <p:cNvPr id="6" name="">
            <a:extLst xmlns:a="http://schemas.openxmlformats.org/drawingml/2006/main">
              <a:ext uri="{FF2B5EF4-FFF2-40B4-BE49-F238E27FC236}">
                <a16:creationId xmlns:a16="http://schemas.microsoft.com/office/drawing/2014/main" id="{0612F609-17E3-4AD7-941B-5390DF0D51FE}"/>
              </a:ext>
            </a:extLst>
          </p:cNvPr>
          <p:cNvSpPr>
            <a:spLocks xmlns:a="http://schemas.openxmlformats.org/drawingml/2006/main" noGrp="1"/>
          </p:cNvSpPr>
          <p:nvPr/>
        </p:nvSpPr>
        <p:spPr>
          <a:xfrm xmlns:a="http://schemas.openxmlformats.org/drawingml/2006/main">
            <a:off x="6762750" y="1638300"/>
            <a:ext cx="4095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025" b="1">
                <a:solidFill>
                  <a:srgbClr val="111827"/>
                </a:solidFill>
              </a:defRPr>
            </a:pPr>
            <a:r>
              <a:rPr sz="2025" b="1">
                <a:solidFill>
                  <a:srgbClr val="111827"/>
                </a:solidFill>
              </a:rPr>
              <a:t>Why rivers mattered</a:t>
            </a:r>
          </a:p>
        </p:txBody>
      </p:sp>
      <p:sp>
        <p:nvSpPr>
          <p:cNvPr id="7" name="">
            <a:extLst xmlns:a="http://schemas.openxmlformats.org/drawingml/2006/main">
              <a:ext uri="{FF2B5EF4-FFF2-40B4-BE49-F238E27FC236}">
                <a16:creationId xmlns:a16="http://schemas.microsoft.com/office/drawing/2014/main" id="{375CA961-A954-4FB3-A6EE-F9361C995AE5}"/>
              </a:ext>
            </a:extLst>
          </p:cNvPr>
          <p:cNvSpPr>
            <a:spLocks xmlns:a="http://schemas.openxmlformats.org/drawingml/2006/main" noGrp="1"/>
          </p:cNvSpPr>
          <p:nvPr/>
        </p:nvSpPr>
        <p:spPr>
          <a:xfrm xmlns:a="http://schemas.openxmlformats.org/drawingml/2006/main">
            <a:off x="6762750" y="2238375"/>
            <a:ext cx="228600"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2878B5"/>
                </a:solidFill>
              </a:defRPr>
            </a:pPr>
            <a:r>
              <a:rPr sz="1650" b="1">
                <a:solidFill>
                  <a:srgbClr val="2878B5"/>
                </a:solidFill>
              </a:rPr>
              <a:t>•</a:t>
            </a:r>
          </a:p>
        </p:txBody>
      </p:sp>
      <p:sp>
        <p:nvSpPr>
          <p:cNvPr id="8" name="">
            <a:extLst xmlns:a="http://schemas.openxmlformats.org/drawingml/2006/main">
              <a:ext uri="{FF2B5EF4-FFF2-40B4-BE49-F238E27FC236}">
                <a16:creationId xmlns:a16="http://schemas.microsoft.com/office/drawing/2014/main" id="{66B71253-D03C-4866-AC9F-F3B79EDFCBBF}"/>
              </a:ext>
            </a:extLst>
          </p:cNvPr>
          <p:cNvSpPr>
            <a:spLocks xmlns:a="http://schemas.openxmlformats.org/drawingml/2006/main" noGrp="1"/>
          </p:cNvSpPr>
          <p:nvPr/>
        </p:nvSpPr>
        <p:spPr>
          <a:xfrm xmlns:a="http://schemas.openxmlformats.org/drawingml/2006/main">
            <a:off x="7048500" y="2238375"/>
            <a:ext cx="4048125"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111827"/>
                </a:solidFill>
              </a:defRPr>
            </a:pPr>
            <a:r>
              <a:rPr sz="1650" b="0">
                <a:solidFill>
                  <a:srgbClr val="111827"/>
                </a:solidFill>
              </a:rPr>
              <a:t>Surplus food supported towns and rulers</a:t>
            </a:r>
          </a:p>
        </p:txBody>
      </p:sp>
      <p:sp>
        <p:nvSpPr>
          <p:cNvPr id="9" name="">
            <a:extLst xmlns:a="http://schemas.openxmlformats.org/drawingml/2006/main">
              <a:ext uri="{FF2B5EF4-FFF2-40B4-BE49-F238E27FC236}">
                <a16:creationId xmlns:a16="http://schemas.microsoft.com/office/drawing/2014/main" id="{518A2E13-57FE-4653-8DD5-AF78C55326AB}"/>
              </a:ext>
            </a:extLst>
          </p:cNvPr>
          <p:cNvSpPr>
            <a:spLocks xmlns:a="http://schemas.openxmlformats.org/drawingml/2006/main" noGrp="1"/>
          </p:cNvSpPr>
          <p:nvPr/>
        </p:nvSpPr>
        <p:spPr>
          <a:xfrm xmlns:a="http://schemas.openxmlformats.org/drawingml/2006/main">
            <a:off x="6762750" y="2876550"/>
            <a:ext cx="228600"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2878B5"/>
                </a:solidFill>
              </a:defRPr>
            </a:pPr>
            <a:r>
              <a:rPr sz="1650" b="1">
                <a:solidFill>
                  <a:srgbClr val="2878B5"/>
                </a:solidFill>
              </a:rPr>
              <a:t>•</a:t>
            </a:r>
          </a:p>
        </p:txBody>
      </p:sp>
      <p:sp>
        <p:nvSpPr>
          <p:cNvPr id="10" name="">
            <a:extLst xmlns:a="http://schemas.openxmlformats.org/drawingml/2006/main">
              <a:ext uri="{FF2B5EF4-FFF2-40B4-BE49-F238E27FC236}">
                <a16:creationId xmlns:a16="http://schemas.microsoft.com/office/drawing/2014/main" id="{F16DAE6D-BE23-4B12-9BB2-3061DDE7758D}"/>
              </a:ext>
            </a:extLst>
          </p:cNvPr>
          <p:cNvSpPr>
            <a:spLocks xmlns:a="http://schemas.openxmlformats.org/drawingml/2006/main" noGrp="1"/>
          </p:cNvSpPr>
          <p:nvPr/>
        </p:nvSpPr>
        <p:spPr>
          <a:xfrm xmlns:a="http://schemas.openxmlformats.org/drawingml/2006/main">
            <a:off x="7048500" y="2876550"/>
            <a:ext cx="4048125"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111827"/>
                </a:solidFill>
              </a:defRPr>
            </a:pPr>
            <a:r>
              <a:rPr sz="1650" b="0">
                <a:solidFill>
                  <a:srgbClr val="111827"/>
                </a:solidFill>
              </a:rPr>
              <a:t>Irrigation required coordination</a:t>
            </a:r>
          </a:p>
        </p:txBody>
      </p:sp>
      <p:sp>
        <p:nvSpPr>
          <p:cNvPr id="11" name="">
            <a:extLst xmlns:a="http://schemas.openxmlformats.org/drawingml/2006/main">
              <a:ext uri="{FF2B5EF4-FFF2-40B4-BE49-F238E27FC236}">
                <a16:creationId xmlns:a16="http://schemas.microsoft.com/office/drawing/2014/main" id="{D1A2DE6C-D887-41D8-B232-F9E7FA47B375}"/>
              </a:ext>
            </a:extLst>
          </p:cNvPr>
          <p:cNvSpPr>
            <a:spLocks xmlns:a="http://schemas.openxmlformats.org/drawingml/2006/main" noGrp="1"/>
          </p:cNvSpPr>
          <p:nvPr/>
        </p:nvSpPr>
        <p:spPr>
          <a:xfrm xmlns:a="http://schemas.openxmlformats.org/drawingml/2006/main">
            <a:off x="6762750" y="3514725"/>
            <a:ext cx="228600"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2878B5"/>
                </a:solidFill>
              </a:defRPr>
            </a:pPr>
            <a:r>
              <a:rPr sz="1650" b="1">
                <a:solidFill>
                  <a:srgbClr val="2878B5"/>
                </a:solidFill>
              </a:rPr>
              <a:t>•</a:t>
            </a:r>
          </a:p>
        </p:txBody>
      </p:sp>
      <p:sp>
        <p:nvSpPr>
          <p:cNvPr id="12" name="">
            <a:extLst xmlns:a="http://schemas.openxmlformats.org/drawingml/2006/main">
              <a:ext uri="{FF2B5EF4-FFF2-40B4-BE49-F238E27FC236}">
                <a16:creationId xmlns:a16="http://schemas.microsoft.com/office/drawing/2014/main" id="{ED0D4B5A-6069-458F-8FF8-330470E61113}"/>
              </a:ext>
            </a:extLst>
          </p:cNvPr>
          <p:cNvSpPr>
            <a:spLocks xmlns:a="http://schemas.openxmlformats.org/drawingml/2006/main" noGrp="1"/>
          </p:cNvSpPr>
          <p:nvPr/>
        </p:nvSpPr>
        <p:spPr>
          <a:xfrm xmlns:a="http://schemas.openxmlformats.org/drawingml/2006/main">
            <a:off x="7048500" y="3514725"/>
            <a:ext cx="4048125"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111827"/>
                </a:solidFill>
              </a:defRPr>
            </a:pPr>
            <a:r>
              <a:rPr sz="1650" b="0">
                <a:solidFill>
                  <a:srgbClr val="111827"/>
                </a:solidFill>
              </a:rPr>
              <a:t>Land and harvests could be taxed</a:t>
            </a:r>
          </a:p>
        </p:txBody>
      </p:sp>
      <p:sp>
        <p:nvSpPr>
          <p:cNvPr id="13" name="">
            <a:extLst xmlns:a="http://schemas.openxmlformats.org/drawingml/2006/main">
              <a:ext uri="{FF2B5EF4-FFF2-40B4-BE49-F238E27FC236}">
                <a16:creationId xmlns:a16="http://schemas.microsoft.com/office/drawing/2014/main" id="{885EB294-DDBA-4A55-84AF-B246115DF81C}"/>
              </a:ext>
            </a:extLst>
          </p:cNvPr>
          <p:cNvSpPr>
            <a:spLocks xmlns:a="http://schemas.openxmlformats.org/drawingml/2006/main" noGrp="1"/>
          </p:cNvSpPr>
          <p:nvPr/>
        </p:nvSpPr>
        <p:spPr>
          <a:xfrm xmlns:a="http://schemas.openxmlformats.org/drawingml/2006/main">
            <a:off x="6762750" y="4152900"/>
            <a:ext cx="228600"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2878B5"/>
                </a:solidFill>
              </a:defRPr>
            </a:pPr>
            <a:r>
              <a:rPr sz="1650" b="1">
                <a:solidFill>
                  <a:srgbClr val="2878B5"/>
                </a:solidFill>
              </a:rPr>
              <a:t>•</a:t>
            </a:r>
          </a:p>
        </p:txBody>
      </p:sp>
      <p:sp>
        <p:nvSpPr>
          <p:cNvPr id="14" name="">
            <a:extLst xmlns:a="http://schemas.openxmlformats.org/drawingml/2006/main">
              <a:ext uri="{FF2B5EF4-FFF2-40B4-BE49-F238E27FC236}">
                <a16:creationId xmlns:a16="http://schemas.microsoft.com/office/drawing/2014/main" id="{CABC8D4F-FC93-4975-926B-436D9A75CB96}"/>
              </a:ext>
            </a:extLst>
          </p:cNvPr>
          <p:cNvSpPr>
            <a:spLocks xmlns:a="http://schemas.openxmlformats.org/drawingml/2006/main" noGrp="1"/>
          </p:cNvSpPr>
          <p:nvPr/>
        </p:nvSpPr>
        <p:spPr>
          <a:xfrm xmlns:a="http://schemas.openxmlformats.org/drawingml/2006/main">
            <a:off x="7048500" y="4152900"/>
            <a:ext cx="4048125" cy="638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111827"/>
                </a:solidFill>
              </a:defRPr>
            </a:pPr>
            <a:r>
              <a:rPr sz="1650" b="0">
                <a:solidFill>
                  <a:srgbClr val="111827"/>
                </a:solidFill>
              </a:rPr>
              <a:t>Armies and officials protected rule</a:t>
            </a:r>
          </a:p>
        </p:txBody>
      </p:sp>
      <p:sp>
        <p:nvSpPr>
          <p:cNvPr id="15" name="">
            <a:extLst xmlns:a="http://schemas.openxmlformats.org/drawingml/2006/main">
              <a:ext uri="{FF2B5EF4-FFF2-40B4-BE49-F238E27FC236}">
                <a16:creationId xmlns:a16="http://schemas.microsoft.com/office/drawing/2014/main" id="{AA68FEC6-2485-4B8C-A83C-9D345FC7DDFD}"/>
              </a:ext>
            </a:extLst>
          </p:cNvPr>
          <p:cNvSpPr>
            <a:spLocks xmlns:a="http://schemas.openxmlformats.org/drawingml/2006/main" noGrp="1"/>
          </p:cNvSpPr>
          <p:nvPr/>
        </p:nvSpPr>
        <p:spPr>
          <a:xfrm xmlns:a="http://schemas.openxmlformats.org/drawingml/2006/main">
            <a:off x="6762750" y="5095875"/>
            <a:ext cx="4333875"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350" b="1">
                <a:solidFill>
                  <a:srgbClr val="2878B5"/>
                </a:solidFill>
              </a:defRPr>
            </a:pPr>
            <a:r>
              <a:rPr sz="1350" b="1">
                <a:solidFill>
                  <a:srgbClr val="2878B5"/>
                </a:solidFill>
              </a:rPr>
              <a:t>Ganges • Nile • Euphrates • Yangtze / Yellow River</a:t>
            </a:r>
          </a:p>
        </p:txBody>
      </p:sp>
      <p:sp>
        <p:nvSpPr>
          <p:cNvPr id="16" name="">
            <a:extLst xmlns:a="http://schemas.openxmlformats.org/drawingml/2006/main">
              <a:ext uri="{FF2B5EF4-FFF2-40B4-BE49-F238E27FC236}">
                <a16:creationId xmlns:a16="http://schemas.microsoft.com/office/drawing/2014/main" id="{A8BC5B9D-8769-49F8-AA8E-C11DC0623E74}"/>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05</a:t>
            </a:r>
          </a:p>
        </p:txBody>
      </p:sp>
    </p:spTree>
    <p:extLst>
      <p:ext uri="{BB962C8B-B14F-4D97-AF65-F5344CB8AC3E}">
        <p14:creationId xmlns:p14="http://schemas.microsoft.com/office/powerpoint/2010/main" val="655358484"/>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7C261780-23F0-43FB-B075-47652C621C78}"/>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EB1F655E-DC2D-43C4-8CAD-1CC571B547D2}"/>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Early agrarian empires joined economic control with monarchical power</a:t>
            </a:r>
          </a:p>
        </p:txBody>
      </p:sp>
      <p:sp>
        <p:nvSpPr>
          <p:cNvPr id="3" name="">
            <a:extLst xmlns:a="http://schemas.openxmlformats.org/drawingml/2006/main">
              <a:ext uri="{FF2B5EF4-FFF2-40B4-BE49-F238E27FC236}">
                <a16:creationId xmlns:a16="http://schemas.microsoft.com/office/drawing/2014/main" id="{C515B8E2-CE9C-4043-8DF1-408EF70F0E52}"/>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sp>
        <p:nvSpPr>
          <p:cNvPr id="4" name="">
            <a:extLst xmlns:a="http://schemas.openxmlformats.org/drawingml/2006/main">
              <a:ext uri="{FF2B5EF4-FFF2-40B4-BE49-F238E27FC236}">
                <a16:creationId xmlns:a16="http://schemas.microsoft.com/office/drawing/2014/main" id="{F9173746-5D15-42FE-9851-8810AA8E2956}"/>
              </a:ext>
            </a:extLst>
          </p:cNvPr>
          <p:cNvSpPr>
            <a:spLocks xmlns:a="http://schemas.openxmlformats.org/drawingml/2006/main" noGrp="1"/>
          </p:cNvSpPr>
          <p:nvPr/>
        </p:nvSpPr>
        <p:spPr>
          <a:xfrm xmlns:a="http://schemas.openxmlformats.org/drawingml/2006/main">
            <a:off x="533400" y="1809750"/>
            <a:ext cx="3200400" cy="3143250"/>
          </a:xfrm>
          <a:prstGeom xmlns:a="http://schemas.openxmlformats.org/drawingml/2006/main" prst="roundRect">
            <a:avLst>
              <a:gd name="adj" fmla="val 2424"/>
            </a:avLst>
          </a:prstGeom>
          <a:solidFill xmlns:a="http://schemas.openxmlformats.org/drawingml/2006/main">
            <a:srgbClr val="F6E8CE"/>
          </a:solidFill>
          <a:ln xmlns:a="http://schemas.openxmlformats.org/drawingml/2006/main" w="9525">
            <a:solidFill>
              <a:srgbClr val="F6E8CE"/>
            </a:solidFill>
            <a:prstDash val="solid"/>
          </a:ln>
        </p:spPr>
      </p:sp>
      <p:sp>
        <p:nvSpPr>
          <p:cNvPr id="5" name="">
            <a:extLst xmlns:a="http://schemas.openxmlformats.org/drawingml/2006/main">
              <a:ext uri="{FF2B5EF4-FFF2-40B4-BE49-F238E27FC236}">
                <a16:creationId xmlns:a16="http://schemas.microsoft.com/office/drawing/2014/main" id="{15D16C9A-C871-417B-91AE-0E31C97F7E33}"/>
              </a:ext>
            </a:extLst>
          </p:cNvPr>
          <p:cNvSpPr>
            <a:spLocks xmlns:a="http://schemas.openxmlformats.org/drawingml/2006/main" noGrp="1"/>
          </p:cNvSpPr>
          <p:nvPr/>
        </p:nvSpPr>
        <p:spPr>
          <a:xfrm xmlns:a="http://schemas.openxmlformats.org/drawingml/2006/main">
            <a:off x="800100" y="2095500"/>
            <a:ext cx="2667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52606D"/>
                </a:solidFill>
              </a:defRPr>
            </a:pPr>
            <a:r>
              <a:rPr sz="1200" b="1">
                <a:solidFill>
                  <a:srgbClr val="52606D"/>
                </a:solidFill>
              </a:rPr>
              <a:t>ECONOMY</a:t>
            </a:r>
          </a:p>
        </p:txBody>
      </p:sp>
      <p:sp>
        <p:nvSpPr>
          <p:cNvPr id="6" name="">
            <a:extLst xmlns:a="http://schemas.openxmlformats.org/drawingml/2006/main">
              <a:ext uri="{FF2B5EF4-FFF2-40B4-BE49-F238E27FC236}">
                <a16:creationId xmlns:a16="http://schemas.microsoft.com/office/drawing/2014/main" id="{F55CBDB8-FED8-45F7-8130-E22C432B2611}"/>
              </a:ext>
            </a:extLst>
          </p:cNvPr>
          <p:cNvSpPr>
            <a:spLocks xmlns:a="http://schemas.openxmlformats.org/drawingml/2006/main" noGrp="1"/>
          </p:cNvSpPr>
          <p:nvPr/>
        </p:nvSpPr>
        <p:spPr>
          <a:xfrm xmlns:a="http://schemas.openxmlformats.org/drawingml/2006/main">
            <a:off x="800100" y="2619375"/>
            <a:ext cx="2667000" cy="1619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111827"/>
                </a:solidFill>
              </a:defRPr>
            </a:pPr>
            <a:r>
              <a:rPr sz="1875" b="1">
                <a:solidFill>
                  <a:srgbClr val="111827"/>
                </a:solidFill>
              </a:rPr>
              <a:t>Agriculture produced surplus; land and harvest became the fiscal base.</a:t>
            </a:r>
          </a:p>
        </p:txBody>
      </p:sp>
      <p:sp>
        <p:nvSpPr>
          <p:cNvPr id="7" name="">
            <a:extLst xmlns:a="http://schemas.openxmlformats.org/drawingml/2006/main">
              <a:ext uri="{FF2B5EF4-FFF2-40B4-BE49-F238E27FC236}">
                <a16:creationId xmlns:a16="http://schemas.microsoft.com/office/drawing/2014/main" id="{12945F42-C3F2-4BDF-8ECB-E7D851B01554}"/>
              </a:ext>
            </a:extLst>
          </p:cNvPr>
          <p:cNvSpPr>
            <a:spLocks xmlns:a="http://schemas.openxmlformats.org/drawingml/2006/main" noGrp="1"/>
          </p:cNvSpPr>
          <p:nvPr/>
        </p:nvSpPr>
        <p:spPr>
          <a:xfrm xmlns:a="http://schemas.openxmlformats.org/drawingml/2006/main">
            <a:off x="4191000" y="1809750"/>
            <a:ext cx="3200400" cy="3143250"/>
          </a:xfrm>
          <a:prstGeom xmlns:a="http://schemas.openxmlformats.org/drawingml/2006/main" prst="roundRect">
            <a:avLst>
              <a:gd name="adj" fmla="val 2424"/>
            </a:avLst>
          </a:prstGeom>
          <a:solidFill xmlns:a="http://schemas.openxmlformats.org/drawingml/2006/main">
            <a:srgbClr val="DFF2FA"/>
          </a:solidFill>
          <a:ln xmlns:a="http://schemas.openxmlformats.org/drawingml/2006/main" w="9525">
            <a:solidFill>
              <a:srgbClr val="DFF2FA"/>
            </a:solidFill>
            <a:prstDash val="solid"/>
          </a:ln>
        </p:spPr>
      </p:sp>
      <p:sp>
        <p:nvSpPr>
          <p:cNvPr id="8" name="">
            <a:extLst xmlns:a="http://schemas.openxmlformats.org/drawingml/2006/main">
              <a:ext uri="{FF2B5EF4-FFF2-40B4-BE49-F238E27FC236}">
                <a16:creationId xmlns:a16="http://schemas.microsoft.com/office/drawing/2014/main" id="{1AA1C7E3-04D1-40CE-A29F-D95F3D8DA076}"/>
              </a:ext>
            </a:extLst>
          </p:cNvPr>
          <p:cNvSpPr>
            <a:spLocks xmlns:a="http://schemas.openxmlformats.org/drawingml/2006/main" noGrp="1"/>
          </p:cNvSpPr>
          <p:nvPr/>
        </p:nvSpPr>
        <p:spPr>
          <a:xfrm xmlns:a="http://schemas.openxmlformats.org/drawingml/2006/main">
            <a:off x="4457700" y="2095500"/>
            <a:ext cx="2667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52606D"/>
                </a:solidFill>
              </a:defRPr>
            </a:pPr>
            <a:r>
              <a:rPr sz="1200" b="1">
                <a:solidFill>
                  <a:srgbClr val="52606D"/>
                </a:solidFill>
              </a:rPr>
              <a:t>AUTHORITY</a:t>
            </a:r>
          </a:p>
        </p:txBody>
      </p:sp>
      <p:sp>
        <p:nvSpPr>
          <p:cNvPr id="9" name="">
            <a:extLst xmlns:a="http://schemas.openxmlformats.org/drawingml/2006/main">
              <a:ext uri="{FF2B5EF4-FFF2-40B4-BE49-F238E27FC236}">
                <a16:creationId xmlns:a16="http://schemas.microsoft.com/office/drawing/2014/main" id="{52A20CAC-1035-4525-8566-8AB58AED5615}"/>
              </a:ext>
            </a:extLst>
          </p:cNvPr>
          <p:cNvSpPr>
            <a:spLocks xmlns:a="http://schemas.openxmlformats.org/drawingml/2006/main" noGrp="1"/>
          </p:cNvSpPr>
          <p:nvPr/>
        </p:nvSpPr>
        <p:spPr>
          <a:xfrm xmlns:a="http://schemas.openxmlformats.org/drawingml/2006/main">
            <a:off x="4457700" y="2619375"/>
            <a:ext cx="2667000" cy="1619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111827"/>
                </a:solidFill>
              </a:defRPr>
            </a:pPr>
            <a:r>
              <a:rPr sz="1875" b="1">
                <a:solidFill>
                  <a:srgbClr val="111827"/>
                </a:solidFill>
              </a:rPr>
              <a:t>A monarch and officials organized taxation, labour and coercion.</a:t>
            </a:r>
          </a:p>
        </p:txBody>
      </p:sp>
      <p:sp>
        <p:nvSpPr>
          <p:cNvPr id="10" name="">
            <a:extLst xmlns:a="http://schemas.openxmlformats.org/drawingml/2006/main">
              <a:ext uri="{FF2B5EF4-FFF2-40B4-BE49-F238E27FC236}">
                <a16:creationId xmlns:a16="http://schemas.microsoft.com/office/drawing/2014/main" id="{8784DB99-C19F-451E-AD7A-065A11E08D3D}"/>
              </a:ext>
            </a:extLst>
          </p:cNvPr>
          <p:cNvSpPr>
            <a:spLocks xmlns:a="http://schemas.openxmlformats.org/drawingml/2006/main" noGrp="1"/>
          </p:cNvSpPr>
          <p:nvPr/>
        </p:nvSpPr>
        <p:spPr>
          <a:xfrm xmlns:a="http://schemas.openxmlformats.org/drawingml/2006/main">
            <a:off x="7848600" y="1809750"/>
            <a:ext cx="3200400" cy="3143250"/>
          </a:xfrm>
          <a:prstGeom xmlns:a="http://schemas.openxmlformats.org/drawingml/2006/main" prst="roundRect">
            <a:avLst>
              <a:gd name="adj" fmla="val 2424"/>
            </a:avLst>
          </a:prstGeom>
          <a:solidFill xmlns:a="http://schemas.openxmlformats.org/drawingml/2006/main">
            <a:srgbClr val="E7EFEA"/>
          </a:solidFill>
          <a:ln xmlns:a="http://schemas.openxmlformats.org/drawingml/2006/main" w="9525">
            <a:solidFill>
              <a:srgbClr val="E7EFEA"/>
            </a:solidFill>
            <a:prstDash val="solid"/>
          </a:ln>
        </p:spPr>
      </p:sp>
      <p:sp>
        <p:nvSpPr>
          <p:cNvPr id="11" name="">
            <a:extLst xmlns:a="http://schemas.openxmlformats.org/drawingml/2006/main">
              <a:ext uri="{FF2B5EF4-FFF2-40B4-BE49-F238E27FC236}">
                <a16:creationId xmlns:a16="http://schemas.microsoft.com/office/drawing/2014/main" id="{C578C381-29A7-4363-B1D3-09B6D7E6CEDA}"/>
              </a:ext>
            </a:extLst>
          </p:cNvPr>
          <p:cNvSpPr>
            <a:spLocks xmlns:a="http://schemas.openxmlformats.org/drawingml/2006/main" noGrp="1"/>
          </p:cNvSpPr>
          <p:nvPr/>
        </p:nvSpPr>
        <p:spPr>
          <a:xfrm xmlns:a="http://schemas.openxmlformats.org/drawingml/2006/main">
            <a:off x="8115300" y="2095500"/>
            <a:ext cx="2667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52606D"/>
                </a:solidFill>
              </a:defRPr>
            </a:pPr>
            <a:r>
              <a:rPr sz="1200" b="1">
                <a:solidFill>
                  <a:srgbClr val="52606D"/>
                </a:solidFill>
              </a:rPr>
              <a:t>SUBJECTS</a:t>
            </a:r>
          </a:p>
        </p:txBody>
      </p:sp>
      <p:sp>
        <p:nvSpPr>
          <p:cNvPr id="12" name="">
            <a:extLst xmlns:a="http://schemas.openxmlformats.org/drawingml/2006/main">
              <a:ext uri="{FF2B5EF4-FFF2-40B4-BE49-F238E27FC236}">
                <a16:creationId xmlns:a16="http://schemas.microsoft.com/office/drawing/2014/main" id="{31F0A68C-7CCC-43EB-87C1-807C1B3F4DE3}"/>
              </a:ext>
            </a:extLst>
          </p:cNvPr>
          <p:cNvSpPr>
            <a:spLocks xmlns:a="http://schemas.openxmlformats.org/drawingml/2006/main" noGrp="1"/>
          </p:cNvSpPr>
          <p:nvPr/>
        </p:nvSpPr>
        <p:spPr>
          <a:xfrm xmlns:a="http://schemas.openxmlformats.org/drawingml/2006/main">
            <a:off x="8115300" y="2619375"/>
            <a:ext cx="2667000" cy="1619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875" b="1">
                <a:solidFill>
                  <a:srgbClr val="111827"/>
                </a:solidFill>
              </a:defRPr>
            </a:pPr>
            <a:r>
              <a:rPr sz="1875" b="1">
                <a:solidFill>
                  <a:srgbClr val="111827"/>
                </a:solidFill>
              </a:rPr>
              <a:t>People were governed primarily as subjects—not equal citizens.</a:t>
            </a:r>
          </a:p>
        </p:txBody>
      </p:sp>
      <p:sp>
        <p:nvSpPr>
          <p:cNvPr id="13" name="">
            <a:extLst xmlns:a="http://schemas.openxmlformats.org/drawingml/2006/main">
              <a:ext uri="{FF2B5EF4-FFF2-40B4-BE49-F238E27FC236}">
                <a16:creationId xmlns:a16="http://schemas.microsoft.com/office/drawing/2014/main" id="{DA52B2B8-DE8F-4E81-AE98-2638CD95DF9B}"/>
              </a:ext>
            </a:extLst>
          </p:cNvPr>
          <p:cNvSpPr>
            <a:spLocks xmlns:a="http://schemas.openxmlformats.org/drawingml/2006/main" noGrp="1"/>
          </p:cNvSpPr>
          <p:nvPr/>
        </p:nvSpPr>
        <p:spPr>
          <a:xfrm xmlns:a="http://schemas.openxmlformats.org/drawingml/2006/main">
            <a:off x="857250" y="5381625"/>
            <a:ext cx="10477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650" b="1">
                <a:solidFill>
                  <a:srgbClr val="A6413B"/>
                </a:solidFill>
              </a:defRPr>
            </a:pPr>
            <a:r>
              <a:rPr sz="1650" b="1">
                <a:solidFill>
                  <a:srgbClr val="A6413B"/>
                </a:solidFill>
              </a:rPr>
              <a:t>Gettell’s harsh image: the ruler appeared chiefly as “slave driver and tax collector.”</a:t>
            </a:r>
          </a:p>
        </p:txBody>
      </p:sp>
      <p:sp>
        <p:nvSpPr>
          <p:cNvPr id="14" name="">
            <a:extLst xmlns:a="http://schemas.openxmlformats.org/drawingml/2006/main">
              <a:ext uri="{FF2B5EF4-FFF2-40B4-BE49-F238E27FC236}">
                <a16:creationId xmlns:a16="http://schemas.microsoft.com/office/drawing/2014/main" id="{13C3453F-CE07-4D99-B714-3D666554906D}"/>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06</a:t>
            </a:r>
          </a:p>
        </p:txBody>
      </p:sp>
    </p:spTree>
    <p:extLst>
      <p:ext uri="{BB962C8B-B14F-4D97-AF65-F5344CB8AC3E}">
        <p14:creationId xmlns:p14="http://schemas.microsoft.com/office/powerpoint/2010/main" val="197473370"/>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91CA5959-EDC2-41FB-9D34-F27A287AE45B}"/>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4AE69F43-4B32-40ED-BFFC-309ACE9A82FD}"/>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The city-state made political participation visible within a small territory</a:t>
            </a:r>
          </a:p>
        </p:txBody>
      </p:sp>
      <p:sp>
        <p:nvSpPr>
          <p:cNvPr id="3" name="">
            <a:extLst xmlns:a="http://schemas.openxmlformats.org/drawingml/2006/main">
              <a:ext uri="{FF2B5EF4-FFF2-40B4-BE49-F238E27FC236}">
                <a16:creationId xmlns:a16="http://schemas.microsoft.com/office/drawing/2014/main" id="{67814790-4FB0-4B86-8499-BABD16371CF1}"/>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4a8f6235f7e040cd"/>
          <a:srcRect xmlns:a="http://schemas.openxmlformats.org/drawingml/2006/main" l="5357" t="0" r="5357" b="0"/>
          <a:stretch xmlns:a="http://schemas.openxmlformats.org/drawingml/2006/main">
            <a:fillRect l="0" t="0" r="0" b="0"/>
          </a:stretch>
        </p:blipFill>
        <p:spPr>
          <a:xfrm xmlns:a="http://schemas.openxmlformats.org/drawingml/2006/main">
            <a:off x="6858000" y="1571625"/>
            <a:ext cx="4762500" cy="400050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0B3686F2-D600-45D2-AADA-86213388B325}"/>
              </a:ext>
            </a:extLst>
          </p:cNvPr>
          <p:cNvSpPr>
            <a:spLocks xmlns:a="http://schemas.openxmlformats.org/drawingml/2006/main" noGrp="1"/>
          </p:cNvSpPr>
          <p:nvPr/>
        </p:nvSpPr>
        <p:spPr>
          <a:xfrm xmlns:a="http://schemas.openxmlformats.org/drawingml/2006/main">
            <a:off x="533400" y="1676400"/>
            <a:ext cx="2952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100" b="1">
                <a:solidFill>
                  <a:srgbClr val="111827"/>
                </a:solidFill>
              </a:defRPr>
            </a:pPr>
            <a:r>
              <a:rPr sz="2100" b="1">
                <a:solidFill>
                  <a:srgbClr val="111827"/>
                </a:solidFill>
              </a:rPr>
              <a:t>Greek polis</a:t>
            </a:r>
          </a:p>
        </p:txBody>
      </p:sp>
      <p:sp>
        <p:nvSpPr>
          <p:cNvPr id="6" name="">
            <a:extLst xmlns:a="http://schemas.openxmlformats.org/drawingml/2006/main">
              <a:ext uri="{FF2B5EF4-FFF2-40B4-BE49-F238E27FC236}">
                <a16:creationId xmlns:a16="http://schemas.microsoft.com/office/drawing/2014/main" id="{C5D17D53-37CC-40C1-97F4-779066850B54}"/>
              </a:ext>
            </a:extLst>
          </p:cNvPr>
          <p:cNvSpPr>
            <a:spLocks xmlns:a="http://schemas.openxmlformats.org/drawingml/2006/main" noGrp="1"/>
          </p:cNvSpPr>
          <p:nvPr/>
        </p:nvSpPr>
        <p:spPr>
          <a:xfrm xmlns:a="http://schemas.openxmlformats.org/drawingml/2006/main">
            <a:off x="533400" y="2238375"/>
            <a:ext cx="2286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2878B5"/>
                </a:solidFill>
              </a:defRPr>
            </a:pPr>
            <a:r>
              <a:rPr sz="1650" b="1">
                <a:solidFill>
                  <a:srgbClr val="2878B5"/>
                </a:solidFill>
              </a:rPr>
              <a:t>•</a:t>
            </a:r>
          </a:p>
        </p:txBody>
      </p:sp>
      <p:sp>
        <p:nvSpPr>
          <p:cNvPr id="7" name="">
            <a:extLst xmlns:a="http://schemas.openxmlformats.org/drawingml/2006/main">
              <a:ext uri="{FF2B5EF4-FFF2-40B4-BE49-F238E27FC236}">
                <a16:creationId xmlns:a16="http://schemas.microsoft.com/office/drawing/2014/main" id="{4D96F1E1-DACA-4A76-B011-0D6FAA51EF36}"/>
              </a:ext>
            </a:extLst>
          </p:cNvPr>
          <p:cNvSpPr>
            <a:spLocks xmlns:a="http://schemas.openxmlformats.org/drawingml/2006/main" noGrp="1"/>
          </p:cNvSpPr>
          <p:nvPr/>
        </p:nvSpPr>
        <p:spPr>
          <a:xfrm xmlns:a="http://schemas.openxmlformats.org/drawingml/2006/main">
            <a:off x="819150" y="2238375"/>
            <a:ext cx="5286375"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111827"/>
                </a:solidFill>
              </a:defRPr>
            </a:pPr>
            <a:r>
              <a:rPr sz="1650" b="0">
                <a:solidFill>
                  <a:srgbClr val="111827"/>
                </a:solidFill>
              </a:rPr>
              <a:t>A city and its surrounding territory formed one political unit</a:t>
            </a:r>
          </a:p>
        </p:txBody>
      </p:sp>
      <p:sp>
        <p:nvSpPr>
          <p:cNvPr id="8" name="">
            <a:extLst xmlns:a="http://schemas.openxmlformats.org/drawingml/2006/main">
              <a:ext uri="{FF2B5EF4-FFF2-40B4-BE49-F238E27FC236}">
                <a16:creationId xmlns:a16="http://schemas.microsoft.com/office/drawing/2014/main" id="{82077391-8CE4-4727-A32A-C9312AB265D5}"/>
              </a:ext>
            </a:extLst>
          </p:cNvPr>
          <p:cNvSpPr>
            <a:spLocks xmlns:a="http://schemas.openxmlformats.org/drawingml/2006/main" noGrp="1"/>
          </p:cNvSpPr>
          <p:nvPr/>
        </p:nvSpPr>
        <p:spPr>
          <a:xfrm xmlns:a="http://schemas.openxmlformats.org/drawingml/2006/main">
            <a:off x="533400" y="2962275"/>
            <a:ext cx="2286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2878B5"/>
                </a:solidFill>
              </a:defRPr>
            </a:pPr>
            <a:r>
              <a:rPr sz="1650" b="1">
                <a:solidFill>
                  <a:srgbClr val="2878B5"/>
                </a:solidFill>
              </a:rPr>
              <a:t>•</a:t>
            </a:r>
          </a:p>
        </p:txBody>
      </p:sp>
      <p:sp>
        <p:nvSpPr>
          <p:cNvPr id="9" name="">
            <a:extLst xmlns:a="http://schemas.openxmlformats.org/drawingml/2006/main">
              <a:ext uri="{FF2B5EF4-FFF2-40B4-BE49-F238E27FC236}">
                <a16:creationId xmlns:a16="http://schemas.microsoft.com/office/drawing/2014/main" id="{6D856BCB-C2F2-4E47-8D90-2FCAAC81E587}"/>
              </a:ext>
            </a:extLst>
          </p:cNvPr>
          <p:cNvSpPr>
            <a:spLocks xmlns:a="http://schemas.openxmlformats.org/drawingml/2006/main" noGrp="1"/>
          </p:cNvSpPr>
          <p:nvPr/>
        </p:nvSpPr>
        <p:spPr>
          <a:xfrm xmlns:a="http://schemas.openxmlformats.org/drawingml/2006/main">
            <a:off x="819150" y="2962275"/>
            <a:ext cx="5286375"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111827"/>
                </a:solidFill>
              </a:defRPr>
            </a:pPr>
            <a:r>
              <a:rPr sz="1650" b="0">
                <a:solidFill>
                  <a:srgbClr val="111827"/>
                </a:solidFill>
              </a:rPr>
              <a:t>Citizens could participate directly in public decisions</a:t>
            </a:r>
          </a:p>
        </p:txBody>
      </p:sp>
      <p:sp>
        <p:nvSpPr>
          <p:cNvPr id="10" name="">
            <a:extLst xmlns:a="http://schemas.openxmlformats.org/drawingml/2006/main">
              <a:ext uri="{FF2B5EF4-FFF2-40B4-BE49-F238E27FC236}">
                <a16:creationId xmlns:a16="http://schemas.microsoft.com/office/drawing/2014/main" id="{770A1044-B0F5-485F-9214-DED9A559C060}"/>
              </a:ext>
            </a:extLst>
          </p:cNvPr>
          <p:cNvSpPr>
            <a:spLocks xmlns:a="http://schemas.openxmlformats.org/drawingml/2006/main" noGrp="1"/>
          </p:cNvSpPr>
          <p:nvPr/>
        </p:nvSpPr>
        <p:spPr>
          <a:xfrm xmlns:a="http://schemas.openxmlformats.org/drawingml/2006/main">
            <a:off x="533400" y="3686175"/>
            <a:ext cx="2286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1">
                <a:solidFill>
                  <a:srgbClr val="2878B5"/>
                </a:solidFill>
              </a:defRPr>
            </a:pPr>
            <a:r>
              <a:rPr sz="1650" b="1">
                <a:solidFill>
                  <a:srgbClr val="2878B5"/>
                </a:solidFill>
              </a:rPr>
              <a:t>•</a:t>
            </a:r>
          </a:p>
        </p:txBody>
      </p:sp>
      <p:sp>
        <p:nvSpPr>
          <p:cNvPr id="11" name="">
            <a:extLst xmlns:a="http://schemas.openxmlformats.org/drawingml/2006/main">
              <a:ext uri="{FF2B5EF4-FFF2-40B4-BE49-F238E27FC236}">
                <a16:creationId xmlns:a16="http://schemas.microsoft.com/office/drawing/2014/main" id="{B3C2C4A2-48A2-4B26-BF47-3BB45E3E506E}"/>
              </a:ext>
            </a:extLst>
          </p:cNvPr>
          <p:cNvSpPr>
            <a:spLocks xmlns:a="http://schemas.openxmlformats.org/drawingml/2006/main" noGrp="1"/>
          </p:cNvSpPr>
          <p:nvPr/>
        </p:nvSpPr>
        <p:spPr>
          <a:xfrm xmlns:a="http://schemas.openxmlformats.org/drawingml/2006/main">
            <a:off x="819150" y="3686175"/>
            <a:ext cx="5286375"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650" b="0">
                <a:solidFill>
                  <a:srgbClr val="111827"/>
                </a:solidFill>
              </a:defRPr>
            </a:pPr>
            <a:r>
              <a:rPr sz="1650" b="0">
                <a:solidFill>
                  <a:srgbClr val="111827"/>
                </a:solidFill>
              </a:rPr>
              <a:t>Athens and Sparta later absorbed smaller city-states</a:t>
            </a:r>
          </a:p>
        </p:txBody>
      </p:sp>
      <p:sp>
        <p:nvSpPr>
          <p:cNvPr id="12" name="">
            <a:extLst xmlns:a="http://schemas.openxmlformats.org/drawingml/2006/main">
              <a:ext uri="{FF2B5EF4-FFF2-40B4-BE49-F238E27FC236}">
                <a16:creationId xmlns:a16="http://schemas.microsoft.com/office/drawing/2014/main" id="{C0D2F673-202C-4521-90A0-7763B64FC03C}"/>
              </a:ext>
            </a:extLst>
          </p:cNvPr>
          <p:cNvSpPr>
            <a:spLocks xmlns:a="http://schemas.openxmlformats.org/drawingml/2006/main" noGrp="1"/>
          </p:cNvSpPr>
          <p:nvPr/>
        </p:nvSpPr>
        <p:spPr>
          <a:xfrm xmlns:a="http://schemas.openxmlformats.org/drawingml/2006/main">
            <a:off x="533400" y="4762500"/>
            <a:ext cx="5572125" cy="876300"/>
          </a:xfrm>
          <a:prstGeom xmlns:a="http://schemas.openxmlformats.org/drawingml/2006/main" prst="roundRect">
            <a:avLst>
              <a:gd name="adj" fmla="val 8696"/>
            </a:avLst>
          </a:prstGeom>
          <a:solidFill xmlns:a="http://schemas.openxmlformats.org/drawingml/2006/main">
            <a:srgbClr val="F6E8CE"/>
          </a:solidFill>
          <a:ln xmlns:a="http://schemas.openxmlformats.org/drawingml/2006/main" w="9525">
            <a:solidFill>
              <a:srgbClr val="F6E8CE"/>
            </a:solidFill>
            <a:prstDash val="solid"/>
          </a:ln>
        </p:spPr>
      </p:sp>
      <p:sp>
        <p:nvSpPr>
          <p:cNvPr id="13" name="">
            <a:extLst xmlns:a="http://schemas.openxmlformats.org/drawingml/2006/main">
              <a:ext uri="{FF2B5EF4-FFF2-40B4-BE49-F238E27FC236}">
                <a16:creationId xmlns:a16="http://schemas.microsoft.com/office/drawing/2014/main" id="{6D506684-F80D-4B89-AD05-22CA2CBFF75E}"/>
              </a:ext>
            </a:extLst>
          </p:cNvPr>
          <p:cNvSpPr>
            <a:spLocks xmlns:a="http://schemas.openxmlformats.org/drawingml/2006/main" noGrp="1"/>
          </p:cNvSpPr>
          <p:nvPr/>
        </p:nvSpPr>
        <p:spPr>
          <a:xfrm xmlns:a="http://schemas.openxmlformats.org/drawingml/2006/main">
            <a:off x="762000" y="4886325"/>
            <a:ext cx="5114925"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500" b="1">
                <a:solidFill>
                  <a:srgbClr val="111827"/>
                </a:solidFill>
              </a:defRPr>
            </a:pPr>
            <a:r>
              <a:rPr sz="1500" b="1">
                <a:solidFill>
                  <a:srgbClr val="111827"/>
                </a:solidFill>
              </a:rPr>
              <a:t>Eastern comparison: Indian Janapadas show that localized political communities were not uniquely Greek.</a:t>
            </a:r>
          </a:p>
        </p:txBody>
      </p:sp>
      <p:sp>
        <p:nvSpPr>
          <p:cNvPr id="14" name="">
            <a:extLst xmlns:a="http://schemas.openxmlformats.org/drawingml/2006/main">
              <a:ext uri="{FF2B5EF4-FFF2-40B4-BE49-F238E27FC236}">
                <a16:creationId xmlns:a16="http://schemas.microsoft.com/office/drawing/2014/main" id="{5B4BD5D5-E3CF-426B-B5E4-3BE827743B5E}"/>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07</a:t>
            </a:r>
          </a:p>
        </p:txBody>
      </p:sp>
    </p:spTree>
    <p:extLst>
      <p:ext uri="{BB962C8B-B14F-4D97-AF65-F5344CB8AC3E}">
        <p14:creationId xmlns:p14="http://schemas.microsoft.com/office/powerpoint/2010/main" val="649446676"/>
      </p:ext>
    </p:extLst>
  </p:cSld>
</p:sld>
</file>

<file path=ppt/slides/slide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10990BE4-EDB3-406A-B0DD-8CCCAF80C0E6}"/>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7C209143-6B6F-4CB5-AD39-778330C72FA7}"/>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Rome transformed a city-state into a law-governed imperial order</a:t>
            </a:r>
          </a:p>
        </p:txBody>
      </p:sp>
      <p:sp>
        <p:nvSpPr>
          <p:cNvPr id="3" name="">
            <a:extLst xmlns:a="http://schemas.openxmlformats.org/drawingml/2006/main">
              <a:ext uri="{FF2B5EF4-FFF2-40B4-BE49-F238E27FC236}">
                <a16:creationId xmlns:a16="http://schemas.microsoft.com/office/drawing/2014/main" id="{4A362626-BFD3-4D1E-826B-FBF8D7082E1B}"/>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1ed2e880094e4cd2"/>
          <a:srcRect xmlns:a="http://schemas.openxmlformats.org/drawingml/2006/main" l="0" t="21772" r="0" b="21772"/>
          <a:stretch xmlns:a="http://schemas.openxmlformats.org/drawingml/2006/main">
            <a:fillRect l="0" t="0" r="0" b="0"/>
          </a:stretch>
        </p:blipFill>
        <p:spPr>
          <a:xfrm xmlns:a="http://schemas.openxmlformats.org/drawingml/2006/main">
            <a:off x="533400" y="1666875"/>
            <a:ext cx="11125200" cy="2428875"/>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82FEF232-D772-44FC-A6FB-C8D97F0E6D38}"/>
              </a:ext>
            </a:extLst>
          </p:cNvPr>
          <p:cNvSpPr>
            <a:spLocks xmlns:a="http://schemas.openxmlformats.org/drawingml/2006/main" noGrp="1"/>
          </p:cNvSpPr>
          <p:nvPr/>
        </p:nvSpPr>
        <p:spPr>
          <a:xfrm xmlns:a="http://schemas.openxmlformats.org/drawingml/2006/main">
            <a:off x="533400" y="4429125"/>
            <a:ext cx="3143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2878B5"/>
                </a:solidFill>
              </a:defRPr>
            </a:pPr>
            <a:r>
              <a:rPr sz="1200" b="1">
                <a:solidFill>
                  <a:srgbClr val="2878B5"/>
                </a:solidFill>
              </a:rPr>
              <a:t>ROMAN LAW</a:t>
            </a:r>
          </a:p>
        </p:txBody>
      </p:sp>
      <p:sp>
        <p:nvSpPr>
          <p:cNvPr id="6" name="">
            <a:extLst xmlns:a="http://schemas.openxmlformats.org/drawingml/2006/main">
              <a:ext uri="{FF2B5EF4-FFF2-40B4-BE49-F238E27FC236}">
                <a16:creationId xmlns:a16="http://schemas.microsoft.com/office/drawing/2014/main" id="{A977E695-A1F9-4B9C-8C26-0B721C2C4618}"/>
              </a:ext>
            </a:extLst>
          </p:cNvPr>
          <p:cNvSpPr>
            <a:spLocks xmlns:a="http://schemas.openxmlformats.org/drawingml/2006/main" noGrp="1"/>
          </p:cNvSpPr>
          <p:nvPr/>
        </p:nvSpPr>
        <p:spPr>
          <a:xfrm xmlns:a="http://schemas.openxmlformats.org/drawingml/2006/main">
            <a:off x="533400" y="4810125"/>
            <a:ext cx="3143250" cy="933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0">
                <a:solidFill>
                  <a:srgbClr val="111827"/>
                </a:solidFill>
              </a:defRPr>
            </a:pPr>
            <a:r>
              <a:rPr sz="1500" b="0">
                <a:solidFill>
                  <a:srgbClr val="111827"/>
                </a:solidFill>
              </a:rPr>
              <a:t>A systematized legal code distinguished public authority from society.</a:t>
            </a:r>
          </a:p>
        </p:txBody>
      </p:sp>
      <p:sp>
        <p:nvSpPr>
          <p:cNvPr id="7" name="">
            <a:extLst xmlns:a="http://schemas.openxmlformats.org/drawingml/2006/main">
              <a:ext uri="{FF2B5EF4-FFF2-40B4-BE49-F238E27FC236}">
                <a16:creationId xmlns:a16="http://schemas.microsoft.com/office/drawing/2014/main" id="{98EED2EC-D6D9-47D0-AA9B-2D23587DAFA7}"/>
              </a:ext>
            </a:extLst>
          </p:cNvPr>
          <p:cNvSpPr>
            <a:spLocks xmlns:a="http://schemas.openxmlformats.org/drawingml/2006/main" noGrp="1"/>
          </p:cNvSpPr>
          <p:nvPr/>
        </p:nvSpPr>
        <p:spPr>
          <a:xfrm xmlns:a="http://schemas.openxmlformats.org/drawingml/2006/main">
            <a:off x="4229100" y="4429125"/>
            <a:ext cx="3143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2878B5"/>
                </a:solidFill>
              </a:defRPr>
            </a:pPr>
            <a:r>
              <a:rPr sz="1200" b="1">
                <a:solidFill>
                  <a:srgbClr val="2878B5"/>
                </a:solidFill>
              </a:rPr>
              <a:t>CITIZENSHIP</a:t>
            </a:r>
          </a:p>
        </p:txBody>
      </p:sp>
      <p:sp>
        <p:nvSpPr>
          <p:cNvPr id="8" name="">
            <a:extLst xmlns:a="http://schemas.openxmlformats.org/drawingml/2006/main">
              <a:ext uri="{FF2B5EF4-FFF2-40B4-BE49-F238E27FC236}">
                <a16:creationId xmlns:a16="http://schemas.microsoft.com/office/drawing/2014/main" id="{EAA66AAA-5510-4837-9B62-4A907E86DC85}"/>
              </a:ext>
            </a:extLst>
          </p:cNvPr>
          <p:cNvSpPr>
            <a:spLocks xmlns:a="http://schemas.openxmlformats.org/drawingml/2006/main" noGrp="1"/>
          </p:cNvSpPr>
          <p:nvPr/>
        </p:nvSpPr>
        <p:spPr>
          <a:xfrm xmlns:a="http://schemas.openxmlformats.org/drawingml/2006/main">
            <a:off x="4229100" y="4810125"/>
            <a:ext cx="3143250" cy="933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0">
                <a:solidFill>
                  <a:srgbClr val="111827"/>
                </a:solidFill>
              </a:defRPr>
            </a:pPr>
            <a:r>
              <a:rPr sz="1500" b="0">
                <a:solidFill>
                  <a:srgbClr val="111827"/>
                </a:solidFill>
              </a:rPr>
              <a:t>Legal status mattered; citizenship was not defined only by residence.</a:t>
            </a:r>
          </a:p>
        </p:txBody>
      </p:sp>
      <p:sp>
        <p:nvSpPr>
          <p:cNvPr id="9" name="">
            <a:extLst xmlns:a="http://schemas.openxmlformats.org/drawingml/2006/main">
              <a:ext uri="{FF2B5EF4-FFF2-40B4-BE49-F238E27FC236}">
                <a16:creationId xmlns:a16="http://schemas.microsoft.com/office/drawing/2014/main" id="{28808E00-B754-4DA2-B082-BB26B94DB3AC}"/>
              </a:ext>
            </a:extLst>
          </p:cNvPr>
          <p:cNvSpPr>
            <a:spLocks xmlns:a="http://schemas.openxmlformats.org/drawingml/2006/main" noGrp="1"/>
          </p:cNvSpPr>
          <p:nvPr/>
        </p:nvSpPr>
        <p:spPr>
          <a:xfrm xmlns:a="http://schemas.openxmlformats.org/drawingml/2006/main">
            <a:off x="7924800" y="4429125"/>
            <a:ext cx="3143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200" b="1">
                <a:solidFill>
                  <a:srgbClr val="2878B5"/>
                </a:solidFill>
              </a:defRPr>
            </a:pPr>
            <a:r>
              <a:rPr sz="1200" b="1">
                <a:solidFill>
                  <a:srgbClr val="2878B5"/>
                </a:solidFill>
              </a:rPr>
              <a:t>RULE OF LAW</a:t>
            </a:r>
          </a:p>
        </p:txBody>
      </p:sp>
      <p:sp>
        <p:nvSpPr>
          <p:cNvPr id="10" name="">
            <a:extLst xmlns:a="http://schemas.openxmlformats.org/drawingml/2006/main">
              <a:ext uri="{FF2B5EF4-FFF2-40B4-BE49-F238E27FC236}">
                <a16:creationId xmlns:a16="http://schemas.microsoft.com/office/drawing/2014/main" id="{0A1EF4A4-8D67-4946-8A94-B49DBD98DE6A}"/>
              </a:ext>
            </a:extLst>
          </p:cNvPr>
          <p:cNvSpPr>
            <a:spLocks xmlns:a="http://schemas.openxmlformats.org/drawingml/2006/main" noGrp="1"/>
          </p:cNvSpPr>
          <p:nvPr/>
        </p:nvSpPr>
        <p:spPr>
          <a:xfrm xmlns:a="http://schemas.openxmlformats.org/drawingml/2006/main">
            <a:off x="7924800" y="4810125"/>
            <a:ext cx="3143250" cy="933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1500" b="0">
                <a:solidFill>
                  <a:srgbClr val="111827"/>
                </a:solidFill>
              </a:defRPr>
            </a:pPr>
            <a:r>
              <a:rPr sz="1500" b="0">
                <a:solidFill>
                  <a:srgbClr val="111827"/>
                </a:solidFill>
              </a:rPr>
              <a:t>The idea grew that state power itself should have a legal foundation.</a:t>
            </a:r>
          </a:p>
        </p:txBody>
      </p:sp>
      <p:sp>
        <p:nvSpPr>
          <p:cNvPr id="11" name="">
            <a:extLst xmlns:a="http://schemas.openxmlformats.org/drawingml/2006/main">
              <a:ext uri="{FF2B5EF4-FFF2-40B4-BE49-F238E27FC236}">
                <a16:creationId xmlns:a16="http://schemas.microsoft.com/office/drawing/2014/main" id="{24866CC5-A16F-491B-A2CA-27E9483512F0}"/>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08</a:t>
            </a:r>
          </a:p>
        </p:txBody>
      </p:sp>
    </p:spTree>
    <p:extLst>
      <p:ext uri="{BB962C8B-B14F-4D97-AF65-F5344CB8AC3E}">
        <p14:creationId xmlns:p14="http://schemas.microsoft.com/office/powerpoint/2010/main" val="122481748"/>
      </p:ext>
    </p:extLst>
  </p:cSld>
</p:sld>
</file>

<file path=ppt/slides/slide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801D4383-01C0-42A9-81F4-D4BBFC1A3B99}"/>
              </a:ext>
            </a:extLst>
          </p:cNvPr>
          <p:cNvSpPr>
            <a:spLocks xmlns:a="http://schemas.openxmlformats.org/drawingml/2006/main" noGrp="1"/>
          </p:cNvSpPr>
          <p:nvPr/>
        </p:nvSpPr>
        <p:spPr>
          <a:xfrm xmlns:a="http://schemas.openxmlformats.org/drawingml/2006/main">
            <a:off x="533400" y="228600"/>
            <a:ext cx="361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975" b="1">
                <a:solidFill>
                  <a:srgbClr val="2878B5"/>
                </a:solidFill>
              </a:defRPr>
            </a:pPr>
            <a:r>
              <a:rPr sz="975" b="1">
                <a:solidFill>
                  <a:srgbClr val="2878B5"/>
                </a:solidFill>
              </a:rPr>
              <a:t>JOURNEY OF THE STATE</a:t>
            </a:r>
          </a:p>
        </p:txBody>
      </p:sp>
      <p:sp>
        <p:nvSpPr>
          <p:cNvPr id="2" name="">
            <a:extLst xmlns:a="http://schemas.openxmlformats.org/drawingml/2006/main">
              <a:ext uri="{FF2B5EF4-FFF2-40B4-BE49-F238E27FC236}">
                <a16:creationId xmlns:a16="http://schemas.microsoft.com/office/drawing/2014/main" id="{FFF750FF-46D9-4A9B-ABE1-3AC563EB58C1}"/>
              </a:ext>
            </a:extLst>
          </p:cNvPr>
          <p:cNvSpPr>
            <a:spLocks xmlns:a="http://schemas.openxmlformats.org/drawingml/2006/main" noGrp="1"/>
          </p:cNvSpPr>
          <p:nvPr/>
        </p:nvSpPr>
        <p:spPr>
          <a:xfrm xmlns:a="http://schemas.openxmlformats.org/drawingml/2006/main">
            <a:off x="533400" y="523875"/>
            <a:ext cx="111252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l">
              <a:defRPr sz="2850" b="1">
                <a:solidFill>
                  <a:srgbClr val="111827"/>
                </a:solidFill>
              </a:defRPr>
            </a:pPr>
            <a:r>
              <a:rPr sz="2850" b="1">
                <a:solidFill>
                  <a:srgbClr val="111827"/>
                </a:solidFill>
              </a:rPr>
              <a:t>Expansion strengthened Rome—then made imperial control harder to sustain</a:t>
            </a:r>
          </a:p>
        </p:txBody>
      </p:sp>
      <p:sp>
        <p:nvSpPr>
          <p:cNvPr id="3" name="">
            <a:extLst xmlns:a="http://schemas.openxmlformats.org/drawingml/2006/main">
              <a:ext uri="{FF2B5EF4-FFF2-40B4-BE49-F238E27FC236}">
                <a16:creationId xmlns:a16="http://schemas.microsoft.com/office/drawing/2014/main" id="{FE549CDB-B3E3-4C18-A41C-D6D9B8D9BFE6}"/>
              </a:ext>
            </a:extLst>
          </p:cNvPr>
          <p:cNvSpPr>
            <a:spLocks xmlns:a="http://schemas.openxmlformats.org/drawingml/2006/main" noGrp="1"/>
          </p:cNvSpPr>
          <p:nvPr/>
        </p:nvSpPr>
        <p:spPr>
          <a:xfrm xmlns:a="http://schemas.openxmlformats.org/drawingml/2006/main">
            <a:off x="533400" y="1257300"/>
            <a:ext cx="11125200" cy="0"/>
          </a:xfrm>
          <a:prstGeom xmlns:a="http://schemas.openxmlformats.org/drawingml/2006/main" prst="line">
            <a:avLst/>
          </a:prstGeom>
          <a:noFill xmlns:a="http://schemas.openxmlformats.org/drawingml/2006/main"/>
          <a:ln xmlns:a="http://schemas.openxmlformats.org/drawingml/2006/main" w="9525">
            <a:solidFill>
              <a:srgbClr val="CBD5E1"/>
            </a:solidFill>
            <a:prstDash val="solid"/>
          </a:ln>
        </p:spPr>
      </p:sp>
      <p:sp>
        <p:nvSpPr>
          <p:cNvPr id="4" name="">
            <a:extLst xmlns:a="http://schemas.openxmlformats.org/drawingml/2006/main">
              <a:ext uri="{FF2B5EF4-FFF2-40B4-BE49-F238E27FC236}">
                <a16:creationId xmlns:a16="http://schemas.microsoft.com/office/drawing/2014/main" id="{6EF62ADD-4B23-4EFE-9EAB-E4641C659ABE}"/>
              </a:ext>
            </a:extLst>
          </p:cNvPr>
          <p:cNvSpPr>
            <a:spLocks xmlns:a="http://schemas.openxmlformats.org/drawingml/2006/main" noGrp="1"/>
          </p:cNvSpPr>
          <p:nvPr/>
        </p:nvSpPr>
        <p:spPr>
          <a:xfrm xmlns:a="http://schemas.openxmlformats.org/drawingml/2006/main">
            <a:off x="666750" y="1714500"/>
            <a:ext cx="3143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325" b="1">
                <a:solidFill>
                  <a:srgbClr val="2878B5"/>
                </a:solidFill>
              </a:defRPr>
            </a:pPr>
            <a:r>
              <a:rPr sz="2325" b="1">
                <a:solidFill>
                  <a:srgbClr val="2878B5"/>
                </a:solidFill>
              </a:rPr>
              <a:t>Imperial growth</a:t>
            </a:r>
          </a:p>
        </p:txBody>
      </p:sp>
      <p:sp>
        <p:nvSpPr>
          <p:cNvPr id="5" name="">
            <a:extLst xmlns:a="http://schemas.openxmlformats.org/drawingml/2006/main">
              <a:ext uri="{FF2B5EF4-FFF2-40B4-BE49-F238E27FC236}">
                <a16:creationId xmlns:a16="http://schemas.microsoft.com/office/drawing/2014/main" id="{9F6C2D94-E190-447C-950A-C6ABF3FB1C68}"/>
              </a:ext>
            </a:extLst>
          </p:cNvPr>
          <p:cNvSpPr>
            <a:spLocks xmlns:a="http://schemas.openxmlformats.org/drawingml/2006/main" noGrp="1"/>
          </p:cNvSpPr>
          <p:nvPr/>
        </p:nvSpPr>
        <p:spPr>
          <a:xfrm xmlns:a="http://schemas.openxmlformats.org/drawingml/2006/main">
            <a:off x="666750" y="2381250"/>
            <a:ext cx="314325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950" b="1">
                <a:solidFill>
                  <a:srgbClr val="111827"/>
                </a:solidFill>
              </a:defRPr>
            </a:pPr>
            <a:r>
              <a:rPr sz="1950" b="1">
                <a:solidFill>
                  <a:srgbClr val="111827"/>
                </a:solidFill>
              </a:rPr>
              <a:t>Larger territory</a:t>
            </a:r>
          </a:p>
          <a:p xmlns:a="http://schemas.openxmlformats.org/drawingml/2006/main">
            <a:pPr algn="ctr">
              <a:defRPr sz="1950" b="1">
                <a:solidFill>
                  <a:srgbClr val="111827"/>
                </a:solidFill>
              </a:defRPr>
            </a:pPr>
            <a:r>
              <a:rPr sz="1950" b="1">
                <a:solidFill>
                  <a:srgbClr val="111827"/>
                </a:solidFill>
              </a:rPr>
              <a:t>More borders</a:t>
            </a:r>
          </a:p>
          <a:p xmlns:a="http://schemas.openxmlformats.org/drawingml/2006/main">
            <a:pPr algn="ctr">
              <a:defRPr sz="1950" b="1">
                <a:solidFill>
                  <a:srgbClr val="111827"/>
                </a:solidFill>
              </a:defRPr>
            </a:pPr>
            <a:r>
              <a:rPr sz="1950" b="1">
                <a:solidFill>
                  <a:srgbClr val="111827"/>
                </a:solidFill>
              </a:rPr>
              <a:t>More administration</a:t>
            </a:r>
          </a:p>
        </p:txBody>
      </p:sp>
      <p:sp>
        <p:nvSpPr>
          <p:cNvPr id="6" name="">
            <a:extLst xmlns:a="http://schemas.openxmlformats.org/drawingml/2006/main">
              <a:ext uri="{FF2B5EF4-FFF2-40B4-BE49-F238E27FC236}">
                <a16:creationId xmlns:a16="http://schemas.microsoft.com/office/drawing/2014/main" id="{1FA16326-5780-462D-86EE-7E64FD5E1938}"/>
              </a:ext>
            </a:extLst>
          </p:cNvPr>
          <p:cNvSpPr>
            <a:spLocks xmlns:a="http://schemas.openxmlformats.org/drawingml/2006/main" noGrp="1"/>
          </p:cNvSpPr>
          <p:nvPr/>
        </p:nvSpPr>
        <p:spPr>
          <a:xfrm xmlns:a="http://schemas.openxmlformats.org/drawingml/2006/main">
            <a:off x="4143375" y="2857500"/>
            <a:ext cx="6667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3150" b="1">
                <a:solidFill>
                  <a:srgbClr val="C98B2E"/>
                </a:solidFill>
              </a:defRPr>
            </a:pPr>
            <a:r>
              <a:rPr sz="3150" b="1">
                <a:solidFill>
                  <a:srgbClr val="C98B2E"/>
                </a:solidFill>
              </a:rPr>
              <a:t>→</a:t>
            </a:r>
          </a:p>
        </p:txBody>
      </p:sp>
      <p:sp>
        <p:nvSpPr>
          <p:cNvPr id="7" name="">
            <a:extLst xmlns:a="http://schemas.openxmlformats.org/drawingml/2006/main">
              <a:ext uri="{FF2B5EF4-FFF2-40B4-BE49-F238E27FC236}">
                <a16:creationId xmlns:a16="http://schemas.microsoft.com/office/drawing/2014/main" id="{18C54F1A-7A92-4C6D-81A0-2B1179EE108F}"/>
              </a:ext>
            </a:extLst>
          </p:cNvPr>
          <p:cNvSpPr>
            <a:spLocks xmlns:a="http://schemas.openxmlformats.org/drawingml/2006/main" noGrp="1"/>
          </p:cNvSpPr>
          <p:nvPr/>
        </p:nvSpPr>
        <p:spPr>
          <a:xfrm xmlns:a="http://schemas.openxmlformats.org/drawingml/2006/main">
            <a:off x="4905375" y="1714500"/>
            <a:ext cx="3143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325" b="1">
                <a:solidFill>
                  <a:srgbClr val="A6413B"/>
                </a:solidFill>
              </a:defRPr>
            </a:pPr>
            <a:r>
              <a:rPr sz="2325" b="1">
                <a:solidFill>
                  <a:srgbClr val="A6413B"/>
                </a:solidFill>
              </a:rPr>
              <a:t>Internal strain</a:t>
            </a:r>
          </a:p>
        </p:txBody>
      </p:sp>
      <p:sp>
        <p:nvSpPr>
          <p:cNvPr id="8" name="">
            <a:extLst xmlns:a="http://schemas.openxmlformats.org/drawingml/2006/main">
              <a:ext uri="{FF2B5EF4-FFF2-40B4-BE49-F238E27FC236}">
                <a16:creationId xmlns:a16="http://schemas.microsoft.com/office/drawing/2014/main" id="{48E78C8B-AEE4-4972-BB95-6DDB6BA34E66}"/>
              </a:ext>
            </a:extLst>
          </p:cNvPr>
          <p:cNvSpPr>
            <a:spLocks xmlns:a="http://schemas.openxmlformats.org/drawingml/2006/main" noGrp="1"/>
          </p:cNvSpPr>
          <p:nvPr/>
        </p:nvSpPr>
        <p:spPr>
          <a:xfrm xmlns:a="http://schemas.openxmlformats.org/drawingml/2006/main">
            <a:off x="4905375" y="2381250"/>
            <a:ext cx="314325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950" b="1">
                <a:solidFill>
                  <a:srgbClr val="111827"/>
                </a:solidFill>
              </a:defRPr>
            </a:pPr>
            <a:r>
              <a:rPr sz="1950" b="1">
                <a:solidFill>
                  <a:srgbClr val="111827"/>
                </a:solidFill>
              </a:rPr>
              <a:t>Rural unrest</a:t>
            </a:r>
          </a:p>
          <a:p xmlns:a="http://schemas.openxmlformats.org/drawingml/2006/main">
            <a:pPr algn="ctr">
              <a:defRPr sz="1950" b="1">
                <a:solidFill>
                  <a:srgbClr val="111827"/>
                </a:solidFill>
              </a:defRPr>
            </a:pPr>
            <a:r>
              <a:rPr sz="1950" b="1">
                <a:solidFill>
                  <a:srgbClr val="111827"/>
                </a:solidFill>
              </a:rPr>
              <a:t>Slave rebellions</a:t>
            </a:r>
          </a:p>
          <a:p xmlns:a="http://schemas.openxmlformats.org/drawingml/2006/main">
            <a:pPr algn="ctr">
              <a:defRPr sz="1950" b="1">
                <a:solidFill>
                  <a:srgbClr val="111827"/>
                </a:solidFill>
              </a:defRPr>
            </a:pPr>
            <a:r>
              <a:rPr sz="1950" b="1">
                <a:solidFill>
                  <a:srgbClr val="111827"/>
                </a:solidFill>
              </a:rPr>
              <a:t>Class tensions</a:t>
            </a:r>
          </a:p>
        </p:txBody>
      </p:sp>
      <p:sp>
        <p:nvSpPr>
          <p:cNvPr id="9" name="">
            <a:extLst xmlns:a="http://schemas.openxmlformats.org/drawingml/2006/main">
              <a:ext uri="{FF2B5EF4-FFF2-40B4-BE49-F238E27FC236}">
                <a16:creationId xmlns:a16="http://schemas.microsoft.com/office/drawing/2014/main" id="{23034270-B31E-46AB-85A6-99620A71960E}"/>
              </a:ext>
            </a:extLst>
          </p:cNvPr>
          <p:cNvSpPr>
            <a:spLocks xmlns:a="http://schemas.openxmlformats.org/drawingml/2006/main" noGrp="1"/>
          </p:cNvSpPr>
          <p:nvPr/>
        </p:nvSpPr>
        <p:spPr>
          <a:xfrm xmlns:a="http://schemas.openxmlformats.org/drawingml/2006/main">
            <a:off x="8286750" y="2857500"/>
            <a:ext cx="6667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3150" b="1">
                <a:solidFill>
                  <a:srgbClr val="C98B2E"/>
                </a:solidFill>
              </a:defRPr>
            </a:pPr>
            <a:r>
              <a:rPr sz="3150" b="1">
                <a:solidFill>
                  <a:srgbClr val="C98B2E"/>
                </a:solidFill>
              </a:rPr>
              <a:t>+</a:t>
            </a:r>
          </a:p>
        </p:txBody>
      </p:sp>
      <p:sp>
        <p:nvSpPr>
          <p:cNvPr id="10" name="">
            <a:extLst xmlns:a="http://schemas.openxmlformats.org/drawingml/2006/main">
              <a:ext uri="{FF2B5EF4-FFF2-40B4-BE49-F238E27FC236}">
                <a16:creationId xmlns:a16="http://schemas.microsoft.com/office/drawing/2014/main" id="{B677444B-8733-44D8-9A6E-46CEED9CEC3F}"/>
              </a:ext>
            </a:extLst>
          </p:cNvPr>
          <p:cNvSpPr>
            <a:spLocks xmlns:a="http://schemas.openxmlformats.org/drawingml/2006/main" noGrp="1"/>
          </p:cNvSpPr>
          <p:nvPr/>
        </p:nvSpPr>
        <p:spPr>
          <a:xfrm xmlns:a="http://schemas.openxmlformats.org/drawingml/2006/main">
            <a:off x="8858250" y="1714500"/>
            <a:ext cx="2476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325" b="1">
                <a:solidFill>
                  <a:srgbClr val="2F7D63"/>
                </a:solidFill>
              </a:defRPr>
            </a:pPr>
            <a:r>
              <a:rPr sz="2325" b="1">
                <a:solidFill>
                  <a:srgbClr val="2F7D63"/>
                </a:solidFill>
              </a:rPr>
              <a:t>External pressure</a:t>
            </a:r>
          </a:p>
        </p:txBody>
      </p:sp>
      <p:sp>
        <p:nvSpPr>
          <p:cNvPr id="11" name="">
            <a:extLst xmlns:a="http://schemas.openxmlformats.org/drawingml/2006/main">
              <a:ext uri="{FF2B5EF4-FFF2-40B4-BE49-F238E27FC236}">
                <a16:creationId xmlns:a16="http://schemas.microsoft.com/office/drawing/2014/main" id="{151408DE-2E58-4263-B08E-B4047E9157D7}"/>
              </a:ext>
            </a:extLst>
          </p:cNvPr>
          <p:cNvSpPr>
            <a:spLocks xmlns:a="http://schemas.openxmlformats.org/drawingml/2006/main" noGrp="1"/>
          </p:cNvSpPr>
          <p:nvPr/>
        </p:nvSpPr>
        <p:spPr>
          <a:xfrm xmlns:a="http://schemas.openxmlformats.org/drawingml/2006/main">
            <a:off x="8858250" y="2571750"/>
            <a:ext cx="24765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1950" b="1">
                <a:solidFill>
                  <a:srgbClr val="111827"/>
                </a:solidFill>
              </a:defRPr>
            </a:pPr>
            <a:r>
              <a:rPr sz="1950" b="1">
                <a:solidFill>
                  <a:srgbClr val="111827"/>
                </a:solidFill>
              </a:rPr>
              <a:t>Germanic invasions</a:t>
            </a:r>
          </a:p>
          <a:p xmlns:a="http://schemas.openxmlformats.org/drawingml/2006/main">
            <a:pPr algn="ctr">
              <a:defRPr sz="1950" b="1">
                <a:solidFill>
                  <a:srgbClr val="111827"/>
                </a:solidFill>
              </a:defRPr>
            </a:pPr>
            <a:r>
              <a:rPr sz="1950" b="1">
                <a:solidFill>
                  <a:srgbClr val="111827"/>
                </a:solidFill>
              </a:rPr>
              <a:t>from the north</a:t>
            </a:r>
          </a:p>
        </p:txBody>
      </p:sp>
      <p:sp>
        <p:nvSpPr>
          <p:cNvPr id="12" name="">
            <a:extLst xmlns:a="http://schemas.openxmlformats.org/drawingml/2006/main">
              <a:ext uri="{FF2B5EF4-FFF2-40B4-BE49-F238E27FC236}">
                <a16:creationId xmlns:a16="http://schemas.microsoft.com/office/drawing/2014/main" id="{DA4B300C-0147-4DF2-8AD4-F8BD5CF6DADF}"/>
              </a:ext>
            </a:extLst>
          </p:cNvPr>
          <p:cNvSpPr>
            <a:spLocks xmlns:a="http://schemas.openxmlformats.org/drawingml/2006/main" noGrp="1"/>
          </p:cNvSpPr>
          <p:nvPr/>
        </p:nvSpPr>
        <p:spPr>
          <a:xfrm xmlns:a="http://schemas.openxmlformats.org/drawingml/2006/main">
            <a:off x="1809750" y="4619625"/>
            <a:ext cx="8572500" cy="0"/>
          </a:xfrm>
          <a:prstGeom xmlns:a="http://schemas.openxmlformats.org/drawingml/2006/main" prst="line">
            <a:avLst/>
          </a:prstGeom>
          <a:noFill xmlns:a="http://schemas.openxmlformats.org/drawingml/2006/main"/>
          <a:ln xmlns:a="http://schemas.openxmlformats.org/drawingml/2006/main" w="28575">
            <a:solidFill>
              <a:srgbClr val="CBD5E1"/>
            </a:solidFill>
            <a:prstDash val="solid"/>
          </a:ln>
        </p:spPr>
      </p:sp>
      <p:sp>
        <p:nvSpPr>
          <p:cNvPr id="13" name="">
            <a:extLst xmlns:a="http://schemas.openxmlformats.org/drawingml/2006/main">
              <a:ext uri="{FF2B5EF4-FFF2-40B4-BE49-F238E27FC236}">
                <a16:creationId xmlns:a16="http://schemas.microsoft.com/office/drawing/2014/main" id="{1F11B5E6-47F4-48C3-8162-7173E0086F51}"/>
              </a:ext>
            </a:extLst>
          </p:cNvPr>
          <p:cNvSpPr>
            <a:spLocks xmlns:a="http://schemas.openxmlformats.org/drawingml/2006/main" noGrp="1"/>
          </p:cNvSpPr>
          <p:nvPr/>
        </p:nvSpPr>
        <p:spPr>
          <a:xfrm xmlns:a="http://schemas.openxmlformats.org/drawingml/2006/main">
            <a:off x="2857500" y="4953000"/>
            <a:ext cx="647700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ctr">
              <a:defRPr sz="2250" b="1">
                <a:solidFill>
                  <a:srgbClr val="111827"/>
                </a:solidFill>
              </a:defRPr>
            </a:pPr>
            <a:r>
              <a:rPr sz="2250" b="1">
                <a:solidFill>
                  <a:srgbClr val="111827"/>
                </a:solidFill>
              </a:rPr>
              <a:t>Result: centralized imperial authority eroded</a:t>
            </a:r>
          </a:p>
        </p:txBody>
      </p:sp>
      <p:sp>
        <p:nvSpPr>
          <p:cNvPr id="14" name="">
            <a:extLst xmlns:a="http://schemas.openxmlformats.org/drawingml/2006/main">
              <a:ext uri="{FF2B5EF4-FFF2-40B4-BE49-F238E27FC236}">
                <a16:creationId xmlns:a16="http://schemas.microsoft.com/office/drawing/2014/main" id="{71425D38-F816-401D-9D8E-5D5C2FBCA4DF}"/>
              </a:ext>
            </a:extLst>
          </p:cNvPr>
          <p:cNvSpPr>
            <a:spLocks xmlns:a="http://schemas.openxmlformats.org/drawingml/2006/main" noGrp="1"/>
          </p:cNvSpPr>
          <p:nvPr/>
        </p:nvSpPr>
        <p:spPr>
          <a:xfrm xmlns:a="http://schemas.openxmlformats.org/drawingml/2006/main">
            <a:off x="11144250" y="6438900"/>
            <a:ext cx="5143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lstStyle xmlns:a="http://schemas.openxmlformats.org/drawingml/2006/main"/>
          <a:p xmlns:a="http://schemas.openxmlformats.org/drawingml/2006/main">
            <a:pPr algn="r">
              <a:defRPr sz="900" b="0">
                <a:solidFill>
                  <a:srgbClr val="7B8794"/>
                </a:solidFill>
              </a:defRPr>
            </a:pPr>
            <a:r>
              <a:rPr sz="900" b="0">
                <a:solidFill>
                  <a:srgbClr val="7B8794"/>
                </a:solidFill>
              </a:rPr>
              <a:t>09</a:t>
            </a:r>
          </a:p>
        </p:txBody>
      </p:sp>
    </p:spTree>
    <p:extLst>
      <p:ext uri="{BB962C8B-B14F-4D97-AF65-F5344CB8AC3E}">
        <p14:creationId xmlns:p14="http://schemas.microsoft.com/office/powerpoint/2010/main" val="121076065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2026-09-01T14:20:53.9130000Z</dcterms:created>
  <dcterms:modified xsi:type="dcterms:W3CDTF">2026-09-01T14:20:53.9130000Z</dcterms:modified>
</coreProperties>
</file>