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students. In this class we will understand the Federal Assembly of Switzerland and then focus on the National Council. Keep one idea in mind from the beginning: Swiss Parliament is constitutionally powerful, but direct democracy means the people can still have the final word on many important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rule is easy. If a canton has several National Council seats, proportional representation is used. Party or list strength helps determine how many seats each receives. If a canton has only one seat, proportional representation is impossible, so the candidate with the highest vote wins. The six one-seat cantons are Uri, Glarus, Obwalden, Nidwalden and the two Appenzells.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current answers, keep the rule simple: Swiss citizens aged eighteen and above have federal voting rights, and anyone eligible to vote may be elected to the National Council. Article 144 prevents simultaneous membership of certain highest federal bodies. Also remember 1971, when women obtained federal voting and electoral rights. This is an important historical correction to older descriptions of Swiss democracy.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National Council is elected for four years. Parliament normally meets four times each year—spring, summer, autumn and winter—and these ordinary sessions usually last three weeks. The 2026 autumn session runs from 14 September to 2 October. The Council has a quorum when a majority of members is present; with 200 members, that means at least 101.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Swiss parliamentary debates are public and can be followed live. The Official Bulletin provides transcripts and videos. The President is elected for one year, supported by two vice-presidents, and cannot simply remain President in the following year. As of the 2025–26 parliamentary year, Pierre-André Page is President of the National Council.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most exam-worthy features. In the United Kingdom, we think in terms of government benches and an official opposition. Switzerland is different. Its politics is consensual and multi-party. There is no single permanent opposition party with the same constitutional and symbolic status as in Westminster. Majorities can change from issue to issue.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especially important because your textbook contains older demographic and institutional details. We should retain the conceptual discussion, including the scholars, but update empirical facts. A strong university answer can say: “Classical scholars emphasised the electorate’s dominance; under the current Constitution, however, Article 148 formally describes the Federal Assembly as the supreme authority subject to the rights of the People and Cantons.”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long answer, follow this sequence. Do not jump randomly from one fact to another. Begin with definition and composition, then election, qualification, tenure, sessions, presidency and debates. Finally, add what makes the Swiss case distinctive: equal bicameralism, direct democracy and the absence of a Westminster-style official opposition. A scholar quote works best near the conclusion, not as a substitute for facts.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ending the class, ask students to answer orally: Who does the National Council represent? How many members? Why are the chambers equal? What happens in a one-seat canton? And why does Codding call Parliament advisory-like? These quick questions reveal whether the basic conceptual structure is clear.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sources behind the updated version of the lecture. For students, the most important primary source is the Federal Constitution, especially Articles 148 to 159 for organisation and procedure, and Articles 163 to 173 for powers.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not simply memorising facts. We will build the answer step by step. First: what is the Federal Assembly? Second: why are there two chambers? Third: what exactly is the National Council and how is it elected? Finally, we will connect the textbook scholars to the modern constitutional 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examination, this is the safest definition. Notice three parts: it is bicameral; each chamber represents a different principle; and Article 148 says it is the supreme authority, but immediately adds a qualification—subject to the rights of the People and Cantons. That qualification is central to Swiss direct democracy.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of the two chambers as protecting two different values. The National Council follows the democratic principle: more population means more seats. The Council of States follows the federal principle: small cantons are not swallowed by large cantons. Most importantly, the chambers are equal in constitutional power. So “large chamber” and “small chamber” describe size, not superiority.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solves an apparent contradiction. The Constitution calls Parliament the supreme authority. But it says “subject to the rights of the People and Cantons.” For an ordinary federal act, citizens can trigger an optional referendum with 50,000 signatures, or eight cantons can request it, within 100 days. So Parliament is supreme inside the constitutional framework, but the electorate can directly intervene.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treat these scholars as saying that Parliament has no power. Codding is making a comparative point: because citizens can use referendums and initiatives, Parliament is more constrained than in many representative democracies. Rappard gives the democratic logic behind this. Bryce helps us understand the consensual rather than adversarial style of Swiss parliamentary politics.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focusing on the National Council, remember the larger picture. The Federal Assembly legislates, controls money, elects important federal authorities, supervises the executive and administration, and participates in foreign relations. But Swiss institutional design never allows one organ to dominate easily: the second chamber, cantons and the people all act as checks.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move to the National Council. This is the chamber that represents the people. It has 200 members. Every canton is one electoral constituency. Larger cantons receive more seats because allocation follows population, but even the smallest canton is guaranteed one seat. The present legislature is the 2023–2027 period.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we should update the older textbook figures. The National Council has had 200 members since 1963. The current allocation ranges from 36 seats in the largest delegation to one seat in the smallest cantons. The official guide gives roughly 45,000 residents per National Councillor. For the 2027 election, seat distribution will change slightly, but the total remains 200.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8F8F7"/>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D52B1E"/>
          </a:solidFill>
          <a:ln w="12700">
            <a:solidFill>
              <a:srgbClr val="D52B1E"/>
            </a:solidFill>
            <a:prstDash val="solid"/>
          </a:ln>
        </p:spPr>
      </p:sp>
      <p:sp>
        <p:nvSpPr>
          <p:cNvPr id="3" name="Text 1"/>
          <p:cNvSpPr/>
          <p:nvPr/>
        </p:nvSpPr>
        <p:spPr>
          <a:xfrm>
            <a:off x="502920" y="6547104"/>
            <a:ext cx="6766560" cy="182880"/>
          </a:xfrm>
          <a:prstGeom prst="rect">
            <a:avLst/>
          </a:prstGeom>
          <a:noFill/>
          <a:ln/>
        </p:spPr>
        <p:txBody>
          <a:bodyPr wrap="square" lIns="0" tIns="0" rIns="0" bIns="0" rtlCol="0" anchor="ctr"/>
          <a:lstStyle/>
          <a:p>
            <a:pPr indent="0" marL="0">
              <a:buNone/>
            </a:pPr>
            <a:r>
              <a:rPr lang="en-US" sz="850" dirty="0">
                <a:solidFill>
                  <a:srgbClr val="6B6B6B"/>
                </a:solidFill>
                <a:latin typeface="Aptos" pitchFamily="34" charset="0"/>
                <a:ea typeface="Aptos" pitchFamily="34" charset="-122"/>
                <a:cs typeface="Aptos" pitchFamily="34" charset="-120"/>
              </a:rPr>
              <a:t>POL050304 • Comparative Government and Politics</a:t>
            </a:r>
            <a:endParaRPr lang="en-US" sz="850" dirty="0"/>
          </a:p>
        </p:txBody>
      </p:sp>
      <p:sp>
        <p:nvSpPr>
          <p:cNvPr id="4" name="Text 2"/>
          <p:cNvSpPr/>
          <p:nvPr/>
        </p:nvSpPr>
        <p:spPr>
          <a:xfrm>
            <a:off x="9326880" y="6547104"/>
            <a:ext cx="2331720" cy="182880"/>
          </a:xfrm>
          <a:prstGeom prst="rect">
            <a:avLst/>
          </a:prstGeom>
          <a:noFill/>
          <a:ln/>
        </p:spPr>
        <p:txBody>
          <a:bodyPr wrap="square" lIns="0" tIns="0" rIns="0" bIns="0" rtlCol="0" anchor="ctr"/>
          <a:lstStyle/>
          <a:p>
            <a:pPr algn="r" indent="0" marL="0">
              <a:buNone/>
            </a:pPr>
            <a:r>
              <a:rPr lang="en-US" sz="850" dirty="0">
                <a:solidFill>
                  <a:srgbClr val="6B6B6B"/>
                </a:solidFill>
                <a:latin typeface="Aptos" pitchFamily="34" charset="0"/>
                <a:ea typeface="Aptos" pitchFamily="34" charset="-122"/>
                <a:cs typeface="Aptos" pitchFamily="34" charset="-120"/>
              </a:rPr>
              <a:t>Dr. Parismita Bhagawati</a:t>
            </a:r>
            <a:endParaRPr lang="en-US" sz="85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2EF"/>
        </a:solidFill>
      </p:bgPr>
    </p:bg>
    <p:spTree>
      <p:nvGrpSpPr>
        <p:cNvPr id="1" name=""/>
        <p:cNvGrpSpPr/>
        <p:nvPr/>
      </p:nvGrpSpPr>
      <p:grpSpPr>
        <a:xfrm>
          <a:off x="0" y="0"/>
          <a:ext cx="0" cy="0"/>
          <a:chOff x="0" y="0"/>
          <a:chExt cx="0" cy="0"/>
        </a:xfrm>
      </p:grpSpPr>
      <p:pic>
        <p:nvPicPr>
          <p:cNvPr id="2" name="Image 0" descr="/mnt/data/a_wide_crisp_daytime_architectural_photograph_of_batch_1.png">    </p:cNvPr>
          <p:cNvPicPr>
            <a:picLocks noChangeAspect="1"/>
          </p:cNvPicPr>
          <p:nvPr/>
        </p:nvPicPr>
        <p:blipFill>
          <a:blip r:embed="rId1"/>
          <a:srcRect l="25192" r="25192" t="0" b="0"/>
          <a:stretch/>
        </p:blipFill>
        <p:spPr>
          <a:xfrm>
            <a:off x="6629400" y="109728"/>
            <a:ext cx="5562295" cy="6309360"/>
          </a:xfrm>
          <a:prstGeom prst="rect">
            <a:avLst/>
          </a:prstGeom>
        </p:spPr>
      </p:pic>
      <p:sp>
        <p:nvSpPr>
          <p:cNvPr id="3" name="Shape 0"/>
          <p:cNvSpPr/>
          <p:nvPr/>
        </p:nvSpPr>
        <p:spPr>
          <a:xfrm>
            <a:off x="0" y="109728"/>
            <a:ext cx="6903720" cy="6309360"/>
          </a:xfrm>
          <a:prstGeom prst="rect">
            <a:avLst/>
          </a:prstGeom>
          <a:solidFill>
            <a:srgbClr val="F4F2EF"/>
          </a:solidFill>
          <a:ln w="12700">
            <a:solidFill>
              <a:srgbClr val="F4F2EF"/>
            </a:solidFill>
            <a:prstDash val="solid"/>
          </a:ln>
        </p:spPr>
      </p:sp>
      <p:sp>
        <p:nvSpPr>
          <p:cNvPr id="4" name="Shape 1"/>
          <p:cNvSpPr/>
          <p:nvPr/>
        </p:nvSpPr>
        <p:spPr>
          <a:xfrm>
            <a:off x="658368" y="862462"/>
            <a:ext cx="438912" cy="140452"/>
          </a:xfrm>
          <a:prstGeom prst="rect">
            <a:avLst/>
          </a:prstGeom>
          <a:solidFill>
            <a:srgbClr val="D52B1E"/>
          </a:solidFill>
          <a:ln w="12700">
            <a:solidFill>
              <a:srgbClr val="D52B1E"/>
            </a:solidFill>
            <a:prstDash val="solid"/>
          </a:ln>
        </p:spPr>
      </p:sp>
      <p:sp>
        <p:nvSpPr>
          <p:cNvPr id="5" name="Shape 2"/>
          <p:cNvSpPr/>
          <p:nvPr/>
        </p:nvSpPr>
        <p:spPr>
          <a:xfrm>
            <a:off x="807598" y="713232"/>
            <a:ext cx="140452" cy="438912"/>
          </a:xfrm>
          <a:prstGeom prst="rect">
            <a:avLst/>
          </a:prstGeom>
          <a:solidFill>
            <a:srgbClr val="D52B1E"/>
          </a:solidFill>
          <a:ln w="12700">
            <a:solidFill>
              <a:srgbClr val="D52B1E"/>
            </a:solidFill>
            <a:prstDash val="solid"/>
          </a:ln>
        </p:spPr>
      </p:sp>
      <p:sp>
        <p:nvSpPr>
          <p:cNvPr id="6" name="Text 3"/>
          <p:cNvSpPr/>
          <p:nvPr/>
        </p:nvSpPr>
        <p:spPr>
          <a:xfrm>
            <a:off x="1207008" y="694944"/>
            <a:ext cx="1645920" cy="310896"/>
          </a:xfrm>
          <a:prstGeom prst="rect">
            <a:avLst/>
          </a:prstGeom>
          <a:noFill/>
          <a:ln/>
        </p:spPr>
        <p:txBody>
          <a:bodyPr wrap="square" lIns="0" tIns="0" rIns="0" bIns="0" rtlCol="0" anchor="ctr"/>
          <a:lstStyle/>
          <a:p>
            <a:pPr indent="0" marL="0">
              <a:buNone/>
            </a:pPr>
            <a:r>
              <a:rPr lang="en-US" sz="1300" b="1" dirty="0">
                <a:solidFill>
                  <a:srgbClr val="D52B1E"/>
                </a:solidFill>
              </a:rPr>
              <a:t>UNIT IV</a:t>
            </a:r>
            <a:endParaRPr lang="en-US" sz="1300" dirty="0"/>
          </a:p>
        </p:txBody>
      </p:sp>
      <p:sp>
        <p:nvSpPr>
          <p:cNvPr id="7" name="Text 4"/>
          <p:cNvSpPr/>
          <p:nvPr/>
        </p:nvSpPr>
        <p:spPr>
          <a:xfrm>
            <a:off x="658368" y="1298448"/>
            <a:ext cx="5532120" cy="1261872"/>
          </a:xfrm>
          <a:prstGeom prst="rect">
            <a:avLst/>
          </a:prstGeom>
          <a:noFill/>
          <a:ln/>
        </p:spPr>
        <p:txBody>
          <a:bodyPr wrap="square" lIns="0" tIns="0" rIns="0" bIns="0" rtlCol="0" anchor="ctr">
            <a:normAutofit/>
          </a:bodyPr>
          <a:lstStyle/>
          <a:p>
            <a:pPr indent="0" marL="0">
              <a:buNone/>
            </a:pPr>
            <a:r>
              <a:rPr lang="en-US" sz="3100" b="1" dirty="0">
                <a:solidFill>
                  <a:srgbClr val="1F2937"/>
                </a:solidFill>
                <a:latin typeface="Aptos Display" pitchFamily="34" charset="0"/>
                <a:ea typeface="Aptos Display" pitchFamily="34" charset="-122"/>
                <a:cs typeface="Aptos Display" pitchFamily="34" charset="-120"/>
              </a:rPr>
              <a:t>The Federal Parliament</a:t>
            </a:r>
            <a:endParaRPr lang="en-US" sz="3100" dirty="0"/>
          </a:p>
          <a:p>
            <a:pPr indent="0" marL="0">
              <a:buNone/>
            </a:pPr>
            <a:r>
              <a:rPr lang="en-US" sz="3100" b="1" dirty="0">
                <a:solidFill>
                  <a:srgbClr val="1F2937"/>
                </a:solidFill>
                <a:latin typeface="Aptos Display" pitchFamily="34" charset="0"/>
                <a:ea typeface="Aptos Display" pitchFamily="34" charset="-122"/>
                <a:cs typeface="Aptos Display" pitchFamily="34" charset="-120"/>
              </a:rPr>
              <a:t>of Switzerland</a:t>
            </a:r>
            <a:endParaRPr lang="en-US" sz="3100" dirty="0"/>
          </a:p>
        </p:txBody>
      </p:sp>
      <p:sp>
        <p:nvSpPr>
          <p:cNvPr id="8" name="Text 5"/>
          <p:cNvSpPr/>
          <p:nvPr/>
        </p:nvSpPr>
        <p:spPr>
          <a:xfrm>
            <a:off x="685800" y="2761488"/>
            <a:ext cx="5029200" cy="347472"/>
          </a:xfrm>
          <a:prstGeom prst="rect">
            <a:avLst/>
          </a:prstGeom>
          <a:noFill/>
          <a:ln/>
        </p:spPr>
        <p:txBody>
          <a:bodyPr wrap="square" lIns="0" tIns="0" rIns="0" bIns="0" rtlCol="0" anchor="ctr"/>
          <a:lstStyle/>
          <a:p>
            <a:pPr indent="0" marL="0">
              <a:buNone/>
            </a:pPr>
            <a:r>
              <a:rPr lang="en-US" sz="1800" b="1" dirty="0">
                <a:solidFill>
                  <a:srgbClr val="B88A3B"/>
                </a:solidFill>
              </a:rPr>
              <a:t>Introduction &amp; The National Council</a:t>
            </a:r>
            <a:endParaRPr lang="en-US" sz="1800" dirty="0"/>
          </a:p>
        </p:txBody>
      </p:sp>
      <p:sp>
        <p:nvSpPr>
          <p:cNvPr id="9" name="Text 6"/>
          <p:cNvSpPr/>
          <p:nvPr/>
        </p:nvSpPr>
        <p:spPr>
          <a:xfrm>
            <a:off x="685800" y="3383280"/>
            <a:ext cx="5349240" cy="822960"/>
          </a:xfrm>
          <a:prstGeom prst="rect">
            <a:avLst/>
          </a:prstGeom>
          <a:noFill/>
          <a:ln/>
        </p:spPr>
        <p:txBody>
          <a:bodyPr wrap="square" lIns="254" tIns="254" rIns="254" bIns="254" rtlCol="0" anchor="ctr">
            <a:normAutofit/>
          </a:bodyPr>
          <a:lstStyle/>
          <a:p>
            <a:pPr indent="0" marL="0">
              <a:buNone/>
            </a:pPr>
            <a:r>
              <a:rPr lang="en-US" sz="1450" dirty="0">
                <a:solidFill>
                  <a:srgbClr val="5B6470"/>
                </a:solidFill>
              </a:rPr>
              <a:t>Subject: Political Science  |  Semester: 5th Semester</a:t>
            </a:r>
            <a:endParaRPr lang="en-US" sz="1450" dirty="0"/>
          </a:p>
          <a:p>
            <a:pPr indent="0" marL="0">
              <a:buNone/>
            </a:pPr>
            <a:r>
              <a:rPr lang="en-US" sz="1450" dirty="0">
                <a:solidFill>
                  <a:srgbClr val="5B6470"/>
                </a:solidFill>
              </a:rPr>
              <a:t>Course: POL050304: Comparative Government and Politics</a:t>
            </a:r>
            <a:endParaRPr lang="en-US" sz="1450" dirty="0"/>
          </a:p>
        </p:txBody>
      </p:sp>
      <p:sp>
        <p:nvSpPr>
          <p:cNvPr id="10" name="Shape 7"/>
          <p:cNvSpPr/>
          <p:nvPr/>
        </p:nvSpPr>
        <p:spPr>
          <a:xfrm>
            <a:off x="685800" y="4663440"/>
            <a:ext cx="1051560" cy="0"/>
          </a:xfrm>
          <a:prstGeom prst="line">
            <a:avLst/>
          </a:prstGeom>
          <a:noFill/>
          <a:ln w="38100">
            <a:solidFill>
              <a:srgbClr val="D52B1E"/>
            </a:solidFill>
            <a:prstDash val="solid"/>
          </a:ln>
        </p:spPr>
      </p:sp>
      <p:sp>
        <p:nvSpPr>
          <p:cNvPr id="11" name="Text 8"/>
          <p:cNvSpPr/>
          <p:nvPr/>
        </p:nvSpPr>
        <p:spPr>
          <a:xfrm>
            <a:off x="685800" y="4800600"/>
            <a:ext cx="5029200" cy="347472"/>
          </a:xfrm>
          <a:prstGeom prst="rect">
            <a:avLst/>
          </a:prstGeom>
          <a:noFill/>
          <a:ln/>
        </p:spPr>
        <p:txBody>
          <a:bodyPr wrap="square" lIns="0" tIns="0" rIns="0" bIns="0" rtlCol="0" anchor="ctr"/>
          <a:lstStyle/>
          <a:p>
            <a:pPr indent="0" marL="0">
              <a:buNone/>
            </a:pPr>
            <a:r>
              <a:rPr lang="en-US" sz="1550" b="1" dirty="0">
                <a:solidFill>
                  <a:srgbClr val="1F2937"/>
                </a:solidFill>
              </a:rPr>
              <a:t>Created by Dr. Parismita Bhagawati</a:t>
            </a:r>
            <a:endParaRPr lang="en-US" sz="1550" dirty="0"/>
          </a:p>
        </p:txBody>
      </p:sp>
      <p:sp>
        <p:nvSpPr>
          <p:cNvPr id="12" name="Text 9"/>
          <p:cNvSpPr/>
          <p:nvPr/>
        </p:nvSpPr>
        <p:spPr>
          <a:xfrm>
            <a:off x="685800" y="5193792"/>
            <a:ext cx="5029200" cy="274320"/>
          </a:xfrm>
          <a:prstGeom prst="rect">
            <a:avLst/>
          </a:prstGeom>
          <a:noFill/>
          <a:ln/>
        </p:spPr>
        <p:txBody>
          <a:bodyPr wrap="square" lIns="0" tIns="0" rIns="0" bIns="0" rtlCol="0" anchor="ctr"/>
          <a:lstStyle/>
          <a:p>
            <a:pPr indent="0" marL="0">
              <a:buNone/>
            </a:pPr>
            <a:r>
              <a:rPr lang="en-US" sz="1050" dirty="0">
                <a:solidFill>
                  <a:srgbClr val="5B6470"/>
                </a:solidFill>
              </a:rPr>
              <a:t>Updated with official Swiss facts • August 2026</a:t>
            </a:r>
            <a:endParaRPr lang="en-US" sz="105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How is the National Council elected?</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Proportional representation in most cantons, majority rule in six single-seat cantons</a:t>
            </a:r>
            <a:endParaRPr lang="en-US" sz="1150" dirty="0"/>
          </a:p>
        </p:txBody>
      </p:sp>
      <p:sp>
        <p:nvSpPr>
          <p:cNvPr id="4" name="Shape 2"/>
          <p:cNvSpPr/>
          <p:nvPr/>
        </p:nvSpPr>
        <p:spPr>
          <a:xfrm>
            <a:off x="676656" y="1371600"/>
            <a:ext cx="6492240" cy="4480560"/>
          </a:xfrm>
          <a:prstGeom prst="roundRect">
            <a:avLst>
              <a:gd name="adj" fmla="val 1429"/>
            </a:avLst>
          </a:prstGeom>
          <a:solidFill>
            <a:srgbClr val="FFFFFF"/>
          </a:solidFill>
          <a:ln w="10160">
            <a:solidFill>
              <a:srgbClr val="E2E4E7"/>
            </a:solidFill>
            <a:prstDash val="solid"/>
          </a:ln>
          <a:effectLst>
            <a:outerShdw sx="100000" sy="100000" kx="0" ky="0" algn="bl" rotWithShape="0" blurRad="3.9958948421130834e+135" dist="1.0655719578968222e+136" dir="2.1488384996855287e+159">
              <a:srgbClr val="000000">
                <a:alpha val="1.1999999999999998e+164"/>
              </a:srgbClr>
            </a:outerShdw>
          </a:effectLst>
        </p:spPr>
      </p:sp>
      <p:sp>
        <p:nvSpPr>
          <p:cNvPr id="5" name="Text 3"/>
          <p:cNvSpPr/>
          <p:nvPr/>
        </p:nvSpPr>
        <p:spPr>
          <a:xfrm>
            <a:off x="960120" y="1664208"/>
            <a:ext cx="5852160" cy="320040"/>
          </a:xfrm>
          <a:prstGeom prst="rect">
            <a:avLst/>
          </a:prstGeom>
          <a:noFill/>
          <a:ln/>
        </p:spPr>
        <p:txBody>
          <a:bodyPr wrap="square" lIns="0" tIns="0" rIns="0" bIns="0" rtlCol="0" anchor="ctr"/>
          <a:lstStyle/>
          <a:p>
            <a:pPr indent="0" marL="0">
              <a:buNone/>
            </a:pPr>
            <a:r>
              <a:rPr lang="en-US" sz="1800" b="1" dirty="0">
                <a:solidFill>
                  <a:srgbClr val="D52B1E"/>
                </a:solidFill>
              </a:rPr>
              <a:t>PROPORTIONAL REPRESENTATION</a:t>
            </a:r>
            <a:endParaRPr lang="en-US" sz="1800" dirty="0"/>
          </a:p>
        </p:txBody>
      </p:sp>
      <p:sp>
        <p:nvSpPr>
          <p:cNvPr id="6" name="Text 4"/>
          <p:cNvSpPr/>
          <p:nvPr/>
        </p:nvSpPr>
        <p:spPr>
          <a:xfrm>
            <a:off x="960120" y="2103120"/>
            <a:ext cx="5760720" cy="347472"/>
          </a:xfrm>
          <a:prstGeom prst="rect">
            <a:avLst/>
          </a:prstGeom>
          <a:noFill/>
          <a:ln/>
        </p:spPr>
        <p:txBody>
          <a:bodyPr wrap="square" lIns="0" tIns="0" rIns="0" bIns="0" rtlCol="0" anchor="ctr"/>
          <a:lstStyle/>
          <a:p>
            <a:pPr indent="0" marL="0">
              <a:buNone/>
            </a:pPr>
            <a:r>
              <a:rPr lang="en-US" sz="1400" dirty="0">
                <a:solidFill>
                  <a:srgbClr val="5B6470"/>
                </a:solidFill>
              </a:rPr>
              <a:t>Used in the 20 cantons that elect more than one National Councillor.</a:t>
            </a:r>
            <a:endParaRPr lang="en-US" sz="1400" dirty="0"/>
          </a:p>
        </p:txBody>
      </p:sp>
      <p:sp>
        <p:nvSpPr>
          <p:cNvPr id="7" name="Text 5"/>
          <p:cNvSpPr/>
          <p:nvPr/>
        </p:nvSpPr>
        <p:spPr>
          <a:xfrm>
            <a:off x="960120" y="2743200"/>
            <a:ext cx="2560320" cy="256032"/>
          </a:xfrm>
          <a:prstGeom prst="rect">
            <a:avLst/>
          </a:prstGeom>
          <a:noFill/>
          <a:ln/>
        </p:spPr>
        <p:txBody>
          <a:bodyPr wrap="square" lIns="0" tIns="0" rIns="0" bIns="0" rtlCol="0" anchor="ctr"/>
          <a:lstStyle/>
          <a:p>
            <a:pPr indent="0" marL="0">
              <a:buNone/>
            </a:pPr>
            <a:r>
              <a:rPr lang="en-US" sz="1300" b="1" dirty="0">
                <a:solidFill>
                  <a:srgbClr val="B88A3B"/>
                </a:solidFill>
              </a:rPr>
              <a:t>Simple classroom example</a:t>
            </a:r>
            <a:endParaRPr lang="en-US" sz="1300" dirty="0"/>
          </a:p>
        </p:txBody>
      </p:sp>
      <p:sp>
        <p:nvSpPr>
          <p:cNvPr id="8" name="Text 6"/>
          <p:cNvSpPr/>
          <p:nvPr/>
        </p:nvSpPr>
        <p:spPr>
          <a:xfrm>
            <a:off x="1005840" y="3154680"/>
            <a:ext cx="1234440" cy="201168"/>
          </a:xfrm>
          <a:prstGeom prst="rect">
            <a:avLst/>
          </a:prstGeom>
          <a:noFill/>
          <a:ln/>
        </p:spPr>
        <p:txBody>
          <a:bodyPr wrap="square" lIns="0" tIns="0" rIns="0" bIns="0" rtlCol="0" anchor="ctr"/>
          <a:lstStyle/>
          <a:p>
            <a:pPr indent="0" marL="0">
              <a:buNone/>
            </a:pPr>
            <a:r>
              <a:rPr lang="en-US" sz="1220" b="1" dirty="0">
                <a:solidFill>
                  <a:srgbClr val="1F2937"/>
                </a:solidFill>
              </a:rPr>
              <a:t>Party A</a:t>
            </a:r>
            <a:endParaRPr lang="en-US" sz="1220" dirty="0"/>
          </a:p>
        </p:txBody>
      </p:sp>
      <p:sp>
        <p:nvSpPr>
          <p:cNvPr id="9" name="Shape 7"/>
          <p:cNvSpPr/>
          <p:nvPr/>
        </p:nvSpPr>
        <p:spPr>
          <a:xfrm>
            <a:off x="2286000" y="3172968"/>
            <a:ext cx="2971800" cy="164592"/>
          </a:xfrm>
          <a:prstGeom prst="rect">
            <a:avLst/>
          </a:prstGeom>
          <a:solidFill>
            <a:srgbClr val="D52B1E"/>
          </a:solidFill>
          <a:ln w="12700">
            <a:solidFill>
              <a:srgbClr val="D52B1E"/>
            </a:solidFill>
            <a:prstDash val="solid"/>
          </a:ln>
        </p:spPr>
      </p:sp>
      <p:sp>
        <p:nvSpPr>
          <p:cNvPr id="10" name="Text 8"/>
          <p:cNvSpPr/>
          <p:nvPr/>
        </p:nvSpPr>
        <p:spPr>
          <a:xfrm>
            <a:off x="5413248" y="3154680"/>
            <a:ext cx="594360" cy="201168"/>
          </a:xfrm>
          <a:prstGeom prst="rect">
            <a:avLst/>
          </a:prstGeom>
          <a:noFill/>
          <a:ln/>
        </p:spPr>
        <p:txBody>
          <a:bodyPr wrap="square" lIns="0" tIns="0" rIns="0" bIns="0" rtlCol="0" anchor="ctr"/>
          <a:lstStyle/>
          <a:p>
            <a:pPr algn="r" indent="0" marL="0">
              <a:buNone/>
            </a:pPr>
            <a:r>
              <a:rPr lang="en-US" sz="1180" dirty="0">
                <a:solidFill>
                  <a:srgbClr val="5B6470"/>
                </a:solidFill>
              </a:rPr>
              <a:t>40%</a:t>
            </a:r>
            <a:endParaRPr lang="en-US" sz="1180" dirty="0"/>
          </a:p>
        </p:txBody>
      </p:sp>
      <p:sp>
        <p:nvSpPr>
          <p:cNvPr id="11" name="Text 9"/>
          <p:cNvSpPr/>
          <p:nvPr/>
        </p:nvSpPr>
        <p:spPr>
          <a:xfrm>
            <a:off x="6080760" y="3154680"/>
            <a:ext cx="731520" cy="201168"/>
          </a:xfrm>
          <a:prstGeom prst="rect">
            <a:avLst/>
          </a:prstGeom>
          <a:noFill/>
          <a:ln/>
        </p:spPr>
        <p:txBody>
          <a:bodyPr wrap="square" lIns="0" tIns="0" rIns="0" bIns="0" rtlCol="0" anchor="ctr"/>
          <a:lstStyle/>
          <a:p>
            <a:pPr algn="r" indent="0" marL="0">
              <a:buNone/>
            </a:pPr>
            <a:r>
              <a:rPr lang="en-US" sz="1180" b="1" dirty="0">
                <a:solidFill>
                  <a:srgbClr val="1F2937"/>
                </a:solidFill>
              </a:rPr>
              <a:t>≈ 4 seats</a:t>
            </a:r>
            <a:endParaRPr lang="en-US" sz="1180" dirty="0"/>
          </a:p>
        </p:txBody>
      </p:sp>
      <p:sp>
        <p:nvSpPr>
          <p:cNvPr id="12" name="Text 10"/>
          <p:cNvSpPr/>
          <p:nvPr/>
        </p:nvSpPr>
        <p:spPr>
          <a:xfrm>
            <a:off x="1005840" y="3685032"/>
            <a:ext cx="1234440" cy="201168"/>
          </a:xfrm>
          <a:prstGeom prst="rect">
            <a:avLst/>
          </a:prstGeom>
          <a:noFill/>
          <a:ln/>
        </p:spPr>
        <p:txBody>
          <a:bodyPr wrap="square" lIns="0" tIns="0" rIns="0" bIns="0" rtlCol="0" anchor="ctr"/>
          <a:lstStyle/>
          <a:p>
            <a:pPr indent="0" marL="0">
              <a:buNone/>
            </a:pPr>
            <a:r>
              <a:rPr lang="en-US" sz="1220" b="1" dirty="0">
                <a:solidFill>
                  <a:srgbClr val="1F2937"/>
                </a:solidFill>
              </a:rPr>
              <a:t>Party B</a:t>
            </a:r>
            <a:endParaRPr lang="en-US" sz="1220" dirty="0"/>
          </a:p>
        </p:txBody>
      </p:sp>
      <p:sp>
        <p:nvSpPr>
          <p:cNvPr id="13" name="Shape 11"/>
          <p:cNvSpPr/>
          <p:nvPr/>
        </p:nvSpPr>
        <p:spPr>
          <a:xfrm>
            <a:off x="2286000" y="3703320"/>
            <a:ext cx="2228850" cy="164592"/>
          </a:xfrm>
          <a:prstGeom prst="rect">
            <a:avLst/>
          </a:prstGeom>
          <a:solidFill>
            <a:srgbClr val="BFC5CB"/>
          </a:solidFill>
          <a:ln w="12700">
            <a:solidFill>
              <a:srgbClr val="BFC5CB"/>
            </a:solidFill>
            <a:prstDash val="solid"/>
          </a:ln>
        </p:spPr>
      </p:sp>
      <p:sp>
        <p:nvSpPr>
          <p:cNvPr id="14" name="Text 12"/>
          <p:cNvSpPr/>
          <p:nvPr/>
        </p:nvSpPr>
        <p:spPr>
          <a:xfrm>
            <a:off x="5413248" y="3685032"/>
            <a:ext cx="594360" cy="201168"/>
          </a:xfrm>
          <a:prstGeom prst="rect">
            <a:avLst/>
          </a:prstGeom>
          <a:noFill/>
          <a:ln/>
        </p:spPr>
        <p:txBody>
          <a:bodyPr wrap="square" lIns="0" tIns="0" rIns="0" bIns="0" rtlCol="0" anchor="ctr"/>
          <a:lstStyle/>
          <a:p>
            <a:pPr algn="r" indent="0" marL="0">
              <a:buNone/>
            </a:pPr>
            <a:r>
              <a:rPr lang="en-US" sz="1180" dirty="0">
                <a:solidFill>
                  <a:srgbClr val="5B6470"/>
                </a:solidFill>
              </a:rPr>
              <a:t>30%</a:t>
            </a:r>
            <a:endParaRPr lang="en-US" sz="1180" dirty="0"/>
          </a:p>
        </p:txBody>
      </p:sp>
      <p:sp>
        <p:nvSpPr>
          <p:cNvPr id="15" name="Text 13"/>
          <p:cNvSpPr/>
          <p:nvPr/>
        </p:nvSpPr>
        <p:spPr>
          <a:xfrm>
            <a:off x="6080760" y="3685032"/>
            <a:ext cx="731520" cy="201168"/>
          </a:xfrm>
          <a:prstGeom prst="rect">
            <a:avLst/>
          </a:prstGeom>
          <a:noFill/>
          <a:ln/>
        </p:spPr>
        <p:txBody>
          <a:bodyPr wrap="square" lIns="0" tIns="0" rIns="0" bIns="0" rtlCol="0" anchor="ctr"/>
          <a:lstStyle/>
          <a:p>
            <a:pPr algn="r" indent="0" marL="0">
              <a:buNone/>
            </a:pPr>
            <a:r>
              <a:rPr lang="en-US" sz="1180" b="1" dirty="0">
                <a:solidFill>
                  <a:srgbClr val="1F2937"/>
                </a:solidFill>
              </a:rPr>
              <a:t>≈ 3 seats</a:t>
            </a:r>
            <a:endParaRPr lang="en-US" sz="1180" dirty="0"/>
          </a:p>
        </p:txBody>
      </p:sp>
      <p:sp>
        <p:nvSpPr>
          <p:cNvPr id="16" name="Text 14"/>
          <p:cNvSpPr/>
          <p:nvPr/>
        </p:nvSpPr>
        <p:spPr>
          <a:xfrm>
            <a:off x="1005840" y="4215384"/>
            <a:ext cx="1234440" cy="201168"/>
          </a:xfrm>
          <a:prstGeom prst="rect">
            <a:avLst/>
          </a:prstGeom>
          <a:noFill/>
          <a:ln/>
        </p:spPr>
        <p:txBody>
          <a:bodyPr wrap="square" lIns="0" tIns="0" rIns="0" bIns="0" rtlCol="0" anchor="ctr"/>
          <a:lstStyle/>
          <a:p>
            <a:pPr indent="0" marL="0">
              <a:buNone/>
            </a:pPr>
            <a:r>
              <a:rPr lang="en-US" sz="1220" b="1" dirty="0">
                <a:solidFill>
                  <a:srgbClr val="1F2937"/>
                </a:solidFill>
              </a:rPr>
              <a:t>Party C</a:t>
            </a:r>
            <a:endParaRPr lang="en-US" sz="1220" dirty="0"/>
          </a:p>
        </p:txBody>
      </p:sp>
      <p:sp>
        <p:nvSpPr>
          <p:cNvPr id="17" name="Shape 15"/>
          <p:cNvSpPr/>
          <p:nvPr/>
        </p:nvSpPr>
        <p:spPr>
          <a:xfrm>
            <a:off x="2286000" y="4233672"/>
            <a:ext cx="1485900" cy="164592"/>
          </a:xfrm>
          <a:prstGeom prst="rect">
            <a:avLst/>
          </a:prstGeom>
          <a:solidFill>
            <a:srgbClr val="BFC5CB"/>
          </a:solidFill>
          <a:ln w="12700">
            <a:solidFill>
              <a:srgbClr val="BFC5CB"/>
            </a:solidFill>
            <a:prstDash val="solid"/>
          </a:ln>
        </p:spPr>
      </p:sp>
      <p:sp>
        <p:nvSpPr>
          <p:cNvPr id="18" name="Text 16"/>
          <p:cNvSpPr/>
          <p:nvPr/>
        </p:nvSpPr>
        <p:spPr>
          <a:xfrm>
            <a:off x="5413248" y="4215384"/>
            <a:ext cx="594360" cy="201168"/>
          </a:xfrm>
          <a:prstGeom prst="rect">
            <a:avLst/>
          </a:prstGeom>
          <a:noFill/>
          <a:ln/>
        </p:spPr>
        <p:txBody>
          <a:bodyPr wrap="square" lIns="0" tIns="0" rIns="0" bIns="0" rtlCol="0" anchor="ctr"/>
          <a:lstStyle/>
          <a:p>
            <a:pPr algn="r" indent="0" marL="0">
              <a:buNone/>
            </a:pPr>
            <a:r>
              <a:rPr lang="en-US" sz="1180" dirty="0">
                <a:solidFill>
                  <a:srgbClr val="5B6470"/>
                </a:solidFill>
              </a:rPr>
              <a:t>20%</a:t>
            </a:r>
            <a:endParaRPr lang="en-US" sz="1180" dirty="0"/>
          </a:p>
        </p:txBody>
      </p:sp>
      <p:sp>
        <p:nvSpPr>
          <p:cNvPr id="19" name="Text 17"/>
          <p:cNvSpPr/>
          <p:nvPr/>
        </p:nvSpPr>
        <p:spPr>
          <a:xfrm>
            <a:off x="6080760" y="4215384"/>
            <a:ext cx="731520" cy="201168"/>
          </a:xfrm>
          <a:prstGeom prst="rect">
            <a:avLst/>
          </a:prstGeom>
          <a:noFill/>
          <a:ln/>
        </p:spPr>
        <p:txBody>
          <a:bodyPr wrap="square" lIns="0" tIns="0" rIns="0" bIns="0" rtlCol="0" anchor="ctr"/>
          <a:lstStyle/>
          <a:p>
            <a:pPr algn="r" indent="0" marL="0">
              <a:buNone/>
            </a:pPr>
            <a:r>
              <a:rPr lang="en-US" sz="1180" b="1" dirty="0">
                <a:solidFill>
                  <a:srgbClr val="1F2937"/>
                </a:solidFill>
              </a:rPr>
              <a:t>≈ 2 seats</a:t>
            </a:r>
            <a:endParaRPr lang="en-US" sz="1180" dirty="0"/>
          </a:p>
        </p:txBody>
      </p:sp>
      <p:sp>
        <p:nvSpPr>
          <p:cNvPr id="20" name="Text 18"/>
          <p:cNvSpPr/>
          <p:nvPr/>
        </p:nvSpPr>
        <p:spPr>
          <a:xfrm>
            <a:off x="1005840" y="4745736"/>
            <a:ext cx="1234440" cy="201168"/>
          </a:xfrm>
          <a:prstGeom prst="rect">
            <a:avLst/>
          </a:prstGeom>
          <a:noFill/>
          <a:ln/>
        </p:spPr>
        <p:txBody>
          <a:bodyPr wrap="square" lIns="0" tIns="0" rIns="0" bIns="0" rtlCol="0" anchor="ctr"/>
          <a:lstStyle/>
          <a:p>
            <a:pPr indent="0" marL="0">
              <a:buNone/>
            </a:pPr>
            <a:r>
              <a:rPr lang="en-US" sz="1220" b="1" dirty="0">
                <a:solidFill>
                  <a:srgbClr val="1F2937"/>
                </a:solidFill>
              </a:rPr>
              <a:t>Party D</a:t>
            </a:r>
            <a:endParaRPr lang="en-US" sz="1220" dirty="0"/>
          </a:p>
        </p:txBody>
      </p:sp>
      <p:sp>
        <p:nvSpPr>
          <p:cNvPr id="21" name="Shape 19"/>
          <p:cNvSpPr/>
          <p:nvPr/>
        </p:nvSpPr>
        <p:spPr>
          <a:xfrm>
            <a:off x="2286000" y="4764024"/>
            <a:ext cx="742950" cy="164592"/>
          </a:xfrm>
          <a:prstGeom prst="rect">
            <a:avLst/>
          </a:prstGeom>
          <a:solidFill>
            <a:srgbClr val="BFC5CB"/>
          </a:solidFill>
          <a:ln w="12700">
            <a:solidFill>
              <a:srgbClr val="BFC5CB"/>
            </a:solidFill>
            <a:prstDash val="solid"/>
          </a:ln>
        </p:spPr>
      </p:sp>
      <p:sp>
        <p:nvSpPr>
          <p:cNvPr id="22" name="Text 20"/>
          <p:cNvSpPr/>
          <p:nvPr/>
        </p:nvSpPr>
        <p:spPr>
          <a:xfrm>
            <a:off x="5413248" y="4745736"/>
            <a:ext cx="594360" cy="201168"/>
          </a:xfrm>
          <a:prstGeom prst="rect">
            <a:avLst/>
          </a:prstGeom>
          <a:noFill/>
          <a:ln/>
        </p:spPr>
        <p:txBody>
          <a:bodyPr wrap="square" lIns="0" tIns="0" rIns="0" bIns="0" rtlCol="0" anchor="ctr"/>
          <a:lstStyle/>
          <a:p>
            <a:pPr algn="r" indent="0" marL="0">
              <a:buNone/>
            </a:pPr>
            <a:r>
              <a:rPr lang="en-US" sz="1180" dirty="0">
                <a:solidFill>
                  <a:srgbClr val="5B6470"/>
                </a:solidFill>
              </a:rPr>
              <a:t>10%</a:t>
            </a:r>
            <a:endParaRPr lang="en-US" sz="1180" dirty="0"/>
          </a:p>
        </p:txBody>
      </p:sp>
      <p:sp>
        <p:nvSpPr>
          <p:cNvPr id="23" name="Text 21"/>
          <p:cNvSpPr/>
          <p:nvPr/>
        </p:nvSpPr>
        <p:spPr>
          <a:xfrm>
            <a:off x="6080760" y="4745736"/>
            <a:ext cx="731520" cy="201168"/>
          </a:xfrm>
          <a:prstGeom prst="rect">
            <a:avLst/>
          </a:prstGeom>
          <a:noFill/>
          <a:ln/>
        </p:spPr>
        <p:txBody>
          <a:bodyPr wrap="square" lIns="0" tIns="0" rIns="0" bIns="0" rtlCol="0" anchor="ctr"/>
          <a:lstStyle/>
          <a:p>
            <a:pPr algn="r" indent="0" marL="0">
              <a:buNone/>
            </a:pPr>
            <a:r>
              <a:rPr lang="en-US" sz="1180" b="1" dirty="0">
                <a:solidFill>
                  <a:srgbClr val="1F2937"/>
                </a:solidFill>
              </a:rPr>
              <a:t>≈ 1 seat</a:t>
            </a:r>
            <a:endParaRPr lang="en-US" sz="1180" dirty="0"/>
          </a:p>
        </p:txBody>
      </p:sp>
      <p:sp>
        <p:nvSpPr>
          <p:cNvPr id="24" name="Text 22"/>
          <p:cNvSpPr/>
          <p:nvPr/>
        </p:nvSpPr>
        <p:spPr>
          <a:xfrm>
            <a:off x="960120" y="5440680"/>
            <a:ext cx="5760720" cy="274320"/>
          </a:xfrm>
          <a:prstGeom prst="rect">
            <a:avLst/>
          </a:prstGeom>
          <a:noFill/>
          <a:ln/>
        </p:spPr>
        <p:txBody>
          <a:bodyPr wrap="square" lIns="0" tIns="0" rIns="0" bIns="0" rtlCol="0" anchor="ctr"/>
          <a:lstStyle/>
          <a:p>
            <a:pPr indent="0" marL="0">
              <a:buNone/>
            </a:pPr>
            <a:r>
              <a:rPr lang="en-US" sz="1220" i="1" dirty="0">
                <a:solidFill>
                  <a:srgbClr val="5B6470"/>
                </a:solidFill>
              </a:rPr>
              <a:t>Purpose: translate party/list vote shares into seats more proportionately.</a:t>
            </a:r>
            <a:endParaRPr lang="en-US" sz="1220" dirty="0"/>
          </a:p>
        </p:txBody>
      </p:sp>
      <p:sp>
        <p:nvSpPr>
          <p:cNvPr id="25" name="Shape 23"/>
          <p:cNvSpPr/>
          <p:nvPr/>
        </p:nvSpPr>
        <p:spPr>
          <a:xfrm>
            <a:off x="7498080" y="1371600"/>
            <a:ext cx="3931920" cy="4480560"/>
          </a:xfrm>
          <a:prstGeom prst="roundRect">
            <a:avLst>
              <a:gd name="adj" fmla="val 1628"/>
            </a:avLst>
          </a:prstGeom>
          <a:solidFill>
            <a:srgbClr val="FFF7F5"/>
          </a:solidFill>
          <a:ln w="10160">
            <a:solidFill>
              <a:srgbClr val="F0D7D2"/>
            </a:solidFill>
            <a:prstDash val="solid"/>
          </a:ln>
          <a:effectLst>
            <a:outerShdw sx="100000" sy="100000" kx="0" ky="0" algn="bl" rotWithShape="0" blurRad="5.074786449483616e+139" dist="1.3532763865289643e+140" dir="1.2893030998113172e+164">
              <a:srgbClr val="000000">
                <a:alpha val="1.1999999999999998e+169"/>
              </a:srgbClr>
            </a:outerShdw>
          </a:effectLst>
        </p:spPr>
      </p:sp>
      <p:sp>
        <p:nvSpPr>
          <p:cNvPr id="26" name="Text 24"/>
          <p:cNvSpPr/>
          <p:nvPr/>
        </p:nvSpPr>
        <p:spPr>
          <a:xfrm>
            <a:off x="7790688" y="1664208"/>
            <a:ext cx="3337560" cy="320040"/>
          </a:xfrm>
          <a:prstGeom prst="rect">
            <a:avLst/>
          </a:prstGeom>
          <a:noFill/>
          <a:ln/>
        </p:spPr>
        <p:txBody>
          <a:bodyPr wrap="square" lIns="0" tIns="0" rIns="0" bIns="0" rtlCol="0" anchor="ctr"/>
          <a:lstStyle/>
          <a:p>
            <a:pPr indent="0" marL="0">
              <a:buNone/>
            </a:pPr>
            <a:r>
              <a:rPr lang="en-US" sz="1800" b="1" dirty="0">
                <a:solidFill>
                  <a:srgbClr val="D52B1E"/>
                </a:solidFill>
              </a:rPr>
              <a:t>SIMPLE MAJORITY</a:t>
            </a:r>
            <a:endParaRPr lang="en-US" sz="1800" dirty="0"/>
          </a:p>
        </p:txBody>
      </p:sp>
      <p:sp>
        <p:nvSpPr>
          <p:cNvPr id="27" name="Text 25"/>
          <p:cNvSpPr/>
          <p:nvPr/>
        </p:nvSpPr>
        <p:spPr>
          <a:xfrm>
            <a:off x="7790688" y="2121408"/>
            <a:ext cx="3246120" cy="548640"/>
          </a:xfrm>
          <a:prstGeom prst="rect">
            <a:avLst/>
          </a:prstGeom>
          <a:noFill/>
          <a:ln/>
        </p:spPr>
        <p:txBody>
          <a:bodyPr wrap="square" lIns="0" tIns="0" rIns="0" bIns="0" rtlCol="0" anchor="ctr">
            <a:normAutofit/>
          </a:bodyPr>
          <a:lstStyle/>
          <a:p>
            <a:pPr indent="0" marL="0">
              <a:buNone/>
            </a:pPr>
            <a:r>
              <a:rPr lang="en-US" sz="1400" dirty="0">
                <a:solidFill>
                  <a:srgbClr val="5B6470"/>
                </a:solidFill>
              </a:rPr>
              <a:t>Used where a canton has only ONE National Council seat:</a:t>
            </a:r>
            <a:endParaRPr lang="en-US" sz="1400" dirty="0"/>
          </a:p>
        </p:txBody>
      </p:sp>
      <p:sp>
        <p:nvSpPr>
          <p:cNvPr id="28" name="Text 26"/>
          <p:cNvSpPr/>
          <p:nvPr/>
        </p:nvSpPr>
        <p:spPr>
          <a:xfrm>
            <a:off x="7754112" y="2834640"/>
            <a:ext cx="3246120" cy="2240280"/>
          </a:xfrm>
          <a:prstGeom prst="rect">
            <a:avLst/>
          </a:prstGeom>
          <a:noFill/>
          <a:ln/>
        </p:spPr>
        <p:txBody>
          <a:bodyPr wrap="square" lIns="381" tIns="381" rIns="381" bIns="381" rtlCol="0" anchor="t">
            <a:normAutofit/>
          </a:bodyPr>
          <a:lstStyle/>
          <a:p>
            <a:pPr marL="228600" indent="-228600">
              <a:buSzPct val="100000"/>
              <a:buChar char="•"/>
            </a:pPr>
            <a:r>
              <a:rPr lang="en-US" sz="1310" dirty="0">
                <a:solidFill>
                  <a:srgbClr val="1F2937"/>
                </a:solidFill>
              </a:rPr>
              <a:t>Uri (UR)</a:t>
            </a:r>
            <a:endParaRPr lang="en-US" sz="1310" dirty="0"/>
          </a:p>
          <a:p>
            <a:pPr marL="228600" indent="-228600">
              <a:buSzPct val="100000"/>
              <a:buChar char="•"/>
            </a:pPr>
            <a:r>
              <a:rPr lang="en-US" sz="1310" dirty="0">
                <a:solidFill>
                  <a:srgbClr val="1F2937"/>
                </a:solidFill>
              </a:rPr>
              <a:t>Glarus (GL)</a:t>
            </a:r>
            <a:endParaRPr lang="en-US" sz="1310" dirty="0"/>
          </a:p>
          <a:p>
            <a:pPr marL="228600" indent="-228600">
              <a:buSzPct val="100000"/>
              <a:buChar char="•"/>
            </a:pPr>
            <a:r>
              <a:rPr lang="en-US" sz="1310" dirty="0">
                <a:solidFill>
                  <a:srgbClr val="1F2937"/>
                </a:solidFill>
              </a:rPr>
              <a:t>Obwalden (OW)</a:t>
            </a:r>
            <a:endParaRPr lang="en-US" sz="1310" dirty="0"/>
          </a:p>
          <a:p>
            <a:pPr marL="228600" indent="-228600">
              <a:buSzPct val="100000"/>
              <a:buChar char="•"/>
            </a:pPr>
            <a:r>
              <a:rPr lang="en-US" sz="1310" dirty="0">
                <a:solidFill>
                  <a:srgbClr val="1F2937"/>
                </a:solidFill>
              </a:rPr>
              <a:t>Nidwalden (NW)</a:t>
            </a:r>
            <a:endParaRPr lang="en-US" sz="1310" dirty="0"/>
          </a:p>
          <a:p>
            <a:pPr marL="228600" indent="-228600">
              <a:buSzPct val="100000"/>
              <a:buChar char="•"/>
            </a:pPr>
            <a:r>
              <a:rPr lang="en-US" sz="1310" dirty="0">
                <a:solidFill>
                  <a:srgbClr val="1F2937"/>
                </a:solidFill>
              </a:rPr>
              <a:t>Appenzell Ausserrhoden (AR)</a:t>
            </a:r>
            <a:endParaRPr lang="en-US" sz="1310" dirty="0"/>
          </a:p>
          <a:p>
            <a:pPr marL="228600" indent="-228600">
              <a:buSzPct val="100000"/>
              <a:buChar char="•"/>
            </a:pPr>
            <a:r>
              <a:rPr lang="en-US" sz="1310" dirty="0">
                <a:solidFill>
                  <a:srgbClr val="1F2937"/>
                </a:solidFill>
              </a:rPr>
              <a:t>Appenzell Innerrhoden (AI)</a:t>
            </a:r>
            <a:endParaRPr lang="en-US" sz="1310" dirty="0"/>
          </a:p>
        </p:txBody>
      </p:sp>
      <p:sp>
        <p:nvSpPr>
          <p:cNvPr id="29" name="Text 27"/>
          <p:cNvSpPr/>
          <p:nvPr/>
        </p:nvSpPr>
        <p:spPr>
          <a:xfrm>
            <a:off x="7790688" y="5413248"/>
            <a:ext cx="3200400" cy="329184"/>
          </a:xfrm>
          <a:prstGeom prst="rect">
            <a:avLst/>
          </a:prstGeom>
          <a:noFill/>
          <a:ln/>
        </p:spPr>
        <p:txBody>
          <a:bodyPr wrap="square" lIns="0" tIns="0" rIns="0" bIns="0" rtlCol="0" anchor="ctr">
            <a:normAutofit/>
          </a:bodyPr>
          <a:lstStyle/>
          <a:p>
            <a:pPr algn="ctr" indent="0" marL="0">
              <a:buNone/>
            </a:pPr>
            <a:r>
              <a:rPr lang="en-US" sz="1220" b="1" dirty="0">
                <a:solidFill>
                  <a:srgbClr val="B88A3B"/>
                </a:solidFill>
              </a:rPr>
              <a:t>PR has been the general National Council principle since 1919.</a:t>
            </a:r>
            <a:endParaRPr lang="en-US" sz="1220" dirty="0"/>
          </a:p>
        </p:txBody>
      </p:sp>
      <p:sp>
        <p:nvSpPr>
          <p:cNvPr id="30" name="Text 28"/>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 149; ch.ch election procedures; Swiss Parliament official guide.</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Who can vote and who can become a National Councillor?</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Modern rules — with one important historical note</a:t>
            </a:r>
            <a:endParaRPr lang="en-US" sz="1150" dirty="0"/>
          </a:p>
        </p:txBody>
      </p:sp>
      <p:sp>
        <p:nvSpPr>
          <p:cNvPr id="4" name="Shape 2"/>
          <p:cNvSpPr/>
          <p:nvPr/>
        </p:nvSpPr>
        <p:spPr>
          <a:xfrm>
            <a:off x="731520" y="1417320"/>
            <a:ext cx="5257800" cy="4434840"/>
          </a:xfrm>
          <a:prstGeom prst="roundRect">
            <a:avLst>
              <a:gd name="adj" fmla="val 1443"/>
            </a:avLst>
          </a:prstGeom>
          <a:solidFill>
            <a:srgbClr val="FFFFFF"/>
          </a:solidFill>
          <a:ln w="10160">
            <a:solidFill>
              <a:srgbClr val="E3E5E7"/>
            </a:solidFill>
            <a:prstDash val="solid"/>
          </a:ln>
          <a:effectLst>
            <a:outerShdw sx="100000" sy="100000" kx="0" ky="0" algn="bl" rotWithShape="0" blurRad="6.444978790844192e+143" dist="1.7186610108917847e+144" dir="7.735818598867904e+168">
              <a:srgbClr val="000000">
                <a:alpha val="1.1999999999999997e+174"/>
              </a:srgbClr>
            </a:outerShdw>
          </a:effectLst>
        </p:spPr>
      </p:sp>
      <p:sp>
        <p:nvSpPr>
          <p:cNvPr id="5" name="Text 3"/>
          <p:cNvSpPr/>
          <p:nvPr/>
        </p:nvSpPr>
        <p:spPr>
          <a:xfrm>
            <a:off x="987552" y="1700784"/>
            <a:ext cx="2011680" cy="274320"/>
          </a:xfrm>
          <a:prstGeom prst="rect">
            <a:avLst/>
          </a:prstGeom>
          <a:noFill/>
          <a:ln/>
        </p:spPr>
        <p:txBody>
          <a:bodyPr wrap="square" lIns="0" tIns="0" rIns="0" bIns="0" rtlCol="0" anchor="ctr"/>
          <a:lstStyle/>
          <a:p>
            <a:pPr indent="0" marL="0">
              <a:buNone/>
            </a:pPr>
            <a:r>
              <a:rPr lang="en-US" sz="1500" b="1" dirty="0">
                <a:solidFill>
                  <a:srgbClr val="D52B1E"/>
                </a:solidFill>
              </a:rPr>
              <a:t>CURRENT RULES</a:t>
            </a:r>
            <a:endParaRPr lang="en-US" sz="1500" dirty="0"/>
          </a:p>
        </p:txBody>
      </p:sp>
      <p:sp>
        <p:nvSpPr>
          <p:cNvPr id="6" name="Text 4"/>
          <p:cNvSpPr/>
          <p:nvPr/>
        </p:nvSpPr>
        <p:spPr>
          <a:xfrm>
            <a:off x="960120" y="2148840"/>
            <a:ext cx="4709160" cy="3108960"/>
          </a:xfrm>
          <a:prstGeom prst="rect">
            <a:avLst/>
          </a:prstGeom>
          <a:noFill/>
          <a:ln/>
        </p:spPr>
        <p:txBody>
          <a:bodyPr wrap="square" lIns="381" tIns="381" rIns="381" bIns="381" rtlCol="0" anchor="t">
            <a:normAutofit/>
          </a:bodyPr>
          <a:lstStyle/>
          <a:p>
            <a:pPr marL="228600" indent="-228600">
              <a:buSzPct val="100000"/>
              <a:buChar char="•"/>
            </a:pPr>
            <a:r>
              <a:rPr lang="en-US" sz="1460" dirty="0">
                <a:solidFill>
                  <a:srgbClr val="1F2937"/>
                </a:solidFill>
              </a:rPr>
              <a:t>Swiss citizens aged 18 or above can vote at federal level.</a:t>
            </a:r>
            <a:endParaRPr lang="en-US" sz="1460" dirty="0"/>
          </a:p>
          <a:p>
            <a:pPr marL="228600" indent="-228600">
              <a:buSzPct val="100000"/>
              <a:buChar char="•"/>
            </a:pPr>
            <a:r>
              <a:rPr lang="en-US" sz="1460" dirty="0">
                <a:solidFill>
                  <a:srgbClr val="1F2937"/>
                </a:solidFill>
              </a:rPr>
              <a:t>A person eligible to vote may be elected to the National Council.</a:t>
            </a:r>
            <a:endParaRPr lang="en-US" sz="1460" dirty="0"/>
          </a:p>
          <a:p>
            <a:pPr marL="228600" indent="-228600">
              <a:buSzPct val="100000"/>
              <a:buChar char="•"/>
            </a:pPr>
            <a:r>
              <a:rPr lang="en-US" sz="1460" dirty="0">
                <a:solidFill>
                  <a:srgbClr val="1F2937"/>
                </a:solidFill>
              </a:rPr>
              <a:t>Members are directly elected by the people.</a:t>
            </a:r>
            <a:endParaRPr lang="en-US" sz="1460" dirty="0"/>
          </a:p>
          <a:p>
            <a:pPr marL="228600" indent="-228600">
              <a:buSzPct val="100000"/>
              <a:buChar char="•"/>
            </a:pPr>
            <a:r>
              <a:rPr lang="en-US" sz="1460" dirty="0">
                <a:solidFill>
                  <a:srgbClr val="1F2937"/>
                </a:solidFill>
              </a:rPr>
              <a:t>Constitutional incompatibility: a member cannot simultaneously sit in another of the National Council, Council of States, Federal Council or Federal Supreme Court.</a:t>
            </a:r>
            <a:endParaRPr lang="en-US" sz="1460" dirty="0"/>
          </a:p>
        </p:txBody>
      </p:sp>
      <p:sp>
        <p:nvSpPr>
          <p:cNvPr id="7" name="Shape 5"/>
          <p:cNvSpPr/>
          <p:nvPr/>
        </p:nvSpPr>
        <p:spPr>
          <a:xfrm>
            <a:off x="6263640" y="1417320"/>
            <a:ext cx="5166360" cy="4434840"/>
          </a:xfrm>
          <a:prstGeom prst="roundRect">
            <a:avLst>
              <a:gd name="adj" fmla="val 1443"/>
            </a:avLst>
          </a:prstGeom>
          <a:solidFill>
            <a:srgbClr val="FFF9ED"/>
          </a:solidFill>
          <a:ln w="10160">
            <a:solidFill>
              <a:srgbClr val="E8D9B7"/>
            </a:solidFill>
            <a:prstDash val="solid"/>
          </a:ln>
          <a:effectLst>
            <a:outerShdw sx="100000" sy="100000" kx="0" ky="0" algn="bl" rotWithShape="0" blurRad="8.185123064372124e+147" dist="2.1826994838325667e+148" dir="4.6414911593207425e+173">
              <a:srgbClr val="000000">
                <a:alpha val="1.1999999999999996e+179"/>
              </a:srgbClr>
            </a:outerShdw>
          </a:effectLst>
        </p:spPr>
      </p:sp>
      <p:sp>
        <p:nvSpPr>
          <p:cNvPr id="8" name="Text 6"/>
          <p:cNvSpPr/>
          <p:nvPr/>
        </p:nvSpPr>
        <p:spPr>
          <a:xfrm>
            <a:off x="6547104" y="1700784"/>
            <a:ext cx="2423160" cy="274320"/>
          </a:xfrm>
          <a:prstGeom prst="rect">
            <a:avLst/>
          </a:prstGeom>
          <a:noFill/>
          <a:ln/>
        </p:spPr>
        <p:txBody>
          <a:bodyPr wrap="square" lIns="0" tIns="0" rIns="0" bIns="0" rtlCol="0" anchor="ctr"/>
          <a:lstStyle/>
          <a:p>
            <a:pPr indent="0" marL="0">
              <a:buNone/>
            </a:pPr>
            <a:r>
              <a:rPr lang="en-US" sz="1500" b="1" dirty="0">
                <a:solidFill>
                  <a:srgbClr val="B88A3B"/>
                </a:solidFill>
              </a:rPr>
              <a:t>HISTORICAL MILESTONE</a:t>
            </a:r>
            <a:endParaRPr lang="en-US" sz="1500" dirty="0"/>
          </a:p>
        </p:txBody>
      </p:sp>
      <p:sp>
        <p:nvSpPr>
          <p:cNvPr id="9" name="Text 7"/>
          <p:cNvSpPr/>
          <p:nvPr/>
        </p:nvSpPr>
        <p:spPr>
          <a:xfrm>
            <a:off x="6629400" y="2286000"/>
            <a:ext cx="2103120" cy="731520"/>
          </a:xfrm>
          <a:prstGeom prst="rect">
            <a:avLst/>
          </a:prstGeom>
          <a:noFill/>
          <a:ln/>
        </p:spPr>
        <p:txBody>
          <a:bodyPr wrap="square" lIns="0" tIns="0" rIns="0" bIns="0" rtlCol="0" anchor="ctr"/>
          <a:lstStyle/>
          <a:p>
            <a:pPr indent="0" marL="0">
              <a:buNone/>
            </a:pPr>
            <a:r>
              <a:rPr lang="en-US" sz="4600" b="1" dirty="0">
                <a:solidFill>
                  <a:srgbClr val="D52B1E"/>
                </a:solidFill>
              </a:rPr>
              <a:t>1971</a:t>
            </a:r>
            <a:endParaRPr lang="en-US" sz="4600" dirty="0"/>
          </a:p>
        </p:txBody>
      </p:sp>
      <p:sp>
        <p:nvSpPr>
          <p:cNvPr id="10" name="Text 8"/>
          <p:cNvSpPr/>
          <p:nvPr/>
        </p:nvSpPr>
        <p:spPr>
          <a:xfrm>
            <a:off x="6629400" y="3054096"/>
            <a:ext cx="4160520" cy="685800"/>
          </a:xfrm>
          <a:prstGeom prst="rect">
            <a:avLst/>
          </a:prstGeom>
          <a:noFill/>
          <a:ln/>
        </p:spPr>
        <p:txBody>
          <a:bodyPr wrap="square" lIns="0" tIns="0" rIns="0" bIns="0" rtlCol="0" anchor="ctr">
            <a:normAutofit/>
          </a:bodyPr>
          <a:lstStyle/>
          <a:p>
            <a:pPr indent="0" marL="0">
              <a:buNone/>
            </a:pPr>
            <a:r>
              <a:rPr lang="en-US" sz="1700" b="1" dirty="0">
                <a:solidFill>
                  <a:srgbClr val="1F2937"/>
                </a:solidFill>
              </a:rPr>
              <a:t>Women obtained voting and electoral rights at the federal level.</a:t>
            </a:r>
            <a:endParaRPr lang="en-US" sz="1700" dirty="0"/>
          </a:p>
        </p:txBody>
      </p:sp>
      <p:sp>
        <p:nvSpPr>
          <p:cNvPr id="11" name="Text 9"/>
          <p:cNvSpPr/>
          <p:nvPr/>
        </p:nvSpPr>
        <p:spPr>
          <a:xfrm>
            <a:off x="6629400" y="4096512"/>
            <a:ext cx="4160520" cy="1143000"/>
          </a:xfrm>
          <a:prstGeom prst="rect">
            <a:avLst/>
          </a:prstGeom>
          <a:noFill/>
          <a:ln/>
        </p:spPr>
        <p:txBody>
          <a:bodyPr wrap="square" lIns="0" tIns="0" rIns="0" bIns="0" rtlCol="0" anchor="ctr">
            <a:normAutofit/>
          </a:bodyPr>
          <a:lstStyle/>
          <a:p>
            <a:pPr indent="0" marL="0">
              <a:buNone/>
            </a:pPr>
            <a:r>
              <a:rPr lang="en-US" sz="1330" dirty="0">
                <a:solidFill>
                  <a:srgbClr val="5B6470"/>
                </a:solidFill>
              </a:rPr>
              <a:t>Teaching note: older texts may list restrictions that have since been reformulated. For exams, prefer the current constitutional rule on eligibility and incompatibility.</a:t>
            </a:r>
            <a:endParaRPr lang="en-US" sz="1330" dirty="0"/>
          </a:p>
        </p:txBody>
      </p:sp>
      <p:sp>
        <p:nvSpPr>
          <p:cNvPr id="12" name="Text 10"/>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Arts. 136, 143–144; Swiss Parliament historical materials on women’s suffrage.</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Tenure, sessions, quorum and voting</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How the National Council conducts its work</a:t>
            </a:r>
            <a:endParaRPr lang="en-US" sz="1150" dirty="0"/>
          </a:p>
        </p:txBody>
      </p:sp>
      <p:sp>
        <p:nvSpPr>
          <p:cNvPr id="4" name="Shape 2"/>
          <p:cNvSpPr/>
          <p:nvPr/>
        </p:nvSpPr>
        <p:spPr>
          <a:xfrm>
            <a:off x="868680" y="2057400"/>
            <a:ext cx="10241280" cy="0"/>
          </a:xfrm>
          <a:prstGeom prst="line">
            <a:avLst/>
          </a:prstGeom>
          <a:noFill/>
          <a:ln w="12700">
            <a:solidFill>
              <a:srgbClr val="E3E3E3"/>
            </a:solidFill>
            <a:prstDash val="solid"/>
          </a:ln>
        </p:spPr>
      </p:sp>
      <p:sp>
        <p:nvSpPr>
          <p:cNvPr id="5" name="Text 3"/>
          <p:cNvSpPr/>
          <p:nvPr/>
        </p:nvSpPr>
        <p:spPr>
          <a:xfrm>
            <a:off x="822960" y="1435608"/>
            <a:ext cx="2011680" cy="310896"/>
          </a:xfrm>
          <a:prstGeom prst="rect">
            <a:avLst/>
          </a:prstGeom>
          <a:noFill/>
          <a:ln/>
        </p:spPr>
        <p:txBody>
          <a:bodyPr wrap="square" lIns="0" tIns="0" rIns="0" bIns="0" rtlCol="0" anchor="ctr"/>
          <a:lstStyle/>
          <a:p>
            <a:pPr indent="0" marL="0">
              <a:buNone/>
            </a:pPr>
            <a:r>
              <a:rPr lang="en-US" sz="1700" b="1" dirty="0">
                <a:solidFill>
                  <a:srgbClr val="D52B1E"/>
                </a:solidFill>
              </a:rPr>
              <a:t>4 years</a:t>
            </a:r>
            <a:endParaRPr lang="en-US" sz="1700" dirty="0"/>
          </a:p>
        </p:txBody>
      </p:sp>
      <p:sp>
        <p:nvSpPr>
          <p:cNvPr id="6" name="Text 4"/>
          <p:cNvSpPr/>
          <p:nvPr/>
        </p:nvSpPr>
        <p:spPr>
          <a:xfrm>
            <a:off x="2834640" y="1435608"/>
            <a:ext cx="2834640" cy="274320"/>
          </a:xfrm>
          <a:prstGeom prst="rect">
            <a:avLst/>
          </a:prstGeom>
          <a:noFill/>
          <a:ln/>
        </p:spPr>
        <p:txBody>
          <a:bodyPr wrap="square" lIns="0" tIns="0" rIns="0" bIns="0" rtlCol="0" anchor="ctr"/>
          <a:lstStyle/>
          <a:p>
            <a:pPr indent="0" marL="0">
              <a:buNone/>
            </a:pPr>
            <a:r>
              <a:rPr lang="en-US" sz="1420" b="1" dirty="0">
                <a:solidFill>
                  <a:srgbClr val="B88A3B"/>
                </a:solidFill>
              </a:rPr>
              <a:t>Term of office</a:t>
            </a:r>
            <a:endParaRPr lang="en-US" sz="1420" dirty="0"/>
          </a:p>
        </p:txBody>
      </p:sp>
      <p:sp>
        <p:nvSpPr>
          <p:cNvPr id="7" name="Text 5"/>
          <p:cNvSpPr/>
          <p:nvPr/>
        </p:nvSpPr>
        <p:spPr>
          <a:xfrm>
            <a:off x="5715000" y="1435608"/>
            <a:ext cx="5166360" cy="438912"/>
          </a:xfrm>
          <a:prstGeom prst="rect">
            <a:avLst/>
          </a:prstGeom>
          <a:noFill/>
          <a:ln/>
        </p:spPr>
        <p:txBody>
          <a:bodyPr wrap="square" lIns="0" tIns="0" rIns="0" bIns="0" rtlCol="0" anchor="ctr">
            <a:normAutofit/>
          </a:bodyPr>
          <a:lstStyle/>
          <a:p>
            <a:pPr indent="0" marL="0">
              <a:buNone/>
            </a:pPr>
            <a:r>
              <a:rPr lang="en-US" sz="1280" dirty="0">
                <a:solidFill>
                  <a:srgbClr val="5B6470"/>
                </a:solidFill>
              </a:rPr>
              <a:t>General election every four years.</a:t>
            </a:r>
            <a:endParaRPr lang="en-US" sz="1280" dirty="0"/>
          </a:p>
        </p:txBody>
      </p:sp>
      <p:sp>
        <p:nvSpPr>
          <p:cNvPr id="8" name="Shape 6"/>
          <p:cNvSpPr/>
          <p:nvPr/>
        </p:nvSpPr>
        <p:spPr>
          <a:xfrm>
            <a:off x="868680" y="2999232"/>
            <a:ext cx="10241280" cy="0"/>
          </a:xfrm>
          <a:prstGeom prst="line">
            <a:avLst/>
          </a:prstGeom>
          <a:noFill/>
          <a:ln w="12700">
            <a:solidFill>
              <a:srgbClr val="E3E3E3"/>
            </a:solidFill>
            <a:prstDash val="solid"/>
          </a:ln>
        </p:spPr>
      </p:sp>
      <p:sp>
        <p:nvSpPr>
          <p:cNvPr id="9" name="Text 7"/>
          <p:cNvSpPr/>
          <p:nvPr/>
        </p:nvSpPr>
        <p:spPr>
          <a:xfrm>
            <a:off x="822960" y="2377440"/>
            <a:ext cx="2011680" cy="310896"/>
          </a:xfrm>
          <a:prstGeom prst="rect">
            <a:avLst/>
          </a:prstGeom>
          <a:noFill/>
          <a:ln/>
        </p:spPr>
        <p:txBody>
          <a:bodyPr wrap="square" lIns="0" tIns="0" rIns="0" bIns="0" rtlCol="0" anchor="ctr"/>
          <a:lstStyle/>
          <a:p>
            <a:pPr indent="0" marL="0">
              <a:buNone/>
            </a:pPr>
            <a:r>
              <a:rPr lang="en-US" sz="1700" b="1" dirty="0">
                <a:solidFill>
                  <a:srgbClr val="1F2937"/>
                </a:solidFill>
              </a:rPr>
              <a:t>4 ordinary sessions</a:t>
            </a:r>
            <a:endParaRPr lang="en-US" sz="1700" dirty="0"/>
          </a:p>
        </p:txBody>
      </p:sp>
      <p:sp>
        <p:nvSpPr>
          <p:cNvPr id="10" name="Text 8"/>
          <p:cNvSpPr/>
          <p:nvPr/>
        </p:nvSpPr>
        <p:spPr>
          <a:xfrm>
            <a:off x="2834640" y="2377440"/>
            <a:ext cx="2834640" cy="274320"/>
          </a:xfrm>
          <a:prstGeom prst="rect">
            <a:avLst/>
          </a:prstGeom>
          <a:noFill/>
          <a:ln/>
        </p:spPr>
        <p:txBody>
          <a:bodyPr wrap="square" lIns="0" tIns="0" rIns="0" bIns="0" rtlCol="0" anchor="ctr"/>
          <a:lstStyle/>
          <a:p>
            <a:pPr indent="0" marL="0">
              <a:buNone/>
            </a:pPr>
            <a:r>
              <a:rPr lang="en-US" sz="1420" b="1" dirty="0">
                <a:solidFill>
                  <a:srgbClr val="B88A3B"/>
                </a:solidFill>
              </a:rPr>
              <a:t>Spring • Summer • Autumn • Winter</a:t>
            </a:r>
            <a:endParaRPr lang="en-US" sz="1420" dirty="0"/>
          </a:p>
        </p:txBody>
      </p:sp>
      <p:sp>
        <p:nvSpPr>
          <p:cNvPr id="11" name="Text 9"/>
          <p:cNvSpPr/>
          <p:nvPr/>
        </p:nvSpPr>
        <p:spPr>
          <a:xfrm>
            <a:off x="5715000" y="2377440"/>
            <a:ext cx="5166360" cy="438912"/>
          </a:xfrm>
          <a:prstGeom prst="rect">
            <a:avLst/>
          </a:prstGeom>
          <a:noFill/>
          <a:ln/>
        </p:spPr>
        <p:txBody>
          <a:bodyPr wrap="square" lIns="0" tIns="0" rIns="0" bIns="0" rtlCol="0" anchor="ctr">
            <a:normAutofit/>
          </a:bodyPr>
          <a:lstStyle/>
          <a:p>
            <a:pPr indent="0" marL="0">
              <a:buNone/>
            </a:pPr>
            <a:r>
              <a:rPr lang="en-US" sz="1280" dirty="0">
                <a:solidFill>
                  <a:srgbClr val="5B6470"/>
                </a:solidFill>
              </a:rPr>
              <a:t>Normally three weeks each.</a:t>
            </a:r>
            <a:endParaRPr lang="en-US" sz="1280" dirty="0"/>
          </a:p>
        </p:txBody>
      </p:sp>
      <p:sp>
        <p:nvSpPr>
          <p:cNvPr id="12" name="Shape 10"/>
          <p:cNvSpPr/>
          <p:nvPr/>
        </p:nvSpPr>
        <p:spPr>
          <a:xfrm>
            <a:off x="868680" y="3941064"/>
            <a:ext cx="10241280" cy="0"/>
          </a:xfrm>
          <a:prstGeom prst="line">
            <a:avLst/>
          </a:prstGeom>
          <a:noFill/>
          <a:ln w="12700">
            <a:solidFill>
              <a:srgbClr val="E3E3E3"/>
            </a:solidFill>
            <a:prstDash val="solid"/>
          </a:ln>
        </p:spPr>
      </p:sp>
      <p:sp>
        <p:nvSpPr>
          <p:cNvPr id="13" name="Text 11"/>
          <p:cNvSpPr/>
          <p:nvPr/>
        </p:nvSpPr>
        <p:spPr>
          <a:xfrm>
            <a:off x="822960" y="3319272"/>
            <a:ext cx="2011680" cy="310896"/>
          </a:xfrm>
          <a:prstGeom prst="rect">
            <a:avLst/>
          </a:prstGeom>
          <a:noFill/>
          <a:ln/>
        </p:spPr>
        <p:txBody>
          <a:bodyPr wrap="square" lIns="0" tIns="0" rIns="0" bIns="0" rtlCol="0" anchor="ctr"/>
          <a:lstStyle/>
          <a:p>
            <a:pPr indent="0" marL="0">
              <a:buNone/>
            </a:pPr>
            <a:r>
              <a:rPr lang="en-US" sz="1700" b="1" dirty="0">
                <a:solidFill>
                  <a:srgbClr val="1F2937"/>
                </a:solidFill>
              </a:rPr>
              <a:t>Extraordinary session</a:t>
            </a:r>
            <a:endParaRPr lang="en-US" sz="1700" dirty="0"/>
          </a:p>
        </p:txBody>
      </p:sp>
      <p:sp>
        <p:nvSpPr>
          <p:cNvPr id="14" name="Text 12"/>
          <p:cNvSpPr/>
          <p:nvPr/>
        </p:nvSpPr>
        <p:spPr>
          <a:xfrm>
            <a:off x="2834640" y="3319272"/>
            <a:ext cx="2834640" cy="274320"/>
          </a:xfrm>
          <a:prstGeom prst="rect">
            <a:avLst/>
          </a:prstGeom>
          <a:noFill/>
          <a:ln/>
        </p:spPr>
        <p:txBody>
          <a:bodyPr wrap="square" lIns="0" tIns="0" rIns="0" bIns="0" rtlCol="0" anchor="ctr"/>
          <a:lstStyle/>
          <a:p>
            <a:pPr indent="0" marL="0">
              <a:buNone/>
            </a:pPr>
            <a:r>
              <a:rPr lang="en-US" sz="1420" b="1" dirty="0">
                <a:solidFill>
                  <a:srgbClr val="B88A3B"/>
                </a:solidFill>
              </a:rPr>
              <a:t>Possible when constitutionally requested</a:t>
            </a:r>
            <a:endParaRPr lang="en-US" sz="1420" dirty="0"/>
          </a:p>
        </p:txBody>
      </p:sp>
      <p:sp>
        <p:nvSpPr>
          <p:cNvPr id="15" name="Text 13"/>
          <p:cNvSpPr/>
          <p:nvPr/>
        </p:nvSpPr>
        <p:spPr>
          <a:xfrm>
            <a:off x="5715000" y="3319272"/>
            <a:ext cx="5166360" cy="438912"/>
          </a:xfrm>
          <a:prstGeom prst="rect">
            <a:avLst/>
          </a:prstGeom>
          <a:noFill/>
          <a:ln/>
        </p:spPr>
        <p:txBody>
          <a:bodyPr wrap="square" lIns="0" tIns="0" rIns="0" bIns="0" rtlCol="0" anchor="ctr">
            <a:normAutofit/>
          </a:bodyPr>
          <a:lstStyle/>
          <a:p>
            <a:pPr indent="0" marL="0">
              <a:buNone/>
            </a:pPr>
            <a:r>
              <a:rPr lang="en-US" sz="1280" dirty="0">
                <a:solidFill>
                  <a:srgbClr val="5B6470"/>
                </a:solidFill>
              </a:rPr>
              <a:t>Federal Council or one-quarter of either Council may request it.</a:t>
            </a:r>
            <a:endParaRPr lang="en-US" sz="1280" dirty="0"/>
          </a:p>
        </p:txBody>
      </p:sp>
      <p:sp>
        <p:nvSpPr>
          <p:cNvPr id="16" name="Shape 14"/>
          <p:cNvSpPr/>
          <p:nvPr/>
        </p:nvSpPr>
        <p:spPr>
          <a:xfrm>
            <a:off x="868680" y="4882896"/>
            <a:ext cx="10241280" cy="0"/>
          </a:xfrm>
          <a:prstGeom prst="line">
            <a:avLst/>
          </a:prstGeom>
          <a:noFill/>
          <a:ln w="12700">
            <a:solidFill>
              <a:srgbClr val="E3E3E3"/>
            </a:solidFill>
            <a:prstDash val="solid"/>
          </a:ln>
        </p:spPr>
      </p:sp>
      <p:sp>
        <p:nvSpPr>
          <p:cNvPr id="17" name="Text 15"/>
          <p:cNvSpPr/>
          <p:nvPr/>
        </p:nvSpPr>
        <p:spPr>
          <a:xfrm>
            <a:off x="822960" y="4261104"/>
            <a:ext cx="2011680" cy="310896"/>
          </a:xfrm>
          <a:prstGeom prst="rect">
            <a:avLst/>
          </a:prstGeom>
          <a:noFill/>
          <a:ln/>
        </p:spPr>
        <p:txBody>
          <a:bodyPr wrap="square" lIns="0" tIns="0" rIns="0" bIns="0" rtlCol="0" anchor="ctr"/>
          <a:lstStyle/>
          <a:p>
            <a:pPr indent="0" marL="0">
              <a:buNone/>
            </a:pPr>
            <a:r>
              <a:rPr lang="en-US" sz="1700" b="1" dirty="0">
                <a:solidFill>
                  <a:srgbClr val="1F2937"/>
                </a:solidFill>
              </a:rPr>
              <a:t>Quorum</a:t>
            </a:r>
            <a:endParaRPr lang="en-US" sz="1700" dirty="0"/>
          </a:p>
        </p:txBody>
      </p:sp>
      <p:sp>
        <p:nvSpPr>
          <p:cNvPr id="18" name="Text 16"/>
          <p:cNvSpPr/>
          <p:nvPr/>
        </p:nvSpPr>
        <p:spPr>
          <a:xfrm>
            <a:off x="2834640" y="4261104"/>
            <a:ext cx="2834640" cy="274320"/>
          </a:xfrm>
          <a:prstGeom prst="rect">
            <a:avLst/>
          </a:prstGeom>
          <a:noFill/>
          <a:ln/>
        </p:spPr>
        <p:txBody>
          <a:bodyPr wrap="square" lIns="0" tIns="0" rIns="0" bIns="0" rtlCol="0" anchor="ctr"/>
          <a:lstStyle/>
          <a:p>
            <a:pPr indent="0" marL="0">
              <a:buNone/>
            </a:pPr>
            <a:r>
              <a:rPr lang="en-US" sz="1420" b="1" dirty="0">
                <a:solidFill>
                  <a:srgbClr val="B88A3B"/>
                </a:solidFill>
              </a:rPr>
              <a:t>Majority of members must be present</a:t>
            </a:r>
            <a:endParaRPr lang="en-US" sz="1420" dirty="0"/>
          </a:p>
        </p:txBody>
      </p:sp>
      <p:sp>
        <p:nvSpPr>
          <p:cNvPr id="19" name="Text 17"/>
          <p:cNvSpPr/>
          <p:nvPr/>
        </p:nvSpPr>
        <p:spPr>
          <a:xfrm>
            <a:off x="5715000" y="4261104"/>
            <a:ext cx="5166360" cy="438912"/>
          </a:xfrm>
          <a:prstGeom prst="rect">
            <a:avLst/>
          </a:prstGeom>
          <a:noFill/>
          <a:ln/>
        </p:spPr>
        <p:txBody>
          <a:bodyPr wrap="square" lIns="0" tIns="0" rIns="0" bIns="0" rtlCol="0" anchor="ctr">
            <a:normAutofit/>
          </a:bodyPr>
          <a:lstStyle/>
          <a:p>
            <a:pPr indent="0" marL="0">
              <a:buNone/>
            </a:pPr>
            <a:r>
              <a:rPr lang="en-US" sz="1280" dirty="0">
                <a:solidFill>
                  <a:srgbClr val="5B6470"/>
                </a:solidFill>
              </a:rPr>
              <a:t>For a 200-member chamber: at least 101 present.</a:t>
            </a:r>
            <a:endParaRPr lang="en-US" sz="1280" dirty="0"/>
          </a:p>
        </p:txBody>
      </p:sp>
      <p:sp>
        <p:nvSpPr>
          <p:cNvPr id="20" name="Shape 18"/>
          <p:cNvSpPr/>
          <p:nvPr/>
        </p:nvSpPr>
        <p:spPr>
          <a:xfrm>
            <a:off x="868680" y="5824728"/>
            <a:ext cx="10241280" cy="0"/>
          </a:xfrm>
          <a:prstGeom prst="line">
            <a:avLst/>
          </a:prstGeom>
          <a:noFill/>
          <a:ln w="12700">
            <a:solidFill>
              <a:srgbClr val="E3E3E3"/>
            </a:solidFill>
            <a:prstDash val="solid"/>
          </a:ln>
        </p:spPr>
      </p:sp>
      <p:sp>
        <p:nvSpPr>
          <p:cNvPr id="21" name="Text 19"/>
          <p:cNvSpPr/>
          <p:nvPr/>
        </p:nvSpPr>
        <p:spPr>
          <a:xfrm>
            <a:off x="822960" y="5202936"/>
            <a:ext cx="2011680" cy="310896"/>
          </a:xfrm>
          <a:prstGeom prst="rect">
            <a:avLst/>
          </a:prstGeom>
          <a:noFill/>
          <a:ln/>
        </p:spPr>
        <p:txBody>
          <a:bodyPr wrap="square" lIns="0" tIns="0" rIns="0" bIns="0" rtlCol="0" anchor="ctr"/>
          <a:lstStyle/>
          <a:p>
            <a:pPr indent="0" marL="0">
              <a:buNone/>
            </a:pPr>
            <a:r>
              <a:rPr lang="en-US" sz="1700" b="1" dirty="0">
                <a:solidFill>
                  <a:srgbClr val="1F2937"/>
                </a:solidFill>
              </a:rPr>
              <a:t>Decision</a:t>
            </a:r>
            <a:endParaRPr lang="en-US" sz="1700" dirty="0"/>
          </a:p>
        </p:txBody>
      </p:sp>
      <p:sp>
        <p:nvSpPr>
          <p:cNvPr id="22" name="Text 20"/>
          <p:cNvSpPr/>
          <p:nvPr/>
        </p:nvSpPr>
        <p:spPr>
          <a:xfrm>
            <a:off x="2834640" y="5202936"/>
            <a:ext cx="2834640" cy="274320"/>
          </a:xfrm>
          <a:prstGeom prst="rect">
            <a:avLst/>
          </a:prstGeom>
          <a:noFill/>
          <a:ln/>
        </p:spPr>
        <p:txBody>
          <a:bodyPr wrap="square" lIns="0" tIns="0" rIns="0" bIns="0" rtlCol="0" anchor="ctr"/>
          <a:lstStyle/>
          <a:p>
            <a:pPr indent="0" marL="0">
              <a:buNone/>
            </a:pPr>
            <a:r>
              <a:rPr lang="en-US" sz="1420" b="1" dirty="0">
                <a:solidFill>
                  <a:srgbClr val="B88A3B"/>
                </a:solidFill>
              </a:rPr>
              <a:t>Usually majority of those voting</a:t>
            </a:r>
            <a:endParaRPr lang="en-US" sz="1420" dirty="0"/>
          </a:p>
        </p:txBody>
      </p:sp>
      <p:sp>
        <p:nvSpPr>
          <p:cNvPr id="23" name="Text 21"/>
          <p:cNvSpPr/>
          <p:nvPr/>
        </p:nvSpPr>
        <p:spPr>
          <a:xfrm>
            <a:off x="5715000" y="5202936"/>
            <a:ext cx="5166360" cy="438912"/>
          </a:xfrm>
          <a:prstGeom prst="rect">
            <a:avLst/>
          </a:prstGeom>
          <a:noFill/>
          <a:ln/>
        </p:spPr>
        <p:txBody>
          <a:bodyPr wrap="square" lIns="0" tIns="0" rIns="0" bIns="0" rtlCol="0" anchor="ctr">
            <a:normAutofit/>
          </a:bodyPr>
          <a:lstStyle/>
          <a:p>
            <a:pPr indent="0" marL="0">
              <a:buNone/>
            </a:pPr>
            <a:r>
              <a:rPr lang="en-US" sz="1280" dirty="0">
                <a:solidFill>
                  <a:srgbClr val="5B6470"/>
                </a:solidFill>
              </a:rPr>
              <a:t>Special matters may require an absolute majority of all members.</a:t>
            </a:r>
            <a:endParaRPr lang="en-US" sz="1280" dirty="0"/>
          </a:p>
        </p:txBody>
      </p:sp>
      <p:sp>
        <p:nvSpPr>
          <p:cNvPr id="24" name="Shape 22"/>
          <p:cNvSpPr/>
          <p:nvPr/>
        </p:nvSpPr>
        <p:spPr>
          <a:xfrm>
            <a:off x="3794760" y="5870448"/>
            <a:ext cx="4480560" cy="310896"/>
          </a:xfrm>
          <a:prstGeom prst="roundRect">
            <a:avLst>
              <a:gd name="adj" fmla="val 23529"/>
            </a:avLst>
          </a:prstGeom>
          <a:solidFill>
            <a:srgbClr val="F5F0E5"/>
          </a:solidFill>
          <a:ln w="12700">
            <a:solidFill>
              <a:srgbClr val="F5F0E5"/>
            </a:solidFill>
            <a:prstDash val="solid"/>
          </a:ln>
        </p:spPr>
      </p:sp>
      <p:sp>
        <p:nvSpPr>
          <p:cNvPr id="25" name="Text 23"/>
          <p:cNvSpPr/>
          <p:nvPr/>
        </p:nvSpPr>
        <p:spPr>
          <a:xfrm>
            <a:off x="3867912" y="5920740"/>
            <a:ext cx="4334256" cy="182880"/>
          </a:xfrm>
          <a:prstGeom prst="rect">
            <a:avLst/>
          </a:prstGeom>
          <a:noFill/>
          <a:ln/>
        </p:spPr>
        <p:txBody>
          <a:bodyPr wrap="square" lIns="0" tIns="0" rIns="0" bIns="0" rtlCol="0" anchor="ctr">
            <a:normAutofit/>
          </a:bodyPr>
          <a:lstStyle/>
          <a:p>
            <a:pPr algn="ctr" indent="0" marL="0">
              <a:buNone/>
            </a:pPr>
            <a:r>
              <a:rPr lang="en-US" sz="950" b="1" dirty="0">
                <a:solidFill>
                  <a:srgbClr val="B88A3B"/>
                </a:solidFill>
              </a:rPr>
              <a:t>2026 autumn session: 14 Sep – 2 Oct</a:t>
            </a:r>
            <a:endParaRPr lang="en-US" sz="950" dirty="0"/>
          </a:p>
        </p:txBody>
      </p:sp>
      <p:sp>
        <p:nvSpPr>
          <p:cNvPr id="26" name="Text 24"/>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Arts. 145, 151, 159; Swiss Parliament 2026 session schedule.</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Debates and the President of the National Council</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Orderly proceedings, public scrutiny and a rotating presidency</a:t>
            </a:r>
            <a:endParaRPr lang="en-US" sz="1150" dirty="0"/>
          </a:p>
        </p:txBody>
      </p:sp>
      <p:sp>
        <p:nvSpPr>
          <p:cNvPr id="4" name="Shape 2"/>
          <p:cNvSpPr/>
          <p:nvPr/>
        </p:nvSpPr>
        <p:spPr>
          <a:xfrm>
            <a:off x="685800" y="1353312"/>
            <a:ext cx="5532120" cy="4480560"/>
          </a:xfrm>
          <a:prstGeom prst="roundRect">
            <a:avLst>
              <a:gd name="adj" fmla="val 1429"/>
            </a:avLst>
          </a:prstGeom>
          <a:solidFill>
            <a:srgbClr val="FFFFFF"/>
          </a:solidFill>
          <a:ln w="10160">
            <a:solidFill>
              <a:srgbClr val="E3E5E7"/>
            </a:solidFill>
            <a:prstDash val="solid"/>
          </a:ln>
          <a:effectLst>
            <a:outerShdw sx="100000" sy="100000" kx="0" ky="0" algn="bl" rotWithShape="0" blurRad="1.0395106291752597e+152" dist="2.77202834446736e+152" dir="2.7848946955924455e+178">
              <a:srgbClr val="000000">
                <a:alpha val="1.1999999999999996e+184"/>
              </a:srgbClr>
            </a:outerShdw>
          </a:effectLst>
        </p:spPr>
      </p:sp>
      <p:sp>
        <p:nvSpPr>
          <p:cNvPr id="5" name="Text 3"/>
          <p:cNvSpPr/>
          <p:nvPr/>
        </p:nvSpPr>
        <p:spPr>
          <a:xfrm>
            <a:off x="932688" y="1645920"/>
            <a:ext cx="1371600" cy="292608"/>
          </a:xfrm>
          <a:prstGeom prst="rect">
            <a:avLst/>
          </a:prstGeom>
          <a:noFill/>
          <a:ln/>
        </p:spPr>
        <p:txBody>
          <a:bodyPr wrap="square" lIns="0" tIns="0" rIns="0" bIns="0" rtlCol="0" anchor="ctr"/>
          <a:lstStyle/>
          <a:p>
            <a:pPr indent="0" marL="0">
              <a:buNone/>
            </a:pPr>
            <a:r>
              <a:rPr lang="en-US" sz="1700" b="1" dirty="0">
                <a:solidFill>
                  <a:srgbClr val="D52B1E"/>
                </a:solidFill>
              </a:rPr>
              <a:t>DEBATES</a:t>
            </a:r>
            <a:endParaRPr lang="en-US" sz="1700" dirty="0"/>
          </a:p>
        </p:txBody>
      </p:sp>
      <p:sp>
        <p:nvSpPr>
          <p:cNvPr id="6" name="Text 4"/>
          <p:cNvSpPr/>
          <p:nvPr/>
        </p:nvSpPr>
        <p:spPr>
          <a:xfrm>
            <a:off x="932688" y="2057400"/>
            <a:ext cx="4892040" cy="3154680"/>
          </a:xfrm>
          <a:prstGeom prst="rect">
            <a:avLst/>
          </a:prstGeom>
          <a:noFill/>
          <a:ln/>
        </p:spPr>
        <p:txBody>
          <a:bodyPr wrap="square" lIns="381" tIns="381" rIns="381" bIns="381" rtlCol="0" anchor="t">
            <a:normAutofit/>
          </a:bodyPr>
          <a:lstStyle/>
          <a:p>
            <a:pPr marL="228600" indent="-228600">
              <a:buSzPct val="100000"/>
              <a:buChar char="•"/>
            </a:pPr>
            <a:r>
              <a:rPr lang="en-US" sz="1420" dirty="0">
                <a:solidFill>
                  <a:srgbClr val="1F2937"/>
                </a:solidFill>
              </a:rPr>
              <a:t>Proceedings are public unless law provides an exception.</a:t>
            </a:r>
            <a:endParaRPr lang="en-US" sz="1420" dirty="0"/>
          </a:p>
          <a:p>
            <a:pPr marL="228600" indent="-228600">
              <a:buSzPct val="100000"/>
              <a:buChar char="•"/>
            </a:pPr>
            <a:r>
              <a:rPr lang="en-US" sz="1420" dirty="0">
                <a:solidFill>
                  <a:srgbClr val="1F2937"/>
                </a:solidFill>
              </a:rPr>
              <a:t>Debates are broadcast live and statements are available through the Official Bulletin.</a:t>
            </a:r>
            <a:endParaRPr lang="en-US" sz="1420" dirty="0"/>
          </a:p>
          <a:p>
            <a:pPr marL="228600" indent="-228600">
              <a:buSzPct val="100000"/>
              <a:buChar char="•"/>
            </a:pPr>
            <a:r>
              <a:rPr lang="en-US" sz="1420" dirty="0">
                <a:solidFill>
                  <a:srgbClr val="1F2937"/>
                </a:solidFill>
              </a:rPr>
              <a:t>Speaking is governed by procedural rules; members register to speak in many debates.</a:t>
            </a:r>
            <a:endParaRPr lang="en-US" sz="1420" dirty="0"/>
          </a:p>
          <a:p>
            <a:pPr marL="228600" indent="-228600">
              <a:buSzPct val="100000"/>
              <a:buChar char="•"/>
            </a:pPr>
            <a:r>
              <a:rPr lang="en-US" sz="1420" dirty="0">
                <a:solidFill>
                  <a:srgbClr val="1F2937"/>
                </a:solidFill>
              </a:rPr>
              <a:t>The Swiss style is often described as business-like and less theatrically adversarial than Westminster practice.</a:t>
            </a:r>
            <a:endParaRPr lang="en-US" sz="1420" dirty="0"/>
          </a:p>
        </p:txBody>
      </p:sp>
      <p:sp>
        <p:nvSpPr>
          <p:cNvPr id="7" name="Shape 5"/>
          <p:cNvSpPr/>
          <p:nvPr/>
        </p:nvSpPr>
        <p:spPr>
          <a:xfrm>
            <a:off x="6583680" y="1353312"/>
            <a:ext cx="4864608" cy="4480560"/>
          </a:xfrm>
          <a:prstGeom prst="roundRect">
            <a:avLst>
              <a:gd name="adj" fmla="val 1429"/>
            </a:avLst>
          </a:prstGeom>
          <a:solidFill>
            <a:srgbClr val="FFF7F5"/>
          </a:solidFill>
          <a:ln w="10160">
            <a:solidFill>
              <a:srgbClr val="F0D7D2"/>
            </a:solidFill>
            <a:prstDash val="solid"/>
          </a:ln>
          <a:effectLst>
            <a:outerShdw sx="100000" sy="100000" kx="0" ky="0" algn="bl" rotWithShape="0" blurRad="1.32017849905258e+156" dist="3.520475997473547e+156" dir="1.6709368173554673e+183">
              <a:srgbClr val="000000">
                <a:alpha val="1.1999999999999995e+189"/>
              </a:srgbClr>
            </a:outerShdw>
          </a:effectLst>
        </p:spPr>
      </p:sp>
      <p:sp>
        <p:nvSpPr>
          <p:cNvPr id="8" name="Text 6"/>
          <p:cNvSpPr/>
          <p:nvPr/>
        </p:nvSpPr>
        <p:spPr>
          <a:xfrm>
            <a:off x="6839712" y="1645920"/>
            <a:ext cx="1508760" cy="292608"/>
          </a:xfrm>
          <a:prstGeom prst="rect">
            <a:avLst/>
          </a:prstGeom>
          <a:noFill/>
          <a:ln/>
        </p:spPr>
        <p:txBody>
          <a:bodyPr wrap="square" lIns="0" tIns="0" rIns="0" bIns="0" rtlCol="0" anchor="ctr"/>
          <a:lstStyle/>
          <a:p>
            <a:pPr indent="0" marL="0">
              <a:buNone/>
            </a:pPr>
            <a:r>
              <a:rPr lang="en-US" sz="1700" b="1" dirty="0">
                <a:solidFill>
                  <a:srgbClr val="D52B1E"/>
                </a:solidFill>
              </a:rPr>
              <a:t>PRESIDENT</a:t>
            </a:r>
            <a:endParaRPr lang="en-US" sz="1700" dirty="0"/>
          </a:p>
        </p:txBody>
      </p:sp>
      <p:sp>
        <p:nvSpPr>
          <p:cNvPr id="9" name="Text 7"/>
          <p:cNvSpPr/>
          <p:nvPr/>
        </p:nvSpPr>
        <p:spPr>
          <a:xfrm>
            <a:off x="6839712" y="2057400"/>
            <a:ext cx="4206240" cy="2697480"/>
          </a:xfrm>
          <a:prstGeom prst="rect">
            <a:avLst/>
          </a:prstGeom>
          <a:noFill/>
          <a:ln/>
        </p:spPr>
        <p:txBody>
          <a:bodyPr wrap="square" lIns="381" tIns="381" rIns="381" bIns="381" rtlCol="0" anchor="t">
            <a:normAutofit/>
          </a:bodyPr>
          <a:lstStyle/>
          <a:p>
            <a:pPr marL="228600" indent="-228600">
              <a:buSzPct val="100000"/>
              <a:buChar char="•"/>
            </a:pPr>
            <a:r>
              <a:rPr lang="en-US" sz="1400" dirty="0">
                <a:solidFill>
                  <a:srgbClr val="1F2937"/>
                </a:solidFill>
              </a:rPr>
              <a:t>Elected from among National Council members for one year.</a:t>
            </a:r>
            <a:endParaRPr lang="en-US" sz="1400" dirty="0"/>
          </a:p>
          <a:p>
            <a:pPr marL="228600" indent="-228600">
              <a:buSzPct val="100000"/>
              <a:buChar char="•"/>
            </a:pPr>
            <a:r>
              <a:rPr lang="en-US" sz="1400" dirty="0">
                <a:solidFill>
                  <a:srgbClr val="1F2937"/>
                </a:solidFill>
              </a:rPr>
              <a:t>A first and second Vice-President are also elected.</a:t>
            </a:r>
            <a:endParaRPr lang="en-US" sz="1400" dirty="0"/>
          </a:p>
          <a:p>
            <a:pPr marL="228600" indent="-228600">
              <a:buSzPct val="100000"/>
              <a:buChar char="•"/>
            </a:pPr>
            <a:r>
              <a:rPr lang="en-US" sz="1400" dirty="0">
                <a:solidFill>
                  <a:srgbClr val="1F2937"/>
                </a:solidFill>
              </a:rPr>
              <a:t>Immediate re-election as President for the next year is not permitted.</a:t>
            </a:r>
            <a:endParaRPr lang="en-US" sz="1400" dirty="0"/>
          </a:p>
          <a:p>
            <a:pPr marL="228600" indent="-228600">
              <a:buSzPct val="100000"/>
              <a:buChar char="•"/>
            </a:pPr>
            <a:r>
              <a:rPr lang="en-US" sz="1400" dirty="0">
                <a:solidFill>
                  <a:srgbClr val="1F2937"/>
                </a:solidFill>
              </a:rPr>
              <a:t>Presides over debates, maintains order and represents the Council.</a:t>
            </a:r>
            <a:endParaRPr lang="en-US" sz="1400" dirty="0"/>
          </a:p>
        </p:txBody>
      </p:sp>
      <p:sp>
        <p:nvSpPr>
          <p:cNvPr id="10" name="Shape 8"/>
          <p:cNvSpPr/>
          <p:nvPr/>
        </p:nvSpPr>
        <p:spPr>
          <a:xfrm>
            <a:off x="6903720" y="4910328"/>
            <a:ext cx="4069080" cy="621792"/>
          </a:xfrm>
          <a:prstGeom prst="roundRect">
            <a:avLst>
              <a:gd name="adj" fmla="val 5882"/>
            </a:avLst>
          </a:prstGeom>
          <a:solidFill>
            <a:srgbClr val="1F2937"/>
          </a:solidFill>
          <a:ln w="12700">
            <a:solidFill>
              <a:srgbClr val="1F2937"/>
            </a:solidFill>
            <a:prstDash val="solid"/>
          </a:ln>
        </p:spPr>
      </p:sp>
      <p:sp>
        <p:nvSpPr>
          <p:cNvPr id="11" name="Text 9"/>
          <p:cNvSpPr/>
          <p:nvPr/>
        </p:nvSpPr>
        <p:spPr>
          <a:xfrm>
            <a:off x="7059168" y="5120640"/>
            <a:ext cx="3749040" cy="228600"/>
          </a:xfrm>
          <a:prstGeom prst="rect">
            <a:avLst/>
          </a:prstGeom>
          <a:noFill/>
          <a:ln/>
        </p:spPr>
        <p:txBody>
          <a:bodyPr wrap="square" lIns="0" tIns="0" rIns="0" bIns="0" rtlCol="0" anchor="ctr">
            <a:normAutofit/>
          </a:bodyPr>
          <a:lstStyle/>
          <a:p>
            <a:pPr algn="ctr" indent="0" marL="0">
              <a:buNone/>
            </a:pPr>
            <a:r>
              <a:rPr lang="en-US" sz="1220" b="1" dirty="0">
                <a:solidFill>
                  <a:srgbClr val="FFFFFF"/>
                </a:solidFill>
              </a:rPr>
              <a:t>2025/26 President: Pierre-André Page</a:t>
            </a:r>
            <a:endParaRPr lang="en-US" sz="1220" dirty="0"/>
          </a:p>
        </p:txBody>
      </p:sp>
      <p:sp>
        <p:nvSpPr>
          <p:cNvPr id="12" name="Text 10"/>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Arts. 152, 158; official National Council page and Official Bulletin information (accessed 31 Aug 2026).</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Why is there “no official opposition” in the Swiss Parliament?</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A major difference from the British Westminster model</a:t>
            </a:r>
            <a:endParaRPr lang="en-US" sz="1150" dirty="0"/>
          </a:p>
        </p:txBody>
      </p:sp>
      <p:sp>
        <p:nvSpPr>
          <p:cNvPr id="4" name="Shape 2"/>
          <p:cNvSpPr/>
          <p:nvPr/>
        </p:nvSpPr>
        <p:spPr>
          <a:xfrm>
            <a:off x="694944" y="1417320"/>
            <a:ext cx="5074920" cy="4343400"/>
          </a:xfrm>
          <a:prstGeom prst="roundRect">
            <a:avLst>
              <a:gd name="adj" fmla="val 1474"/>
            </a:avLst>
          </a:prstGeom>
          <a:solidFill>
            <a:srgbClr val="F5F7FA"/>
          </a:solidFill>
          <a:ln w="10160">
            <a:solidFill>
              <a:srgbClr val="DDE4EA"/>
            </a:solidFill>
            <a:prstDash val="solid"/>
          </a:ln>
          <a:effectLst>
            <a:outerShdw sx="100000" sy="100000" kx="0" ky="0" algn="bl" rotWithShape="0" blurRad="1.6766266937967764e+160" dist="4.471004516791404e+160" dir="1.0025620904132804e+188">
              <a:srgbClr val="000000">
                <a:alpha val="1.1999999999999995e+194"/>
              </a:srgbClr>
            </a:outerShdw>
          </a:effectLst>
        </p:spPr>
      </p:sp>
      <p:sp>
        <p:nvSpPr>
          <p:cNvPr id="5" name="Text 3"/>
          <p:cNvSpPr/>
          <p:nvPr/>
        </p:nvSpPr>
        <p:spPr>
          <a:xfrm>
            <a:off x="1014984" y="1737360"/>
            <a:ext cx="4389120" cy="320040"/>
          </a:xfrm>
          <a:prstGeom prst="rect">
            <a:avLst/>
          </a:prstGeom>
          <a:noFill/>
          <a:ln/>
        </p:spPr>
        <p:txBody>
          <a:bodyPr wrap="square" lIns="0" tIns="0" rIns="0" bIns="0" rtlCol="0" anchor="ctr"/>
          <a:lstStyle/>
          <a:p>
            <a:pPr algn="ctr" indent="0" marL="0">
              <a:buNone/>
            </a:pPr>
            <a:r>
              <a:rPr lang="en-US" sz="1700" b="1" dirty="0">
                <a:solidFill>
                  <a:srgbClr val="315A7D"/>
                </a:solidFill>
              </a:rPr>
              <a:t>WESTMINSTER MODEL</a:t>
            </a:r>
            <a:endParaRPr lang="en-US" sz="1700" dirty="0"/>
          </a:p>
        </p:txBody>
      </p:sp>
      <p:sp>
        <p:nvSpPr>
          <p:cNvPr id="6" name="Text 4"/>
          <p:cNvSpPr/>
          <p:nvPr/>
        </p:nvSpPr>
        <p:spPr>
          <a:xfrm>
            <a:off x="1289304" y="2423160"/>
            <a:ext cx="1783080" cy="777240"/>
          </a:xfrm>
          <a:prstGeom prst="rect">
            <a:avLst/>
          </a:prstGeom>
          <a:solidFill>
            <a:srgbClr val="E7EDF3"/>
          </a:solidFill>
          <a:ln>
            <a:solidFill>
              <a:srgbClr val="CBD7E2"/>
            </a:solidFill>
          </a:ln>
        </p:spPr>
        <p:txBody>
          <a:bodyPr wrap="square" lIns="635" tIns="635" rIns="635" bIns="635" rtlCol="0" anchor="ctr"/>
          <a:lstStyle/>
          <a:p>
            <a:pPr algn="ctr" indent="0" marL="0">
              <a:buNone/>
            </a:pPr>
            <a:r>
              <a:rPr lang="en-US" sz="1500" b="1" dirty="0">
                <a:solidFill>
                  <a:srgbClr val="1F2937"/>
                </a:solidFill>
              </a:rPr>
              <a:t>Government benches</a:t>
            </a:r>
            <a:endParaRPr lang="en-US" sz="1500" dirty="0"/>
          </a:p>
        </p:txBody>
      </p:sp>
      <p:sp>
        <p:nvSpPr>
          <p:cNvPr id="7" name="Text 5"/>
          <p:cNvSpPr/>
          <p:nvPr/>
        </p:nvSpPr>
        <p:spPr>
          <a:xfrm>
            <a:off x="3392424" y="2423160"/>
            <a:ext cx="1783080" cy="777240"/>
          </a:xfrm>
          <a:prstGeom prst="rect">
            <a:avLst/>
          </a:prstGeom>
          <a:solidFill>
            <a:srgbClr val="E7EDF3"/>
          </a:solidFill>
          <a:ln>
            <a:solidFill>
              <a:srgbClr val="CBD7E2"/>
            </a:solidFill>
          </a:ln>
        </p:spPr>
        <p:txBody>
          <a:bodyPr wrap="square" lIns="635" tIns="635" rIns="635" bIns="635" rtlCol="0" anchor="ctr"/>
          <a:lstStyle/>
          <a:p>
            <a:pPr algn="ctr" indent="0" marL="0">
              <a:buNone/>
            </a:pPr>
            <a:r>
              <a:rPr lang="en-US" sz="1500" b="1" dirty="0">
                <a:solidFill>
                  <a:srgbClr val="1F2937"/>
                </a:solidFill>
              </a:rPr>
              <a:t>Official Opposition</a:t>
            </a:r>
            <a:endParaRPr lang="en-US" sz="1500" dirty="0"/>
          </a:p>
        </p:txBody>
      </p:sp>
      <p:sp>
        <p:nvSpPr>
          <p:cNvPr id="8" name="Text 6"/>
          <p:cNvSpPr/>
          <p:nvPr/>
        </p:nvSpPr>
        <p:spPr>
          <a:xfrm>
            <a:off x="1353312" y="3703320"/>
            <a:ext cx="3794760" cy="658368"/>
          </a:xfrm>
          <a:prstGeom prst="rect">
            <a:avLst/>
          </a:prstGeom>
          <a:noFill/>
          <a:ln/>
        </p:spPr>
        <p:txBody>
          <a:bodyPr wrap="square" lIns="0" tIns="0" rIns="0" bIns="0" rtlCol="0" anchor="ctr">
            <a:normAutofit/>
          </a:bodyPr>
          <a:lstStyle/>
          <a:p>
            <a:pPr algn="ctr" indent="0" marL="0">
              <a:buNone/>
            </a:pPr>
            <a:r>
              <a:rPr lang="en-US" sz="1400" dirty="0">
                <a:solidFill>
                  <a:srgbClr val="5B6470"/>
                </a:solidFill>
              </a:rPr>
              <a:t>Political contest is organised around government vs opposition.</a:t>
            </a:r>
            <a:endParaRPr lang="en-US" sz="1400" dirty="0"/>
          </a:p>
        </p:txBody>
      </p:sp>
      <p:sp>
        <p:nvSpPr>
          <p:cNvPr id="9" name="Shape 7"/>
          <p:cNvSpPr/>
          <p:nvPr/>
        </p:nvSpPr>
        <p:spPr>
          <a:xfrm>
            <a:off x="6309360" y="1417320"/>
            <a:ext cx="5120640" cy="4343400"/>
          </a:xfrm>
          <a:prstGeom prst="roundRect">
            <a:avLst>
              <a:gd name="adj" fmla="val 1474"/>
            </a:avLst>
          </a:prstGeom>
          <a:solidFill>
            <a:srgbClr val="FFF7F5"/>
          </a:solidFill>
          <a:ln w="10160">
            <a:solidFill>
              <a:srgbClr val="F0D7D2"/>
            </a:solidFill>
            <a:prstDash val="solid"/>
          </a:ln>
          <a:effectLst>
            <a:outerShdw sx="100000" sy="100000" kx="0" ky="0" algn="bl" rotWithShape="0" blurRad="2.1293159011219062e+164" dist="5.678175736325083e+164" dir="6.015372542479682e+192">
              <a:srgbClr val="000000">
                <a:alpha val="1.1999999999999994e+199"/>
              </a:srgbClr>
            </a:outerShdw>
          </a:effectLst>
        </p:spPr>
      </p:sp>
      <p:sp>
        <p:nvSpPr>
          <p:cNvPr id="10" name="Text 8"/>
          <p:cNvSpPr/>
          <p:nvPr/>
        </p:nvSpPr>
        <p:spPr>
          <a:xfrm>
            <a:off x="6629400" y="1737360"/>
            <a:ext cx="4480560" cy="320040"/>
          </a:xfrm>
          <a:prstGeom prst="rect">
            <a:avLst/>
          </a:prstGeom>
          <a:noFill/>
          <a:ln/>
        </p:spPr>
        <p:txBody>
          <a:bodyPr wrap="square" lIns="0" tIns="0" rIns="0" bIns="0" rtlCol="0" anchor="ctr"/>
          <a:lstStyle/>
          <a:p>
            <a:pPr algn="ctr" indent="0" marL="0">
              <a:buNone/>
            </a:pPr>
            <a:r>
              <a:rPr lang="en-US" sz="1700" b="1" dirty="0">
                <a:solidFill>
                  <a:srgbClr val="D52B1E"/>
                </a:solidFill>
              </a:rPr>
              <a:t>SWISS CONSENSUS MODEL</a:t>
            </a:r>
            <a:endParaRPr lang="en-US" sz="1700" dirty="0"/>
          </a:p>
        </p:txBody>
      </p:sp>
      <p:sp>
        <p:nvSpPr>
          <p:cNvPr id="11" name="Shape 9"/>
          <p:cNvSpPr/>
          <p:nvPr/>
        </p:nvSpPr>
        <p:spPr>
          <a:xfrm>
            <a:off x="6812280" y="2468880"/>
            <a:ext cx="1188720" cy="530352"/>
          </a:xfrm>
          <a:prstGeom prst="roundRect">
            <a:avLst>
              <a:gd name="adj" fmla="val 5172"/>
            </a:avLst>
          </a:prstGeom>
          <a:solidFill>
            <a:srgbClr val="F6E8E6"/>
          </a:solidFill>
          <a:ln w="12700">
            <a:solidFill>
              <a:srgbClr val="D8D8D8"/>
            </a:solidFill>
            <a:prstDash val="solid"/>
          </a:ln>
        </p:spPr>
      </p:sp>
      <p:sp>
        <p:nvSpPr>
          <p:cNvPr id="12" name="Text 10"/>
          <p:cNvSpPr/>
          <p:nvPr/>
        </p:nvSpPr>
        <p:spPr>
          <a:xfrm>
            <a:off x="6812280" y="2633472"/>
            <a:ext cx="1188720" cy="173736"/>
          </a:xfrm>
          <a:prstGeom prst="rect">
            <a:avLst/>
          </a:prstGeom>
          <a:noFill/>
          <a:ln/>
        </p:spPr>
        <p:txBody>
          <a:bodyPr wrap="square" lIns="0" tIns="0" rIns="0" bIns="0" rtlCol="0" anchor="ctr"/>
          <a:lstStyle/>
          <a:p>
            <a:pPr algn="ctr" indent="0" marL="0">
              <a:buNone/>
            </a:pPr>
            <a:r>
              <a:rPr lang="en-US" sz="1050" b="1" dirty="0">
                <a:solidFill>
                  <a:srgbClr val="1F2937"/>
                </a:solidFill>
              </a:rPr>
              <a:t>SVP</a:t>
            </a:r>
            <a:endParaRPr lang="en-US" sz="1050" dirty="0"/>
          </a:p>
        </p:txBody>
      </p:sp>
      <p:sp>
        <p:nvSpPr>
          <p:cNvPr id="13" name="Shape 11"/>
          <p:cNvSpPr/>
          <p:nvPr/>
        </p:nvSpPr>
        <p:spPr>
          <a:xfrm>
            <a:off x="8229600" y="2468880"/>
            <a:ext cx="1188720" cy="530352"/>
          </a:xfrm>
          <a:prstGeom prst="roundRect">
            <a:avLst>
              <a:gd name="adj" fmla="val 5172"/>
            </a:avLst>
          </a:prstGeom>
          <a:solidFill>
            <a:srgbClr val="F6E8E6"/>
          </a:solidFill>
          <a:ln w="12700">
            <a:solidFill>
              <a:srgbClr val="D8D8D8"/>
            </a:solidFill>
            <a:prstDash val="solid"/>
          </a:ln>
        </p:spPr>
      </p:sp>
      <p:sp>
        <p:nvSpPr>
          <p:cNvPr id="14" name="Text 12"/>
          <p:cNvSpPr/>
          <p:nvPr/>
        </p:nvSpPr>
        <p:spPr>
          <a:xfrm>
            <a:off x="8229600" y="2633472"/>
            <a:ext cx="1188720" cy="173736"/>
          </a:xfrm>
          <a:prstGeom prst="rect">
            <a:avLst/>
          </a:prstGeom>
          <a:noFill/>
          <a:ln/>
        </p:spPr>
        <p:txBody>
          <a:bodyPr wrap="square" lIns="0" tIns="0" rIns="0" bIns="0" rtlCol="0" anchor="ctr"/>
          <a:lstStyle/>
          <a:p>
            <a:pPr algn="ctr" indent="0" marL="0">
              <a:buNone/>
            </a:pPr>
            <a:r>
              <a:rPr lang="en-US" sz="1050" b="1" dirty="0">
                <a:solidFill>
                  <a:srgbClr val="1F2937"/>
                </a:solidFill>
              </a:rPr>
              <a:t>SP</a:t>
            </a:r>
            <a:endParaRPr lang="en-US" sz="1050" dirty="0"/>
          </a:p>
        </p:txBody>
      </p:sp>
      <p:sp>
        <p:nvSpPr>
          <p:cNvPr id="15" name="Shape 13"/>
          <p:cNvSpPr/>
          <p:nvPr/>
        </p:nvSpPr>
        <p:spPr>
          <a:xfrm>
            <a:off x="9646920" y="2468880"/>
            <a:ext cx="1188720" cy="530352"/>
          </a:xfrm>
          <a:prstGeom prst="roundRect">
            <a:avLst>
              <a:gd name="adj" fmla="val 5172"/>
            </a:avLst>
          </a:prstGeom>
          <a:solidFill>
            <a:srgbClr val="F6E8E6"/>
          </a:solidFill>
          <a:ln w="12700">
            <a:solidFill>
              <a:srgbClr val="D8D8D8"/>
            </a:solidFill>
            <a:prstDash val="solid"/>
          </a:ln>
        </p:spPr>
      </p:sp>
      <p:sp>
        <p:nvSpPr>
          <p:cNvPr id="16" name="Text 14"/>
          <p:cNvSpPr/>
          <p:nvPr/>
        </p:nvSpPr>
        <p:spPr>
          <a:xfrm>
            <a:off x="9646920" y="2633472"/>
            <a:ext cx="1188720" cy="173736"/>
          </a:xfrm>
          <a:prstGeom prst="rect">
            <a:avLst/>
          </a:prstGeom>
          <a:noFill/>
          <a:ln/>
        </p:spPr>
        <p:txBody>
          <a:bodyPr wrap="square" lIns="0" tIns="0" rIns="0" bIns="0" rtlCol="0" anchor="ctr"/>
          <a:lstStyle/>
          <a:p>
            <a:pPr algn="ctr" indent="0" marL="0">
              <a:buNone/>
            </a:pPr>
            <a:r>
              <a:rPr lang="en-US" sz="1050" b="1" dirty="0">
                <a:solidFill>
                  <a:srgbClr val="1F2937"/>
                </a:solidFill>
              </a:rPr>
              <a:t>Centre</a:t>
            </a:r>
            <a:endParaRPr lang="en-US" sz="1050" dirty="0"/>
          </a:p>
        </p:txBody>
      </p:sp>
      <p:sp>
        <p:nvSpPr>
          <p:cNvPr id="17" name="Shape 15"/>
          <p:cNvSpPr/>
          <p:nvPr/>
        </p:nvSpPr>
        <p:spPr>
          <a:xfrm>
            <a:off x="6812280" y="3291840"/>
            <a:ext cx="1188720" cy="530352"/>
          </a:xfrm>
          <a:prstGeom prst="roundRect">
            <a:avLst>
              <a:gd name="adj" fmla="val 5172"/>
            </a:avLst>
          </a:prstGeom>
          <a:solidFill>
            <a:srgbClr val="F6E8E6"/>
          </a:solidFill>
          <a:ln w="12700">
            <a:solidFill>
              <a:srgbClr val="D8D8D8"/>
            </a:solidFill>
            <a:prstDash val="solid"/>
          </a:ln>
        </p:spPr>
      </p:sp>
      <p:sp>
        <p:nvSpPr>
          <p:cNvPr id="18" name="Text 16"/>
          <p:cNvSpPr/>
          <p:nvPr/>
        </p:nvSpPr>
        <p:spPr>
          <a:xfrm>
            <a:off x="6812280" y="3456432"/>
            <a:ext cx="1188720" cy="173736"/>
          </a:xfrm>
          <a:prstGeom prst="rect">
            <a:avLst/>
          </a:prstGeom>
          <a:noFill/>
          <a:ln/>
        </p:spPr>
        <p:txBody>
          <a:bodyPr wrap="square" lIns="0" tIns="0" rIns="0" bIns="0" rtlCol="0" anchor="ctr"/>
          <a:lstStyle/>
          <a:p>
            <a:pPr algn="ctr" indent="0" marL="0">
              <a:buNone/>
            </a:pPr>
            <a:r>
              <a:rPr lang="en-US" sz="1050" b="1" dirty="0">
                <a:solidFill>
                  <a:srgbClr val="1F2937"/>
                </a:solidFill>
              </a:rPr>
              <a:t>FDP</a:t>
            </a:r>
            <a:endParaRPr lang="en-US" sz="1050" dirty="0"/>
          </a:p>
        </p:txBody>
      </p:sp>
      <p:sp>
        <p:nvSpPr>
          <p:cNvPr id="19" name="Shape 17"/>
          <p:cNvSpPr/>
          <p:nvPr/>
        </p:nvSpPr>
        <p:spPr>
          <a:xfrm>
            <a:off x="8229600" y="3291840"/>
            <a:ext cx="1188720" cy="530352"/>
          </a:xfrm>
          <a:prstGeom prst="roundRect">
            <a:avLst>
              <a:gd name="adj" fmla="val 5172"/>
            </a:avLst>
          </a:prstGeom>
          <a:solidFill>
            <a:srgbClr val="F0F0EF"/>
          </a:solidFill>
          <a:ln w="12700">
            <a:solidFill>
              <a:srgbClr val="D8D8D8"/>
            </a:solidFill>
            <a:prstDash val="solid"/>
          </a:ln>
        </p:spPr>
      </p:sp>
      <p:sp>
        <p:nvSpPr>
          <p:cNvPr id="20" name="Text 18"/>
          <p:cNvSpPr/>
          <p:nvPr/>
        </p:nvSpPr>
        <p:spPr>
          <a:xfrm>
            <a:off x="8229600" y="3456432"/>
            <a:ext cx="1188720" cy="173736"/>
          </a:xfrm>
          <a:prstGeom prst="rect">
            <a:avLst/>
          </a:prstGeom>
          <a:noFill/>
          <a:ln/>
        </p:spPr>
        <p:txBody>
          <a:bodyPr wrap="square" lIns="0" tIns="0" rIns="0" bIns="0" rtlCol="0" anchor="ctr"/>
          <a:lstStyle/>
          <a:p>
            <a:pPr algn="ctr" indent="0" marL="0">
              <a:buNone/>
            </a:pPr>
            <a:r>
              <a:rPr lang="en-US" sz="1050" b="1" dirty="0">
                <a:solidFill>
                  <a:srgbClr val="1F2937"/>
                </a:solidFill>
              </a:rPr>
              <a:t>Greens</a:t>
            </a:r>
            <a:endParaRPr lang="en-US" sz="1050" dirty="0"/>
          </a:p>
        </p:txBody>
      </p:sp>
      <p:sp>
        <p:nvSpPr>
          <p:cNvPr id="21" name="Shape 19"/>
          <p:cNvSpPr/>
          <p:nvPr/>
        </p:nvSpPr>
        <p:spPr>
          <a:xfrm>
            <a:off x="9646920" y="3291840"/>
            <a:ext cx="1188720" cy="530352"/>
          </a:xfrm>
          <a:prstGeom prst="roundRect">
            <a:avLst>
              <a:gd name="adj" fmla="val 5172"/>
            </a:avLst>
          </a:prstGeom>
          <a:solidFill>
            <a:srgbClr val="F0F0EF"/>
          </a:solidFill>
          <a:ln w="12700">
            <a:solidFill>
              <a:srgbClr val="D8D8D8"/>
            </a:solidFill>
            <a:prstDash val="solid"/>
          </a:ln>
        </p:spPr>
      </p:sp>
      <p:sp>
        <p:nvSpPr>
          <p:cNvPr id="22" name="Text 20"/>
          <p:cNvSpPr/>
          <p:nvPr/>
        </p:nvSpPr>
        <p:spPr>
          <a:xfrm>
            <a:off x="9646920" y="3456432"/>
            <a:ext cx="1188720" cy="173736"/>
          </a:xfrm>
          <a:prstGeom prst="rect">
            <a:avLst/>
          </a:prstGeom>
          <a:noFill/>
          <a:ln/>
        </p:spPr>
        <p:txBody>
          <a:bodyPr wrap="square" lIns="0" tIns="0" rIns="0" bIns="0" rtlCol="0" anchor="ctr"/>
          <a:lstStyle/>
          <a:p>
            <a:pPr algn="ctr" indent="0" marL="0">
              <a:buNone/>
            </a:pPr>
            <a:r>
              <a:rPr lang="en-US" sz="1050" b="1" dirty="0">
                <a:solidFill>
                  <a:srgbClr val="1F2937"/>
                </a:solidFill>
              </a:rPr>
              <a:t>GLP</a:t>
            </a:r>
            <a:endParaRPr lang="en-US" sz="1050" dirty="0"/>
          </a:p>
        </p:txBody>
      </p:sp>
      <p:sp>
        <p:nvSpPr>
          <p:cNvPr id="23" name="Text 21"/>
          <p:cNvSpPr/>
          <p:nvPr/>
        </p:nvSpPr>
        <p:spPr>
          <a:xfrm>
            <a:off x="6885432" y="4224528"/>
            <a:ext cx="3931920" cy="868680"/>
          </a:xfrm>
          <a:prstGeom prst="rect">
            <a:avLst/>
          </a:prstGeom>
          <a:noFill/>
          <a:ln/>
        </p:spPr>
        <p:txBody>
          <a:bodyPr wrap="square" lIns="0" tIns="0" rIns="0" bIns="0" rtlCol="0" anchor="ctr">
            <a:normAutofit/>
          </a:bodyPr>
          <a:lstStyle/>
          <a:p>
            <a:pPr algn="ctr" indent="0" marL="0">
              <a:buNone/>
            </a:pPr>
            <a:r>
              <a:rPr lang="en-US" sz="1360" dirty="0">
                <a:solidFill>
                  <a:srgbClr val="5B6470"/>
                </a:solidFill>
              </a:rPr>
              <a:t>No single majority or permanent “His Majesty’s Opposition” equivalent. Coalitions and majorities vary issue by issue.</a:t>
            </a:r>
            <a:endParaRPr lang="en-US" sz="1360" dirty="0"/>
          </a:p>
        </p:txBody>
      </p:sp>
      <p:sp>
        <p:nvSpPr>
          <p:cNvPr id="24" name="Text 22"/>
          <p:cNvSpPr/>
          <p:nvPr/>
        </p:nvSpPr>
        <p:spPr>
          <a:xfrm>
            <a:off x="2148840" y="5879592"/>
            <a:ext cx="7863840" cy="310896"/>
          </a:xfrm>
          <a:prstGeom prst="rect">
            <a:avLst/>
          </a:prstGeom>
          <a:noFill/>
          <a:ln/>
        </p:spPr>
        <p:txBody>
          <a:bodyPr wrap="square" lIns="0" tIns="0" rIns="0" bIns="0" rtlCol="0" anchor="ctr">
            <a:normAutofit/>
          </a:bodyPr>
          <a:lstStyle/>
          <a:p>
            <a:pPr algn="ctr" indent="0" marL="0">
              <a:buNone/>
            </a:pPr>
            <a:r>
              <a:rPr lang="en-US" sz="1310" b="1" i="1" dirty="0">
                <a:solidFill>
                  <a:srgbClr val="B88A3B"/>
                </a:solidFill>
              </a:rPr>
              <a:t>Bryce: “There is no bench for a Ministry nor for an Opposition...”</a:t>
            </a:r>
            <a:endParaRPr lang="en-US" sz="1310" dirty="0"/>
          </a:p>
        </p:txBody>
      </p:sp>
      <p:sp>
        <p:nvSpPr>
          <p:cNvPr id="25" name="Text 23"/>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Chancellery, Swiss Confederation – A Brief Guide 2024; Bryce quotation from supplied textbook extract.</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Do not copy outdated textbook facts without updating them</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What to retain — and what to correct</a:t>
            </a:r>
            <a:endParaRPr lang="en-US" sz="1150" dirty="0"/>
          </a:p>
        </p:txBody>
      </p:sp>
      <p:sp>
        <p:nvSpPr>
          <p:cNvPr id="4" name="Shape 2"/>
          <p:cNvSpPr/>
          <p:nvPr/>
        </p:nvSpPr>
        <p:spPr>
          <a:xfrm>
            <a:off x="685800" y="1353312"/>
            <a:ext cx="10817352" cy="621792"/>
          </a:xfrm>
          <a:prstGeom prst="roundRect">
            <a:avLst>
              <a:gd name="adj" fmla="val 10294"/>
            </a:avLst>
          </a:prstGeom>
          <a:solidFill>
            <a:srgbClr val="F1F7F3"/>
          </a:solidFill>
          <a:ln w="10160">
            <a:solidFill>
              <a:srgbClr val="E2E2E2"/>
            </a:solidFill>
            <a:prstDash val="solid"/>
          </a:ln>
          <a:effectLst>
            <a:outerShdw sx="100000" sy="100000" kx="0" ky="0" algn="bl" rotWithShape="0" blurRad="2.704231194424821e+168" dist="7.211283185132856e+168" dir="3.6092235254878095e+197">
              <a:srgbClr val="000000">
                <a:alpha val="1.1999999999999994e+204"/>
              </a:srgbClr>
            </a:outerShdw>
          </a:effectLst>
        </p:spPr>
      </p:sp>
      <p:sp>
        <p:nvSpPr>
          <p:cNvPr id="5" name="Shape 3"/>
          <p:cNvSpPr/>
          <p:nvPr/>
        </p:nvSpPr>
        <p:spPr>
          <a:xfrm>
            <a:off x="868680" y="1499616"/>
            <a:ext cx="960120" cy="310896"/>
          </a:xfrm>
          <a:prstGeom prst="roundRect">
            <a:avLst>
              <a:gd name="adj" fmla="val 23529"/>
            </a:avLst>
          </a:prstGeom>
          <a:solidFill>
            <a:srgbClr val="E5F2EA"/>
          </a:solidFill>
          <a:ln w="12700">
            <a:solidFill>
              <a:srgbClr val="E5F2EA"/>
            </a:solidFill>
            <a:prstDash val="solid"/>
          </a:ln>
        </p:spPr>
      </p:sp>
      <p:sp>
        <p:nvSpPr>
          <p:cNvPr id="6" name="Text 4"/>
          <p:cNvSpPr/>
          <p:nvPr/>
        </p:nvSpPr>
        <p:spPr>
          <a:xfrm>
            <a:off x="941832" y="1549908"/>
            <a:ext cx="813816" cy="182880"/>
          </a:xfrm>
          <a:prstGeom prst="rect">
            <a:avLst/>
          </a:prstGeom>
          <a:noFill/>
          <a:ln/>
        </p:spPr>
        <p:txBody>
          <a:bodyPr wrap="square" lIns="0" tIns="0" rIns="0" bIns="0" rtlCol="0" anchor="ctr">
            <a:normAutofit/>
          </a:bodyPr>
          <a:lstStyle/>
          <a:p>
            <a:pPr algn="ctr" indent="0" marL="0">
              <a:buNone/>
            </a:pPr>
            <a:r>
              <a:rPr lang="en-US" sz="950" b="1" dirty="0">
                <a:solidFill>
                  <a:srgbClr val="2F6B4F"/>
                </a:solidFill>
              </a:rPr>
              <a:t>RETAIN</a:t>
            </a:r>
            <a:endParaRPr lang="en-US" sz="950" dirty="0"/>
          </a:p>
        </p:txBody>
      </p:sp>
      <p:sp>
        <p:nvSpPr>
          <p:cNvPr id="7" name="Text 5"/>
          <p:cNvSpPr/>
          <p:nvPr/>
        </p:nvSpPr>
        <p:spPr>
          <a:xfrm>
            <a:off x="2011680" y="1472184"/>
            <a:ext cx="4389120" cy="292608"/>
          </a:xfrm>
          <a:prstGeom prst="rect">
            <a:avLst/>
          </a:prstGeom>
          <a:noFill/>
          <a:ln/>
        </p:spPr>
        <p:txBody>
          <a:bodyPr wrap="square" lIns="0" tIns="0" rIns="0" bIns="0" rtlCol="0" anchor="ctr">
            <a:normAutofit/>
          </a:bodyPr>
          <a:lstStyle/>
          <a:p>
            <a:pPr indent="0" marL="0">
              <a:buNone/>
            </a:pPr>
            <a:r>
              <a:rPr lang="en-US" sz="1260" b="1" dirty="0">
                <a:solidFill>
                  <a:srgbClr val="1F2937"/>
                </a:solidFill>
              </a:rPr>
              <a:t>Federal Assembly is bicameral; two chambers are equal.</a:t>
            </a:r>
            <a:endParaRPr lang="en-US" sz="1260" dirty="0"/>
          </a:p>
        </p:txBody>
      </p:sp>
      <p:sp>
        <p:nvSpPr>
          <p:cNvPr id="8" name="Text 6"/>
          <p:cNvSpPr/>
          <p:nvPr/>
        </p:nvSpPr>
        <p:spPr>
          <a:xfrm>
            <a:off x="6629400" y="1472184"/>
            <a:ext cx="4526280" cy="310896"/>
          </a:xfrm>
          <a:prstGeom prst="rect">
            <a:avLst/>
          </a:prstGeom>
          <a:noFill/>
          <a:ln/>
        </p:spPr>
        <p:txBody>
          <a:bodyPr wrap="square" lIns="0" tIns="0" rIns="0" bIns="0" rtlCol="0" anchor="ctr">
            <a:normAutofit/>
          </a:bodyPr>
          <a:lstStyle/>
          <a:p>
            <a:pPr indent="0" marL="0">
              <a:buNone/>
            </a:pPr>
            <a:r>
              <a:rPr lang="en-US" sz="1170" dirty="0">
                <a:solidFill>
                  <a:srgbClr val="5B6470"/>
                </a:solidFill>
              </a:rPr>
              <a:t>Still constitutionally correct.</a:t>
            </a:r>
            <a:endParaRPr lang="en-US" sz="1170" dirty="0"/>
          </a:p>
        </p:txBody>
      </p:sp>
      <p:sp>
        <p:nvSpPr>
          <p:cNvPr id="9" name="Shape 7"/>
          <p:cNvSpPr/>
          <p:nvPr/>
        </p:nvSpPr>
        <p:spPr>
          <a:xfrm>
            <a:off x="685800" y="2112264"/>
            <a:ext cx="10817352" cy="621792"/>
          </a:xfrm>
          <a:prstGeom prst="roundRect">
            <a:avLst>
              <a:gd name="adj" fmla="val 10294"/>
            </a:avLst>
          </a:prstGeom>
          <a:solidFill>
            <a:srgbClr val="F1F7F3"/>
          </a:solidFill>
          <a:ln w="10160">
            <a:solidFill>
              <a:srgbClr val="E2E2E2"/>
            </a:solidFill>
            <a:prstDash val="solid"/>
          </a:ln>
          <a:effectLst>
            <a:outerShdw sx="100000" sy="100000" kx="0" ky="0" algn="bl" rotWithShape="0" blurRad="3.434373616919523e+172" dist="9.158329645118728e+172" dir="2.1655341152926858e+202">
              <a:srgbClr val="000000">
                <a:alpha val="1.1999999999999994e+209"/>
              </a:srgbClr>
            </a:outerShdw>
          </a:effectLst>
        </p:spPr>
      </p:sp>
      <p:sp>
        <p:nvSpPr>
          <p:cNvPr id="10" name="Shape 8"/>
          <p:cNvSpPr/>
          <p:nvPr/>
        </p:nvSpPr>
        <p:spPr>
          <a:xfrm>
            <a:off x="868680" y="2258568"/>
            <a:ext cx="960120" cy="310896"/>
          </a:xfrm>
          <a:prstGeom prst="roundRect">
            <a:avLst>
              <a:gd name="adj" fmla="val 23529"/>
            </a:avLst>
          </a:prstGeom>
          <a:solidFill>
            <a:srgbClr val="E5F2EA"/>
          </a:solidFill>
          <a:ln w="12700">
            <a:solidFill>
              <a:srgbClr val="E5F2EA"/>
            </a:solidFill>
            <a:prstDash val="solid"/>
          </a:ln>
        </p:spPr>
      </p:sp>
      <p:sp>
        <p:nvSpPr>
          <p:cNvPr id="11" name="Text 9"/>
          <p:cNvSpPr/>
          <p:nvPr/>
        </p:nvSpPr>
        <p:spPr>
          <a:xfrm>
            <a:off x="941832" y="2308860"/>
            <a:ext cx="813816" cy="182880"/>
          </a:xfrm>
          <a:prstGeom prst="rect">
            <a:avLst/>
          </a:prstGeom>
          <a:noFill/>
          <a:ln/>
        </p:spPr>
        <p:txBody>
          <a:bodyPr wrap="square" lIns="0" tIns="0" rIns="0" bIns="0" rtlCol="0" anchor="ctr">
            <a:normAutofit/>
          </a:bodyPr>
          <a:lstStyle/>
          <a:p>
            <a:pPr algn="ctr" indent="0" marL="0">
              <a:buNone/>
            </a:pPr>
            <a:r>
              <a:rPr lang="en-US" sz="950" b="1" dirty="0">
                <a:solidFill>
                  <a:srgbClr val="2F6B4F"/>
                </a:solidFill>
              </a:rPr>
              <a:t>RETAIN</a:t>
            </a:r>
            <a:endParaRPr lang="en-US" sz="950" dirty="0"/>
          </a:p>
        </p:txBody>
      </p:sp>
      <p:sp>
        <p:nvSpPr>
          <p:cNvPr id="12" name="Text 10"/>
          <p:cNvSpPr/>
          <p:nvPr/>
        </p:nvSpPr>
        <p:spPr>
          <a:xfrm>
            <a:off x="2011680" y="2231136"/>
            <a:ext cx="4389120" cy="292608"/>
          </a:xfrm>
          <a:prstGeom prst="rect">
            <a:avLst/>
          </a:prstGeom>
          <a:noFill/>
          <a:ln/>
        </p:spPr>
        <p:txBody>
          <a:bodyPr wrap="square" lIns="0" tIns="0" rIns="0" bIns="0" rtlCol="0" anchor="ctr">
            <a:normAutofit/>
          </a:bodyPr>
          <a:lstStyle/>
          <a:p>
            <a:pPr indent="0" marL="0">
              <a:buNone/>
            </a:pPr>
            <a:r>
              <a:rPr lang="en-US" sz="1260" b="1" dirty="0">
                <a:solidFill>
                  <a:srgbClr val="1F2937"/>
                </a:solidFill>
              </a:rPr>
              <a:t>Direct democracy limits parliamentary finality.</a:t>
            </a:r>
            <a:endParaRPr lang="en-US" sz="1260" dirty="0"/>
          </a:p>
        </p:txBody>
      </p:sp>
      <p:sp>
        <p:nvSpPr>
          <p:cNvPr id="13" name="Text 11"/>
          <p:cNvSpPr/>
          <p:nvPr/>
        </p:nvSpPr>
        <p:spPr>
          <a:xfrm>
            <a:off x="6629400" y="2231136"/>
            <a:ext cx="4526280" cy="310896"/>
          </a:xfrm>
          <a:prstGeom prst="rect">
            <a:avLst/>
          </a:prstGeom>
          <a:noFill/>
          <a:ln/>
        </p:spPr>
        <p:txBody>
          <a:bodyPr wrap="square" lIns="0" tIns="0" rIns="0" bIns="0" rtlCol="0" anchor="ctr">
            <a:normAutofit/>
          </a:bodyPr>
          <a:lstStyle/>
          <a:p>
            <a:pPr indent="0" marL="0">
              <a:buNone/>
            </a:pPr>
            <a:r>
              <a:rPr lang="en-US" sz="1170" dirty="0">
                <a:solidFill>
                  <a:srgbClr val="5B6470"/>
                </a:solidFill>
              </a:rPr>
              <a:t>Still a defining feature.</a:t>
            </a:r>
            <a:endParaRPr lang="en-US" sz="1170" dirty="0"/>
          </a:p>
        </p:txBody>
      </p:sp>
      <p:sp>
        <p:nvSpPr>
          <p:cNvPr id="14" name="Shape 12"/>
          <p:cNvSpPr/>
          <p:nvPr/>
        </p:nvSpPr>
        <p:spPr>
          <a:xfrm>
            <a:off x="685800" y="2871216"/>
            <a:ext cx="10817352" cy="621792"/>
          </a:xfrm>
          <a:prstGeom prst="roundRect">
            <a:avLst>
              <a:gd name="adj" fmla="val 10294"/>
            </a:avLst>
          </a:prstGeom>
          <a:solidFill>
            <a:srgbClr val="FFF7F5"/>
          </a:solidFill>
          <a:ln w="10160">
            <a:solidFill>
              <a:srgbClr val="E2E2E2"/>
            </a:solidFill>
            <a:prstDash val="solid"/>
          </a:ln>
          <a:effectLst>
            <a:outerShdw sx="100000" sy="100000" kx="0" ky="0" algn="bl" rotWithShape="0" blurRad="4.3616544934877943e+176" dist="1.1631078649300784e+177" dir="1.2993204691756116e+207">
              <a:srgbClr val="000000">
                <a:alpha val="1.1999999999999993e+214"/>
              </a:srgbClr>
            </a:outerShdw>
          </a:effectLst>
        </p:spPr>
      </p:sp>
      <p:sp>
        <p:nvSpPr>
          <p:cNvPr id="15" name="Shape 13"/>
          <p:cNvSpPr/>
          <p:nvPr/>
        </p:nvSpPr>
        <p:spPr>
          <a:xfrm>
            <a:off x="868680" y="3017520"/>
            <a:ext cx="960120" cy="310896"/>
          </a:xfrm>
          <a:prstGeom prst="roundRect">
            <a:avLst>
              <a:gd name="adj" fmla="val 23529"/>
            </a:avLst>
          </a:prstGeom>
          <a:solidFill>
            <a:srgbClr val="FBE9E7"/>
          </a:solidFill>
          <a:ln w="12700">
            <a:solidFill>
              <a:srgbClr val="FBE9E7"/>
            </a:solidFill>
            <a:prstDash val="solid"/>
          </a:ln>
        </p:spPr>
      </p:sp>
      <p:sp>
        <p:nvSpPr>
          <p:cNvPr id="16" name="Text 14"/>
          <p:cNvSpPr/>
          <p:nvPr/>
        </p:nvSpPr>
        <p:spPr>
          <a:xfrm>
            <a:off x="941832" y="3067812"/>
            <a:ext cx="813816" cy="182880"/>
          </a:xfrm>
          <a:prstGeom prst="rect">
            <a:avLst/>
          </a:prstGeom>
          <a:noFill/>
          <a:ln/>
        </p:spPr>
        <p:txBody>
          <a:bodyPr wrap="square" lIns="0" tIns="0" rIns="0" bIns="0" rtlCol="0" anchor="ctr">
            <a:normAutofit/>
          </a:bodyPr>
          <a:lstStyle/>
          <a:p>
            <a:pPr algn="ctr" indent="0" marL="0">
              <a:buNone/>
            </a:pPr>
            <a:r>
              <a:rPr lang="en-US" sz="950" b="1" dirty="0">
                <a:solidFill>
                  <a:srgbClr val="D52B1E"/>
                </a:solidFill>
              </a:rPr>
              <a:t>UPDATE</a:t>
            </a:r>
            <a:endParaRPr lang="en-US" sz="950" dirty="0"/>
          </a:p>
        </p:txBody>
      </p:sp>
      <p:sp>
        <p:nvSpPr>
          <p:cNvPr id="17" name="Text 15"/>
          <p:cNvSpPr/>
          <p:nvPr/>
        </p:nvSpPr>
        <p:spPr>
          <a:xfrm>
            <a:off x="2011680" y="2990088"/>
            <a:ext cx="4389120" cy="292608"/>
          </a:xfrm>
          <a:prstGeom prst="rect">
            <a:avLst/>
          </a:prstGeom>
          <a:noFill/>
          <a:ln/>
        </p:spPr>
        <p:txBody>
          <a:bodyPr wrap="square" lIns="0" tIns="0" rIns="0" bIns="0" rtlCol="0" anchor="ctr">
            <a:normAutofit/>
          </a:bodyPr>
          <a:lstStyle/>
          <a:p>
            <a:pPr indent="0" marL="0">
              <a:buNone/>
            </a:pPr>
            <a:r>
              <a:rPr lang="en-US" sz="1260" b="1" dirty="0">
                <a:solidFill>
                  <a:srgbClr val="1F2937"/>
                </a:solidFill>
              </a:rPr>
              <a:t>“About 22,000 people per member.”</a:t>
            </a:r>
            <a:endParaRPr lang="en-US" sz="1260" dirty="0"/>
          </a:p>
        </p:txBody>
      </p:sp>
      <p:sp>
        <p:nvSpPr>
          <p:cNvPr id="18" name="Text 16"/>
          <p:cNvSpPr/>
          <p:nvPr/>
        </p:nvSpPr>
        <p:spPr>
          <a:xfrm>
            <a:off x="6629400" y="2990088"/>
            <a:ext cx="4526280" cy="310896"/>
          </a:xfrm>
          <a:prstGeom prst="rect">
            <a:avLst/>
          </a:prstGeom>
          <a:noFill/>
          <a:ln/>
        </p:spPr>
        <p:txBody>
          <a:bodyPr wrap="square" lIns="0" tIns="0" rIns="0" bIns="0" rtlCol="0" anchor="ctr">
            <a:normAutofit/>
          </a:bodyPr>
          <a:lstStyle/>
          <a:p>
            <a:pPr indent="0" marL="0">
              <a:buNone/>
            </a:pPr>
            <a:r>
              <a:rPr lang="en-US" sz="1170" dirty="0">
                <a:solidFill>
                  <a:srgbClr val="5B6470"/>
                </a:solidFill>
              </a:rPr>
              <a:t>Current official guide: roughly 45,000 per National Councillor.</a:t>
            </a:r>
            <a:endParaRPr lang="en-US" sz="1170" dirty="0"/>
          </a:p>
        </p:txBody>
      </p:sp>
      <p:sp>
        <p:nvSpPr>
          <p:cNvPr id="19" name="Shape 17"/>
          <p:cNvSpPr/>
          <p:nvPr/>
        </p:nvSpPr>
        <p:spPr>
          <a:xfrm>
            <a:off x="685800" y="3630168"/>
            <a:ext cx="10817352" cy="621792"/>
          </a:xfrm>
          <a:prstGeom prst="roundRect">
            <a:avLst>
              <a:gd name="adj" fmla="val 10294"/>
            </a:avLst>
          </a:prstGeom>
          <a:solidFill>
            <a:srgbClr val="FFF7F5"/>
          </a:solidFill>
          <a:ln w="10160">
            <a:solidFill>
              <a:srgbClr val="E2E2E2"/>
            </a:solidFill>
            <a:prstDash val="solid"/>
          </a:ln>
          <a:effectLst>
            <a:outerShdw sx="100000" sy="100000" kx="0" ky="0" algn="bl" rotWithShape="0" blurRad="5.539301206729498e+180" dist="1.4771469884611996e+181" dir="7.795922815053669e+211">
              <a:srgbClr val="000000">
                <a:alpha val="1.1999999999999994e+219"/>
              </a:srgbClr>
            </a:outerShdw>
          </a:effectLst>
        </p:spPr>
      </p:sp>
      <p:sp>
        <p:nvSpPr>
          <p:cNvPr id="20" name="Shape 18"/>
          <p:cNvSpPr/>
          <p:nvPr/>
        </p:nvSpPr>
        <p:spPr>
          <a:xfrm>
            <a:off x="868680" y="3776472"/>
            <a:ext cx="960120" cy="310896"/>
          </a:xfrm>
          <a:prstGeom prst="roundRect">
            <a:avLst>
              <a:gd name="adj" fmla="val 23529"/>
            </a:avLst>
          </a:prstGeom>
          <a:solidFill>
            <a:srgbClr val="FBE9E7"/>
          </a:solidFill>
          <a:ln w="12700">
            <a:solidFill>
              <a:srgbClr val="FBE9E7"/>
            </a:solidFill>
            <a:prstDash val="solid"/>
          </a:ln>
        </p:spPr>
      </p:sp>
      <p:sp>
        <p:nvSpPr>
          <p:cNvPr id="21" name="Text 19"/>
          <p:cNvSpPr/>
          <p:nvPr/>
        </p:nvSpPr>
        <p:spPr>
          <a:xfrm>
            <a:off x="941832" y="3826764"/>
            <a:ext cx="813816" cy="182880"/>
          </a:xfrm>
          <a:prstGeom prst="rect">
            <a:avLst/>
          </a:prstGeom>
          <a:noFill/>
          <a:ln/>
        </p:spPr>
        <p:txBody>
          <a:bodyPr wrap="square" lIns="0" tIns="0" rIns="0" bIns="0" rtlCol="0" anchor="ctr">
            <a:normAutofit/>
          </a:bodyPr>
          <a:lstStyle/>
          <a:p>
            <a:pPr algn="ctr" indent="0" marL="0">
              <a:buNone/>
            </a:pPr>
            <a:r>
              <a:rPr lang="en-US" sz="950" b="1" dirty="0">
                <a:solidFill>
                  <a:srgbClr val="D52B1E"/>
                </a:solidFill>
              </a:rPr>
              <a:t>UPDATE</a:t>
            </a:r>
            <a:endParaRPr lang="en-US" sz="950" dirty="0"/>
          </a:p>
        </p:txBody>
      </p:sp>
      <p:sp>
        <p:nvSpPr>
          <p:cNvPr id="22" name="Text 20"/>
          <p:cNvSpPr/>
          <p:nvPr/>
        </p:nvSpPr>
        <p:spPr>
          <a:xfrm>
            <a:off x="2011680" y="3749040"/>
            <a:ext cx="4389120" cy="292608"/>
          </a:xfrm>
          <a:prstGeom prst="rect">
            <a:avLst/>
          </a:prstGeom>
          <a:noFill/>
          <a:ln/>
        </p:spPr>
        <p:txBody>
          <a:bodyPr wrap="square" lIns="0" tIns="0" rIns="0" bIns="0" rtlCol="0" anchor="ctr">
            <a:normAutofit/>
          </a:bodyPr>
          <a:lstStyle/>
          <a:p>
            <a:pPr indent="0" marL="0">
              <a:buNone/>
            </a:pPr>
            <a:r>
              <a:rPr lang="en-US" sz="1260" b="1" dirty="0">
                <a:solidFill>
                  <a:srgbClr val="1F2937"/>
                </a:solidFill>
              </a:rPr>
              <a:t>Old references to changing House strength.</a:t>
            </a:r>
            <a:endParaRPr lang="en-US" sz="1260" dirty="0"/>
          </a:p>
        </p:txBody>
      </p:sp>
      <p:sp>
        <p:nvSpPr>
          <p:cNvPr id="23" name="Text 21"/>
          <p:cNvSpPr/>
          <p:nvPr/>
        </p:nvSpPr>
        <p:spPr>
          <a:xfrm>
            <a:off x="6629400" y="3749040"/>
            <a:ext cx="4526280" cy="310896"/>
          </a:xfrm>
          <a:prstGeom prst="rect">
            <a:avLst/>
          </a:prstGeom>
          <a:noFill/>
          <a:ln/>
        </p:spPr>
        <p:txBody>
          <a:bodyPr wrap="square" lIns="0" tIns="0" rIns="0" bIns="0" rtlCol="0" anchor="ctr">
            <a:normAutofit/>
          </a:bodyPr>
          <a:lstStyle/>
          <a:p>
            <a:pPr indent="0" marL="0">
              <a:buNone/>
            </a:pPr>
            <a:r>
              <a:rPr lang="en-US" sz="1170" dirty="0">
                <a:solidFill>
                  <a:srgbClr val="5B6470"/>
                </a:solidFill>
              </a:rPr>
              <a:t>National Council has been fixed at 200 since 1963.</a:t>
            </a:r>
            <a:endParaRPr lang="en-US" sz="1170" dirty="0"/>
          </a:p>
        </p:txBody>
      </p:sp>
      <p:sp>
        <p:nvSpPr>
          <p:cNvPr id="24" name="Shape 22"/>
          <p:cNvSpPr/>
          <p:nvPr/>
        </p:nvSpPr>
        <p:spPr>
          <a:xfrm>
            <a:off x="685800" y="4389120"/>
            <a:ext cx="10817352" cy="621792"/>
          </a:xfrm>
          <a:prstGeom prst="roundRect">
            <a:avLst>
              <a:gd name="adj" fmla="val 10294"/>
            </a:avLst>
          </a:prstGeom>
          <a:solidFill>
            <a:srgbClr val="FFF7F5"/>
          </a:solidFill>
          <a:ln w="10160">
            <a:solidFill>
              <a:srgbClr val="E2E2E2"/>
            </a:solidFill>
            <a:prstDash val="solid"/>
          </a:ln>
          <a:effectLst>
            <a:outerShdw sx="100000" sy="100000" kx="0" ky="0" algn="bl" rotWithShape="0" blurRad="7.034912532546463e+184" dist="1.8759766753457235e+185" dir="4.677553689032201e+216">
              <a:srgbClr val="000000">
                <a:alpha val="1.1999999999999994e+224"/>
              </a:srgbClr>
            </a:outerShdw>
          </a:effectLst>
        </p:spPr>
      </p:sp>
      <p:sp>
        <p:nvSpPr>
          <p:cNvPr id="25" name="Shape 23"/>
          <p:cNvSpPr/>
          <p:nvPr/>
        </p:nvSpPr>
        <p:spPr>
          <a:xfrm>
            <a:off x="868680" y="4535424"/>
            <a:ext cx="960120" cy="310896"/>
          </a:xfrm>
          <a:prstGeom prst="roundRect">
            <a:avLst>
              <a:gd name="adj" fmla="val 23529"/>
            </a:avLst>
          </a:prstGeom>
          <a:solidFill>
            <a:srgbClr val="FBE9E7"/>
          </a:solidFill>
          <a:ln w="12700">
            <a:solidFill>
              <a:srgbClr val="FBE9E7"/>
            </a:solidFill>
            <a:prstDash val="solid"/>
          </a:ln>
        </p:spPr>
      </p:sp>
      <p:sp>
        <p:nvSpPr>
          <p:cNvPr id="26" name="Text 24"/>
          <p:cNvSpPr/>
          <p:nvPr/>
        </p:nvSpPr>
        <p:spPr>
          <a:xfrm>
            <a:off x="941832" y="4585716"/>
            <a:ext cx="813816" cy="182880"/>
          </a:xfrm>
          <a:prstGeom prst="rect">
            <a:avLst/>
          </a:prstGeom>
          <a:noFill/>
          <a:ln/>
        </p:spPr>
        <p:txBody>
          <a:bodyPr wrap="square" lIns="0" tIns="0" rIns="0" bIns="0" rtlCol="0" anchor="ctr">
            <a:normAutofit/>
          </a:bodyPr>
          <a:lstStyle/>
          <a:p>
            <a:pPr algn="ctr" indent="0" marL="0">
              <a:buNone/>
            </a:pPr>
            <a:r>
              <a:rPr lang="en-US" sz="950" b="1" dirty="0">
                <a:solidFill>
                  <a:srgbClr val="D52B1E"/>
                </a:solidFill>
              </a:rPr>
              <a:t>UPDATE</a:t>
            </a:r>
            <a:endParaRPr lang="en-US" sz="950" dirty="0"/>
          </a:p>
        </p:txBody>
      </p:sp>
      <p:sp>
        <p:nvSpPr>
          <p:cNvPr id="27" name="Text 25"/>
          <p:cNvSpPr/>
          <p:nvPr/>
        </p:nvSpPr>
        <p:spPr>
          <a:xfrm>
            <a:off x="2011680" y="4507992"/>
            <a:ext cx="4389120" cy="292608"/>
          </a:xfrm>
          <a:prstGeom prst="rect">
            <a:avLst/>
          </a:prstGeom>
          <a:noFill/>
          <a:ln/>
        </p:spPr>
        <p:txBody>
          <a:bodyPr wrap="square" lIns="0" tIns="0" rIns="0" bIns="0" rtlCol="0" anchor="ctr">
            <a:normAutofit/>
          </a:bodyPr>
          <a:lstStyle/>
          <a:p>
            <a:pPr indent="0" marL="0">
              <a:buNone/>
            </a:pPr>
            <a:r>
              <a:rPr lang="en-US" sz="1260" b="1" dirty="0">
                <a:solidFill>
                  <a:srgbClr val="1F2937"/>
                </a:solidFill>
              </a:rPr>
              <a:t>Older eligibility restrictions stated in broad terms.</a:t>
            </a:r>
            <a:endParaRPr lang="en-US" sz="1260" dirty="0"/>
          </a:p>
        </p:txBody>
      </p:sp>
      <p:sp>
        <p:nvSpPr>
          <p:cNvPr id="28" name="Text 26"/>
          <p:cNvSpPr/>
          <p:nvPr/>
        </p:nvSpPr>
        <p:spPr>
          <a:xfrm>
            <a:off x="6629400" y="4507992"/>
            <a:ext cx="4526280" cy="310896"/>
          </a:xfrm>
          <a:prstGeom prst="rect">
            <a:avLst/>
          </a:prstGeom>
          <a:noFill/>
          <a:ln/>
        </p:spPr>
        <p:txBody>
          <a:bodyPr wrap="square" lIns="0" tIns="0" rIns="0" bIns="0" rtlCol="0" anchor="ctr">
            <a:normAutofit/>
          </a:bodyPr>
          <a:lstStyle/>
          <a:p>
            <a:pPr indent="0" marL="0">
              <a:buNone/>
            </a:pPr>
            <a:r>
              <a:rPr lang="en-US" sz="1170" dirty="0">
                <a:solidFill>
                  <a:srgbClr val="5B6470"/>
                </a:solidFill>
              </a:rPr>
              <a:t>Use current Arts. 143–144: eligibility + incompatibility.</a:t>
            </a:r>
            <a:endParaRPr lang="en-US" sz="1170" dirty="0"/>
          </a:p>
        </p:txBody>
      </p:sp>
      <p:sp>
        <p:nvSpPr>
          <p:cNvPr id="29" name="Shape 27"/>
          <p:cNvSpPr/>
          <p:nvPr/>
        </p:nvSpPr>
        <p:spPr>
          <a:xfrm>
            <a:off x="685800" y="5148072"/>
            <a:ext cx="10817352" cy="621792"/>
          </a:xfrm>
          <a:prstGeom prst="roundRect">
            <a:avLst>
              <a:gd name="adj" fmla="val 10294"/>
            </a:avLst>
          </a:prstGeom>
          <a:solidFill>
            <a:srgbClr val="FFF9ED"/>
          </a:solidFill>
          <a:ln w="10160">
            <a:solidFill>
              <a:srgbClr val="E2E2E2"/>
            </a:solidFill>
            <a:prstDash val="solid"/>
          </a:ln>
          <a:effectLst>
            <a:outerShdw sx="100000" sy="100000" kx="0" ky="0" algn="bl" rotWithShape="0" blurRad="8.934338916334009e+188" dist="2.382490377689069e+189" dir="2.806532213419321e+221">
              <a:srgbClr val="000000">
                <a:alpha val="1.1999999999999994e+229"/>
              </a:srgbClr>
            </a:outerShdw>
          </a:effectLst>
        </p:spPr>
      </p:sp>
      <p:sp>
        <p:nvSpPr>
          <p:cNvPr id="30" name="Shape 28"/>
          <p:cNvSpPr/>
          <p:nvPr/>
        </p:nvSpPr>
        <p:spPr>
          <a:xfrm>
            <a:off x="868680" y="5294376"/>
            <a:ext cx="960120" cy="310896"/>
          </a:xfrm>
          <a:prstGeom prst="roundRect">
            <a:avLst>
              <a:gd name="adj" fmla="val 23529"/>
            </a:avLst>
          </a:prstGeom>
          <a:solidFill>
            <a:srgbClr val="F5F0E5"/>
          </a:solidFill>
          <a:ln w="12700">
            <a:solidFill>
              <a:srgbClr val="F5F0E5"/>
            </a:solidFill>
            <a:prstDash val="solid"/>
          </a:ln>
        </p:spPr>
      </p:sp>
      <p:sp>
        <p:nvSpPr>
          <p:cNvPr id="31" name="Text 29"/>
          <p:cNvSpPr/>
          <p:nvPr/>
        </p:nvSpPr>
        <p:spPr>
          <a:xfrm>
            <a:off x="941832" y="5344668"/>
            <a:ext cx="813816" cy="182880"/>
          </a:xfrm>
          <a:prstGeom prst="rect">
            <a:avLst/>
          </a:prstGeom>
          <a:noFill/>
          <a:ln/>
        </p:spPr>
        <p:txBody>
          <a:bodyPr wrap="square" lIns="0" tIns="0" rIns="0" bIns="0" rtlCol="0" anchor="ctr">
            <a:normAutofit/>
          </a:bodyPr>
          <a:lstStyle/>
          <a:p>
            <a:pPr algn="ctr" indent="0" marL="0">
              <a:buNone/>
            </a:pPr>
            <a:r>
              <a:rPr lang="en-US" sz="950" b="1" dirty="0">
                <a:solidFill>
                  <a:srgbClr val="B88A3B"/>
                </a:solidFill>
              </a:rPr>
              <a:t>CONTEXTUALISE</a:t>
            </a:r>
            <a:endParaRPr lang="en-US" sz="950" dirty="0"/>
          </a:p>
        </p:txBody>
      </p:sp>
      <p:sp>
        <p:nvSpPr>
          <p:cNvPr id="32" name="Text 30"/>
          <p:cNvSpPr/>
          <p:nvPr/>
        </p:nvSpPr>
        <p:spPr>
          <a:xfrm>
            <a:off x="2011680" y="5266944"/>
            <a:ext cx="4389120" cy="292608"/>
          </a:xfrm>
          <a:prstGeom prst="rect">
            <a:avLst/>
          </a:prstGeom>
          <a:noFill/>
          <a:ln/>
        </p:spPr>
        <p:txBody>
          <a:bodyPr wrap="square" lIns="0" tIns="0" rIns="0" bIns="0" rtlCol="0" anchor="ctr">
            <a:normAutofit/>
          </a:bodyPr>
          <a:lstStyle/>
          <a:p>
            <a:pPr indent="0" marL="0">
              <a:buNone/>
            </a:pPr>
            <a:r>
              <a:rPr lang="en-US" sz="1260" b="1" dirty="0">
                <a:solidFill>
                  <a:srgbClr val="1F2937"/>
                </a:solidFill>
              </a:rPr>
              <a:t>“Advisory body” language.</a:t>
            </a:r>
            <a:endParaRPr lang="en-US" sz="1260" dirty="0"/>
          </a:p>
        </p:txBody>
      </p:sp>
      <p:sp>
        <p:nvSpPr>
          <p:cNvPr id="33" name="Text 31"/>
          <p:cNvSpPr/>
          <p:nvPr/>
        </p:nvSpPr>
        <p:spPr>
          <a:xfrm>
            <a:off x="6629400" y="5266944"/>
            <a:ext cx="4526280" cy="310896"/>
          </a:xfrm>
          <a:prstGeom prst="rect">
            <a:avLst/>
          </a:prstGeom>
          <a:noFill/>
          <a:ln/>
        </p:spPr>
        <p:txBody>
          <a:bodyPr wrap="square" lIns="0" tIns="0" rIns="0" bIns="0" rtlCol="0" anchor="ctr">
            <a:normAutofit/>
          </a:bodyPr>
          <a:lstStyle/>
          <a:p>
            <a:pPr indent="0" marL="0">
              <a:buNone/>
            </a:pPr>
            <a:r>
              <a:rPr lang="en-US" sz="1170" dirty="0">
                <a:solidFill>
                  <a:srgbClr val="5B6470"/>
                </a:solidFill>
              </a:rPr>
              <a:t>A scholarly interpretation, not the literal constitutional status.</a:t>
            </a:r>
            <a:endParaRPr lang="en-US" sz="1170" dirty="0"/>
          </a:p>
        </p:txBody>
      </p:sp>
      <p:sp>
        <p:nvSpPr>
          <p:cNvPr id="34" name="Text 32"/>
          <p:cNvSpPr/>
          <p:nvPr/>
        </p:nvSpPr>
        <p:spPr>
          <a:xfrm>
            <a:off x="914400" y="5925312"/>
            <a:ext cx="10332720" cy="292608"/>
          </a:xfrm>
          <a:prstGeom prst="rect">
            <a:avLst/>
          </a:prstGeom>
          <a:noFill/>
          <a:ln/>
        </p:spPr>
        <p:txBody>
          <a:bodyPr wrap="square" lIns="0" tIns="0" rIns="0" bIns="0" rtlCol="0" anchor="ctr"/>
          <a:lstStyle/>
          <a:p>
            <a:pPr algn="ctr" indent="0" marL="0">
              <a:buNone/>
            </a:pPr>
            <a:r>
              <a:rPr lang="en-US" sz="1340" b="1" dirty="0">
                <a:solidFill>
                  <a:srgbClr val="B88A3B"/>
                </a:solidFill>
              </a:rPr>
              <a:t>Exam strategy: show the classical concept, then add one line of updated constitutional/current information.</a:t>
            </a:r>
            <a:endParaRPr lang="en-US" sz="134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Exam answer framework: “Discuss the National Council of Switzerland”</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A ready-made structure for 8–10 marks</a:t>
            </a:r>
            <a:endParaRPr lang="en-US" sz="1150" dirty="0"/>
          </a:p>
        </p:txBody>
      </p:sp>
      <p:sp>
        <p:nvSpPr>
          <p:cNvPr id="4" name="Shape 2"/>
          <p:cNvSpPr/>
          <p:nvPr/>
        </p:nvSpPr>
        <p:spPr>
          <a:xfrm>
            <a:off x="694944" y="1399032"/>
            <a:ext cx="420624" cy="420624"/>
          </a:xfrm>
          <a:prstGeom prst="ellipse">
            <a:avLst/>
          </a:prstGeom>
          <a:solidFill>
            <a:srgbClr val="D52B1E"/>
          </a:solidFill>
          <a:ln w="12700">
            <a:solidFill>
              <a:srgbClr val="D52B1E"/>
            </a:solidFill>
            <a:prstDash val="solid"/>
          </a:ln>
        </p:spPr>
      </p:sp>
      <p:sp>
        <p:nvSpPr>
          <p:cNvPr id="5" name="Text 3"/>
          <p:cNvSpPr/>
          <p:nvPr/>
        </p:nvSpPr>
        <p:spPr>
          <a:xfrm>
            <a:off x="694944" y="1527048"/>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1</a:t>
            </a:r>
            <a:endParaRPr lang="en-US" sz="950" dirty="0"/>
          </a:p>
        </p:txBody>
      </p:sp>
      <p:sp>
        <p:nvSpPr>
          <p:cNvPr id="6" name="Text 4"/>
          <p:cNvSpPr/>
          <p:nvPr/>
        </p:nvSpPr>
        <p:spPr>
          <a:xfrm>
            <a:off x="1271016" y="1344168"/>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1. Definition</a:t>
            </a:r>
            <a:endParaRPr lang="en-US" sz="1330" dirty="0"/>
          </a:p>
        </p:txBody>
      </p:sp>
      <p:sp>
        <p:nvSpPr>
          <p:cNvPr id="7" name="Text 5"/>
          <p:cNvSpPr/>
          <p:nvPr/>
        </p:nvSpPr>
        <p:spPr>
          <a:xfrm>
            <a:off x="1271016" y="1682496"/>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People’s chamber of the Federal Assembly; 200 members.</a:t>
            </a:r>
            <a:endParaRPr lang="en-US" sz="1150" dirty="0"/>
          </a:p>
        </p:txBody>
      </p:sp>
      <p:sp>
        <p:nvSpPr>
          <p:cNvPr id="8" name="Shape 6"/>
          <p:cNvSpPr/>
          <p:nvPr/>
        </p:nvSpPr>
        <p:spPr>
          <a:xfrm>
            <a:off x="6227064" y="1399032"/>
            <a:ext cx="420624" cy="420624"/>
          </a:xfrm>
          <a:prstGeom prst="ellipse">
            <a:avLst/>
          </a:prstGeom>
          <a:solidFill>
            <a:srgbClr val="D52B1E"/>
          </a:solidFill>
          <a:ln w="12700">
            <a:solidFill>
              <a:srgbClr val="D52B1E"/>
            </a:solidFill>
            <a:prstDash val="solid"/>
          </a:ln>
        </p:spPr>
      </p:sp>
      <p:sp>
        <p:nvSpPr>
          <p:cNvPr id="9" name="Text 7"/>
          <p:cNvSpPr/>
          <p:nvPr/>
        </p:nvSpPr>
        <p:spPr>
          <a:xfrm>
            <a:off x="6227064" y="1527048"/>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2</a:t>
            </a:r>
            <a:endParaRPr lang="en-US" sz="950" dirty="0"/>
          </a:p>
        </p:txBody>
      </p:sp>
      <p:sp>
        <p:nvSpPr>
          <p:cNvPr id="10" name="Text 8"/>
          <p:cNvSpPr/>
          <p:nvPr/>
        </p:nvSpPr>
        <p:spPr>
          <a:xfrm>
            <a:off x="6803136" y="1344168"/>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2. Composition</a:t>
            </a:r>
            <a:endParaRPr lang="en-US" sz="1330" dirty="0"/>
          </a:p>
        </p:txBody>
      </p:sp>
      <p:sp>
        <p:nvSpPr>
          <p:cNvPr id="11" name="Text 9"/>
          <p:cNvSpPr/>
          <p:nvPr/>
        </p:nvSpPr>
        <p:spPr>
          <a:xfrm>
            <a:off x="6803136" y="1682496"/>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Seats allocated among cantons by population; minimum one each.</a:t>
            </a:r>
            <a:endParaRPr lang="en-US" sz="1150" dirty="0"/>
          </a:p>
        </p:txBody>
      </p:sp>
      <p:sp>
        <p:nvSpPr>
          <p:cNvPr id="12" name="Shape 10"/>
          <p:cNvSpPr/>
          <p:nvPr/>
        </p:nvSpPr>
        <p:spPr>
          <a:xfrm>
            <a:off x="694944" y="2560320"/>
            <a:ext cx="420624" cy="420624"/>
          </a:xfrm>
          <a:prstGeom prst="ellipse">
            <a:avLst/>
          </a:prstGeom>
          <a:solidFill>
            <a:srgbClr val="D52B1E"/>
          </a:solidFill>
          <a:ln w="12700">
            <a:solidFill>
              <a:srgbClr val="D52B1E"/>
            </a:solidFill>
            <a:prstDash val="solid"/>
          </a:ln>
        </p:spPr>
      </p:sp>
      <p:sp>
        <p:nvSpPr>
          <p:cNvPr id="13" name="Text 11"/>
          <p:cNvSpPr/>
          <p:nvPr/>
        </p:nvSpPr>
        <p:spPr>
          <a:xfrm>
            <a:off x="694944" y="2688336"/>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3</a:t>
            </a:r>
            <a:endParaRPr lang="en-US" sz="950" dirty="0"/>
          </a:p>
        </p:txBody>
      </p:sp>
      <p:sp>
        <p:nvSpPr>
          <p:cNvPr id="14" name="Text 12"/>
          <p:cNvSpPr/>
          <p:nvPr/>
        </p:nvSpPr>
        <p:spPr>
          <a:xfrm>
            <a:off x="1271016" y="2505456"/>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3. Election</a:t>
            </a:r>
            <a:endParaRPr lang="en-US" sz="1330" dirty="0"/>
          </a:p>
        </p:txBody>
      </p:sp>
      <p:sp>
        <p:nvSpPr>
          <p:cNvPr id="15" name="Text 13"/>
          <p:cNvSpPr/>
          <p:nvPr/>
        </p:nvSpPr>
        <p:spPr>
          <a:xfrm>
            <a:off x="1271016" y="2843784"/>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Direct election; PR in multi-seat cantons, majority in six one-seat cantons.</a:t>
            </a:r>
            <a:endParaRPr lang="en-US" sz="1150" dirty="0"/>
          </a:p>
        </p:txBody>
      </p:sp>
      <p:sp>
        <p:nvSpPr>
          <p:cNvPr id="16" name="Shape 14"/>
          <p:cNvSpPr/>
          <p:nvPr/>
        </p:nvSpPr>
        <p:spPr>
          <a:xfrm>
            <a:off x="6227064" y="2560320"/>
            <a:ext cx="420624" cy="420624"/>
          </a:xfrm>
          <a:prstGeom prst="ellipse">
            <a:avLst/>
          </a:prstGeom>
          <a:solidFill>
            <a:srgbClr val="D52B1E"/>
          </a:solidFill>
          <a:ln w="12700">
            <a:solidFill>
              <a:srgbClr val="D52B1E"/>
            </a:solidFill>
            <a:prstDash val="solid"/>
          </a:ln>
        </p:spPr>
      </p:sp>
      <p:sp>
        <p:nvSpPr>
          <p:cNvPr id="17" name="Text 15"/>
          <p:cNvSpPr/>
          <p:nvPr/>
        </p:nvSpPr>
        <p:spPr>
          <a:xfrm>
            <a:off x="6227064" y="2688336"/>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4</a:t>
            </a:r>
            <a:endParaRPr lang="en-US" sz="950" dirty="0"/>
          </a:p>
        </p:txBody>
      </p:sp>
      <p:sp>
        <p:nvSpPr>
          <p:cNvPr id="18" name="Text 16"/>
          <p:cNvSpPr/>
          <p:nvPr/>
        </p:nvSpPr>
        <p:spPr>
          <a:xfrm>
            <a:off x="6803136" y="2505456"/>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4. Qualification</a:t>
            </a:r>
            <a:endParaRPr lang="en-US" sz="1330" dirty="0"/>
          </a:p>
        </p:txBody>
      </p:sp>
      <p:sp>
        <p:nvSpPr>
          <p:cNvPr id="19" name="Text 17"/>
          <p:cNvSpPr/>
          <p:nvPr/>
        </p:nvSpPr>
        <p:spPr>
          <a:xfrm>
            <a:off x="6803136" y="2843784"/>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Swiss citizens 18+ may vote; eligible voters may stand; incompatibility rules apply.</a:t>
            </a:r>
            <a:endParaRPr lang="en-US" sz="1150" dirty="0"/>
          </a:p>
        </p:txBody>
      </p:sp>
      <p:sp>
        <p:nvSpPr>
          <p:cNvPr id="20" name="Shape 18"/>
          <p:cNvSpPr/>
          <p:nvPr/>
        </p:nvSpPr>
        <p:spPr>
          <a:xfrm>
            <a:off x="694944" y="3721608"/>
            <a:ext cx="420624" cy="420624"/>
          </a:xfrm>
          <a:prstGeom prst="ellipse">
            <a:avLst/>
          </a:prstGeom>
          <a:solidFill>
            <a:srgbClr val="D52B1E"/>
          </a:solidFill>
          <a:ln w="12700">
            <a:solidFill>
              <a:srgbClr val="D52B1E"/>
            </a:solidFill>
            <a:prstDash val="solid"/>
          </a:ln>
        </p:spPr>
      </p:sp>
      <p:sp>
        <p:nvSpPr>
          <p:cNvPr id="21" name="Text 19"/>
          <p:cNvSpPr/>
          <p:nvPr/>
        </p:nvSpPr>
        <p:spPr>
          <a:xfrm>
            <a:off x="694944" y="3849624"/>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5</a:t>
            </a:r>
            <a:endParaRPr lang="en-US" sz="950" dirty="0"/>
          </a:p>
        </p:txBody>
      </p:sp>
      <p:sp>
        <p:nvSpPr>
          <p:cNvPr id="22" name="Text 20"/>
          <p:cNvSpPr/>
          <p:nvPr/>
        </p:nvSpPr>
        <p:spPr>
          <a:xfrm>
            <a:off x="1271016" y="3666744"/>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5. Tenure &amp; sessions</a:t>
            </a:r>
            <a:endParaRPr lang="en-US" sz="1330" dirty="0"/>
          </a:p>
        </p:txBody>
      </p:sp>
      <p:sp>
        <p:nvSpPr>
          <p:cNvPr id="23" name="Text 21"/>
          <p:cNvSpPr/>
          <p:nvPr/>
        </p:nvSpPr>
        <p:spPr>
          <a:xfrm>
            <a:off x="1271016" y="4005072"/>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Four-year term; four ordinary sessions annually; quorum = majority.</a:t>
            </a:r>
            <a:endParaRPr lang="en-US" sz="1150" dirty="0"/>
          </a:p>
        </p:txBody>
      </p:sp>
      <p:sp>
        <p:nvSpPr>
          <p:cNvPr id="24" name="Shape 22"/>
          <p:cNvSpPr/>
          <p:nvPr/>
        </p:nvSpPr>
        <p:spPr>
          <a:xfrm>
            <a:off x="6227064" y="3721608"/>
            <a:ext cx="420624" cy="420624"/>
          </a:xfrm>
          <a:prstGeom prst="ellipse">
            <a:avLst/>
          </a:prstGeom>
          <a:solidFill>
            <a:srgbClr val="D52B1E"/>
          </a:solidFill>
          <a:ln w="12700">
            <a:solidFill>
              <a:srgbClr val="D52B1E"/>
            </a:solidFill>
            <a:prstDash val="solid"/>
          </a:ln>
        </p:spPr>
      </p:sp>
      <p:sp>
        <p:nvSpPr>
          <p:cNvPr id="25" name="Text 23"/>
          <p:cNvSpPr/>
          <p:nvPr/>
        </p:nvSpPr>
        <p:spPr>
          <a:xfrm>
            <a:off x="6227064" y="3849624"/>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6</a:t>
            </a:r>
            <a:endParaRPr lang="en-US" sz="950" dirty="0"/>
          </a:p>
        </p:txBody>
      </p:sp>
      <p:sp>
        <p:nvSpPr>
          <p:cNvPr id="26" name="Text 24"/>
          <p:cNvSpPr/>
          <p:nvPr/>
        </p:nvSpPr>
        <p:spPr>
          <a:xfrm>
            <a:off x="6803136" y="3666744"/>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6. Presidency &amp; debates</a:t>
            </a:r>
            <a:endParaRPr lang="en-US" sz="1330" dirty="0"/>
          </a:p>
        </p:txBody>
      </p:sp>
      <p:sp>
        <p:nvSpPr>
          <p:cNvPr id="27" name="Text 25"/>
          <p:cNvSpPr/>
          <p:nvPr/>
        </p:nvSpPr>
        <p:spPr>
          <a:xfrm>
            <a:off x="6803136" y="4005072"/>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President for one year; public, rule-governed proceedings.</a:t>
            </a:r>
            <a:endParaRPr lang="en-US" sz="1150" dirty="0"/>
          </a:p>
        </p:txBody>
      </p:sp>
      <p:sp>
        <p:nvSpPr>
          <p:cNvPr id="28" name="Shape 26"/>
          <p:cNvSpPr/>
          <p:nvPr/>
        </p:nvSpPr>
        <p:spPr>
          <a:xfrm>
            <a:off x="694944" y="4882896"/>
            <a:ext cx="420624" cy="420624"/>
          </a:xfrm>
          <a:prstGeom prst="ellipse">
            <a:avLst/>
          </a:prstGeom>
          <a:solidFill>
            <a:srgbClr val="D52B1E"/>
          </a:solidFill>
          <a:ln w="12700">
            <a:solidFill>
              <a:srgbClr val="D52B1E"/>
            </a:solidFill>
            <a:prstDash val="solid"/>
          </a:ln>
        </p:spPr>
      </p:sp>
      <p:sp>
        <p:nvSpPr>
          <p:cNvPr id="29" name="Text 27"/>
          <p:cNvSpPr/>
          <p:nvPr/>
        </p:nvSpPr>
        <p:spPr>
          <a:xfrm>
            <a:off x="694944" y="5010912"/>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7</a:t>
            </a:r>
            <a:endParaRPr lang="en-US" sz="950" dirty="0"/>
          </a:p>
        </p:txBody>
      </p:sp>
      <p:sp>
        <p:nvSpPr>
          <p:cNvPr id="30" name="Text 28"/>
          <p:cNvSpPr/>
          <p:nvPr/>
        </p:nvSpPr>
        <p:spPr>
          <a:xfrm>
            <a:off x="1271016" y="4828032"/>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7. Distinctive feature</a:t>
            </a:r>
            <a:endParaRPr lang="en-US" sz="1330" dirty="0"/>
          </a:p>
        </p:txBody>
      </p:sp>
      <p:sp>
        <p:nvSpPr>
          <p:cNvPr id="31" name="Text 29"/>
          <p:cNvSpPr/>
          <p:nvPr/>
        </p:nvSpPr>
        <p:spPr>
          <a:xfrm>
            <a:off x="1271016" y="5166360"/>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Equal bicameralism + direct democracy + no Westminster-style official opposition.</a:t>
            </a:r>
            <a:endParaRPr lang="en-US" sz="1150" dirty="0"/>
          </a:p>
        </p:txBody>
      </p:sp>
      <p:sp>
        <p:nvSpPr>
          <p:cNvPr id="32" name="Shape 30"/>
          <p:cNvSpPr/>
          <p:nvPr/>
        </p:nvSpPr>
        <p:spPr>
          <a:xfrm>
            <a:off x="6227064" y="4882896"/>
            <a:ext cx="420624" cy="420624"/>
          </a:xfrm>
          <a:prstGeom prst="ellipse">
            <a:avLst/>
          </a:prstGeom>
          <a:solidFill>
            <a:srgbClr val="B88A3B"/>
          </a:solidFill>
          <a:ln w="12700">
            <a:solidFill>
              <a:srgbClr val="B88A3B"/>
            </a:solidFill>
            <a:prstDash val="solid"/>
          </a:ln>
        </p:spPr>
      </p:sp>
      <p:sp>
        <p:nvSpPr>
          <p:cNvPr id="33" name="Text 31"/>
          <p:cNvSpPr/>
          <p:nvPr/>
        </p:nvSpPr>
        <p:spPr>
          <a:xfrm>
            <a:off x="6227064" y="5010912"/>
            <a:ext cx="420624" cy="164592"/>
          </a:xfrm>
          <a:prstGeom prst="rect">
            <a:avLst/>
          </a:prstGeom>
          <a:noFill/>
          <a:ln/>
        </p:spPr>
        <p:txBody>
          <a:bodyPr wrap="square" lIns="0" tIns="0" rIns="0" bIns="0" rtlCol="0" anchor="ctr"/>
          <a:lstStyle/>
          <a:p>
            <a:pPr algn="ctr" indent="0" marL="0">
              <a:buNone/>
            </a:pPr>
            <a:r>
              <a:rPr lang="en-US" sz="950" b="1" dirty="0">
                <a:solidFill>
                  <a:srgbClr val="FFFFFF"/>
                </a:solidFill>
              </a:rPr>
              <a:t>8</a:t>
            </a:r>
            <a:endParaRPr lang="en-US" sz="950" dirty="0"/>
          </a:p>
        </p:txBody>
      </p:sp>
      <p:sp>
        <p:nvSpPr>
          <p:cNvPr id="34" name="Text 32"/>
          <p:cNvSpPr/>
          <p:nvPr/>
        </p:nvSpPr>
        <p:spPr>
          <a:xfrm>
            <a:off x="6803136" y="4828032"/>
            <a:ext cx="1828800" cy="256032"/>
          </a:xfrm>
          <a:prstGeom prst="rect">
            <a:avLst/>
          </a:prstGeom>
          <a:noFill/>
          <a:ln/>
        </p:spPr>
        <p:txBody>
          <a:bodyPr wrap="square" lIns="0" tIns="0" rIns="0" bIns="0" rtlCol="0" anchor="ctr"/>
          <a:lstStyle/>
          <a:p>
            <a:pPr indent="0" marL="0">
              <a:buNone/>
            </a:pPr>
            <a:r>
              <a:rPr lang="en-US" sz="1330" b="1" dirty="0">
                <a:solidFill>
                  <a:srgbClr val="1F2937"/>
                </a:solidFill>
              </a:rPr>
              <a:t>8. Scholar line</a:t>
            </a:r>
            <a:endParaRPr lang="en-US" sz="1330" dirty="0"/>
          </a:p>
        </p:txBody>
      </p:sp>
      <p:sp>
        <p:nvSpPr>
          <p:cNvPr id="35" name="Text 33"/>
          <p:cNvSpPr/>
          <p:nvPr/>
        </p:nvSpPr>
        <p:spPr>
          <a:xfrm>
            <a:off x="6803136" y="5166360"/>
            <a:ext cx="4480560" cy="502920"/>
          </a:xfrm>
          <a:prstGeom prst="rect">
            <a:avLst/>
          </a:prstGeom>
          <a:noFill/>
          <a:ln/>
        </p:spPr>
        <p:txBody>
          <a:bodyPr wrap="square" lIns="0" tIns="0" rIns="0" bIns="0" rtlCol="0" anchor="ctr">
            <a:normAutofit/>
          </a:bodyPr>
          <a:lstStyle/>
          <a:p>
            <a:pPr indent="0" marL="0">
              <a:buNone/>
            </a:pPr>
            <a:r>
              <a:rPr lang="en-US" sz="1150" dirty="0">
                <a:solidFill>
                  <a:srgbClr val="5B6470"/>
                </a:solidFill>
              </a:rPr>
              <a:t>Use Codding or Rappard, then critically relate it to Article 148.</a:t>
            </a:r>
            <a:endParaRPr lang="en-US" sz="1150" dirty="0"/>
          </a:p>
        </p:txBody>
      </p:sp>
      <p:sp>
        <p:nvSpPr>
          <p:cNvPr id="36" name="Shape 34"/>
          <p:cNvSpPr/>
          <p:nvPr/>
        </p:nvSpPr>
        <p:spPr>
          <a:xfrm>
            <a:off x="4315968" y="5971032"/>
            <a:ext cx="3566160" cy="310896"/>
          </a:xfrm>
          <a:prstGeom prst="roundRect">
            <a:avLst>
              <a:gd name="adj" fmla="val 23529"/>
            </a:avLst>
          </a:prstGeom>
          <a:solidFill>
            <a:srgbClr val="F5F0E5"/>
          </a:solidFill>
          <a:ln w="12700">
            <a:solidFill>
              <a:srgbClr val="F5F0E5"/>
            </a:solidFill>
            <a:prstDash val="solid"/>
          </a:ln>
        </p:spPr>
      </p:sp>
      <p:sp>
        <p:nvSpPr>
          <p:cNvPr id="37" name="Text 35"/>
          <p:cNvSpPr/>
          <p:nvPr/>
        </p:nvSpPr>
        <p:spPr>
          <a:xfrm>
            <a:off x="4389120" y="6021324"/>
            <a:ext cx="3419856" cy="182880"/>
          </a:xfrm>
          <a:prstGeom prst="rect">
            <a:avLst/>
          </a:prstGeom>
          <a:noFill/>
          <a:ln/>
        </p:spPr>
        <p:txBody>
          <a:bodyPr wrap="square" lIns="0" tIns="0" rIns="0" bIns="0" rtlCol="0" anchor="ctr">
            <a:normAutofit/>
          </a:bodyPr>
          <a:lstStyle/>
          <a:p>
            <a:pPr algn="ctr" indent="0" marL="0">
              <a:buNone/>
            </a:pPr>
            <a:r>
              <a:rPr lang="en-US" sz="950" b="1" dirty="0">
                <a:solidFill>
                  <a:srgbClr val="B88A3B"/>
                </a:solidFill>
              </a:rPr>
              <a:t>Finish with a 2-line analytical conclusion</a:t>
            </a:r>
            <a:endParaRPr lang="en-US" sz="95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Quick recap + likely exam questions</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Use this slide for the last five minutes of class</a:t>
            </a:r>
            <a:endParaRPr lang="en-US" sz="1150" dirty="0"/>
          </a:p>
        </p:txBody>
      </p:sp>
      <p:sp>
        <p:nvSpPr>
          <p:cNvPr id="4" name="Text 2"/>
          <p:cNvSpPr/>
          <p:nvPr/>
        </p:nvSpPr>
        <p:spPr>
          <a:xfrm>
            <a:off x="822960" y="1353312"/>
            <a:ext cx="320040" cy="256032"/>
          </a:xfrm>
          <a:prstGeom prst="rect">
            <a:avLst/>
          </a:prstGeom>
          <a:noFill/>
          <a:ln/>
        </p:spPr>
        <p:txBody>
          <a:bodyPr wrap="square" lIns="0" tIns="0" rIns="0" bIns="0" rtlCol="0" anchor="ctr"/>
          <a:lstStyle/>
          <a:p>
            <a:pPr indent="0" marL="0">
              <a:buNone/>
            </a:pPr>
            <a:r>
              <a:rPr lang="en-US" sz="1700" b="1" dirty="0">
                <a:solidFill>
                  <a:srgbClr val="D52B1E"/>
                </a:solidFill>
              </a:rPr>
              <a:t>✓</a:t>
            </a:r>
            <a:endParaRPr lang="en-US" sz="1700" dirty="0"/>
          </a:p>
        </p:txBody>
      </p:sp>
      <p:sp>
        <p:nvSpPr>
          <p:cNvPr id="5" name="Text 3"/>
          <p:cNvSpPr/>
          <p:nvPr/>
        </p:nvSpPr>
        <p:spPr>
          <a:xfrm>
            <a:off x="1234440" y="1353312"/>
            <a:ext cx="1920240" cy="274320"/>
          </a:xfrm>
          <a:prstGeom prst="rect">
            <a:avLst/>
          </a:prstGeom>
          <a:noFill/>
          <a:ln/>
        </p:spPr>
        <p:txBody>
          <a:bodyPr wrap="square" lIns="0" tIns="0" rIns="0" bIns="0" rtlCol="0" anchor="ctr"/>
          <a:lstStyle/>
          <a:p>
            <a:pPr indent="0" marL="0">
              <a:buNone/>
            </a:pPr>
            <a:r>
              <a:rPr lang="en-US" sz="1400" b="1" dirty="0">
                <a:solidFill>
                  <a:srgbClr val="1F2937"/>
                </a:solidFill>
              </a:rPr>
              <a:t>Federal Assembly</a:t>
            </a:r>
            <a:endParaRPr lang="en-US" sz="1400" dirty="0"/>
          </a:p>
        </p:txBody>
      </p:sp>
      <p:sp>
        <p:nvSpPr>
          <p:cNvPr id="6" name="Text 4"/>
          <p:cNvSpPr/>
          <p:nvPr/>
        </p:nvSpPr>
        <p:spPr>
          <a:xfrm>
            <a:off x="3154680" y="1353312"/>
            <a:ext cx="7498080" cy="274320"/>
          </a:xfrm>
          <a:prstGeom prst="rect">
            <a:avLst/>
          </a:prstGeom>
          <a:noFill/>
          <a:ln/>
        </p:spPr>
        <p:txBody>
          <a:bodyPr wrap="square" lIns="0" tIns="0" rIns="0" bIns="0" rtlCol="0" anchor="ctr">
            <a:normAutofit/>
          </a:bodyPr>
          <a:lstStyle/>
          <a:p>
            <a:pPr indent="0" marL="0">
              <a:buNone/>
            </a:pPr>
            <a:r>
              <a:rPr lang="en-US" sz="1260" dirty="0">
                <a:solidFill>
                  <a:srgbClr val="5B6470"/>
                </a:solidFill>
              </a:rPr>
              <a:t>246 members; 200 + 46; equal chambers.</a:t>
            </a:r>
            <a:endParaRPr lang="en-US" sz="1260" dirty="0"/>
          </a:p>
        </p:txBody>
      </p:sp>
      <p:sp>
        <p:nvSpPr>
          <p:cNvPr id="7" name="Text 5"/>
          <p:cNvSpPr/>
          <p:nvPr/>
        </p:nvSpPr>
        <p:spPr>
          <a:xfrm>
            <a:off x="822960" y="1993392"/>
            <a:ext cx="320040" cy="256032"/>
          </a:xfrm>
          <a:prstGeom prst="rect">
            <a:avLst/>
          </a:prstGeom>
          <a:noFill/>
          <a:ln/>
        </p:spPr>
        <p:txBody>
          <a:bodyPr wrap="square" lIns="0" tIns="0" rIns="0" bIns="0" rtlCol="0" anchor="ctr"/>
          <a:lstStyle/>
          <a:p>
            <a:pPr indent="0" marL="0">
              <a:buNone/>
            </a:pPr>
            <a:r>
              <a:rPr lang="en-US" sz="1700" b="1" dirty="0">
                <a:solidFill>
                  <a:srgbClr val="D52B1E"/>
                </a:solidFill>
              </a:rPr>
              <a:t>✓</a:t>
            </a:r>
            <a:endParaRPr lang="en-US" sz="1700" dirty="0"/>
          </a:p>
        </p:txBody>
      </p:sp>
      <p:sp>
        <p:nvSpPr>
          <p:cNvPr id="8" name="Text 6"/>
          <p:cNvSpPr/>
          <p:nvPr/>
        </p:nvSpPr>
        <p:spPr>
          <a:xfrm>
            <a:off x="1234440" y="1993392"/>
            <a:ext cx="1920240" cy="274320"/>
          </a:xfrm>
          <a:prstGeom prst="rect">
            <a:avLst/>
          </a:prstGeom>
          <a:noFill/>
          <a:ln/>
        </p:spPr>
        <p:txBody>
          <a:bodyPr wrap="square" lIns="0" tIns="0" rIns="0" bIns="0" rtlCol="0" anchor="ctr"/>
          <a:lstStyle/>
          <a:p>
            <a:pPr indent="0" marL="0">
              <a:buNone/>
            </a:pPr>
            <a:r>
              <a:rPr lang="en-US" sz="1400" b="1" dirty="0">
                <a:solidFill>
                  <a:srgbClr val="1F2937"/>
                </a:solidFill>
              </a:rPr>
              <a:t>National Council</a:t>
            </a:r>
            <a:endParaRPr lang="en-US" sz="1400" dirty="0"/>
          </a:p>
        </p:txBody>
      </p:sp>
      <p:sp>
        <p:nvSpPr>
          <p:cNvPr id="9" name="Text 7"/>
          <p:cNvSpPr/>
          <p:nvPr/>
        </p:nvSpPr>
        <p:spPr>
          <a:xfrm>
            <a:off x="3154680" y="1993392"/>
            <a:ext cx="7498080" cy="274320"/>
          </a:xfrm>
          <a:prstGeom prst="rect">
            <a:avLst/>
          </a:prstGeom>
          <a:noFill/>
          <a:ln/>
        </p:spPr>
        <p:txBody>
          <a:bodyPr wrap="square" lIns="0" tIns="0" rIns="0" bIns="0" rtlCol="0" anchor="ctr">
            <a:normAutofit/>
          </a:bodyPr>
          <a:lstStyle/>
          <a:p>
            <a:pPr indent="0" marL="0">
              <a:buNone/>
            </a:pPr>
            <a:r>
              <a:rPr lang="en-US" sz="1260" dirty="0">
                <a:solidFill>
                  <a:srgbClr val="5B6470"/>
                </a:solidFill>
              </a:rPr>
              <a:t>represents the People; 200 seats; direct election.</a:t>
            </a:r>
            <a:endParaRPr lang="en-US" sz="1260" dirty="0"/>
          </a:p>
        </p:txBody>
      </p:sp>
      <p:sp>
        <p:nvSpPr>
          <p:cNvPr id="10" name="Text 8"/>
          <p:cNvSpPr/>
          <p:nvPr/>
        </p:nvSpPr>
        <p:spPr>
          <a:xfrm>
            <a:off x="822960" y="2633472"/>
            <a:ext cx="320040" cy="256032"/>
          </a:xfrm>
          <a:prstGeom prst="rect">
            <a:avLst/>
          </a:prstGeom>
          <a:noFill/>
          <a:ln/>
        </p:spPr>
        <p:txBody>
          <a:bodyPr wrap="square" lIns="0" tIns="0" rIns="0" bIns="0" rtlCol="0" anchor="ctr"/>
          <a:lstStyle/>
          <a:p>
            <a:pPr indent="0" marL="0">
              <a:buNone/>
            </a:pPr>
            <a:r>
              <a:rPr lang="en-US" sz="1700" b="1" dirty="0">
                <a:solidFill>
                  <a:srgbClr val="D52B1E"/>
                </a:solidFill>
              </a:rPr>
              <a:t>✓</a:t>
            </a:r>
            <a:endParaRPr lang="en-US" sz="1700" dirty="0"/>
          </a:p>
        </p:txBody>
      </p:sp>
      <p:sp>
        <p:nvSpPr>
          <p:cNvPr id="11" name="Text 9"/>
          <p:cNvSpPr/>
          <p:nvPr/>
        </p:nvSpPr>
        <p:spPr>
          <a:xfrm>
            <a:off x="1234440" y="2633472"/>
            <a:ext cx="1920240" cy="274320"/>
          </a:xfrm>
          <a:prstGeom prst="rect">
            <a:avLst/>
          </a:prstGeom>
          <a:noFill/>
          <a:ln/>
        </p:spPr>
        <p:txBody>
          <a:bodyPr wrap="square" lIns="0" tIns="0" rIns="0" bIns="0" rtlCol="0" anchor="ctr"/>
          <a:lstStyle/>
          <a:p>
            <a:pPr indent="0" marL="0">
              <a:buNone/>
            </a:pPr>
            <a:r>
              <a:rPr lang="en-US" sz="1400" b="1" dirty="0">
                <a:solidFill>
                  <a:srgbClr val="1F2937"/>
                </a:solidFill>
              </a:rPr>
              <a:t>Election</a:t>
            </a:r>
            <a:endParaRPr lang="en-US" sz="1400" dirty="0"/>
          </a:p>
        </p:txBody>
      </p:sp>
      <p:sp>
        <p:nvSpPr>
          <p:cNvPr id="12" name="Text 10"/>
          <p:cNvSpPr/>
          <p:nvPr/>
        </p:nvSpPr>
        <p:spPr>
          <a:xfrm>
            <a:off x="3154680" y="2633472"/>
            <a:ext cx="7498080" cy="274320"/>
          </a:xfrm>
          <a:prstGeom prst="rect">
            <a:avLst/>
          </a:prstGeom>
          <a:noFill/>
          <a:ln/>
        </p:spPr>
        <p:txBody>
          <a:bodyPr wrap="square" lIns="0" tIns="0" rIns="0" bIns="0" rtlCol="0" anchor="ctr">
            <a:normAutofit/>
          </a:bodyPr>
          <a:lstStyle/>
          <a:p>
            <a:pPr indent="0" marL="0">
              <a:buNone/>
            </a:pPr>
            <a:r>
              <a:rPr lang="en-US" sz="1260" dirty="0">
                <a:solidFill>
                  <a:srgbClr val="5B6470"/>
                </a:solidFill>
              </a:rPr>
              <a:t>PR in 20 multi-seat cantons; majority in 6 one-seat cantons.</a:t>
            </a:r>
            <a:endParaRPr lang="en-US" sz="1260" dirty="0"/>
          </a:p>
        </p:txBody>
      </p:sp>
      <p:sp>
        <p:nvSpPr>
          <p:cNvPr id="13" name="Text 11"/>
          <p:cNvSpPr/>
          <p:nvPr/>
        </p:nvSpPr>
        <p:spPr>
          <a:xfrm>
            <a:off x="822960" y="3273552"/>
            <a:ext cx="320040" cy="256032"/>
          </a:xfrm>
          <a:prstGeom prst="rect">
            <a:avLst/>
          </a:prstGeom>
          <a:noFill/>
          <a:ln/>
        </p:spPr>
        <p:txBody>
          <a:bodyPr wrap="square" lIns="0" tIns="0" rIns="0" bIns="0" rtlCol="0" anchor="ctr"/>
          <a:lstStyle/>
          <a:p>
            <a:pPr indent="0" marL="0">
              <a:buNone/>
            </a:pPr>
            <a:r>
              <a:rPr lang="en-US" sz="1700" b="1" dirty="0">
                <a:solidFill>
                  <a:srgbClr val="D52B1E"/>
                </a:solidFill>
              </a:rPr>
              <a:t>✓</a:t>
            </a:r>
            <a:endParaRPr lang="en-US" sz="1700" dirty="0"/>
          </a:p>
        </p:txBody>
      </p:sp>
      <p:sp>
        <p:nvSpPr>
          <p:cNvPr id="14" name="Text 12"/>
          <p:cNvSpPr/>
          <p:nvPr/>
        </p:nvSpPr>
        <p:spPr>
          <a:xfrm>
            <a:off x="1234440" y="3273552"/>
            <a:ext cx="1920240" cy="274320"/>
          </a:xfrm>
          <a:prstGeom prst="rect">
            <a:avLst/>
          </a:prstGeom>
          <a:noFill/>
          <a:ln/>
        </p:spPr>
        <p:txBody>
          <a:bodyPr wrap="square" lIns="0" tIns="0" rIns="0" bIns="0" rtlCol="0" anchor="ctr"/>
          <a:lstStyle/>
          <a:p>
            <a:pPr indent="0" marL="0">
              <a:buNone/>
            </a:pPr>
            <a:r>
              <a:rPr lang="en-US" sz="1400" b="1" dirty="0">
                <a:solidFill>
                  <a:srgbClr val="1F2937"/>
                </a:solidFill>
              </a:rPr>
              <a:t>Direct democracy</a:t>
            </a:r>
            <a:endParaRPr lang="en-US" sz="1400" dirty="0"/>
          </a:p>
        </p:txBody>
      </p:sp>
      <p:sp>
        <p:nvSpPr>
          <p:cNvPr id="15" name="Text 13"/>
          <p:cNvSpPr/>
          <p:nvPr/>
        </p:nvSpPr>
        <p:spPr>
          <a:xfrm>
            <a:off x="3154680" y="3273552"/>
            <a:ext cx="7498080" cy="274320"/>
          </a:xfrm>
          <a:prstGeom prst="rect">
            <a:avLst/>
          </a:prstGeom>
          <a:noFill/>
          <a:ln/>
        </p:spPr>
        <p:txBody>
          <a:bodyPr wrap="square" lIns="0" tIns="0" rIns="0" bIns="0" rtlCol="0" anchor="ctr">
            <a:normAutofit/>
          </a:bodyPr>
          <a:lstStyle/>
          <a:p>
            <a:pPr indent="0" marL="0">
              <a:buNone/>
            </a:pPr>
            <a:r>
              <a:rPr lang="en-US" sz="1260" dirty="0">
                <a:solidFill>
                  <a:srgbClr val="5B6470"/>
                </a:solidFill>
              </a:rPr>
              <a:t>Parliament is supreme subject to People and Cantons.</a:t>
            </a:r>
            <a:endParaRPr lang="en-US" sz="1260" dirty="0"/>
          </a:p>
        </p:txBody>
      </p:sp>
      <p:sp>
        <p:nvSpPr>
          <p:cNvPr id="16" name="Text 14"/>
          <p:cNvSpPr/>
          <p:nvPr/>
        </p:nvSpPr>
        <p:spPr>
          <a:xfrm>
            <a:off x="822960" y="3913632"/>
            <a:ext cx="320040" cy="256032"/>
          </a:xfrm>
          <a:prstGeom prst="rect">
            <a:avLst/>
          </a:prstGeom>
          <a:noFill/>
          <a:ln/>
        </p:spPr>
        <p:txBody>
          <a:bodyPr wrap="square" lIns="0" tIns="0" rIns="0" bIns="0" rtlCol="0" anchor="ctr"/>
          <a:lstStyle/>
          <a:p>
            <a:pPr indent="0" marL="0">
              <a:buNone/>
            </a:pPr>
            <a:r>
              <a:rPr lang="en-US" sz="1700" b="1" dirty="0">
                <a:solidFill>
                  <a:srgbClr val="D52B1E"/>
                </a:solidFill>
              </a:rPr>
              <a:t>✓</a:t>
            </a:r>
            <a:endParaRPr lang="en-US" sz="1700" dirty="0"/>
          </a:p>
        </p:txBody>
      </p:sp>
      <p:sp>
        <p:nvSpPr>
          <p:cNvPr id="17" name="Text 15"/>
          <p:cNvSpPr/>
          <p:nvPr/>
        </p:nvSpPr>
        <p:spPr>
          <a:xfrm>
            <a:off x="1234440" y="3913632"/>
            <a:ext cx="1920240" cy="274320"/>
          </a:xfrm>
          <a:prstGeom prst="rect">
            <a:avLst/>
          </a:prstGeom>
          <a:noFill/>
          <a:ln/>
        </p:spPr>
        <p:txBody>
          <a:bodyPr wrap="square" lIns="0" tIns="0" rIns="0" bIns="0" rtlCol="0" anchor="ctr"/>
          <a:lstStyle/>
          <a:p>
            <a:pPr indent="0" marL="0">
              <a:buNone/>
            </a:pPr>
            <a:r>
              <a:rPr lang="en-US" sz="1400" b="1" dirty="0">
                <a:solidFill>
                  <a:srgbClr val="1F2937"/>
                </a:solidFill>
              </a:rPr>
              <a:t>Swiss distinctiveness</a:t>
            </a:r>
            <a:endParaRPr lang="en-US" sz="1400" dirty="0"/>
          </a:p>
        </p:txBody>
      </p:sp>
      <p:sp>
        <p:nvSpPr>
          <p:cNvPr id="18" name="Text 16"/>
          <p:cNvSpPr/>
          <p:nvPr/>
        </p:nvSpPr>
        <p:spPr>
          <a:xfrm>
            <a:off x="3154680" y="3913632"/>
            <a:ext cx="7498080" cy="274320"/>
          </a:xfrm>
          <a:prstGeom prst="rect">
            <a:avLst/>
          </a:prstGeom>
          <a:noFill/>
          <a:ln/>
        </p:spPr>
        <p:txBody>
          <a:bodyPr wrap="square" lIns="0" tIns="0" rIns="0" bIns="0" rtlCol="0" anchor="ctr">
            <a:normAutofit/>
          </a:bodyPr>
          <a:lstStyle/>
          <a:p>
            <a:pPr indent="0" marL="0">
              <a:buNone/>
            </a:pPr>
            <a:r>
              <a:rPr lang="en-US" sz="1260" dirty="0">
                <a:solidFill>
                  <a:srgbClr val="5B6470"/>
                </a:solidFill>
              </a:rPr>
              <a:t>consensus politics; no Westminster-style official opposition.</a:t>
            </a:r>
            <a:endParaRPr lang="en-US" sz="1260" dirty="0"/>
          </a:p>
        </p:txBody>
      </p:sp>
      <p:sp>
        <p:nvSpPr>
          <p:cNvPr id="19" name="Shape 17"/>
          <p:cNvSpPr/>
          <p:nvPr/>
        </p:nvSpPr>
        <p:spPr>
          <a:xfrm>
            <a:off x="777240" y="4754880"/>
            <a:ext cx="10625328" cy="1024128"/>
          </a:xfrm>
          <a:prstGeom prst="roundRect">
            <a:avLst>
              <a:gd name="adj" fmla="val 6250"/>
            </a:avLst>
          </a:prstGeom>
          <a:solidFill>
            <a:srgbClr val="FFF9ED"/>
          </a:solidFill>
          <a:ln w="10160">
            <a:solidFill>
              <a:srgbClr val="E8D9B7"/>
            </a:solidFill>
            <a:prstDash val="solid"/>
          </a:ln>
          <a:effectLst>
            <a:outerShdw sx="100000" sy="100000" kx="0" ky="0" algn="bl" rotWithShape="0" blurRad="1.1346610423744191e+193" dist="3.0257627796651175e+193" dir="1.6839193280515925e+226">
              <a:srgbClr val="000000">
                <a:alpha val="1.1999999999999994e+234"/>
              </a:srgbClr>
            </a:outerShdw>
          </a:effectLst>
        </p:spPr>
      </p:sp>
      <p:sp>
        <p:nvSpPr>
          <p:cNvPr id="20" name="Text 18"/>
          <p:cNvSpPr/>
          <p:nvPr/>
        </p:nvSpPr>
        <p:spPr>
          <a:xfrm>
            <a:off x="1005840" y="4983480"/>
            <a:ext cx="1554480" cy="256032"/>
          </a:xfrm>
          <a:prstGeom prst="rect">
            <a:avLst/>
          </a:prstGeom>
          <a:noFill/>
          <a:ln/>
        </p:spPr>
        <p:txBody>
          <a:bodyPr wrap="square" lIns="0" tIns="0" rIns="0" bIns="0" rtlCol="0" anchor="ctr"/>
          <a:lstStyle/>
          <a:p>
            <a:pPr indent="0" marL="0">
              <a:buNone/>
            </a:pPr>
            <a:r>
              <a:rPr lang="en-US" sz="1350" b="1" dirty="0">
                <a:solidFill>
                  <a:srgbClr val="B88A3B"/>
                </a:solidFill>
              </a:rPr>
              <a:t>Likely questions</a:t>
            </a:r>
            <a:endParaRPr lang="en-US" sz="1350" dirty="0"/>
          </a:p>
        </p:txBody>
      </p:sp>
      <p:sp>
        <p:nvSpPr>
          <p:cNvPr id="21" name="Text 19"/>
          <p:cNvSpPr/>
          <p:nvPr/>
        </p:nvSpPr>
        <p:spPr>
          <a:xfrm>
            <a:off x="2514600" y="4910328"/>
            <a:ext cx="8366760" cy="502920"/>
          </a:xfrm>
          <a:prstGeom prst="rect">
            <a:avLst/>
          </a:prstGeom>
          <a:noFill/>
          <a:ln/>
        </p:spPr>
        <p:txBody>
          <a:bodyPr wrap="square" lIns="0" tIns="0" rIns="0" bIns="0" rtlCol="0" anchor="ctr">
            <a:normAutofit/>
          </a:bodyPr>
          <a:lstStyle/>
          <a:p>
            <a:pPr indent="0" marL="0">
              <a:buNone/>
            </a:pPr>
            <a:r>
              <a:rPr lang="en-US" sz="1140" dirty="0">
                <a:solidFill>
                  <a:srgbClr val="1F2937"/>
                </a:solidFill>
              </a:rPr>
              <a:t>1) Describe the composition and election of the National Council.   2) Explain the constitutional position of the Federal Assembly.   3) Why is there no official opposition in Switzerland?   4) Discuss how direct democracy limits parliamentary supremacy.</a:t>
            </a:r>
            <a:endParaRPr lang="en-US" sz="114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Sources and further reading</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Primary and official sources used for the updated facts</a:t>
            </a:r>
            <a:endParaRPr lang="en-US" sz="1150" dirty="0"/>
          </a:p>
        </p:txBody>
      </p:sp>
      <p:sp>
        <p:nvSpPr>
          <p:cNvPr id="4" name="Text 2"/>
          <p:cNvSpPr/>
          <p:nvPr/>
        </p:nvSpPr>
        <p:spPr>
          <a:xfrm>
            <a:off x="914400" y="1417320"/>
            <a:ext cx="10378440" cy="4023360"/>
          </a:xfrm>
          <a:prstGeom prst="rect">
            <a:avLst/>
          </a:prstGeom>
          <a:noFill/>
          <a:ln/>
        </p:spPr>
        <p:txBody>
          <a:bodyPr wrap="square" lIns="381" tIns="381" rIns="381" bIns="381" rtlCol="0" anchor="t">
            <a:normAutofit/>
          </a:bodyPr>
          <a:lstStyle/>
          <a:p>
            <a:pPr marL="228600" indent="-228600">
              <a:buSzPct val="100000"/>
              <a:buChar char="•"/>
            </a:pPr>
            <a:r>
              <a:rPr lang="en-US" sz="1500" dirty="0">
                <a:solidFill>
                  <a:srgbClr val="1F2937"/>
                </a:solidFill>
              </a:rPr>
              <a:t>Federal Constitution of the Swiss Confederation — Arts. 136, 141, 143–169, 193.</a:t>
            </a:r>
            <a:endParaRPr lang="en-US" sz="1500" dirty="0"/>
          </a:p>
          <a:p>
            <a:pPr marL="228600" indent="-228600">
              <a:buSzPct val="100000"/>
              <a:buChar char="•"/>
            </a:pPr>
            <a:r>
              <a:rPr lang="en-US" sz="1500" dirty="0">
                <a:solidFill>
                  <a:srgbClr val="1F2937"/>
                </a:solidFill>
              </a:rPr>
              <a:t>Swiss Parliament (parlament.ch) — National Council, parliamentary groups, committees, sessions and Official Bulletin.</a:t>
            </a:r>
            <a:endParaRPr lang="en-US" sz="1500" dirty="0"/>
          </a:p>
          <a:p>
            <a:pPr marL="228600" indent="-228600">
              <a:buSzPct val="100000"/>
              <a:buChar char="•"/>
            </a:pPr>
            <a:r>
              <a:rPr lang="en-US" sz="1500" dirty="0">
                <a:solidFill>
                  <a:srgbClr val="1F2937"/>
                </a:solidFill>
              </a:rPr>
              <a:t>Swiss Confederation / Federal Chancellery — The Swiss Confederation: A Brief Guide 2024.</a:t>
            </a:r>
            <a:endParaRPr lang="en-US" sz="1500" dirty="0"/>
          </a:p>
          <a:p>
            <a:pPr marL="228600" indent="-228600">
              <a:buSzPct val="100000"/>
              <a:buChar char="•"/>
            </a:pPr>
            <a:r>
              <a:rPr lang="en-US" sz="1500" dirty="0">
                <a:solidFill>
                  <a:srgbClr val="1F2937"/>
                </a:solidFill>
              </a:rPr>
              <a:t>ch.ch — Procedures for election of the National Council; Number of seats in Parliament.</a:t>
            </a:r>
            <a:endParaRPr lang="en-US" sz="1500" dirty="0"/>
          </a:p>
          <a:p>
            <a:pPr marL="228600" indent="-228600">
              <a:buSzPct val="100000"/>
              <a:buChar char="•"/>
            </a:pPr>
            <a:r>
              <a:rPr lang="en-US" sz="1500" dirty="0">
                <a:solidFill>
                  <a:srgbClr val="1F2937"/>
                </a:solidFill>
              </a:rPr>
              <a:t>About Switzerland (FDFA) — Political system, updated 29 April 2026.</a:t>
            </a:r>
            <a:endParaRPr lang="en-US" sz="1500" dirty="0"/>
          </a:p>
          <a:p>
            <a:pPr marL="228600" indent="-228600">
              <a:buSzPct val="100000"/>
              <a:buChar char="•"/>
            </a:pPr>
            <a:r>
              <a:rPr lang="en-US" sz="1500" dirty="0">
                <a:solidFill>
                  <a:srgbClr val="1F2937"/>
                </a:solidFill>
              </a:rPr>
              <a:t>Textbook extract supplied by the instructor — scholarly quotations from Codding, Rappard and Bryce.</a:t>
            </a:r>
            <a:endParaRPr lang="en-US" sz="1500" dirty="0"/>
          </a:p>
        </p:txBody>
      </p:sp>
      <p:sp>
        <p:nvSpPr>
          <p:cNvPr id="5" name="Shape 3"/>
          <p:cNvSpPr/>
          <p:nvPr/>
        </p:nvSpPr>
        <p:spPr>
          <a:xfrm>
            <a:off x="914400" y="5486400"/>
            <a:ext cx="10332720" cy="548640"/>
          </a:xfrm>
          <a:prstGeom prst="roundRect">
            <a:avLst>
              <a:gd name="adj" fmla="val 11667"/>
            </a:avLst>
          </a:prstGeom>
          <a:solidFill>
            <a:srgbClr val="FFF7F5"/>
          </a:solidFill>
          <a:ln w="10160">
            <a:solidFill>
              <a:srgbClr val="F0D7D2"/>
            </a:solidFill>
            <a:prstDash val="solid"/>
          </a:ln>
          <a:effectLst>
            <a:outerShdw sx="100000" sy="100000" kx="0" ky="0" algn="bl" rotWithShape="0" blurRad="1.4410195238155123e+197" dist="3.8427187301746993e+197" dir="1.0103515968309554e+231">
              <a:srgbClr val="000000">
                <a:alpha val="1.1999999999999992e+239"/>
              </a:srgbClr>
            </a:outerShdw>
          </a:effectLst>
        </p:spPr>
      </p:sp>
      <p:sp>
        <p:nvSpPr>
          <p:cNvPr id="6" name="Text 4"/>
          <p:cNvSpPr/>
          <p:nvPr/>
        </p:nvSpPr>
        <p:spPr>
          <a:xfrm>
            <a:off x="1097280" y="5669280"/>
            <a:ext cx="9966960" cy="228600"/>
          </a:xfrm>
          <a:prstGeom prst="rect">
            <a:avLst/>
          </a:prstGeom>
          <a:noFill/>
          <a:ln/>
        </p:spPr>
        <p:txBody>
          <a:bodyPr wrap="square" lIns="0" tIns="0" rIns="0" bIns="0" rtlCol="0" anchor="ctr">
            <a:normAutofit/>
          </a:bodyPr>
          <a:lstStyle/>
          <a:p>
            <a:pPr algn="ctr" indent="0" marL="0">
              <a:buNone/>
            </a:pPr>
            <a:r>
              <a:rPr lang="en-US" sz="1150" b="1" dirty="0">
                <a:solidFill>
                  <a:srgbClr val="D52B1E"/>
                </a:solidFill>
              </a:rPr>
              <a:t>Teaching note: statistical and office-holder facts were checked against official Swiss sources on 31 August 2026.</a:t>
            </a:r>
            <a:endParaRPr lang="en-US" sz="115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18</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Learning roadmap</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What should you be able to explain in an examination?</a:t>
            </a:r>
            <a:endParaRPr lang="en-US" sz="1150" dirty="0"/>
          </a:p>
        </p:txBody>
      </p:sp>
      <p:sp>
        <p:nvSpPr>
          <p:cNvPr id="4" name="Shape 2"/>
          <p:cNvSpPr/>
          <p:nvPr/>
        </p:nvSpPr>
        <p:spPr>
          <a:xfrm>
            <a:off x="658368" y="1417320"/>
            <a:ext cx="10835640" cy="658368"/>
          </a:xfrm>
          <a:prstGeom prst="roundRect">
            <a:avLst>
              <a:gd name="adj" fmla="val 9722"/>
            </a:avLst>
          </a:prstGeom>
          <a:solidFill>
            <a:srgbClr val="FFFFFF"/>
          </a:solidFill>
          <a:ln w="10160">
            <a:solidFill>
              <a:srgbClr val="E5E7EB"/>
            </a:solidFill>
            <a:prstDash val="solid"/>
          </a:ln>
          <a:effectLst>
            <a:outerShdw sx="100000" sy="100000" kx="0" ky="0" algn="bl" rotWithShape="0" blurRad="19050" dist="50800" dir="2700000">
              <a:srgbClr val="000000">
                <a:alpha val="12000"/>
              </a:srgbClr>
            </a:outerShdw>
          </a:effectLst>
        </p:spPr>
      </p:sp>
      <p:sp>
        <p:nvSpPr>
          <p:cNvPr id="5" name="Shape 3"/>
          <p:cNvSpPr/>
          <p:nvPr/>
        </p:nvSpPr>
        <p:spPr>
          <a:xfrm>
            <a:off x="841248" y="1536192"/>
            <a:ext cx="384048" cy="384048"/>
          </a:xfrm>
          <a:prstGeom prst="ellipse">
            <a:avLst/>
          </a:prstGeom>
          <a:solidFill>
            <a:srgbClr val="D52B1E"/>
          </a:solidFill>
          <a:ln w="12700">
            <a:solidFill>
              <a:srgbClr val="D52B1E"/>
            </a:solidFill>
            <a:prstDash val="solid"/>
          </a:ln>
        </p:spPr>
      </p:sp>
      <p:sp>
        <p:nvSpPr>
          <p:cNvPr id="6" name="Text 4"/>
          <p:cNvSpPr/>
          <p:nvPr/>
        </p:nvSpPr>
        <p:spPr>
          <a:xfrm>
            <a:off x="841248" y="1609344"/>
            <a:ext cx="384048" cy="164592"/>
          </a:xfrm>
          <a:prstGeom prst="rect">
            <a:avLst/>
          </a:prstGeom>
          <a:noFill/>
          <a:ln/>
        </p:spPr>
        <p:txBody>
          <a:bodyPr wrap="square" lIns="0" tIns="0" rIns="0" bIns="0" rtlCol="0" anchor="ctr"/>
          <a:lstStyle/>
          <a:p>
            <a:pPr algn="ctr" indent="0" marL="0">
              <a:buNone/>
            </a:pPr>
            <a:r>
              <a:rPr lang="en-US" sz="1050" b="1" dirty="0">
                <a:solidFill>
                  <a:srgbClr val="FFFFFF"/>
                </a:solidFill>
              </a:rPr>
              <a:t>1</a:t>
            </a:r>
            <a:endParaRPr lang="en-US" sz="1050" dirty="0"/>
          </a:p>
        </p:txBody>
      </p:sp>
      <p:sp>
        <p:nvSpPr>
          <p:cNvPr id="7" name="Text 5"/>
          <p:cNvSpPr/>
          <p:nvPr/>
        </p:nvSpPr>
        <p:spPr>
          <a:xfrm>
            <a:off x="1417320" y="1527048"/>
            <a:ext cx="3383280" cy="228600"/>
          </a:xfrm>
          <a:prstGeom prst="rect">
            <a:avLst/>
          </a:prstGeom>
          <a:noFill/>
          <a:ln/>
        </p:spPr>
        <p:txBody>
          <a:bodyPr wrap="square" lIns="0" tIns="0" rIns="0" bIns="0" rtlCol="0" anchor="ctr"/>
          <a:lstStyle/>
          <a:p>
            <a:pPr indent="0" marL="0">
              <a:buNone/>
            </a:pPr>
            <a:r>
              <a:rPr lang="en-US" sz="1600" b="1" dirty="0">
                <a:solidFill>
                  <a:srgbClr val="1F2937"/>
                </a:solidFill>
              </a:rPr>
              <a:t>Define the Federal Assembly</a:t>
            </a:r>
            <a:endParaRPr lang="en-US" sz="1600" dirty="0"/>
          </a:p>
        </p:txBody>
      </p:sp>
      <p:sp>
        <p:nvSpPr>
          <p:cNvPr id="8" name="Text 6"/>
          <p:cNvSpPr/>
          <p:nvPr/>
        </p:nvSpPr>
        <p:spPr>
          <a:xfrm>
            <a:off x="4800600" y="1536192"/>
            <a:ext cx="6126480" cy="256032"/>
          </a:xfrm>
          <a:prstGeom prst="rect">
            <a:avLst/>
          </a:prstGeom>
          <a:noFill/>
          <a:ln/>
        </p:spPr>
        <p:txBody>
          <a:bodyPr wrap="square" lIns="0" tIns="0" rIns="0" bIns="0" rtlCol="0" anchor="ctr"/>
          <a:lstStyle/>
          <a:p>
            <a:pPr indent="0" marL="0">
              <a:buNone/>
            </a:pPr>
            <a:r>
              <a:rPr lang="en-US" sz="1300" dirty="0">
                <a:solidFill>
                  <a:srgbClr val="5B6470"/>
                </a:solidFill>
              </a:rPr>
              <a:t>structure + constitutional status</a:t>
            </a:r>
            <a:endParaRPr lang="en-US" sz="1300" dirty="0"/>
          </a:p>
        </p:txBody>
      </p:sp>
      <p:sp>
        <p:nvSpPr>
          <p:cNvPr id="9" name="Shape 7"/>
          <p:cNvSpPr/>
          <p:nvPr/>
        </p:nvSpPr>
        <p:spPr>
          <a:xfrm>
            <a:off x="658368" y="2295144"/>
            <a:ext cx="10835640" cy="658368"/>
          </a:xfrm>
          <a:prstGeom prst="roundRect">
            <a:avLst>
              <a:gd name="adj" fmla="val 9722"/>
            </a:avLst>
          </a:prstGeom>
          <a:solidFill>
            <a:srgbClr val="FFFFFF"/>
          </a:solidFill>
          <a:ln w="10160">
            <a:solidFill>
              <a:srgbClr val="E5E7EB"/>
            </a:solidFill>
            <a:prstDash val="solid"/>
          </a:ln>
          <a:effectLst>
            <a:outerShdw sx="100000" sy="100000" kx="0" ky="0" algn="bl" rotWithShape="0" blurRad="241935000" dist="645160000" dir="162000000000">
              <a:srgbClr val="000000">
                <a:alpha val="1200000000"/>
              </a:srgbClr>
            </a:outerShdw>
          </a:effectLst>
        </p:spPr>
      </p:sp>
      <p:sp>
        <p:nvSpPr>
          <p:cNvPr id="10" name="Shape 8"/>
          <p:cNvSpPr/>
          <p:nvPr/>
        </p:nvSpPr>
        <p:spPr>
          <a:xfrm>
            <a:off x="841248" y="2414016"/>
            <a:ext cx="384048" cy="384048"/>
          </a:xfrm>
          <a:prstGeom prst="ellipse">
            <a:avLst/>
          </a:prstGeom>
          <a:solidFill>
            <a:srgbClr val="D52B1E"/>
          </a:solidFill>
          <a:ln w="12700">
            <a:solidFill>
              <a:srgbClr val="D52B1E"/>
            </a:solidFill>
            <a:prstDash val="solid"/>
          </a:ln>
        </p:spPr>
      </p:sp>
      <p:sp>
        <p:nvSpPr>
          <p:cNvPr id="11" name="Text 9"/>
          <p:cNvSpPr/>
          <p:nvPr/>
        </p:nvSpPr>
        <p:spPr>
          <a:xfrm>
            <a:off x="841248" y="2487168"/>
            <a:ext cx="384048" cy="164592"/>
          </a:xfrm>
          <a:prstGeom prst="rect">
            <a:avLst/>
          </a:prstGeom>
          <a:noFill/>
          <a:ln/>
        </p:spPr>
        <p:txBody>
          <a:bodyPr wrap="square" lIns="0" tIns="0" rIns="0" bIns="0" rtlCol="0" anchor="ctr"/>
          <a:lstStyle/>
          <a:p>
            <a:pPr algn="ctr" indent="0" marL="0">
              <a:buNone/>
            </a:pPr>
            <a:r>
              <a:rPr lang="en-US" sz="1050" b="1" dirty="0">
                <a:solidFill>
                  <a:srgbClr val="FFFFFF"/>
                </a:solidFill>
              </a:rPr>
              <a:t>2</a:t>
            </a:r>
            <a:endParaRPr lang="en-US" sz="1050" dirty="0"/>
          </a:p>
        </p:txBody>
      </p:sp>
      <p:sp>
        <p:nvSpPr>
          <p:cNvPr id="12" name="Text 10"/>
          <p:cNvSpPr/>
          <p:nvPr/>
        </p:nvSpPr>
        <p:spPr>
          <a:xfrm>
            <a:off x="1417320" y="2404872"/>
            <a:ext cx="3383280" cy="228600"/>
          </a:xfrm>
          <a:prstGeom prst="rect">
            <a:avLst/>
          </a:prstGeom>
          <a:noFill/>
          <a:ln/>
        </p:spPr>
        <p:txBody>
          <a:bodyPr wrap="square" lIns="0" tIns="0" rIns="0" bIns="0" rtlCol="0" anchor="ctr"/>
          <a:lstStyle/>
          <a:p>
            <a:pPr indent="0" marL="0">
              <a:buNone/>
            </a:pPr>
            <a:r>
              <a:rPr lang="en-US" sz="1600" b="1" dirty="0">
                <a:solidFill>
                  <a:srgbClr val="1F2937"/>
                </a:solidFill>
              </a:rPr>
              <a:t>Explain bicameralism</a:t>
            </a:r>
            <a:endParaRPr lang="en-US" sz="1600" dirty="0"/>
          </a:p>
        </p:txBody>
      </p:sp>
      <p:sp>
        <p:nvSpPr>
          <p:cNvPr id="13" name="Text 11"/>
          <p:cNvSpPr/>
          <p:nvPr/>
        </p:nvSpPr>
        <p:spPr>
          <a:xfrm>
            <a:off x="4800600" y="2414016"/>
            <a:ext cx="6126480" cy="256032"/>
          </a:xfrm>
          <a:prstGeom prst="rect">
            <a:avLst/>
          </a:prstGeom>
          <a:noFill/>
          <a:ln/>
        </p:spPr>
        <p:txBody>
          <a:bodyPr wrap="square" lIns="0" tIns="0" rIns="0" bIns="0" rtlCol="0" anchor="ctr"/>
          <a:lstStyle/>
          <a:p>
            <a:pPr indent="0" marL="0">
              <a:buNone/>
            </a:pPr>
            <a:r>
              <a:rPr lang="en-US" sz="1300" dirty="0">
                <a:solidFill>
                  <a:srgbClr val="5B6470"/>
                </a:solidFill>
              </a:rPr>
              <a:t>National Council + Council of States</a:t>
            </a:r>
            <a:endParaRPr lang="en-US" sz="1300" dirty="0"/>
          </a:p>
        </p:txBody>
      </p:sp>
      <p:sp>
        <p:nvSpPr>
          <p:cNvPr id="14" name="Shape 12"/>
          <p:cNvSpPr/>
          <p:nvPr/>
        </p:nvSpPr>
        <p:spPr>
          <a:xfrm>
            <a:off x="658368" y="3172968"/>
            <a:ext cx="10835640" cy="658368"/>
          </a:xfrm>
          <a:prstGeom prst="roundRect">
            <a:avLst>
              <a:gd name="adj" fmla="val 9722"/>
            </a:avLst>
          </a:prstGeom>
          <a:solidFill>
            <a:srgbClr val="FFFFFF"/>
          </a:solidFill>
          <a:ln w="10160">
            <a:solidFill>
              <a:srgbClr val="E5E7EB"/>
            </a:solidFill>
            <a:prstDash val="solid"/>
          </a:ln>
          <a:effectLst>
            <a:outerShdw sx="100000" sy="100000" kx="0" ky="0" algn="bl" rotWithShape="0" blurRad="3072574500000" dist="8193532000000" dir="9720000000000000">
              <a:srgbClr val="000000">
                <a:alpha val="120000000000000"/>
              </a:srgbClr>
            </a:outerShdw>
          </a:effectLst>
        </p:spPr>
      </p:sp>
      <p:sp>
        <p:nvSpPr>
          <p:cNvPr id="15" name="Shape 13"/>
          <p:cNvSpPr/>
          <p:nvPr/>
        </p:nvSpPr>
        <p:spPr>
          <a:xfrm>
            <a:off x="841248" y="3291840"/>
            <a:ext cx="384048" cy="384048"/>
          </a:xfrm>
          <a:prstGeom prst="ellipse">
            <a:avLst/>
          </a:prstGeom>
          <a:solidFill>
            <a:srgbClr val="D52B1E"/>
          </a:solidFill>
          <a:ln w="12700">
            <a:solidFill>
              <a:srgbClr val="D52B1E"/>
            </a:solidFill>
            <a:prstDash val="solid"/>
          </a:ln>
        </p:spPr>
      </p:sp>
      <p:sp>
        <p:nvSpPr>
          <p:cNvPr id="16" name="Text 14"/>
          <p:cNvSpPr/>
          <p:nvPr/>
        </p:nvSpPr>
        <p:spPr>
          <a:xfrm>
            <a:off x="841248" y="3364992"/>
            <a:ext cx="384048" cy="164592"/>
          </a:xfrm>
          <a:prstGeom prst="rect">
            <a:avLst/>
          </a:prstGeom>
          <a:noFill/>
          <a:ln/>
        </p:spPr>
        <p:txBody>
          <a:bodyPr wrap="square" lIns="0" tIns="0" rIns="0" bIns="0" rtlCol="0" anchor="ctr"/>
          <a:lstStyle/>
          <a:p>
            <a:pPr algn="ctr" indent="0" marL="0">
              <a:buNone/>
            </a:pPr>
            <a:r>
              <a:rPr lang="en-US" sz="1050" b="1" dirty="0">
                <a:solidFill>
                  <a:srgbClr val="FFFFFF"/>
                </a:solidFill>
              </a:rPr>
              <a:t>3</a:t>
            </a:r>
            <a:endParaRPr lang="en-US" sz="1050" dirty="0"/>
          </a:p>
        </p:txBody>
      </p:sp>
      <p:sp>
        <p:nvSpPr>
          <p:cNvPr id="17" name="Text 15"/>
          <p:cNvSpPr/>
          <p:nvPr/>
        </p:nvSpPr>
        <p:spPr>
          <a:xfrm>
            <a:off x="1417320" y="3282696"/>
            <a:ext cx="3383280" cy="228600"/>
          </a:xfrm>
          <a:prstGeom prst="rect">
            <a:avLst/>
          </a:prstGeom>
          <a:noFill/>
          <a:ln/>
        </p:spPr>
        <p:txBody>
          <a:bodyPr wrap="square" lIns="0" tIns="0" rIns="0" bIns="0" rtlCol="0" anchor="ctr"/>
          <a:lstStyle/>
          <a:p>
            <a:pPr indent="0" marL="0">
              <a:buNone/>
            </a:pPr>
            <a:r>
              <a:rPr lang="en-US" sz="1600" b="1" dirty="0">
                <a:solidFill>
                  <a:srgbClr val="1F2937"/>
                </a:solidFill>
              </a:rPr>
              <a:t>Understand the National Council</a:t>
            </a:r>
            <a:endParaRPr lang="en-US" sz="1600" dirty="0"/>
          </a:p>
        </p:txBody>
      </p:sp>
      <p:sp>
        <p:nvSpPr>
          <p:cNvPr id="18" name="Text 16"/>
          <p:cNvSpPr/>
          <p:nvPr/>
        </p:nvSpPr>
        <p:spPr>
          <a:xfrm>
            <a:off x="4800600" y="3291840"/>
            <a:ext cx="6126480" cy="256032"/>
          </a:xfrm>
          <a:prstGeom prst="rect">
            <a:avLst/>
          </a:prstGeom>
          <a:noFill/>
          <a:ln/>
        </p:spPr>
        <p:txBody>
          <a:bodyPr wrap="square" lIns="0" tIns="0" rIns="0" bIns="0" rtlCol="0" anchor="ctr"/>
          <a:lstStyle/>
          <a:p>
            <a:pPr indent="0" marL="0">
              <a:buNone/>
            </a:pPr>
            <a:r>
              <a:rPr lang="en-US" sz="1300" dirty="0">
                <a:solidFill>
                  <a:srgbClr val="5B6470"/>
                </a:solidFill>
              </a:rPr>
              <a:t>composition, election, tenure, sessions</a:t>
            </a:r>
            <a:endParaRPr lang="en-US" sz="1300" dirty="0"/>
          </a:p>
        </p:txBody>
      </p:sp>
      <p:sp>
        <p:nvSpPr>
          <p:cNvPr id="19" name="Shape 17"/>
          <p:cNvSpPr/>
          <p:nvPr/>
        </p:nvSpPr>
        <p:spPr>
          <a:xfrm>
            <a:off x="658368" y="4050792"/>
            <a:ext cx="10835640" cy="658368"/>
          </a:xfrm>
          <a:prstGeom prst="roundRect">
            <a:avLst>
              <a:gd name="adj" fmla="val 9722"/>
            </a:avLst>
          </a:prstGeom>
          <a:solidFill>
            <a:srgbClr val="FFFFFF"/>
          </a:solidFill>
          <a:ln w="10160">
            <a:solidFill>
              <a:srgbClr val="E5E7EB"/>
            </a:solidFill>
            <a:prstDash val="solid"/>
          </a:ln>
          <a:effectLst>
            <a:outerShdw sx="100000" sy="100000" kx="0" ky="0" algn="bl" rotWithShape="0" blurRad="39021696150000000" dist="104057856400000000" dir="583200000000000000000">
              <a:srgbClr val="000000">
                <a:alpha val="12000000000000000000"/>
              </a:srgbClr>
            </a:outerShdw>
          </a:effectLst>
        </p:spPr>
      </p:sp>
      <p:sp>
        <p:nvSpPr>
          <p:cNvPr id="20" name="Shape 18"/>
          <p:cNvSpPr/>
          <p:nvPr/>
        </p:nvSpPr>
        <p:spPr>
          <a:xfrm>
            <a:off x="841248" y="4169664"/>
            <a:ext cx="384048" cy="384048"/>
          </a:xfrm>
          <a:prstGeom prst="ellipse">
            <a:avLst/>
          </a:prstGeom>
          <a:solidFill>
            <a:srgbClr val="D52B1E"/>
          </a:solidFill>
          <a:ln w="12700">
            <a:solidFill>
              <a:srgbClr val="D52B1E"/>
            </a:solidFill>
            <a:prstDash val="solid"/>
          </a:ln>
        </p:spPr>
      </p:sp>
      <p:sp>
        <p:nvSpPr>
          <p:cNvPr id="21" name="Text 19"/>
          <p:cNvSpPr/>
          <p:nvPr/>
        </p:nvSpPr>
        <p:spPr>
          <a:xfrm>
            <a:off x="841248" y="4242816"/>
            <a:ext cx="384048" cy="164592"/>
          </a:xfrm>
          <a:prstGeom prst="rect">
            <a:avLst/>
          </a:prstGeom>
          <a:noFill/>
          <a:ln/>
        </p:spPr>
        <p:txBody>
          <a:bodyPr wrap="square" lIns="0" tIns="0" rIns="0" bIns="0" rtlCol="0" anchor="ctr"/>
          <a:lstStyle/>
          <a:p>
            <a:pPr algn="ctr" indent="0" marL="0">
              <a:buNone/>
            </a:pPr>
            <a:r>
              <a:rPr lang="en-US" sz="1050" b="1" dirty="0">
                <a:solidFill>
                  <a:srgbClr val="FFFFFF"/>
                </a:solidFill>
              </a:rPr>
              <a:t>4</a:t>
            </a:r>
            <a:endParaRPr lang="en-US" sz="1050" dirty="0"/>
          </a:p>
        </p:txBody>
      </p:sp>
      <p:sp>
        <p:nvSpPr>
          <p:cNvPr id="22" name="Text 20"/>
          <p:cNvSpPr/>
          <p:nvPr/>
        </p:nvSpPr>
        <p:spPr>
          <a:xfrm>
            <a:off x="1417320" y="4160520"/>
            <a:ext cx="3383280" cy="228600"/>
          </a:xfrm>
          <a:prstGeom prst="rect">
            <a:avLst/>
          </a:prstGeom>
          <a:noFill/>
          <a:ln/>
        </p:spPr>
        <p:txBody>
          <a:bodyPr wrap="square" lIns="0" tIns="0" rIns="0" bIns="0" rtlCol="0" anchor="ctr"/>
          <a:lstStyle/>
          <a:p>
            <a:pPr indent="0" marL="0">
              <a:buNone/>
            </a:pPr>
            <a:r>
              <a:rPr lang="en-US" sz="1600" b="1" dirty="0">
                <a:solidFill>
                  <a:srgbClr val="1F2937"/>
                </a:solidFill>
              </a:rPr>
              <a:t>Explain Swiss distinctiveness</a:t>
            </a:r>
            <a:endParaRPr lang="en-US" sz="1600" dirty="0"/>
          </a:p>
        </p:txBody>
      </p:sp>
      <p:sp>
        <p:nvSpPr>
          <p:cNvPr id="23" name="Text 21"/>
          <p:cNvSpPr/>
          <p:nvPr/>
        </p:nvSpPr>
        <p:spPr>
          <a:xfrm>
            <a:off x="4800600" y="4169664"/>
            <a:ext cx="6126480" cy="256032"/>
          </a:xfrm>
          <a:prstGeom prst="rect">
            <a:avLst/>
          </a:prstGeom>
          <a:noFill/>
          <a:ln/>
        </p:spPr>
        <p:txBody>
          <a:bodyPr wrap="square" lIns="0" tIns="0" rIns="0" bIns="0" rtlCol="0" anchor="ctr"/>
          <a:lstStyle/>
          <a:p>
            <a:pPr indent="0" marL="0">
              <a:buNone/>
            </a:pPr>
            <a:r>
              <a:rPr lang="en-US" sz="1300" dirty="0">
                <a:solidFill>
                  <a:srgbClr val="5B6470"/>
                </a:solidFill>
              </a:rPr>
              <a:t>direct democracy, no official opposition</a:t>
            </a:r>
            <a:endParaRPr lang="en-US" sz="1300" dirty="0"/>
          </a:p>
        </p:txBody>
      </p:sp>
      <p:sp>
        <p:nvSpPr>
          <p:cNvPr id="24" name="Shape 22"/>
          <p:cNvSpPr/>
          <p:nvPr/>
        </p:nvSpPr>
        <p:spPr>
          <a:xfrm>
            <a:off x="658368" y="4928616"/>
            <a:ext cx="10835640" cy="658368"/>
          </a:xfrm>
          <a:prstGeom prst="roundRect">
            <a:avLst>
              <a:gd name="adj" fmla="val 9722"/>
            </a:avLst>
          </a:prstGeom>
          <a:solidFill>
            <a:srgbClr val="FFF9ED"/>
          </a:solidFill>
          <a:ln w="10160">
            <a:solidFill>
              <a:srgbClr val="E5E7EB"/>
            </a:solidFill>
            <a:prstDash val="solid"/>
          </a:ln>
          <a:effectLst>
            <a:outerShdw sx="100000" sy="100000" kx="0" ky="0" algn="bl" rotWithShape="0" blurRad="495575541105000000000" dist="1.32153477628e+21" dir="3.4992e+25">
              <a:srgbClr val="000000">
                <a:alpha val="1.2e+24"/>
              </a:srgbClr>
            </a:outerShdw>
          </a:effectLst>
        </p:spPr>
      </p:sp>
      <p:sp>
        <p:nvSpPr>
          <p:cNvPr id="25" name="Shape 23"/>
          <p:cNvSpPr/>
          <p:nvPr/>
        </p:nvSpPr>
        <p:spPr>
          <a:xfrm>
            <a:off x="841248" y="5047488"/>
            <a:ext cx="384048" cy="384048"/>
          </a:xfrm>
          <a:prstGeom prst="ellipse">
            <a:avLst/>
          </a:prstGeom>
          <a:solidFill>
            <a:srgbClr val="B88A3B"/>
          </a:solidFill>
          <a:ln w="12700">
            <a:solidFill>
              <a:srgbClr val="B88A3B"/>
            </a:solidFill>
            <a:prstDash val="solid"/>
          </a:ln>
        </p:spPr>
      </p:sp>
      <p:sp>
        <p:nvSpPr>
          <p:cNvPr id="26" name="Text 24"/>
          <p:cNvSpPr/>
          <p:nvPr/>
        </p:nvSpPr>
        <p:spPr>
          <a:xfrm>
            <a:off x="841248" y="5120640"/>
            <a:ext cx="384048" cy="164592"/>
          </a:xfrm>
          <a:prstGeom prst="rect">
            <a:avLst/>
          </a:prstGeom>
          <a:noFill/>
          <a:ln/>
        </p:spPr>
        <p:txBody>
          <a:bodyPr wrap="square" lIns="0" tIns="0" rIns="0" bIns="0" rtlCol="0" anchor="ctr"/>
          <a:lstStyle/>
          <a:p>
            <a:pPr algn="ctr" indent="0" marL="0">
              <a:buNone/>
            </a:pPr>
            <a:r>
              <a:rPr lang="en-US" sz="1050" b="1" dirty="0">
                <a:solidFill>
                  <a:srgbClr val="FFFFFF"/>
                </a:solidFill>
              </a:rPr>
              <a:t>5</a:t>
            </a:r>
            <a:endParaRPr lang="en-US" sz="1050" dirty="0"/>
          </a:p>
        </p:txBody>
      </p:sp>
      <p:sp>
        <p:nvSpPr>
          <p:cNvPr id="27" name="Text 25"/>
          <p:cNvSpPr/>
          <p:nvPr/>
        </p:nvSpPr>
        <p:spPr>
          <a:xfrm>
            <a:off x="1417320" y="5038344"/>
            <a:ext cx="3383280" cy="228600"/>
          </a:xfrm>
          <a:prstGeom prst="rect">
            <a:avLst/>
          </a:prstGeom>
          <a:noFill/>
          <a:ln/>
        </p:spPr>
        <p:txBody>
          <a:bodyPr wrap="square" lIns="0" tIns="0" rIns="0" bIns="0" rtlCol="0" anchor="ctr"/>
          <a:lstStyle/>
          <a:p>
            <a:pPr indent="0" marL="0">
              <a:buNone/>
            </a:pPr>
            <a:r>
              <a:rPr lang="en-US" sz="1600" b="1" dirty="0">
                <a:solidFill>
                  <a:srgbClr val="1F2937"/>
                </a:solidFill>
              </a:rPr>
              <a:t>Use scholars in answers</a:t>
            </a:r>
            <a:endParaRPr lang="en-US" sz="1600" dirty="0"/>
          </a:p>
        </p:txBody>
      </p:sp>
      <p:sp>
        <p:nvSpPr>
          <p:cNvPr id="28" name="Text 26"/>
          <p:cNvSpPr/>
          <p:nvPr/>
        </p:nvSpPr>
        <p:spPr>
          <a:xfrm>
            <a:off x="4800600" y="5047488"/>
            <a:ext cx="6126480" cy="256032"/>
          </a:xfrm>
          <a:prstGeom prst="rect">
            <a:avLst/>
          </a:prstGeom>
          <a:noFill/>
          <a:ln/>
        </p:spPr>
        <p:txBody>
          <a:bodyPr wrap="square" lIns="0" tIns="0" rIns="0" bIns="0" rtlCol="0" anchor="ctr"/>
          <a:lstStyle/>
          <a:p>
            <a:pPr indent="0" marL="0">
              <a:buNone/>
            </a:pPr>
            <a:r>
              <a:rPr lang="en-US" sz="1300" dirty="0">
                <a:solidFill>
                  <a:srgbClr val="5B6470"/>
                </a:solidFill>
              </a:rPr>
              <a:t>Codding, Rappard and Bryce</a:t>
            </a:r>
            <a:endParaRPr lang="en-US" sz="130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Exam-ready definition: Federal Assembly</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A definition you can directly use in a 2-mark or introductory paragraph</a:t>
            </a:r>
            <a:endParaRPr lang="en-US" sz="1150" dirty="0"/>
          </a:p>
        </p:txBody>
      </p:sp>
      <p:sp>
        <p:nvSpPr>
          <p:cNvPr id="4" name="Shape 2"/>
          <p:cNvSpPr/>
          <p:nvPr/>
        </p:nvSpPr>
        <p:spPr>
          <a:xfrm>
            <a:off x="658368" y="1371600"/>
            <a:ext cx="10881360" cy="2057400"/>
          </a:xfrm>
          <a:prstGeom prst="roundRect">
            <a:avLst>
              <a:gd name="adj" fmla="val 3111"/>
            </a:avLst>
          </a:prstGeom>
          <a:solidFill>
            <a:srgbClr val="FFFFFF"/>
          </a:solidFill>
          <a:ln w="10160">
            <a:solidFill>
              <a:srgbClr val="E6E0DA"/>
            </a:solidFill>
            <a:prstDash val="solid"/>
          </a:ln>
          <a:effectLst>
            <a:outerShdw sx="100000" sy="100000" kx="0" ky="0" algn="bl" rotWithShape="0" blurRad="6.2938093720335e+24" dist="1.6783491658756e+25" dir="2.09952e+30">
              <a:srgbClr val="000000">
                <a:alpha val="1.2e+29"/>
              </a:srgbClr>
            </a:outerShdw>
          </a:effectLst>
        </p:spPr>
      </p:sp>
      <p:sp>
        <p:nvSpPr>
          <p:cNvPr id="5" name="Text 3"/>
          <p:cNvSpPr/>
          <p:nvPr/>
        </p:nvSpPr>
        <p:spPr>
          <a:xfrm>
            <a:off x="914400" y="1737360"/>
            <a:ext cx="10351008" cy="1325880"/>
          </a:xfrm>
          <a:prstGeom prst="rect">
            <a:avLst/>
          </a:prstGeom>
          <a:noFill/>
          <a:ln/>
        </p:spPr>
        <p:txBody>
          <a:bodyPr wrap="square" lIns="254" tIns="254" rIns="254" bIns="254" rtlCol="0" anchor="ctr">
            <a:normAutofit/>
          </a:bodyPr>
          <a:lstStyle/>
          <a:p>
            <a:pPr indent="0" marL="0">
              <a:buNone/>
            </a:pPr>
            <a:r>
              <a:rPr lang="en-US" sz="2000" b="1" dirty="0">
                <a:solidFill>
                  <a:srgbClr val="1F2937"/>
                </a:solidFill>
              </a:rPr>
              <a:t>“The Federal Assembly is the bicameral federal legislature of Switzerland. It consists of the National Council (200 members), representing the people, and the Council of States (46 members), representing the cantons. Under Article 148 of the Federal Constitution, it is the supreme authority of the Confederation, subject to the rights of the People and the Cantons; the two chambers are of equal standing.”</a:t>
            </a:r>
            <a:endParaRPr lang="en-US" sz="2000" dirty="0"/>
          </a:p>
        </p:txBody>
      </p:sp>
      <p:sp>
        <p:nvSpPr>
          <p:cNvPr id="6" name="Shape 4"/>
          <p:cNvSpPr/>
          <p:nvPr/>
        </p:nvSpPr>
        <p:spPr>
          <a:xfrm>
            <a:off x="868680" y="1179576"/>
            <a:ext cx="1417320" cy="310896"/>
          </a:xfrm>
          <a:prstGeom prst="roundRect">
            <a:avLst>
              <a:gd name="adj" fmla="val 23529"/>
            </a:avLst>
          </a:prstGeom>
          <a:solidFill>
            <a:srgbClr val="FBE9E7"/>
          </a:solidFill>
          <a:ln w="12700">
            <a:solidFill>
              <a:srgbClr val="FBE9E7"/>
            </a:solidFill>
            <a:prstDash val="solid"/>
          </a:ln>
        </p:spPr>
      </p:sp>
      <p:sp>
        <p:nvSpPr>
          <p:cNvPr id="7" name="Text 5"/>
          <p:cNvSpPr/>
          <p:nvPr/>
        </p:nvSpPr>
        <p:spPr>
          <a:xfrm>
            <a:off x="941832" y="1229868"/>
            <a:ext cx="1271016" cy="182880"/>
          </a:xfrm>
          <a:prstGeom prst="rect">
            <a:avLst/>
          </a:prstGeom>
          <a:noFill/>
          <a:ln/>
        </p:spPr>
        <p:txBody>
          <a:bodyPr wrap="square" lIns="0" tIns="0" rIns="0" bIns="0" rtlCol="0" anchor="ctr">
            <a:normAutofit/>
          </a:bodyPr>
          <a:lstStyle/>
          <a:p>
            <a:pPr algn="ctr" indent="0" marL="0">
              <a:buNone/>
            </a:pPr>
            <a:r>
              <a:rPr lang="en-US" sz="950" b="1" dirty="0">
                <a:solidFill>
                  <a:srgbClr val="D52B1E"/>
                </a:solidFill>
              </a:rPr>
              <a:t>EXAM DEFINITION</a:t>
            </a:r>
            <a:endParaRPr lang="en-US" sz="950" dirty="0"/>
          </a:p>
        </p:txBody>
      </p:sp>
      <p:sp>
        <p:nvSpPr>
          <p:cNvPr id="8" name="Shape 6"/>
          <p:cNvSpPr/>
          <p:nvPr/>
        </p:nvSpPr>
        <p:spPr>
          <a:xfrm>
            <a:off x="777240" y="3886200"/>
            <a:ext cx="2487168" cy="1115568"/>
          </a:xfrm>
          <a:prstGeom prst="roundRect">
            <a:avLst>
              <a:gd name="adj" fmla="val 5738"/>
            </a:avLst>
          </a:prstGeom>
          <a:solidFill>
            <a:srgbClr val="FFF6F4"/>
          </a:solidFill>
          <a:ln w="10160">
            <a:solidFill>
              <a:srgbClr val="E5E7EB"/>
            </a:solidFill>
            <a:prstDash val="solid"/>
          </a:ln>
          <a:effectLst>
            <a:outerShdw sx="100000" sy="100000" kx="0" ky="0" algn="bl" rotWithShape="0" blurRad="7.993137902482545e+28" dist="2.1315034406620118e+29" dir="1.259712e+35">
              <a:srgbClr val="000000">
                <a:alpha val="1.2e+34"/>
              </a:srgbClr>
            </a:outerShdw>
          </a:effectLst>
        </p:spPr>
      </p:sp>
      <p:sp>
        <p:nvSpPr>
          <p:cNvPr id="9" name="Text 7"/>
          <p:cNvSpPr/>
          <p:nvPr/>
        </p:nvSpPr>
        <p:spPr>
          <a:xfrm>
            <a:off x="850392" y="4069080"/>
            <a:ext cx="2340864" cy="411480"/>
          </a:xfrm>
          <a:prstGeom prst="rect">
            <a:avLst/>
          </a:prstGeom>
          <a:noFill/>
          <a:ln/>
        </p:spPr>
        <p:txBody>
          <a:bodyPr wrap="square" lIns="0" tIns="0" rIns="0" bIns="0" rtlCol="0" anchor="ctr"/>
          <a:lstStyle/>
          <a:p>
            <a:pPr algn="ctr" indent="0" marL="0">
              <a:buNone/>
            </a:pPr>
            <a:r>
              <a:rPr lang="en-US" sz="2700" b="1" dirty="0">
                <a:solidFill>
                  <a:srgbClr val="D52B1E"/>
                </a:solidFill>
              </a:rPr>
              <a:t>246</a:t>
            </a:r>
            <a:endParaRPr lang="en-US" sz="2700" dirty="0"/>
          </a:p>
        </p:txBody>
      </p:sp>
      <p:sp>
        <p:nvSpPr>
          <p:cNvPr id="10" name="Text 8"/>
          <p:cNvSpPr/>
          <p:nvPr/>
        </p:nvSpPr>
        <p:spPr>
          <a:xfrm>
            <a:off x="914400" y="4553712"/>
            <a:ext cx="2212848" cy="228600"/>
          </a:xfrm>
          <a:prstGeom prst="rect">
            <a:avLst/>
          </a:prstGeom>
          <a:noFill/>
          <a:ln/>
        </p:spPr>
        <p:txBody>
          <a:bodyPr wrap="square" lIns="0" tIns="0" rIns="0" bIns="0" rtlCol="0" anchor="ctr"/>
          <a:lstStyle/>
          <a:p>
            <a:pPr algn="ctr" indent="0" marL="0">
              <a:buNone/>
            </a:pPr>
            <a:r>
              <a:rPr lang="en-US" sz="1120" dirty="0">
                <a:solidFill>
                  <a:srgbClr val="5B6470"/>
                </a:solidFill>
              </a:rPr>
              <a:t>total members</a:t>
            </a:r>
            <a:endParaRPr lang="en-US" sz="1120" dirty="0"/>
          </a:p>
        </p:txBody>
      </p:sp>
      <p:sp>
        <p:nvSpPr>
          <p:cNvPr id="11" name="Shape 9"/>
          <p:cNvSpPr/>
          <p:nvPr/>
        </p:nvSpPr>
        <p:spPr>
          <a:xfrm>
            <a:off x="3557016" y="3886200"/>
            <a:ext cx="2487168" cy="1115568"/>
          </a:xfrm>
          <a:prstGeom prst="roundRect">
            <a:avLst>
              <a:gd name="adj" fmla="val 5738"/>
            </a:avLst>
          </a:prstGeom>
          <a:solidFill>
            <a:srgbClr val="FFFFFF"/>
          </a:solidFill>
          <a:ln w="10160">
            <a:solidFill>
              <a:srgbClr val="E5E7EB"/>
            </a:solidFill>
            <a:prstDash val="solid"/>
          </a:ln>
          <a:effectLst>
            <a:outerShdw sx="100000" sy="100000" kx="0" ky="0" algn="bl" rotWithShape="0" blurRad="1.0151285136152831e+33" dist="2.707009369640755e+33" dir="7.558272e+39">
              <a:srgbClr val="000000">
                <a:alpha val="1.1999999999999999e+39"/>
              </a:srgbClr>
            </a:outerShdw>
          </a:effectLst>
        </p:spPr>
      </p:sp>
      <p:sp>
        <p:nvSpPr>
          <p:cNvPr id="12" name="Text 10"/>
          <p:cNvSpPr/>
          <p:nvPr/>
        </p:nvSpPr>
        <p:spPr>
          <a:xfrm>
            <a:off x="3630168" y="4069080"/>
            <a:ext cx="2340864" cy="411480"/>
          </a:xfrm>
          <a:prstGeom prst="rect">
            <a:avLst/>
          </a:prstGeom>
          <a:noFill/>
          <a:ln/>
        </p:spPr>
        <p:txBody>
          <a:bodyPr wrap="square" lIns="0" tIns="0" rIns="0" bIns="0" rtlCol="0" anchor="ctr"/>
          <a:lstStyle/>
          <a:p>
            <a:pPr algn="ctr" indent="0" marL="0">
              <a:buNone/>
            </a:pPr>
            <a:r>
              <a:rPr lang="en-US" sz="2700" b="1" dirty="0">
                <a:solidFill>
                  <a:srgbClr val="1F2937"/>
                </a:solidFill>
              </a:rPr>
              <a:t>200</a:t>
            </a:r>
            <a:endParaRPr lang="en-US" sz="2700" dirty="0"/>
          </a:p>
        </p:txBody>
      </p:sp>
      <p:sp>
        <p:nvSpPr>
          <p:cNvPr id="13" name="Text 11"/>
          <p:cNvSpPr/>
          <p:nvPr/>
        </p:nvSpPr>
        <p:spPr>
          <a:xfrm>
            <a:off x="3694176" y="4553712"/>
            <a:ext cx="2212848" cy="228600"/>
          </a:xfrm>
          <a:prstGeom prst="rect">
            <a:avLst/>
          </a:prstGeom>
          <a:noFill/>
          <a:ln/>
        </p:spPr>
        <p:txBody>
          <a:bodyPr wrap="square" lIns="0" tIns="0" rIns="0" bIns="0" rtlCol="0" anchor="ctr"/>
          <a:lstStyle/>
          <a:p>
            <a:pPr algn="ctr" indent="0" marL="0">
              <a:buNone/>
            </a:pPr>
            <a:r>
              <a:rPr lang="en-US" sz="1120" dirty="0">
                <a:solidFill>
                  <a:srgbClr val="5B6470"/>
                </a:solidFill>
              </a:rPr>
              <a:t>National Council</a:t>
            </a:r>
            <a:endParaRPr lang="en-US" sz="1120" dirty="0"/>
          </a:p>
        </p:txBody>
      </p:sp>
      <p:sp>
        <p:nvSpPr>
          <p:cNvPr id="14" name="Shape 12"/>
          <p:cNvSpPr/>
          <p:nvPr/>
        </p:nvSpPr>
        <p:spPr>
          <a:xfrm>
            <a:off x="6336792" y="3886200"/>
            <a:ext cx="2487168" cy="1115568"/>
          </a:xfrm>
          <a:prstGeom prst="roundRect">
            <a:avLst>
              <a:gd name="adj" fmla="val 5738"/>
            </a:avLst>
          </a:prstGeom>
          <a:solidFill>
            <a:srgbClr val="FFFFFF"/>
          </a:solidFill>
          <a:ln w="10160">
            <a:solidFill>
              <a:srgbClr val="E5E7EB"/>
            </a:solidFill>
            <a:prstDash val="solid"/>
          </a:ln>
          <a:effectLst>
            <a:outerShdw sx="100000" sy="100000" kx="0" ky="0" algn="bl" rotWithShape="0" blurRad="1.2892132122914095e+37" dist="3.437901899443759e+37" dir="4.5349632000000006e+44">
              <a:srgbClr val="000000">
                <a:alpha val="1.1999999999999999e+44"/>
              </a:srgbClr>
            </a:outerShdw>
          </a:effectLst>
        </p:spPr>
      </p:sp>
      <p:sp>
        <p:nvSpPr>
          <p:cNvPr id="15" name="Text 13"/>
          <p:cNvSpPr/>
          <p:nvPr/>
        </p:nvSpPr>
        <p:spPr>
          <a:xfrm>
            <a:off x="6409944" y="4069080"/>
            <a:ext cx="2340864" cy="411480"/>
          </a:xfrm>
          <a:prstGeom prst="rect">
            <a:avLst/>
          </a:prstGeom>
          <a:noFill/>
          <a:ln/>
        </p:spPr>
        <p:txBody>
          <a:bodyPr wrap="square" lIns="0" tIns="0" rIns="0" bIns="0" rtlCol="0" anchor="ctr"/>
          <a:lstStyle/>
          <a:p>
            <a:pPr algn="ctr" indent="0" marL="0">
              <a:buNone/>
            </a:pPr>
            <a:r>
              <a:rPr lang="en-US" sz="2700" b="1" dirty="0">
                <a:solidFill>
                  <a:srgbClr val="1F2937"/>
                </a:solidFill>
              </a:rPr>
              <a:t>46</a:t>
            </a:r>
            <a:endParaRPr lang="en-US" sz="2700" dirty="0"/>
          </a:p>
        </p:txBody>
      </p:sp>
      <p:sp>
        <p:nvSpPr>
          <p:cNvPr id="16" name="Text 14"/>
          <p:cNvSpPr/>
          <p:nvPr/>
        </p:nvSpPr>
        <p:spPr>
          <a:xfrm>
            <a:off x="6473952" y="4553712"/>
            <a:ext cx="2212848" cy="228600"/>
          </a:xfrm>
          <a:prstGeom prst="rect">
            <a:avLst/>
          </a:prstGeom>
          <a:noFill/>
          <a:ln/>
        </p:spPr>
        <p:txBody>
          <a:bodyPr wrap="square" lIns="0" tIns="0" rIns="0" bIns="0" rtlCol="0" anchor="ctr"/>
          <a:lstStyle/>
          <a:p>
            <a:pPr algn="ctr" indent="0" marL="0">
              <a:buNone/>
            </a:pPr>
            <a:r>
              <a:rPr lang="en-US" sz="1120" dirty="0">
                <a:solidFill>
                  <a:srgbClr val="5B6470"/>
                </a:solidFill>
              </a:rPr>
              <a:t>Council of States</a:t>
            </a:r>
            <a:endParaRPr lang="en-US" sz="1120" dirty="0"/>
          </a:p>
        </p:txBody>
      </p:sp>
      <p:sp>
        <p:nvSpPr>
          <p:cNvPr id="17" name="Shape 15"/>
          <p:cNvSpPr/>
          <p:nvPr/>
        </p:nvSpPr>
        <p:spPr>
          <a:xfrm>
            <a:off x="9116568" y="3886200"/>
            <a:ext cx="2487168" cy="1115568"/>
          </a:xfrm>
          <a:prstGeom prst="roundRect">
            <a:avLst>
              <a:gd name="adj" fmla="val 5738"/>
            </a:avLst>
          </a:prstGeom>
          <a:solidFill>
            <a:srgbClr val="FFFFFF"/>
          </a:solidFill>
          <a:ln w="10160">
            <a:solidFill>
              <a:srgbClr val="E5E7EB"/>
            </a:solidFill>
            <a:prstDash val="solid"/>
          </a:ln>
          <a:effectLst>
            <a:outerShdw sx="100000" sy="100000" kx="0" ky="0" algn="bl" rotWithShape="0" blurRad="1.6373007796100902e+41" dist="4.366135412293574e+41" dir="2.72097792e+49">
              <a:srgbClr val="000000">
                <a:alpha val="1.2e+49"/>
              </a:srgbClr>
            </a:outerShdw>
          </a:effectLst>
        </p:spPr>
      </p:sp>
      <p:sp>
        <p:nvSpPr>
          <p:cNvPr id="18" name="Text 16"/>
          <p:cNvSpPr/>
          <p:nvPr/>
        </p:nvSpPr>
        <p:spPr>
          <a:xfrm>
            <a:off x="9189720" y="4069080"/>
            <a:ext cx="2340864" cy="411480"/>
          </a:xfrm>
          <a:prstGeom prst="rect">
            <a:avLst/>
          </a:prstGeom>
          <a:noFill/>
          <a:ln/>
        </p:spPr>
        <p:txBody>
          <a:bodyPr wrap="square" lIns="0" tIns="0" rIns="0" bIns="0" rtlCol="0" anchor="ctr"/>
          <a:lstStyle/>
          <a:p>
            <a:pPr algn="ctr" indent="0" marL="0">
              <a:buNone/>
            </a:pPr>
            <a:r>
              <a:rPr lang="en-US" sz="2700" b="1" dirty="0">
                <a:solidFill>
                  <a:srgbClr val="1F2937"/>
                </a:solidFill>
              </a:rPr>
              <a:t>2</a:t>
            </a:r>
            <a:endParaRPr lang="en-US" sz="2700" dirty="0"/>
          </a:p>
        </p:txBody>
      </p:sp>
      <p:sp>
        <p:nvSpPr>
          <p:cNvPr id="19" name="Text 17"/>
          <p:cNvSpPr/>
          <p:nvPr/>
        </p:nvSpPr>
        <p:spPr>
          <a:xfrm>
            <a:off x="9253728" y="4553712"/>
            <a:ext cx="2212848" cy="228600"/>
          </a:xfrm>
          <a:prstGeom prst="rect">
            <a:avLst/>
          </a:prstGeom>
          <a:noFill/>
          <a:ln/>
        </p:spPr>
        <p:txBody>
          <a:bodyPr wrap="square" lIns="0" tIns="0" rIns="0" bIns="0" rtlCol="0" anchor="ctr"/>
          <a:lstStyle/>
          <a:p>
            <a:pPr algn="ctr" indent="0" marL="0">
              <a:buNone/>
            </a:pPr>
            <a:r>
              <a:rPr lang="en-US" sz="1120" dirty="0">
                <a:solidFill>
                  <a:srgbClr val="5B6470"/>
                </a:solidFill>
              </a:rPr>
              <a:t>equal chambers</a:t>
            </a:r>
            <a:endParaRPr lang="en-US" sz="1120" dirty="0"/>
          </a:p>
        </p:txBody>
      </p:sp>
      <p:sp>
        <p:nvSpPr>
          <p:cNvPr id="20" name="Text 18"/>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Sources: Federal Constitution, Arts. 148–150; Swiss Parliament official website (accessed 31 Aug 2026).</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Why two chambers? Switzerland balances two principles</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Democracy + federalism</a:t>
            </a:r>
            <a:endParaRPr lang="en-US" sz="1150" dirty="0"/>
          </a:p>
        </p:txBody>
      </p:sp>
      <p:sp>
        <p:nvSpPr>
          <p:cNvPr id="4" name="Shape 2"/>
          <p:cNvSpPr/>
          <p:nvPr/>
        </p:nvSpPr>
        <p:spPr>
          <a:xfrm>
            <a:off x="685800" y="1325880"/>
            <a:ext cx="5074920" cy="4160520"/>
          </a:xfrm>
          <a:prstGeom prst="roundRect">
            <a:avLst>
              <a:gd name="adj" fmla="val 1538"/>
            </a:avLst>
          </a:prstGeom>
          <a:solidFill>
            <a:srgbClr val="FFF7F5"/>
          </a:solidFill>
          <a:ln w="10160">
            <a:solidFill>
              <a:srgbClr val="F0D7D2"/>
            </a:solidFill>
            <a:prstDash val="solid"/>
          </a:ln>
          <a:effectLst>
            <a:outerShdw sx="100000" sy="100000" kx="0" ky="0" algn="bl" rotWithShape="0" blurRad="2.0793719901048145e+45" dist="5.544991973612839e+45" dir="1.6325867520000003e+54">
              <a:srgbClr val="000000">
                <a:alpha val="1.2e+54"/>
              </a:srgbClr>
            </a:outerShdw>
          </a:effectLst>
        </p:spPr>
      </p:sp>
      <p:sp>
        <p:nvSpPr>
          <p:cNvPr id="5" name="Shape 3"/>
          <p:cNvSpPr/>
          <p:nvPr/>
        </p:nvSpPr>
        <p:spPr>
          <a:xfrm>
            <a:off x="6419088" y="1325880"/>
            <a:ext cx="5074920" cy="4160520"/>
          </a:xfrm>
          <a:prstGeom prst="roundRect">
            <a:avLst>
              <a:gd name="adj" fmla="val 1538"/>
            </a:avLst>
          </a:prstGeom>
          <a:solidFill>
            <a:srgbClr val="F5F7FA"/>
          </a:solidFill>
          <a:ln w="10160">
            <a:solidFill>
              <a:srgbClr val="DDE4EA"/>
            </a:solidFill>
            <a:prstDash val="solid"/>
          </a:ln>
          <a:effectLst>
            <a:outerShdw sx="100000" sy="100000" kx="0" ky="0" algn="bl" rotWithShape="0" blurRad="2.640802427433114e+49" dist="7.042139806488305e+49" dir="9.795520512000002e+58">
              <a:srgbClr val="000000">
                <a:alpha val="1.2e+59"/>
              </a:srgbClr>
            </a:outerShdw>
          </a:effectLst>
        </p:spPr>
      </p:sp>
      <p:sp>
        <p:nvSpPr>
          <p:cNvPr id="6" name="Text 4"/>
          <p:cNvSpPr/>
          <p:nvPr/>
        </p:nvSpPr>
        <p:spPr>
          <a:xfrm>
            <a:off x="1097280" y="1600200"/>
            <a:ext cx="4251960" cy="365760"/>
          </a:xfrm>
          <a:prstGeom prst="rect">
            <a:avLst/>
          </a:prstGeom>
          <a:noFill/>
          <a:ln/>
        </p:spPr>
        <p:txBody>
          <a:bodyPr wrap="square" lIns="0" tIns="0" rIns="0" bIns="0" rtlCol="0" anchor="ctr"/>
          <a:lstStyle/>
          <a:p>
            <a:pPr algn="ctr" indent="0" marL="0">
              <a:buNone/>
            </a:pPr>
            <a:r>
              <a:rPr lang="en-US" sz="2000" b="1" dirty="0">
                <a:solidFill>
                  <a:srgbClr val="D52B1E"/>
                </a:solidFill>
              </a:rPr>
              <a:t>NATIONAL COUNCIL</a:t>
            </a:r>
            <a:endParaRPr lang="en-US" sz="2000" dirty="0"/>
          </a:p>
        </p:txBody>
      </p:sp>
      <p:sp>
        <p:nvSpPr>
          <p:cNvPr id="7" name="Text 5"/>
          <p:cNvSpPr/>
          <p:nvPr/>
        </p:nvSpPr>
        <p:spPr>
          <a:xfrm>
            <a:off x="2084832" y="2148840"/>
            <a:ext cx="2286000" cy="594360"/>
          </a:xfrm>
          <a:prstGeom prst="rect">
            <a:avLst/>
          </a:prstGeom>
          <a:noFill/>
          <a:ln/>
        </p:spPr>
        <p:txBody>
          <a:bodyPr wrap="square" lIns="0" tIns="0" rIns="0" bIns="0" rtlCol="0" anchor="ctr"/>
          <a:lstStyle/>
          <a:p>
            <a:pPr algn="ctr" indent="0" marL="0">
              <a:buNone/>
            </a:pPr>
            <a:r>
              <a:rPr lang="en-US" sz="4200" b="1" dirty="0">
                <a:solidFill>
                  <a:srgbClr val="1F2937"/>
                </a:solidFill>
              </a:rPr>
              <a:t>200</a:t>
            </a:r>
            <a:endParaRPr lang="en-US" sz="4200" dirty="0"/>
          </a:p>
        </p:txBody>
      </p:sp>
      <p:sp>
        <p:nvSpPr>
          <p:cNvPr id="8" name="Text 6"/>
          <p:cNvSpPr/>
          <p:nvPr/>
        </p:nvSpPr>
        <p:spPr>
          <a:xfrm>
            <a:off x="1325880" y="2880360"/>
            <a:ext cx="3657600" cy="365760"/>
          </a:xfrm>
          <a:prstGeom prst="rect">
            <a:avLst/>
          </a:prstGeom>
          <a:noFill/>
          <a:ln/>
        </p:spPr>
        <p:txBody>
          <a:bodyPr wrap="square" lIns="0" tIns="0" rIns="0" bIns="0" rtlCol="0" anchor="ctr"/>
          <a:lstStyle/>
          <a:p>
            <a:pPr algn="ctr" indent="0" marL="0">
              <a:buNone/>
            </a:pPr>
            <a:r>
              <a:rPr lang="en-US" sz="1800" b="1" dirty="0">
                <a:solidFill>
                  <a:srgbClr val="1F2937"/>
                </a:solidFill>
              </a:rPr>
              <a:t>Represents the Swiss people</a:t>
            </a:r>
            <a:endParaRPr lang="en-US" sz="1800" dirty="0"/>
          </a:p>
        </p:txBody>
      </p:sp>
      <p:sp>
        <p:nvSpPr>
          <p:cNvPr id="9" name="Text 7"/>
          <p:cNvSpPr/>
          <p:nvPr/>
        </p:nvSpPr>
        <p:spPr>
          <a:xfrm>
            <a:off x="1234440" y="3429000"/>
            <a:ext cx="3840480" cy="868680"/>
          </a:xfrm>
          <a:prstGeom prst="rect">
            <a:avLst/>
          </a:prstGeom>
          <a:noFill/>
          <a:ln/>
        </p:spPr>
        <p:txBody>
          <a:bodyPr wrap="square" lIns="381" tIns="381" rIns="381" bIns="381" rtlCol="0" anchor="ctr">
            <a:normAutofit/>
          </a:bodyPr>
          <a:lstStyle/>
          <a:p>
            <a:pPr algn="ctr" indent="0" marL="0">
              <a:buNone/>
            </a:pPr>
            <a:r>
              <a:rPr lang="en-US" sz="1400" dirty="0">
                <a:solidFill>
                  <a:srgbClr val="5B6470"/>
                </a:solidFill>
              </a:rPr>
              <a:t>Seats distributed among cantons according to population</a:t>
            </a:r>
            <a:endParaRPr lang="en-US" sz="1400" dirty="0"/>
          </a:p>
          <a:p>
            <a:pPr algn="ctr" indent="0" marL="0">
              <a:buNone/>
            </a:pPr>
            <a:r>
              <a:rPr lang="en-US" sz="1400" dirty="0">
                <a:solidFill>
                  <a:srgbClr val="5B6470"/>
                </a:solidFill>
              </a:rPr>
              <a:t>Every canton gets at least one seat</a:t>
            </a:r>
            <a:endParaRPr lang="en-US" sz="1400" dirty="0"/>
          </a:p>
        </p:txBody>
      </p:sp>
      <p:sp>
        <p:nvSpPr>
          <p:cNvPr id="10" name="Text 8"/>
          <p:cNvSpPr/>
          <p:nvPr/>
        </p:nvSpPr>
        <p:spPr>
          <a:xfrm>
            <a:off x="1481328" y="4709160"/>
            <a:ext cx="3383280" cy="283464"/>
          </a:xfrm>
          <a:prstGeom prst="rect">
            <a:avLst/>
          </a:prstGeom>
          <a:noFill/>
          <a:ln/>
        </p:spPr>
        <p:txBody>
          <a:bodyPr wrap="square" lIns="0" tIns="0" rIns="0" bIns="0" rtlCol="0" anchor="ctr"/>
          <a:lstStyle/>
          <a:p>
            <a:pPr algn="ctr" indent="0" marL="0">
              <a:buNone/>
            </a:pPr>
            <a:r>
              <a:rPr lang="en-US" sz="1150" b="1" dirty="0">
                <a:solidFill>
                  <a:srgbClr val="D52B1E"/>
                </a:solidFill>
              </a:rPr>
              <a:t>DEMOCRATIC PRINCIPLE</a:t>
            </a:r>
            <a:endParaRPr lang="en-US" sz="1150" dirty="0"/>
          </a:p>
        </p:txBody>
      </p:sp>
      <p:sp>
        <p:nvSpPr>
          <p:cNvPr id="11" name="Text 9"/>
          <p:cNvSpPr/>
          <p:nvPr/>
        </p:nvSpPr>
        <p:spPr>
          <a:xfrm>
            <a:off x="6903720" y="1600200"/>
            <a:ext cx="4114800" cy="365760"/>
          </a:xfrm>
          <a:prstGeom prst="rect">
            <a:avLst/>
          </a:prstGeom>
          <a:noFill/>
          <a:ln/>
        </p:spPr>
        <p:txBody>
          <a:bodyPr wrap="square" lIns="0" tIns="0" rIns="0" bIns="0" rtlCol="0" anchor="ctr"/>
          <a:lstStyle/>
          <a:p>
            <a:pPr algn="ctr" indent="0" marL="0">
              <a:buNone/>
            </a:pPr>
            <a:r>
              <a:rPr lang="en-US" sz="2000" b="1" dirty="0">
                <a:solidFill>
                  <a:srgbClr val="315A7D"/>
                </a:solidFill>
              </a:rPr>
              <a:t>COUNCIL OF STATES</a:t>
            </a:r>
            <a:endParaRPr lang="en-US" sz="2000" dirty="0"/>
          </a:p>
        </p:txBody>
      </p:sp>
      <p:sp>
        <p:nvSpPr>
          <p:cNvPr id="12" name="Text 10"/>
          <p:cNvSpPr/>
          <p:nvPr/>
        </p:nvSpPr>
        <p:spPr>
          <a:xfrm>
            <a:off x="7772400" y="2148840"/>
            <a:ext cx="2331720" cy="594360"/>
          </a:xfrm>
          <a:prstGeom prst="rect">
            <a:avLst/>
          </a:prstGeom>
          <a:noFill/>
          <a:ln/>
        </p:spPr>
        <p:txBody>
          <a:bodyPr wrap="square" lIns="0" tIns="0" rIns="0" bIns="0" rtlCol="0" anchor="ctr"/>
          <a:lstStyle/>
          <a:p>
            <a:pPr algn="ctr" indent="0" marL="0">
              <a:buNone/>
            </a:pPr>
            <a:r>
              <a:rPr lang="en-US" sz="4200" b="1" dirty="0">
                <a:solidFill>
                  <a:srgbClr val="1F2937"/>
                </a:solidFill>
              </a:rPr>
              <a:t>46</a:t>
            </a:r>
            <a:endParaRPr lang="en-US" sz="4200" dirty="0"/>
          </a:p>
        </p:txBody>
      </p:sp>
      <p:sp>
        <p:nvSpPr>
          <p:cNvPr id="13" name="Text 11"/>
          <p:cNvSpPr/>
          <p:nvPr/>
        </p:nvSpPr>
        <p:spPr>
          <a:xfrm>
            <a:off x="7242048" y="2880360"/>
            <a:ext cx="3383280" cy="365760"/>
          </a:xfrm>
          <a:prstGeom prst="rect">
            <a:avLst/>
          </a:prstGeom>
          <a:noFill/>
          <a:ln/>
        </p:spPr>
        <p:txBody>
          <a:bodyPr wrap="square" lIns="0" tIns="0" rIns="0" bIns="0" rtlCol="0" anchor="ctr"/>
          <a:lstStyle/>
          <a:p>
            <a:pPr algn="ctr" indent="0" marL="0">
              <a:buNone/>
            </a:pPr>
            <a:r>
              <a:rPr lang="en-US" sz="1800" b="1" dirty="0">
                <a:solidFill>
                  <a:srgbClr val="1F2937"/>
                </a:solidFill>
              </a:rPr>
              <a:t>Represents the cantons</a:t>
            </a:r>
            <a:endParaRPr lang="en-US" sz="1800" dirty="0"/>
          </a:p>
        </p:txBody>
      </p:sp>
      <p:sp>
        <p:nvSpPr>
          <p:cNvPr id="14" name="Text 12"/>
          <p:cNvSpPr/>
          <p:nvPr/>
        </p:nvSpPr>
        <p:spPr>
          <a:xfrm>
            <a:off x="7223760" y="3429000"/>
            <a:ext cx="3474720" cy="868680"/>
          </a:xfrm>
          <a:prstGeom prst="rect">
            <a:avLst/>
          </a:prstGeom>
          <a:noFill/>
          <a:ln/>
        </p:spPr>
        <p:txBody>
          <a:bodyPr wrap="square" lIns="381" tIns="381" rIns="381" bIns="381" rtlCol="0" anchor="ctr">
            <a:normAutofit/>
          </a:bodyPr>
          <a:lstStyle/>
          <a:p>
            <a:pPr algn="ctr" indent="0" marL="0">
              <a:buNone/>
            </a:pPr>
            <a:r>
              <a:rPr lang="en-US" sz="1400" dirty="0">
                <a:solidFill>
                  <a:srgbClr val="5B6470"/>
                </a:solidFill>
              </a:rPr>
              <a:t>20 cantons elect 2 members</a:t>
            </a:r>
            <a:endParaRPr lang="en-US" sz="1400" dirty="0"/>
          </a:p>
          <a:p>
            <a:pPr algn="ctr" indent="0" marL="0">
              <a:buNone/>
            </a:pPr>
            <a:r>
              <a:rPr lang="en-US" sz="1400" dirty="0">
                <a:solidFill>
                  <a:srgbClr val="5B6470"/>
                </a:solidFill>
              </a:rPr>
              <a:t>6 former half-cantons elect 1 each</a:t>
            </a:r>
            <a:endParaRPr lang="en-US" sz="1400" dirty="0"/>
          </a:p>
        </p:txBody>
      </p:sp>
      <p:sp>
        <p:nvSpPr>
          <p:cNvPr id="15" name="Text 13"/>
          <p:cNvSpPr/>
          <p:nvPr/>
        </p:nvSpPr>
        <p:spPr>
          <a:xfrm>
            <a:off x="7315200" y="4709160"/>
            <a:ext cx="3291840" cy="283464"/>
          </a:xfrm>
          <a:prstGeom prst="rect">
            <a:avLst/>
          </a:prstGeom>
          <a:noFill/>
          <a:ln/>
        </p:spPr>
        <p:txBody>
          <a:bodyPr wrap="square" lIns="0" tIns="0" rIns="0" bIns="0" rtlCol="0" anchor="ctr"/>
          <a:lstStyle/>
          <a:p>
            <a:pPr algn="ctr" indent="0" marL="0">
              <a:buNone/>
            </a:pPr>
            <a:r>
              <a:rPr lang="en-US" sz="1150" b="1" dirty="0">
                <a:solidFill>
                  <a:srgbClr val="315A7D"/>
                </a:solidFill>
              </a:rPr>
              <a:t>FEDERAL PRINCIPLE</a:t>
            </a:r>
            <a:endParaRPr lang="en-US" sz="1150" dirty="0"/>
          </a:p>
        </p:txBody>
      </p:sp>
      <p:sp>
        <p:nvSpPr>
          <p:cNvPr id="16" name="Shape 14"/>
          <p:cNvSpPr/>
          <p:nvPr/>
        </p:nvSpPr>
        <p:spPr>
          <a:xfrm>
            <a:off x="5806440" y="2880360"/>
            <a:ext cx="502920" cy="658368"/>
          </a:xfrm>
          <a:prstGeom prst="chevron">
            <a:avLst/>
          </a:prstGeom>
          <a:solidFill>
            <a:srgbClr val="B88A3B"/>
          </a:solidFill>
          <a:ln w="12700">
            <a:solidFill>
              <a:srgbClr val="B88A3B"/>
            </a:solidFill>
            <a:prstDash val="solid"/>
          </a:ln>
        </p:spPr>
      </p:sp>
      <p:sp>
        <p:nvSpPr>
          <p:cNvPr id="17" name="Text 15"/>
          <p:cNvSpPr/>
          <p:nvPr/>
        </p:nvSpPr>
        <p:spPr>
          <a:xfrm>
            <a:off x="4334256" y="5623560"/>
            <a:ext cx="3566160" cy="310896"/>
          </a:xfrm>
          <a:prstGeom prst="rect">
            <a:avLst/>
          </a:prstGeom>
          <a:noFill/>
          <a:ln/>
        </p:spPr>
        <p:txBody>
          <a:bodyPr wrap="square" lIns="0" tIns="0" rIns="0" bIns="0" rtlCol="0" anchor="ctr"/>
          <a:lstStyle/>
          <a:p>
            <a:pPr algn="ctr" indent="0" marL="0">
              <a:buNone/>
            </a:pPr>
            <a:r>
              <a:rPr lang="en-US" sz="1320" b="1" dirty="0">
                <a:solidFill>
                  <a:srgbClr val="B88A3B"/>
                </a:solidFill>
              </a:rPr>
              <a:t>Equal standing • both must agree</a:t>
            </a:r>
            <a:endParaRPr lang="en-US" sz="1320" dirty="0"/>
          </a:p>
        </p:txBody>
      </p:sp>
      <p:sp>
        <p:nvSpPr>
          <p:cNvPr id="18" name="Text 16"/>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Arts. 148–150 and 156.</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Constitutional status: “supreme” — but with an important qualification</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Article 148 explains the Swiss paradox</a:t>
            </a:r>
            <a:endParaRPr lang="en-US" sz="1150" dirty="0"/>
          </a:p>
        </p:txBody>
      </p:sp>
      <p:sp>
        <p:nvSpPr>
          <p:cNvPr id="4" name="Shape 2"/>
          <p:cNvSpPr/>
          <p:nvPr/>
        </p:nvSpPr>
        <p:spPr>
          <a:xfrm>
            <a:off x="713232" y="1307592"/>
            <a:ext cx="4800600" cy="4389120"/>
          </a:xfrm>
          <a:prstGeom prst="roundRect">
            <a:avLst>
              <a:gd name="adj" fmla="val 1458"/>
            </a:avLst>
          </a:prstGeom>
          <a:solidFill>
            <a:srgbClr val="FFFFFF"/>
          </a:solidFill>
          <a:ln w="10160">
            <a:solidFill>
              <a:srgbClr val="E6E0DA"/>
            </a:solidFill>
            <a:prstDash val="solid"/>
          </a:ln>
          <a:effectLst>
            <a:outerShdw sx="100000" sy="100000" kx="0" ky="0" algn="bl" rotWithShape="0" blurRad="3.353819082840055e+53" dist="8.943517554240149e+53" dir="5.877312307200001e+63">
              <a:srgbClr val="000000">
                <a:alpha val="1.2000000000000001e+64"/>
              </a:srgbClr>
            </a:outerShdw>
          </a:effectLst>
        </p:spPr>
      </p:sp>
      <p:sp>
        <p:nvSpPr>
          <p:cNvPr id="5" name="Text 3"/>
          <p:cNvSpPr/>
          <p:nvPr/>
        </p:nvSpPr>
        <p:spPr>
          <a:xfrm>
            <a:off x="960120" y="1572768"/>
            <a:ext cx="1920240" cy="320040"/>
          </a:xfrm>
          <a:prstGeom prst="rect">
            <a:avLst/>
          </a:prstGeom>
          <a:noFill/>
          <a:ln/>
        </p:spPr>
        <p:txBody>
          <a:bodyPr wrap="square" lIns="0" tIns="0" rIns="0" bIns="0" rtlCol="0" anchor="ctr"/>
          <a:lstStyle/>
          <a:p>
            <a:pPr indent="0" marL="0">
              <a:buNone/>
            </a:pPr>
            <a:r>
              <a:rPr lang="en-US" sz="1300" b="1" dirty="0">
                <a:solidFill>
                  <a:srgbClr val="D52B1E"/>
                </a:solidFill>
              </a:rPr>
              <a:t>ARTICLE 148</a:t>
            </a:r>
            <a:endParaRPr lang="en-US" sz="1300" dirty="0"/>
          </a:p>
        </p:txBody>
      </p:sp>
      <p:sp>
        <p:nvSpPr>
          <p:cNvPr id="6" name="Text 4"/>
          <p:cNvSpPr/>
          <p:nvPr/>
        </p:nvSpPr>
        <p:spPr>
          <a:xfrm>
            <a:off x="960120" y="1993392"/>
            <a:ext cx="4297680" cy="1234440"/>
          </a:xfrm>
          <a:prstGeom prst="rect">
            <a:avLst/>
          </a:prstGeom>
          <a:noFill/>
          <a:ln/>
        </p:spPr>
        <p:txBody>
          <a:bodyPr wrap="square" lIns="127" tIns="127" rIns="127" bIns="127" rtlCol="0" anchor="ctr">
            <a:normAutofit/>
          </a:bodyPr>
          <a:lstStyle/>
          <a:p>
            <a:pPr indent="0" marL="0">
              <a:buNone/>
            </a:pPr>
            <a:r>
              <a:rPr lang="en-US" sz="2100" b="1" dirty="0">
                <a:solidFill>
                  <a:srgbClr val="1F2937"/>
                </a:solidFill>
              </a:rPr>
              <a:t>“Subject to the rights of the People and the Cantons, the Federal Assembly is the supreme authority of the Confederation.”</a:t>
            </a:r>
            <a:endParaRPr lang="en-US" sz="2100" dirty="0"/>
          </a:p>
        </p:txBody>
      </p:sp>
      <p:sp>
        <p:nvSpPr>
          <p:cNvPr id="7" name="Text 5"/>
          <p:cNvSpPr/>
          <p:nvPr/>
        </p:nvSpPr>
        <p:spPr>
          <a:xfrm>
            <a:off x="960120" y="3566160"/>
            <a:ext cx="1097280" cy="274320"/>
          </a:xfrm>
          <a:prstGeom prst="rect">
            <a:avLst/>
          </a:prstGeom>
          <a:noFill/>
          <a:ln/>
        </p:spPr>
        <p:txBody>
          <a:bodyPr wrap="square" lIns="0" tIns="0" rIns="0" bIns="0" rtlCol="0" anchor="ctr"/>
          <a:lstStyle/>
          <a:p>
            <a:pPr indent="0" marL="0">
              <a:buNone/>
            </a:pPr>
            <a:r>
              <a:rPr lang="en-US" sz="1400" b="1" dirty="0">
                <a:solidFill>
                  <a:srgbClr val="B88A3B"/>
                </a:solidFill>
              </a:rPr>
              <a:t>Meaning:</a:t>
            </a:r>
            <a:endParaRPr lang="en-US" sz="1400" dirty="0"/>
          </a:p>
        </p:txBody>
      </p:sp>
      <p:sp>
        <p:nvSpPr>
          <p:cNvPr id="8" name="Text 6"/>
          <p:cNvSpPr/>
          <p:nvPr/>
        </p:nvSpPr>
        <p:spPr>
          <a:xfrm>
            <a:off x="960120" y="3913632"/>
            <a:ext cx="4206240" cy="1463040"/>
          </a:xfrm>
          <a:prstGeom prst="rect">
            <a:avLst/>
          </a:prstGeom>
          <a:noFill/>
          <a:ln/>
        </p:spPr>
        <p:txBody>
          <a:bodyPr wrap="square" lIns="381" tIns="381" rIns="381" bIns="381" rtlCol="0" anchor="t">
            <a:normAutofit/>
          </a:bodyPr>
          <a:lstStyle/>
          <a:p>
            <a:pPr marL="228600" indent="-228600">
              <a:buSzPct val="100000"/>
              <a:buChar char="•"/>
            </a:pPr>
            <a:r>
              <a:rPr lang="en-US" sz="1500" dirty="0">
                <a:solidFill>
                  <a:srgbClr val="5B6470"/>
                </a:solidFill>
              </a:rPr>
              <a:t>Parliament is central to federal law-making.</a:t>
            </a:r>
            <a:endParaRPr lang="en-US" sz="1500" dirty="0"/>
          </a:p>
          <a:p>
            <a:pPr marL="228600" indent="-228600">
              <a:buSzPct val="100000"/>
              <a:buChar char="•"/>
            </a:pPr>
            <a:r>
              <a:rPr lang="en-US" sz="1500" dirty="0">
                <a:solidFill>
                  <a:srgbClr val="5B6470"/>
                </a:solidFill>
              </a:rPr>
              <a:t>But it cannot ignore popular rights.</a:t>
            </a:r>
            <a:endParaRPr lang="en-US" sz="1500" dirty="0"/>
          </a:p>
          <a:p>
            <a:pPr marL="228600" indent="-228600">
              <a:buSzPct val="100000"/>
              <a:buChar char="•"/>
            </a:pPr>
            <a:r>
              <a:rPr lang="en-US" sz="1500" dirty="0">
                <a:solidFill>
                  <a:srgbClr val="5B6470"/>
                </a:solidFill>
              </a:rPr>
              <a:t>Both chambers must agree on federal decisions.</a:t>
            </a:r>
            <a:endParaRPr lang="en-US" sz="1500" dirty="0"/>
          </a:p>
        </p:txBody>
      </p:sp>
      <p:sp>
        <p:nvSpPr>
          <p:cNvPr id="9" name="Shape 7"/>
          <p:cNvSpPr/>
          <p:nvPr/>
        </p:nvSpPr>
        <p:spPr>
          <a:xfrm>
            <a:off x="5897880" y="1307592"/>
            <a:ext cx="5440680" cy="4389120"/>
          </a:xfrm>
          <a:prstGeom prst="roundRect">
            <a:avLst>
              <a:gd name="adj" fmla="val 1458"/>
            </a:avLst>
          </a:prstGeom>
          <a:solidFill>
            <a:srgbClr val="FFF7F5"/>
          </a:solidFill>
          <a:ln w="10160">
            <a:solidFill>
              <a:srgbClr val="F0D7D2"/>
            </a:solidFill>
            <a:prstDash val="solid"/>
          </a:ln>
          <a:effectLst>
            <a:outerShdw sx="100000" sy="100000" kx="0" ky="0" algn="bl" rotWithShape="0" blurRad="4.2593502352068695e+57" dist="1.1358267293884988e+58" dir="3.526387384320001e+68">
              <a:srgbClr val="000000">
                <a:alpha val="1.2e+69"/>
              </a:srgbClr>
            </a:outerShdw>
          </a:effectLst>
        </p:spPr>
      </p:sp>
      <p:sp>
        <p:nvSpPr>
          <p:cNvPr id="10" name="Text 8"/>
          <p:cNvSpPr/>
          <p:nvPr/>
        </p:nvSpPr>
        <p:spPr>
          <a:xfrm>
            <a:off x="6236208" y="1572768"/>
            <a:ext cx="4754880" cy="320040"/>
          </a:xfrm>
          <a:prstGeom prst="rect">
            <a:avLst/>
          </a:prstGeom>
          <a:noFill/>
          <a:ln/>
        </p:spPr>
        <p:txBody>
          <a:bodyPr wrap="square" lIns="0" tIns="0" rIns="0" bIns="0" rtlCol="0" anchor="ctr"/>
          <a:lstStyle/>
          <a:p>
            <a:pPr indent="0" marL="0">
              <a:buNone/>
            </a:pPr>
            <a:r>
              <a:rPr lang="en-US" sz="1500" b="1" dirty="0">
                <a:solidFill>
                  <a:srgbClr val="D52B1E"/>
                </a:solidFill>
              </a:rPr>
              <a:t>WHY THE PEOPLE STILL MATTER</a:t>
            </a:r>
            <a:endParaRPr lang="en-US" sz="1500" dirty="0"/>
          </a:p>
        </p:txBody>
      </p:sp>
      <p:sp>
        <p:nvSpPr>
          <p:cNvPr id="11" name="Shape 9"/>
          <p:cNvSpPr/>
          <p:nvPr/>
        </p:nvSpPr>
        <p:spPr>
          <a:xfrm>
            <a:off x="6263640" y="2084832"/>
            <a:ext cx="457200" cy="457200"/>
          </a:xfrm>
          <a:prstGeom prst="ellipse">
            <a:avLst/>
          </a:prstGeom>
          <a:solidFill>
            <a:srgbClr val="D52B1E"/>
          </a:solidFill>
          <a:ln w="12700">
            <a:solidFill>
              <a:srgbClr val="D52B1E"/>
            </a:solidFill>
            <a:prstDash val="solid"/>
          </a:ln>
        </p:spPr>
      </p:sp>
      <p:sp>
        <p:nvSpPr>
          <p:cNvPr id="12" name="Text 10"/>
          <p:cNvSpPr/>
          <p:nvPr/>
        </p:nvSpPr>
        <p:spPr>
          <a:xfrm>
            <a:off x="6263640" y="2221992"/>
            <a:ext cx="457200" cy="164592"/>
          </a:xfrm>
          <a:prstGeom prst="rect">
            <a:avLst/>
          </a:prstGeom>
          <a:noFill/>
          <a:ln/>
        </p:spPr>
        <p:txBody>
          <a:bodyPr wrap="square" lIns="0" tIns="0" rIns="0" bIns="0" rtlCol="0" anchor="ctr"/>
          <a:lstStyle/>
          <a:p>
            <a:pPr algn="ctr" indent="0" marL="0">
              <a:buNone/>
            </a:pPr>
            <a:r>
              <a:rPr lang="en-US" sz="1000" b="1" dirty="0">
                <a:solidFill>
                  <a:srgbClr val="FFFFFF"/>
                </a:solidFill>
              </a:rPr>
              <a:t>1</a:t>
            </a:r>
            <a:endParaRPr lang="en-US" sz="1000" dirty="0"/>
          </a:p>
        </p:txBody>
      </p:sp>
      <p:sp>
        <p:nvSpPr>
          <p:cNvPr id="13" name="Text 11"/>
          <p:cNvSpPr/>
          <p:nvPr/>
        </p:nvSpPr>
        <p:spPr>
          <a:xfrm>
            <a:off x="6903720" y="2084832"/>
            <a:ext cx="2240280" cy="256032"/>
          </a:xfrm>
          <a:prstGeom prst="rect">
            <a:avLst/>
          </a:prstGeom>
          <a:noFill/>
          <a:ln/>
        </p:spPr>
        <p:txBody>
          <a:bodyPr wrap="square" lIns="0" tIns="0" rIns="0" bIns="0" rtlCol="0" anchor="ctr"/>
          <a:lstStyle/>
          <a:p>
            <a:pPr indent="0" marL="0">
              <a:buNone/>
            </a:pPr>
            <a:r>
              <a:rPr lang="en-US" sz="1450" b="1" dirty="0">
                <a:solidFill>
                  <a:srgbClr val="1F2937"/>
                </a:solidFill>
              </a:rPr>
              <a:t>Parliament</a:t>
            </a:r>
            <a:endParaRPr lang="en-US" sz="1450" dirty="0"/>
          </a:p>
        </p:txBody>
      </p:sp>
      <p:sp>
        <p:nvSpPr>
          <p:cNvPr id="14" name="Text 12"/>
          <p:cNvSpPr/>
          <p:nvPr/>
        </p:nvSpPr>
        <p:spPr>
          <a:xfrm>
            <a:off x="9052560" y="2084832"/>
            <a:ext cx="1965960" cy="493776"/>
          </a:xfrm>
          <a:prstGeom prst="rect">
            <a:avLst/>
          </a:prstGeom>
          <a:noFill/>
          <a:ln/>
        </p:spPr>
        <p:txBody>
          <a:bodyPr wrap="square" lIns="0" tIns="0" rIns="0" bIns="0" rtlCol="0" anchor="ctr">
            <a:normAutofit/>
          </a:bodyPr>
          <a:lstStyle/>
          <a:p>
            <a:pPr indent="0" marL="0">
              <a:buNone/>
            </a:pPr>
            <a:r>
              <a:rPr lang="en-US" sz="1170" dirty="0">
                <a:solidFill>
                  <a:srgbClr val="5B6470"/>
                </a:solidFill>
              </a:rPr>
              <a:t>passes a federal act</a:t>
            </a:r>
            <a:endParaRPr lang="en-US" sz="1170" dirty="0"/>
          </a:p>
        </p:txBody>
      </p:sp>
      <p:sp>
        <p:nvSpPr>
          <p:cNvPr id="15" name="Shape 13"/>
          <p:cNvSpPr/>
          <p:nvPr/>
        </p:nvSpPr>
        <p:spPr>
          <a:xfrm>
            <a:off x="6263640" y="3136392"/>
            <a:ext cx="457200" cy="457200"/>
          </a:xfrm>
          <a:prstGeom prst="ellipse">
            <a:avLst/>
          </a:prstGeom>
          <a:solidFill>
            <a:srgbClr val="D52B1E"/>
          </a:solidFill>
          <a:ln w="12700">
            <a:solidFill>
              <a:srgbClr val="D52B1E"/>
            </a:solidFill>
            <a:prstDash val="solid"/>
          </a:ln>
        </p:spPr>
      </p:sp>
      <p:sp>
        <p:nvSpPr>
          <p:cNvPr id="16" name="Text 14"/>
          <p:cNvSpPr/>
          <p:nvPr/>
        </p:nvSpPr>
        <p:spPr>
          <a:xfrm>
            <a:off x="6263640" y="3273552"/>
            <a:ext cx="457200" cy="164592"/>
          </a:xfrm>
          <a:prstGeom prst="rect">
            <a:avLst/>
          </a:prstGeom>
          <a:noFill/>
          <a:ln/>
        </p:spPr>
        <p:txBody>
          <a:bodyPr wrap="square" lIns="0" tIns="0" rIns="0" bIns="0" rtlCol="0" anchor="ctr"/>
          <a:lstStyle/>
          <a:p>
            <a:pPr algn="ctr" indent="0" marL="0">
              <a:buNone/>
            </a:pPr>
            <a:r>
              <a:rPr lang="en-US" sz="1000" b="1" dirty="0">
                <a:solidFill>
                  <a:srgbClr val="FFFFFF"/>
                </a:solidFill>
              </a:rPr>
              <a:t>2</a:t>
            </a:r>
            <a:endParaRPr lang="en-US" sz="1000" dirty="0"/>
          </a:p>
        </p:txBody>
      </p:sp>
      <p:sp>
        <p:nvSpPr>
          <p:cNvPr id="17" name="Text 15"/>
          <p:cNvSpPr/>
          <p:nvPr/>
        </p:nvSpPr>
        <p:spPr>
          <a:xfrm>
            <a:off x="6903720" y="3136392"/>
            <a:ext cx="2240280" cy="256032"/>
          </a:xfrm>
          <a:prstGeom prst="rect">
            <a:avLst/>
          </a:prstGeom>
          <a:noFill/>
          <a:ln/>
        </p:spPr>
        <p:txBody>
          <a:bodyPr wrap="square" lIns="0" tIns="0" rIns="0" bIns="0" rtlCol="0" anchor="ctr"/>
          <a:lstStyle/>
          <a:p>
            <a:pPr indent="0" marL="0">
              <a:buNone/>
            </a:pPr>
            <a:r>
              <a:rPr lang="en-US" sz="1450" b="1" dirty="0">
                <a:solidFill>
                  <a:srgbClr val="1F2937"/>
                </a:solidFill>
              </a:rPr>
              <a:t>50,000 voters / 8 cantons</a:t>
            </a:r>
            <a:endParaRPr lang="en-US" sz="1450" dirty="0"/>
          </a:p>
        </p:txBody>
      </p:sp>
      <p:sp>
        <p:nvSpPr>
          <p:cNvPr id="18" name="Text 16"/>
          <p:cNvSpPr/>
          <p:nvPr/>
        </p:nvSpPr>
        <p:spPr>
          <a:xfrm>
            <a:off x="9052560" y="3136392"/>
            <a:ext cx="1965960" cy="493776"/>
          </a:xfrm>
          <a:prstGeom prst="rect">
            <a:avLst/>
          </a:prstGeom>
          <a:noFill/>
          <a:ln/>
        </p:spPr>
        <p:txBody>
          <a:bodyPr wrap="square" lIns="0" tIns="0" rIns="0" bIns="0" rtlCol="0" anchor="ctr">
            <a:normAutofit/>
          </a:bodyPr>
          <a:lstStyle/>
          <a:p>
            <a:pPr indent="0" marL="0">
              <a:buNone/>
            </a:pPr>
            <a:r>
              <a:rPr lang="en-US" sz="1170" dirty="0">
                <a:solidFill>
                  <a:srgbClr val="5B6470"/>
                </a:solidFill>
              </a:rPr>
              <a:t>may demand an optional referendum within 100 days</a:t>
            </a:r>
            <a:endParaRPr lang="en-US" sz="1170" dirty="0"/>
          </a:p>
        </p:txBody>
      </p:sp>
      <p:sp>
        <p:nvSpPr>
          <p:cNvPr id="19" name="Shape 17"/>
          <p:cNvSpPr/>
          <p:nvPr/>
        </p:nvSpPr>
        <p:spPr>
          <a:xfrm>
            <a:off x="6263640" y="4187952"/>
            <a:ext cx="457200" cy="457200"/>
          </a:xfrm>
          <a:prstGeom prst="ellipse">
            <a:avLst/>
          </a:prstGeom>
          <a:solidFill>
            <a:srgbClr val="B88A3B"/>
          </a:solidFill>
          <a:ln w="12700">
            <a:solidFill>
              <a:srgbClr val="B88A3B"/>
            </a:solidFill>
            <a:prstDash val="solid"/>
          </a:ln>
        </p:spPr>
      </p:sp>
      <p:sp>
        <p:nvSpPr>
          <p:cNvPr id="20" name="Text 18"/>
          <p:cNvSpPr/>
          <p:nvPr/>
        </p:nvSpPr>
        <p:spPr>
          <a:xfrm>
            <a:off x="6263640" y="4325112"/>
            <a:ext cx="457200" cy="164592"/>
          </a:xfrm>
          <a:prstGeom prst="rect">
            <a:avLst/>
          </a:prstGeom>
          <a:noFill/>
          <a:ln/>
        </p:spPr>
        <p:txBody>
          <a:bodyPr wrap="square" lIns="0" tIns="0" rIns="0" bIns="0" rtlCol="0" anchor="ctr"/>
          <a:lstStyle/>
          <a:p>
            <a:pPr algn="ctr" indent="0" marL="0">
              <a:buNone/>
            </a:pPr>
            <a:r>
              <a:rPr lang="en-US" sz="1000" b="1" dirty="0">
                <a:solidFill>
                  <a:srgbClr val="FFFFFF"/>
                </a:solidFill>
              </a:rPr>
              <a:t>3</a:t>
            </a:r>
            <a:endParaRPr lang="en-US" sz="1000" dirty="0"/>
          </a:p>
        </p:txBody>
      </p:sp>
      <p:sp>
        <p:nvSpPr>
          <p:cNvPr id="21" name="Text 19"/>
          <p:cNvSpPr/>
          <p:nvPr/>
        </p:nvSpPr>
        <p:spPr>
          <a:xfrm>
            <a:off x="6903720" y="4187952"/>
            <a:ext cx="2240280" cy="256032"/>
          </a:xfrm>
          <a:prstGeom prst="rect">
            <a:avLst/>
          </a:prstGeom>
          <a:noFill/>
          <a:ln/>
        </p:spPr>
        <p:txBody>
          <a:bodyPr wrap="square" lIns="0" tIns="0" rIns="0" bIns="0" rtlCol="0" anchor="ctr"/>
          <a:lstStyle/>
          <a:p>
            <a:pPr indent="0" marL="0">
              <a:buNone/>
            </a:pPr>
            <a:r>
              <a:rPr lang="en-US" sz="1450" b="1" dirty="0">
                <a:solidFill>
                  <a:srgbClr val="1F2937"/>
                </a:solidFill>
              </a:rPr>
              <a:t>People</a:t>
            </a:r>
            <a:endParaRPr lang="en-US" sz="1450" dirty="0"/>
          </a:p>
        </p:txBody>
      </p:sp>
      <p:sp>
        <p:nvSpPr>
          <p:cNvPr id="22" name="Text 20"/>
          <p:cNvSpPr/>
          <p:nvPr/>
        </p:nvSpPr>
        <p:spPr>
          <a:xfrm>
            <a:off x="9052560" y="4187952"/>
            <a:ext cx="1965960" cy="493776"/>
          </a:xfrm>
          <a:prstGeom prst="rect">
            <a:avLst/>
          </a:prstGeom>
          <a:noFill/>
          <a:ln/>
        </p:spPr>
        <p:txBody>
          <a:bodyPr wrap="square" lIns="0" tIns="0" rIns="0" bIns="0" rtlCol="0" anchor="ctr">
            <a:normAutofit/>
          </a:bodyPr>
          <a:lstStyle/>
          <a:p>
            <a:pPr indent="0" marL="0">
              <a:buNone/>
            </a:pPr>
            <a:r>
              <a:rPr lang="en-US" sz="1170" dirty="0">
                <a:solidFill>
                  <a:srgbClr val="5B6470"/>
                </a:solidFill>
              </a:rPr>
              <a:t>can accept or reject the law</a:t>
            </a:r>
            <a:endParaRPr lang="en-US" sz="1170" dirty="0"/>
          </a:p>
        </p:txBody>
      </p:sp>
      <p:sp>
        <p:nvSpPr>
          <p:cNvPr id="23" name="Text 21"/>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Arts. 141, 148, 156.</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Scholarly interpretations: why Swiss Parliament looks different</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Use one quote in a long-answer question</a:t>
            </a:r>
            <a:endParaRPr lang="en-US" sz="1150" dirty="0"/>
          </a:p>
        </p:txBody>
      </p:sp>
      <p:sp>
        <p:nvSpPr>
          <p:cNvPr id="4" name="Shape 2"/>
          <p:cNvSpPr/>
          <p:nvPr/>
        </p:nvSpPr>
        <p:spPr>
          <a:xfrm>
            <a:off x="658368" y="1353312"/>
            <a:ext cx="3502152" cy="4389120"/>
          </a:xfrm>
          <a:prstGeom prst="roundRect">
            <a:avLst>
              <a:gd name="adj" fmla="val 1828"/>
            </a:avLst>
          </a:prstGeom>
          <a:solidFill>
            <a:srgbClr val="FFF7F5"/>
          </a:solidFill>
          <a:ln w="10160">
            <a:solidFill>
              <a:srgbClr val="F0D7D2"/>
            </a:solidFill>
            <a:prstDash val="solid"/>
          </a:ln>
          <a:effectLst>
            <a:outerShdw sx="100000" sy="100000" kx="0" ky="0" algn="bl" rotWithShape="0" blurRad="5.409374798712724e+61" dist="1.4424999463233936e+62" dir="2.1158324305920003e+73">
              <a:srgbClr val="000000">
                <a:alpha val="1.2e+74"/>
              </a:srgbClr>
            </a:outerShdw>
          </a:effectLst>
        </p:spPr>
      </p:sp>
      <p:sp>
        <p:nvSpPr>
          <p:cNvPr id="5" name="Text 3"/>
          <p:cNvSpPr/>
          <p:nvPr/>
        </p:nvSpPr>
        <p:spPr>
          <a:xfrm>
            <a:off x="886968" y="1600200"/>
            <a:ext cx="2926080" cy="283464"/>
          </a:xfrm>
          <a:prstGeom prst="rect">
            <a:avLst/>
          </a:prstGeom>
          <a:noFill/>
          <a:ln/>
        </p:spPr>
        <p:txBody>
          <a:bodyPr wrap="square" lIns="0" tIns="0" rIns="0" bIns="0" rtlCol="0" anchor="ctr"/>
          <a:lstStyle/>
          <a:p>
            <a:pPr indent="0" marL="0">
              <a:buNone/>
            </a:pPr>
            <a:r>
              <a:rPr lang="en-US" sz="1300" b="1" dirty="0">
                <a:solidFill>
                  <a:srgbClr val="D52B1E"/>
                </a:solidFill>
              </a:rPr>
              <a:t>CODDING</a:t>
            </a:r>
            <a:endParaRPr lang="en-US" sz="1300" dirty="0"/>
          </a:p>
        </p:txBody>
      </p:sp>
      <p:sp>
        <p:nvSpPr>
          <p:cNvPr id="6" name="Text 4"/>
          <p:cNvSpPr/>
          <p:nvPr/>
        </p:nvSpPr>
        <p:spPr>
          <a:xfrm>
            <a:off x="886968" y="2057400"/>
            <a:ext cx="2971800" cy="1874520"/>
          </a:xfrm>
          <a:prstGeom prst="rect">
            <a:avLst/>
          </a:prstGeom>
          <a:noFill/>
          <a:ln/>
        </p:spPr>
        <p:txBody>
          <a:bodyPr wrap="square" lIns="127" tIns="127" rIns="127" bIns="127" rtlCol="0" anchor="ctr">
            <a:normAutofit/>
          </a:bodyPr>
          <a:lstStyle/>
          <a:p>
            <a:pPr indent="0" marL="0">
              <a:buNone/>
            </a:pPr>
            <a:r>
              <a:rPr lang="en-US" sz="1440" i="1" dirty="0">
                <a:solidFill>
                  <a:srgbClr val="1F2937"/>
                </a:solidFill>
              </a:rPr>
              <a:t>“The Federal Assembly has been reduced to a certain extent to the position of an advisory body with the electorate exercising the real decision-making power.”</a:t>
            </a:r>
            <a:endParaRPr lang="en-US" sz="1440" dirty="0"/>
          </a:p>
        </p:txBody>
      </p:sp>
      <p:sp>
        <p:nvSpPr>
          <p:cNvPr id="7" name="Shape 5"/>
          <p:cNvSpPr/>
          <p:nvPr/>
        </p:nvSpPr>
        <p:spPr>
          <a:xfrm>
            <a:off x="886968" y="4160520"/>
            <a:ext cx="2880360" cy="0"/>
          </a:xfrm>
          <a:prstGeom prst="line">
            <a:avLst/>
          </a:prstGeom>
          <a:noFill/>
          <a:ln w="12700">
            <a:solidFill>
              <a:srgbClr val="D9D9D9"/>
            </a:solidFill>
            <a:prstDash val="solid"/>
          </a:ln>
        </p:spPr>
      </p:sp>
      <p:sp>
        <p:nvSpPr>
          <p:cNvPr id="8" name="Text 6"/>
          <p:cNvSpPr/>
          <p:nvPr/>
        </p:nvSpPr>
        <p:spPr>
          <a:xfrm>
            <a:off x="886968" y="4370832"/>
            <a:ext cx="2971800" cy="1024128"/>
          </a:xfrm>
          <a:prstGeom prst="rect">
            <a:avLst/>
          </a:prstGeom>
          <a:noFill/>
          <a:ln/>
        </p:spPr>
        <p:txBody>
          <a:bodyPr wrap="square" lIns="0" tIns="0" rIns="0" bIns="0" rtlCol="0" anchor="ctr">
            <a:normAutofit/>
          </a:bodyPr>
          <a:lstStyle/>
          <a:p>
            <a:pPr indent="0" marL="0">
              <a:buNone/>
            </a:pPr>
            <a:r>
              <a:rPr lang="en-US" sz="1260" dirty="0">
                <a:solidFill>
                  <a:srgbClr val="5B6470"/>
                </a:solidFill>
              </a:rPr>
              <a:t>Emphasises direct democracy and the electorate’s corrective power.</a:t>
            </a:r>
            <a:endParaRPr lang="en-US" sz="1260" dirty="0"/>
          </a:p>
        </p:txBody>
      </p:sp>
      <p:sp>
        <p:nvSpPr>
          <p:cNvPr id="9" name="Shape 7"/>
          <p:cNvSpPr/>
          <p:nvPr/>
        </p:nvSpPr>
        <p:spPr>
          <a:xfrm>
            <a:off x="4453128" y="1353312"/>
            <a:ext cx="3502152" cy="4389120"/>
          </a:xfrm>
          <a:prstGeom prst="roundRect">
            <a:avLst>
              <a:gd name="adj" fmla="val 1828"/>
            </a:avLst>
          </a:prstGeom>
          <a:solidFill>
            <a:srgbClr val="FFFFFF"/>
          </a:solidFill>
          <a:ln w="10160">
            <a:solidFill>
              <a:srgbClr val="E4E6E8"/>
            </a:solidFill>
            <a:prstDash val="solid"/>
          </a:ln>
          <a:effectLst>
            <a:outerShdw sx="100000" sy="100000" kx="0" ky="0" algn="bl" rotWithShape="0" blurRad="6.86990599436516e+65" dist="1.83197493183071e+66" dir="1.2694994583552002e+78">
              <a:srgbClr val="000000">
                <a:alpha val="1.2000000000000001e+79"/>
              </a:srgbClr>
            </a:outerShdw>
          </a:effectLst>
        </p:spPr>
      </p:sp>
      <p:sp>
        <p:nvSpPr>
          <p:cNvPr id="10" name="Text 8"/>
          <p:cNvSpPr/>
          <p:nvPr/>
        </p:nvSpPr>
        <p:spPr>
          <a:xfrm>
            <a:off x="4681728" y="1600200"/>
            <a:ext cx="2926080" cy="283464"/>
          </a:xfrm>
          <a:prstGeom prst="rect">
            <a:avLst/>
          </a:prstGeom>
          <a:noFill/>
          <a:ln/>
        </p:spPr>
        <p:txBody>
          <a:bodyPr wrap="square" lIns="0" tIns="0" rIns="0" bIns="0" rtlCol="0" anchor="ctr"/>
          <a:lstStyle/>
          <a:p>
            <a:pPr indent="0" marL="0">
              <a:buNone/>
            </a:pPr>
            <a:r>
              <a:rPr lang="en-US" sz="1300" b="1" dirty="0">
                <a:solidFill>
                  <a:srgbClr val="B88A3B"/>
                </a:solidFill>
              </a:rPr>
              <a:t>RAPPARD</a:t>
            </a:r>
            <a:endParaRPr lang="en-US" sz="1300" dirty="0"/>
          </a:p>
        </p:txBody>
      </p:sp>
      <p:sp>
        <p:nvSpPr>
          <p:cNvPr id="11" name="Text 9"/>
          <p:cNvSpPr/>
          <p:nvPr/>
        </p:nvSpPr>
        <p:spPr>
          <a:xfrm>
            <a:off x="4681728" y="2057400"/>
            <a:ext cx="2971800" cy="1874520"/>
          </a:xfrm>
          <a:prstGeom prst="rect">
            <a:avLst/>
          </a:prstGeom>
          <a:noFill/>
          <a:ln/>
        </p:spPr>
        <p:txBody>
          <a:bodyPr wrap="square" lIns="127" tIns="127" rIns="127" bIns="127" rtlCol="0" anchor="ctr">
            <a:normAutofit/>
          </a:bodyPr>
          <a:lstStyle/>
          <a:p>
            <a:pPr indent="0" marL="0">
              <a:buNone/>
            </a:pPr>
            <a:r>
              <a:rPr lang="en-US" sz="1440" i="1" dirty="0">
                <a:solidFill>
                  <a:srgbClr val="1F2937"/>
                </a:solidFill>
              </a:rPr>
              <a:t>The Assembly enjoys supremacy “as long as it retains the confidence and performs the will of the electorate.”</a:t>
            </a:r>
            <a:endParaRPr lang="en-US" sz="1440" dirty="0"/>
          </a:p>
        </p:txBody>
      </p:sp>
      <p:sp>
        <p:nvSpPr>
          <p:cNvPr id="12" name="Shape 10"/>
          <p:cNvSpPr/>
          <p:nvPr/>
        </p:nvSpPr>
        <p:spPr>
          <a:xfrm>
            <a:off x="4681728" y="4160520"/>
            <a:ext cx="2880360" cy="0"/>
          </a:xfrm>
          <a:prstGeom prst="line">
            <a:avLst/>
          </a:prstGeom>
          <a:noFill/>
          <a:ln w="12700">
            <a:solidFill>
              <a:srgbClr val="D9D9D9"/>
            </a:solidFill>
            <a:prstDash val="solid"/>
          </a:ln>
        </p:spPr>
      </p:sp>
      <p:sp>
        <p:nvSpPr>
          <p:cNvPr id="13" name="Text 11"/>
          <p:cNvSpPr/>
          <p:nvPr/>
        </p:nvSpPr>
        <p:spPr>
          <a:xfrm>
            <a:off x="4681728" y="4370832"/>
            <a:ext cx="2971800" cy="1024128"/>
          </a:xfrm>
          <a:prstGeom prst="rect">
            <a:avLst/>
          </a:prstGeom>
          <a:noFill/>
          <a:ln/>
        </p:spPr>
        <p:txBody>
          <a:bodyPr wrap="square" lIns="0" tIns="0" rIns="0" bIns="0" rtlCol="0" anchor="ctr">
            <a:normAutofit/>
          </a:bodyPr>
          <a:lstStyle/>
          <a:p>
            <a:pPr indent="0" marL="0">
              <a:buNone/>
            </a:pPr>
            <a:r>
              <a:rPr lang="en-US" sz="1260" dirty="0">
                <a:solidFill>
                  <a:srgbClr val="5B6470"/>
                </a:solidFill>
              </a:rPr>
              <a:t>Parliamentary authority depends on popular legitimacy.</a:t>
            </a:r>
            <a:endParaRPr lang="en-US" sz="1260" dirty="0"/>
          </a:p>
        </p:txBody>
      </p:sp>
      <p:sp>
        <p:nvSpPr>
          <p:cNvPr id="14" name="Shape 12"/>
          <p:cNvSpPr/>
          <p:nvPr/>
        </p:nvSpPr>
        <p:spPr>
          <a:xfrm>
            <a:off x="8247888" y="1353312"/>
            <a:ext cx="3502152" cy="4389120"/>
          </a:xfrm>
          <a:prstGeom prst="roundRect">
            <a:avLst>
              <a:gd name="adj" fmla="val 1828"/>
            </a:avLst>
          </a:prstGeom>
          <a:solidFill>
            <a:srgbClr val="FFFFFF"/>
          </a:solidFill>
          <a:ln w="10160">
            <a:solidFill>
              <a:srgbClr val="E4E6E8"/>
            </a:solidFill>
            <a:prstDash val="solid"/>
          </a:ln>
          <a:effectLst>
            <a:outerShdw sx="100000" sy="100000" kx="0" ky="0" algn="bl" rotWithShape="0" blurRad="8.724780612843754e+69" dist="2.3266081634250016e+70" dir="7.616996750131201e+82">
              <a:srgbClr val="000000">
                <a:alpha val="1.2000000000000002e+84"/>
              </a:srgbClr>
            </a:outerShdw>
          </a:effectLst>
        </p:spPr>
      </p:sp>
      <p:sp>
        <p:nvSpPr>
          <p:cNvPr id="15" name="Text 13"/>
          <p:cNvSpPr/>
          <p:nvPr/>
        </p:nvSpPr>
        <p:spPr>
          <a:xfrm>
            <a:off x="8476488" y="1600200"/>
            <a:ext cx="2926080" cy="283464"/>
          </a:xfrm>
          <a:prstGeom prst="rect">
            <a:avLst/>
          </a:prstGeom>
          <a:noFill/>
          <a:ln/>
        </p:spPr>
        <p:txBody>
          <a:bodyPr wrap="square" lIns="0" tIns="0" rIns="0" bIns="0" rtlCol="0" anchor="ctr"/>
          <a:lstStyle/>
          <a:p>
            <a:pPr indent="0" marL="0">
              <a:buNone/>
            </a:pPr>
            <a:r>
              <a:rPr lang="en-US" sz="1300" b="1" dirty="0">
                <a:solidFill>
                  <a:srgbClr val="B88A3B"/>
                </a:solidFill>
              </a:rPr>
              <a:t>BRYCE</a:t>
            </a:r>
            <a:endParaRPr lang="en-US" sz="1300" dirty="0"/>
          </a:p>
        </p:txBody>
      </p:sp>
      <p:sp>
        <p:nvSpPr>
          <p:cNvPr id="16" name="Text 14"/>
          <p:cNvSpPr/>
          <p:nvPr/>
        </p:nvSpPr>
        <p:spPr>
          <a:xfrm>
            <a:off x="8476488" y="2057400"/>
            <a:ext cx="2971800" cy="1874520"/>
          </a:xfrm>
          <a:prstGeom prst="rect">
            <a:avLst/>
          </a:prstGeom>
          <a:noFill/>
          <a:ln/>
        </p:spPr>
        <p:txBody>
          <a:bodyPr wrap="square" lIns="127" tIns="127" rIns="127" bIns="127" rtlCol="0" anchor="ctr">
            <a:normAutofit/>
          </a:bodyPr>
          <a:lstStyle/>
          <a:p>
            <a:pPr indent="0" marL="0">
              <a:buNone/>
            </a:pPr>
            <a:r>
              <a:rPr lang="en-US" sz="1440" i="1" dirty="0">
                <a:solidFill>
                  <a:srgbClr val="1F2937"/>
                </a:solidFill>
              </a:rPr>
              <a:t>“There is no bench for a Ministry nor for an Opposition...”</a:t>
            </a:r>
            <a:endParaRPr lang="en-US" sz="1440" dirty="0"/>
          </a:p>
        </p:txBody>
      </p:sp>
      <p:sp>
        <p:nvSpPr>
          <p:cNvPr id="17" name="Shape 15"/>
          <p:cNvSpPr/>
          <p:nvPr/>
        </p:nvSpPr>
        <p:spPr>
          <a:xfrm>
            <a:off x="8476488" y="4160520"/>
            <a:ext cx="2880360" cy="0"/>
          </a:xfrm>
          <a:prstGeom prst="line">
            <a:avLst/>
          </a:prstGeom>
          <a:noFill/>
          <a:ln w="12700">
            <a:solidFill>
              <a:srgbClr val="D9D9D9"/>
            </a:solidFill>
            <a:prstDash val="solid"/>
          </a:ln>
        </p:spPr>
      </p:sp>
      <p:sp>
        <p:nvSpPr>
          <p:cNvPr id="18" name="Text 16"/>
          <p:cNvSpPr/>
          <p:nvPr/>
        </p:nvSpPr>
        <p:spPr>
          <a:xfrm>
            <a:off x="8476488" y="4370832"/>
            <a:ext cx="2971800" cy="1024128"/>
          </a:xfrm>
          <a:prstGeom prst="rect">
            <a:avLst/>
          </a:prstGeom>
          <a:noFill/>
          <a:ln/>
        </p:spPr>
        <p:txBody>
          <a:bodyPr wrap="square" lIns="0" tIns="0" rIns="0" bIns="0" rtlCol="0" anchor="ctr">
            <a:normAutofit/>
          </a:bodyPr>
          <a:lstStyle/>
          <a:p>
            <a:pPr indent="0" marL="0">
              <a:buNone/>
            </a:pPr>
            <a:r>
              <a:rPr lang="en-US" sz="1260" dirty="0">
                <a:solidFill>
                  <a:srgbClr val="5B6470"/>
                </a:solidFill>
              </a:rPr>
              <a:t>Highlights the absence of a Westminster-style government-versus-opposition layout.</a:t>
            </a:r>
            <a:endParaRPr lang="en-US" sz="1260" dirty="0"/>
          </a:p>
        </p:txBody>
      </p:sp>
      <p:sp>
        <p:nvSpPr>
          <p:cNvPr id="19" name="Text 17"/>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Scholarly quotations retained from the textbook extract supplied by the instructor.</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What does the Federal Assembly actually do?</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Key constitutional powers</a:t>
            </a:r>
            <a:endParaRPr lang="en-US" sz="1150" dirty="0"/>
          </a:p>
        </p:txBody>
      </p:sp>
      <p:sp>
        <p:nvSpPr>
          <p:cNvPr id="4" name="Shape 2"/>
          <p:cNvSpPr/>
          <p:nvPr/>
        </p:nvSpPr>
        <p:spPr>
          <a:xfrm>
            <a:off x="658368" y="1417320"/>
            <a:ext cx="3429000" cy="1691640"/>
          </a:xfrm>
          <a:prstGeom prst="roundRect">
            <a:avLst>
              <a:gd name="adj" fmla="val 3784"/>
            </a:avLst>
          </a:prstGeom>
          <a:solidFill>
            <a:srgbClr val="FFF7F5"/>
          </a:solidFill>
          <a:ln w="10160">
            <a:solidFill>
              <a:srgbClr val="F0D7D2"/>
            </a:solidFill>
            <a:prstDash val="solid"/>
          </a:ln>
          <a:effectLst>
            <a:outerShdw sx="100000" sy="100000" kx="0" ky="0" algn="bl" rotWithShape="0" blurRad="1.1080471378311567e+74" dist="2.954792367549752e+74" dir="4.57019805007872e+87">
              <a:srgbClr val="000000">
                <a:alpha val="1.2000000000000002e+89"/>
              </a:srgbClr>
            </a:outerShdw>
          </a:effectLst>
        </p:spPr>
      </p:sp>
      <p:sp>
        <p:nvSpPr>
          <p:cNvPr id="5" name="Text 3"/>
          <p:cNvSpPr/>
          <p:nvPr/>
        </p:nvSpPr>
        <p:spPr>
          <a:xfrm>
            <a:off x="877824" y="1645920"/>
            <a:ext cx="2880360" cy="301752"/>
          </a:xfrm>
          <a:prstGeom prst="rect">
            <a:avLst/>
          </a:prstGeom>
          <a:noFill/>
          <a:ln/>
        </p:spPr>
        <p:txBody>
          <a:bodyPr wrap="square" lIns="0" tIns="0" rIns="0" bIns="0" rtlCol="0" anchor="ctr"/>
          <a:lstStyle/>
          <a:p>
            <a:pPr indent="0" marL="0">
              <a:buNone/>
            </a:pPr>
            <a:r>
              <a:rPr lang="en-US" sz="1600" b="1" dirty="0">
                <a:solidFill>
                  <a:srgbClr val="D52B1E"/>
                </a:solidFill>
              </a:rPr>
              <a:t>Legislation</a:t>
            </a:r>
            <a:endParaRPr lang="en-US" sz="1600" dirty="0"/>
          </a:p>
        </p:txBody>
      </p:sp>
      <p:sp>
        <p:nvSpPr>
          <p:cNvPr id="6" name="Text 4"/>
          <p:cNvSpPr/>
          <p:nvPr/>
        </p:nvSpPr>
        <p:spPr>
          <a:xfrm>
            <a:off x="877824" y="2075688"/>
            <a:ext cx="2871216" cy="713232"/>
          </a:xfrm>
          <a:prstGeom prst="rect">
            <a:avLst/>
          </a:prstGeom>
          <a:noFill/>
          <a:ln/>
        </p:spPr>
        <p:txBody>
          <a:bodyPr wrap="square" lIns="0" tIns="0" rIns="0" bIns="0" rtlCol="0" anchor="ctr">
            <a:normAutofit/>
          </a:bodyPr>
          <a:lstStyle/>
          <a:p>
            <a:pPr indent="0" marL="0">
              <a:buNone/>
            </a:pPr>
            <a:r>
              <a:rPr lang="en-US" sz="1330" dirty="0">
                <a:solidFill>
                  <a:srgbClr val="5B6470"/>
                </a:solidFill>
              </a:rPr>
              <a:t>passes federal acts and ordinances</a:t>
            </a:r>
            <a:endParaRPr lang="en-US" sz="1330" dirty="0"/>
          </a:p>
        </p:txBody>
      </p:sp>
      <p:sp>
        <p:nvSpPr>
          <p:cNvPr id="7" name="Shape 5"/>
          <p:cNvSpPr/>
          <p:nvPr/>
        </p:nvSpPr>
        <p:spPr>
          <a:xfrm>
            <a:off x="4425696" y="1417320"/>
            <a:ext cx="3429000" cy="1691640"/>
          </a:xfrm>
          <a:prstGeom prst="roundRect">
            <a:avLst>
              <a:gd name="adj" fmla="val 3784"/>
            </a:avLst>
          </a:prstGeom>
          <a:solidFill>
            <a:srgbClr val="FFFFFF"/>
          </a:solidFill>
          <a:ln w="10160">
            <a:solidFill>
              <a:srgbClr val="E4E6E8"/>
            </a:solidFill>
            <a:prstDash val="solid"/>
          </a:ln>
          <a:effectLst>
            <a:outerShdw sx="100000" sy="100000" kx="0" ky="0" algn="bl" rotWithShape="0" blurRad="1.407219865045569e+78" dist="3.752586306788185e+78" dir="2.742118830047232e+92">
              <a:srgbClr val="000000">
                <a:alpha val="1.2000000000000001e+94"/>
              </a:srgbClr>
            </a:outerShdw>
          </a:effectLst>
        </p:spPr>
      </p:sp>
      <p:sp>
        <p:nvSpPr>
          <p:cNvPr id="8" name="Text 6"/>
          <p:cNvSpPr/>
          <p:nvPr/>
        </p:nvSpPr>
        <p:spPr>
          <a:xfrm>
            <a:off x="4645152" y="1645920"/>
            <a:ext cx="2880360" cy="301752"/>
          </a:xfrm>
          <a:prstGeom prst="rect">
            <a:avLst/>
          </a:prstGeom>
          <a:noFill/>
          <a:ln/>
        </p:spPr>
        <p:txBody>
          <a:bodyPr wrap="square" lIns="0" tIns="0" rIns="0" bIns="0" rtlCol="0" anchor="ctr"/>
          <a:lstStyle/>
          <a:p>
            <a:pPr indent="0" marL="0">
              <a:buNone/>
            </a:pPr>
            <a:r>
              <a:rPr lang="en-US" sz="1600" b="1" dirty="0">
                <a:solidFill>
                  <a:srgbClr val="1F2937"/>
                </a:solidFill>
              </a:rPr>
              <a:t>Finance</a:t>
            </a:r>
            <a:endParaRPr lang="en-US" sz="1600" dirty="0"/>
          </a:p>
        </p:txBody>
      </p:sp>
      <p:sp>
        <p:nvSpPr>
          <p:cNvPr id="9" name="Text 7"/>
          <p:cNvSpPr/>
          <p:nvPr/>
        </p:nvSpPr>
        <p:spPr>
          <a:xfrm>
            <a:off x="4645152" y="2075688"/>
            <a:ext cx="2871216" cy="713232"/>
          </a:xfrm>
          <a:prstGeom prst="rect">
            <a:avLst/>
          </a:prstGeom>
          <a:noFill/>
          <a:ln/>
        </p:spPr>
        <p:txBody>
          <a:bodyPr wrap="square" lIns="0" tIns="0" rIns="0" bIns="0" rtlCol="0" anchor="ctr">
            <a:normAutofit/>
          </a:bodyPr>
          <a:lstStyle/>
          <a:p>
            <a:pPr indent="0" marL="0">
              <a:buNone/>
            </a:pPr>
            <a:r>
              <a:rPr lang="en-US" sz="1330" dirty="0">
                <a:solidFill>
                  <a:srgbClr val="5B6470"/>
                </a:solidFill>
              </a:rPr>
              <a:t>adopts the federal budget and accounts</a:t>
            </a:r>
            <a:endParaRPr lang="en-US" sz="1330" dirty="0"/>
          </a:p>
        </p:txBody>
      </p:sp>
      <p:sp>
        <p:nvSpPr>
          <p:cNvPr id="10" name="Shape 8"/>
          <p:cNvSpPr/>
          <p:nvPr/>
        </p:nvSpPr>
        <p:spPr>
          <a:xfrm>
            <a:off x="8193024" y="1417320"/>
            <a:ext cx="3429000" cy="1691640"/>
          </a:xfrm>
          <a:prstGeom prst="roundRect">
            <a:avLst>
              <a:gd name="adj" fmla="val 3784"/>
            </a:avLst>
          </a:prstGeom>
          <a:solidFill>
            <a:srgbClr val="FFFFFF"/>
          </a:solidFill>
          <a:ln w="10160">
            <a:solidFill>
              <a:srgbClr val="E4E6E8"/>
            </a:solidFill>
            <a:prstDash val="solid"/>
          </a:ln>
          <a:effectLst>
            <a:outerShdw sx="100000" sy="100000" kx="0" ky="0" algn="bl" rotWithShape="0" blurRad="1.7871692286078725e+82" dist="4.765784609620995e+82" dir="1.6452712980283393e+97">
              <a:srgbClr val="000000">
                <a:alpha val="1.2e+99"/>
              </a:srgbClr>
            </a:outerShdw>
          </a:effectLst>
        </p:spPr>
      </p:sp>
      <p:sp>
        <p:nvSpPr>
          <p:cNvPr id="11" name="Text 9"/>
          <p:cNvSpPr/>
          <p:nvPr/>
        </p:nvSpPr>
        <p:spPr>
          <a:xfrm>
            <a:off x="8412480" y="1645920"/>
            <a:ext cx="2880360" cy="301752"/>
          </a:xfrm>
          <a:prstGeom prst="rect">
            <a:avLst/>
          </a:prstGeom>
          <a:noFill/>
          <a:ln/>
        </p:spPr>
        <p:txBody>
          <a:bodyPr wrap="square" lIns="0" tIns="0" rIns="0" bIns="0" rtlCol="0" anchor="ctr"/>
          <a:lstStyle/>
          <a:p>
            <a:pPr indent="0" marL="0">
              <a:buNone/>
            </a:pPr>
            <a:r>
              <a:rPr lang="en-US" sz="1600" b="1" dirty="0">
                <a:solidFill>
                  <a:srgbClr val="1F2937"/>
                </a:solidFill>
              </a:rPr>
              <a:t>Elections</a:t>
            </a:r>
            <a:endParaRPr lang="en-US" sz="1600" dirty="0"/>
          </a:p>
        </p:txBody>
      </p:sp>
      <p:sp>
        <p:nvSpPr>
          <p:cNvPr id="12" name="Text 10"/>
          <p:cNvSpPr/>
          <p:nvPr/>
        </p:nvSpPr>
        <p:spPr>
          <a:xfrm>
            <a:off x="8412480" y="2075688"/>
            <a:ext cx="2871216" cy="713232"/>
          </a:xfrm>
          <a:prstGeom prst="rect">
            <a:avLst/>
          </a:prstGeom>
          <a:noFill/>
          <a:ln/>
        </p:spPr>
        <p:txBody>
          <a:bodyPr wrap="square" lIns="0" tIns="0" rIns="0" bIns="0" rtlCol="0" anchor="ctr">
            <a:normAutofit/>
          </a:bodyPr>
          <a:lstStyle/>
          <a:p>
            <a:pPr indent="0" marL="0">
              <a:buNone/>
            </a:pPr>
            <a:r>
              <a:rPr lang="en-US" sz="1330" dirty="0">
                <a:solidFill>
                  <a:srgbClr val="5B6470"/>
                </a:solidFill>
              </a:rPr>
              <a:t>elects Federal Council, Chancellor and federal judges</a:t>
            </a:r>
            <a:endParaRPr lang="en-US" sz="1330" dirty="0"/>
          </a:p>
        </p:txBody>
      </p:sp>
      <p:sp>
        <p:nvSpPr>
          <p:cNvPr id="13" name="Shape 11"/>
          <p:cNvSpPr/>
          <p:nvPr/>
        </p:nvSpPr>
        <p:spPr>
          <a:xfrm>
            <a:off x="658368" y="3474720"/>
            <a:ext cx="3429000" cy="1691640"/>
          </a:xfrm>
          <a:prstGeom prst="roundRect">
            <a:avLst>
              <a:gd name="adj" fmla="val 3784"/>
            </a:avLst>
          </a:prstGeom>
          <a:solidFill>
            <a:srgbClr val="FFFFFF"/>
          </a:solidFill>
          <a:ln w="10160">
            <a:solidFill>
              <a:srgbClr val="E4E6E8"/>
            </a:solidFill>
            <a:prstDash val="solid"/>
          </a:ln>
          <a:effectLst>
            <a:outerShdw sx="100000" sy="100000" kx="0" ky="0" algn="bl" rotWithShape="0" blurRad="2.269704920331998e+86" dist="6.052546454218663e+86" dir="9.871627788170037e+101">
              <a:srgbClr val="000000">
                <a:alpha val="1.2e+104"/>
              </a:srgbClr>
            </a:outerShdw>
          </a:effectLst>
        </p:spPr>
      </p:sp>
      <p:sp>
        <p:nvSpPr>
          <p:cNvPr id="14" name="Text 12"/>
          <p:cNvSpPr/>
          <p:nvPr/>
        </p:nvSpPr>
        <p:spPr>
          <a:xfrm>
            <a:off x="877824" y="3703320"/>
            <a:ext cx="2880360" cy="301752"/>
          </a:xfrm>
          <a:prstGeom prst="rect">
            <a:avLst/>
          </a:prstGeom>
          <a:noFill/>
          <a:ln/>
        </p:spPr>
        <p:txBody>
          <a:bodyPr wrap="square" lIns="0" tIns="0" rIns="0" bIns="0" rtlCol="0" anchor="ctr"/>
          <a:lstStyle/>
          <a:p>
            <a:pPr indent="0" marL="0">
              <a:buNone/>
            </a:pPr>
            <a:r>
              <a:rPr lang="en-US" sz="1600" b="1" dirty="0">
                <a:solidFill>
                  <a:srgbClr val="1F2937"/>
                </a:solidFill>
              </a:rPr>
              <a:t>Oversight</a:t>
            </a:r>
            <a:endParaRPr lang="en-US" sz="1600" dirty="0"/>
          </a:p>
        </p:txBody>
      </p:sp>
      <p:sp>
        <p:nvSpPr>
          <p:cNvPr id="15" name="Text 13"/>
          <p:cNvSpPr/>
          <p:nvPr/>
        </p:nvSpPr>
        <p:spPr>
          <a:xfrm>
            <a:off x="877824" y="4133088"/>
            <a:ext cx="2871216" cy="713232"/>
          </a:xfrm>
          <a:prstGeom prst="rect">
            <a:avLst/>
          </a:prstGeom>
          <a:noFill/>
          <a:ln/>
        </p:spPr>
        <p:txBody>
          <a:bodyPr wrap="square" lIns="0" tIns="0" rIns="0" bIns="0" rtlCol="0" anchor="ctr">
            <a:normAutofit/>
          </a:bodyPr>
          <a:lstStyle/>
          <a:p>
            <a:pPr indent="0" marL="0">
              <a:buNone/>
            </a:pPr>
            <a:r>
              <a:rPr lang="en-US" sz="1330" dirty="0">
                <a:solidFill>
                  <a:srgbClr val="5B6470"/>
                </a:solidFill>
              </a:rPr>
              <a:t>supervises Federal Council, administration and federal courts</a:t>
            </a:r>
            <a:endParaRPr lang="en-US" sz="1330" dirty="0"/>
          </a:p>
        </p:txBody>
      </p:sp>
      <p:sp>
        <p:nvSpPr>
          <p:cNvPr id="16" name="Shape 14"/>
          <p:cNvSpPr/>
          <p:nvPr/>
        </p:nvSpPr>
        <p:spPr>
          <a:xfrm>
            <a:off x="4425696" y="3474720"/>
            <a:ext cx="3429000" cy="1691640"/>
          </a:xfrm>
          <a:prstGeom prst="roundRect">
            <a:avLst>
              <a:gd name="adj" fmla="val 3784"/>
            </a:avLst>
          </a:prstGeom>
          <a:solidFill>
            <a:srgbClr val="FFFFFF"/>
          </a:solidFill>
          <a:ln w="10160">
            <a:solidFill>
              <a:srgbClr val="E4E6E8"/>
            </a:solidFill>
            <a:prstDash val="solid"/>
          </a:ln>
          <a:effectLst>
            <a:outerShdw sx="100000" sy="100000" kx="0" ky="0" algn="bl" rotWithShape="0" blurRad="2.8825252488216374e+90" dist="7.6867339968577025e+90" dir="5.9229766729020215e+106">
              <a:srgbClr val="000000">
                <a:alpha val="1.2e+109"/>
              </a:srgbClr>
            </a:outerShdw>
          </a:effectLst>
        </p:spPr>
      </p:sp>
      <p:sp>
        <p:nvSpPr>
          <p:cNvPr id="17" name="Text 15"/>
          <p:cNvSpPr/>
          <p:nvPr/>
        </p:nvSpPr>
        <p:spPr>
          <a:xfrm>
            <a:off x="4645152" y="3703320"/>
            <a:ext cx="2880360" cy="301752"/>
          </a:xfrm>
          <a:prstGeom prst="rect">
            <a:avLst/>
          </a:prstGeom>
          <a:noFill/>
          <a:ln/>
        </p:spPr>
        <p:txBody>
          <a:bodyPr wrap="square" lIns="0" tIns="0" rIns="0" bIns="0" rtlCol="0" anchor="ctr"/>
          <a:lstStyle/>
          <a:p>
            <a:pPr indent="0" marL="0">
              <a:buNone/>
            </a:pPr>
            <a:r>
              <a:rPr lang="en-US" sz="1600" b="1" dirty="0">
                <a:solidFill>
                  <a:srgbClr val="1F2937"/>
                </a:solidFill>
              </a:rPr>
              <a:t>Foreign relations</a:t>
            </a:r>
            <a:endParaRPr lang="en-US" sz="1600" dirty="0"/>
          </a:p>
        </p:txBody>
      </p:sp>
      <p:sp>
        <p:nvSpPr>
          <p:cNvPr id="18" name="Text 16"/>
          <p:cNvSpPr/>
          <p:nvPr/>
        </p:nvSpPr>
        <p:spPr>
          <a:xfrm>
            <a:off x="4645152" y="4133088"/>
            <a:ext cx="2871216" cy="713232"/>
          </a:xfrm>
          <a:prstGeom prst="rect">
            <a:avLst/>
          </a:prstGeom>
          <a:noFill/>
          <a:ln/>
        </p:spPr>
        <p:txBody>
          <a:bodyPr wrap="square" lIns="0" tIns="0" rIns="0" bIns="0" rtlCol="0" anchor="ctr">
            <a:normAutofit/>
          </a:bodyPr>
          <a:lstStyle/>
          <a:p>
            <a:pPr indent="0" marL="0">
              <a:buNone/>
            </a:pPr>
            <a:r>
              <a:rPr lang="en-US" sz="1330" dirty="0">
                <a:solidFill>
                  <a:srgbClr val="5B6470"/>
                </a:solidFill>
              </a:rPr>
              <a:t>approves many international treaties</a:t>
            </a:r>
            <a:endParaRPr lang="en-US" sz="1330" dirty="0"/>
          </a:p>
        </p:txBody>
      </p:sp>
      <p:sp>
        <p:nvSpPr>
          <p:cNvPr id="19" name="Shape 17"/>
          <p:cNvSpPr/>
          <p:nvPr/>
        </p:nvSpPr>
        <p:spPr>
          <a:xfrm>
            <a:off x="8193024" y="3474720"/>
            <a:ext cx="3429000" cy="1691640"/>
          </a:xfrm>
          <a:prstGeom prst="roundRect">
            <a:avLst>
              <a:gd name="adj" fmla="val 3784"/>
            </a:avLst>
          </a:prstGeom>
          <a:solidFill>
            <a:srgbClr val="FFFFFF"/>
          </a:solidFill>
          <a:ln w="10160">
            <a:solidFill>
              <a:srgbClr val="E4E6E8"/>
            </a:solidFill>
            <a:prstDash val="solid"/>
          </a:ln>
          <a:effectLst>
            <a:outerShdw sx="100000" sy="100000" kx="0" ky="0" algn="bl" rotWithShape="0" blurRad="3.6608070660034796e+94" dist="9.762152176009283e+94" dir="3.553786003741213e+111">
              <a:srgbClr val="000000">
                <a:alpha val="1.1999999999999999e+114"/>
              </a:srgbClr>
            </a:outerShdw>
          </a:effectLst>
        </p:spPr>
      </p:sp>
      <p:sp>
        <p:nvSpPr>
          <p:cNvPr id="20" name="Text 18"/>
          <p:cNvSpPr/>
          <p:nvPr/>
        </p:nvSpPr>
        <p:spPr>
          <a:xfrm>
            <a:off x="8412480" y="3703320"/>
            <a:ext cx="2880360" cy="301752"/>
          </a:xfrm>
          <a:prstGeom prst="rect">
            <a:avLst/>
          </a:prstGeom>
          <a:noFill/>
          <a:ln/>
        </p:spPr>
        <p:txBody>
          <a:bodyPr wrap="square" lIns="0" tIns="0" rIns="0" bIns="0" rtlCol="0" anchor="ctr"/>
          <a:lstStyle/>
          <a:p>
            <a:pPr indent="0" marL="0">
              <a:buNone/>
            </a:pPr>
            <a:r>
              <a:rPr lang="en-US" sz="1600" b="1" dirty="0">
                <a:solidFill>
                  <a:srgbClr val="1F2937"/>
                </a:solidFill>
              </a:rPr>
              <a:t>Security &amp; federal relations</a:t>
            </a:r>
            <a:endParaRPr lang="en-US" sz="1600" dirty="0"/>
          </a:p>
        </p:txBody>
      </p:sp>
      <p:sp>
        <p:nvSpPr>
          <p:cNvPr id="21" name="Text 19"/>
          <p:cNvSpPr/>
          <p:nvPr/>
        </p:nvSpPr>
        <p:spPr>
          <a:xfrm>
            <a:off x="8412480" y="4133088"/>
            <a:ext cx="2871216" cy="713232"/>
          </a:xfrm>
          <a:prstGeom prst="rect">
            <a:avLst/>
          </a:prstGeom>
          <a:noFill/>
          <a:ln/>
        </p:spPr>
        <p:txBody>
          <a:bodyPr wrap="square" lIns="0" tIns="0" rIns="0" bIns="0" rtlCol="0" anchor="ctr">
            <a:normAutofit/>
          </a:bodyPr>
          <a:lstStyle/>
          <a:p>
            <a:pPr indent="0" marL="0">
              <a:buNone/>
            </a:pPr>
            <a:r>
              <a:rPr lang="en-US" sz="1330" dirty="0">
                <a:solidFill>
                  <a:srgbClr val="5B6470"/>
                </a:solidFill>
              </a:rPr>
              <a:t>acts on internal/external security and Confederation–canton relations</a:t>
            </a:r>
            <a:endParaRPr lang="en-US" sz="1330" dirty="0"/>
          </a:p>
        </p:txBody>
      </p:sp>
      <p:sp>
        <p:nvSpPr>
          <p:cNvPr id="22" name="Text 20"/>
          <p:cNvSpPr/>
          <p:nvPr/>
        </p:nvSpPr>
        <p:spPr>
          <a:xfrm>
            <a:off x="1051560" y="5715000"/>
            <a:ext cx="10104120" cy="384048"/>
          </a:xfrm>
          <a:prstGeom prst="rect">
            <a:avLst/>
          </a:prstGeom>
          <a:noFill/>
          <a:ln/>
        </p:spPr>
        <p:txBody>
          <a:bodyPr wrap="square" lIns="0" tIns="0" rIns="0" bIns="0" rtlCol="0" anchor="ctr"/>
          <a:lstStyle/>
          <a:p>
            <a:pPr algn="ctr" indent="0" marL="0">
              <a:buNone/>
            </a:pPr>
            <a:r>
              <a:rPr lang="en-US" sz="1350" b="1" dirty="0">
                <a:solidFill>
                  <a:srgbClr val="B88A3B"/>
                </a:solidFill>
              </a:rPr>
              <a:t>Important: these powers are exercised within federalism, equal bicameralism and direct-democratic rights.</a:t>
            </a:r>
            <a:endParaRPr lang="en-US" sz="1350" dirty="0"/>
          </a:p>
        </p:txBody>
      </p:sp>
      <p:sp>
        <p:nvSpPr>
          <p:cNvPr id="23" name="Text 21"/>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Arts. 163–173.</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The National Council: the “People’s Chamber”</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The larger chamber of the Federal Assembly</a:t>
            </a:r>
            <a:endParaRPr lang="en-US" sz="1150" dirty="0"/>
          </a:p>
        </p:txBody>
      </p:sp>
      <p:pic>
        <p:nvPicPr>
          <p:cNvPr id="4" name="Image 0" descr="/mnt/data/a_wide_high_resolution_interior_photo_of_a_grand_batch_2.png">    </p:cNvPr>
          <p:cNvPicPr>
            <a:picLocks noChangeAspect="1"/>
          </p:cNvPicPr>
          <p:nvPr/>
        </p:nvPicPr>
        <p:blipFill>
          <a:blip r:embed="rId1"/>
          <a:srcRect l="12381" r="12381" t="0" b="0"/>
          <a:stretch/>
        </p:blipFill>
        <p:spPr>
          <a:xfrm>
            <a:off x="658368" y="1371600"/>
            <a:ext cx="5806440" cy="4343400"/>
          </a:xfrm>
          <a:prstGeom prst="rect">
            <a:avLst/>
          </a:prstGeom>
        </p:spPr>
      </p:pic>
      <p:sp>
        <p:nvSpPr>
          <p:cNvPr id="5" name="Shape 2"/>
          <p:cNvSpPr/>
          <p:nvPr/>
        </p:nvSpPr>
        <p:spPr>
          <a:xfrm>
            <a:off x="658368" y="4901184"/>
            <a:ext cx="5806440" cy="813816"/>
          </a:xfrm>
          <a:prstGeom prst="rect">
            <a:avLst/>
          </a:prstGeom>
          <a:solidFill>
            <a:srgbClr val="111827">
              <a:alpha val="84000"/>
            </a:srgbClr>
          </a:solidFill>
          <a:ln w="12700">
            <a:solidFill>
              <a:srgbClr val="111827">
                <a:alpha val="0"/>
              </a:srgbClr>
            </a:solidFill>
            <a:prstDash val="solid"/>
          </a:ln>
        </p:spPr>
      </p:sp>
      <p:sp>
        <p:nvSpPr>
          <p:cNvPr id="6" name="Text 3"/>
          <p:cNvSpPr/>
          <p:nvPr/>
        </p:nvSpPr>
        <p:spPr>
          <a:xfrm>
            <a:off x="914400" y="5148072"/>
            <a:ext cx="5303520" cy="274320"/>
          </a:xfrm>
          <a:prstGeom prst="rect">
            <a:avLst/>
          </a:prstGeom>
          <a:noFill/>
          <a:ln/>
        </p:spPr>
        <p:txBody>
          <a:bodyPr wrap="square" lIns="0" tIns="0" rIns="0" bIns="0" rtlCol="0" anchor="ctr"/>
          <a:lstStyle/>
          <a:p>
            <a:pPr indent="0" marL="0">
              <a:buNone/>
            </a:pPr>
            <a:r>
              <a:rPr lang="en-US" sz="1350" b="1" dirty="0">
                <a:solidFill>
                  <a:srgbClr val="FFFFFF"/>
                </a:solidFill>
              </a:rPr>
              <a:t>National Council Chamber • Bern</a:t>
            </a:r>
            <a:endParaRPr lang="en-US" sz="1350" dirty="0"/>
          </a:p>
        </p:txBody>
      </p:sp>
      <p:sp>
        <p:nvSpPr>
          <p:cNvPr id="7" name="Shape 4"/>
          <p:cNvSpPr/>
          <p:nvPr/>
        </p:nvSpPr>
        <p:spPr>
          <a:xfrm>
            <a:off x="6812280" y="1417320"/>
            <a:ext cx="4599432" cy="859536"/>
          </a:xfrm>
          <a:prstGeom prst="roundRect">
            <a:avLst>
              <a:gd name="adj" fmla="val 7447"/>
            </a:avLst>
          </a:prstGeom>
          <a:solidFill>
            <a:srgbClr val="FFF7F5"/>
          </a:solidFill>
          <a:ln w="10160">
            <a:solidFill>
              <a:srgbClr val="E5E7EB"/>
            </a:solidFill>
            <a:prstDash val="solid"/>
          </a:ln>
          <a:effectLst>
            <a:outerShdw sx="100000" sy="100000" kx="0" ky="0" algn="bl" rotWithShape="0" blurRad="4.649224973824419e+98" dist="1.2397933263531789e+99" dir="2.1322716022447277e+116">
              <a:srgbClr val="000000">
                <a:alpha val="1.1999999999999998e+119"/>
              </a:srgbClr>
            </a:outerShdw>
          </a:effectLst>
        </p:spPr>
      </p:sp>
      <p:sp>
        <p:nvSpPr>
          <p:cNvPr id="8" name="Text 5"/>
          <p:cNvSpPr/>
          <p:nvPr/>
        </p:nvSpPr>
        <p:spPr>
          <a:xfrm>
            <a:off x="7059168" y="1554480"/>
            <a:ext cx="1417320" cy="274320"/>
          </a:xfrm>
          <a:prstGeom prst="rect">
            <a:avLst/>
          </a:prstGeom>
          <a:noFill/>
          <a:ln/>
        </p:spPr>
        <p:txBody>
          <a:bodyPr wrap="square" lIns="0" tIns="0" rIns="0" bIns="0" rtlCol="0" anchor="ctr"/>
          <a:lstStyle/>
          <a:p>
            <a:pPr indent="0" marL="0">
              <a:buNone/>
            </a:pPr>
            <a:r>
              <a:rPr lang="en-US" sz="1600" b="1" dirty="0">
                <a:solidFill>
                  <a:srgbClr val="D52B1E"/>
                </a:solidFill>
              </a:rPr>
              <a:t>200</a:t>
            </a:r>
            <a:endParaRPr lang="en-US" sz="1600" dirty="0"/>
          </a:p>
        </p:txBody>
      </p:sp>
      <p:sp>
        <p:nvSpPr>
          <p:cNvPr id="9" name="Text 6"/>
          <p:cNvSpPr/>
          <p:nvPr/>
        </p:nvSpPr>
        <p:spPr>
          <a:xfrm>
            <a:off x="8412480" y="1554480"/>
            <a:ext cx="2651760" cy="475488"/>
          </a:xfrm>
          <a:prstGeom prst="rect">
            <a:avLst/>
          </a:prstGeom>
          <a:noFill/>
          <a:ln/>
        </p:spPr>
        <p:txBody>
          <a:bodyPr wrap="square" lIns="0" tIns="0" rIns="0" bIns="0" rtlCol="0" anchor="ctr">
            <a:normAutofit/>
          </a:bodyPr>
          <a:lstStyle/>
          <a:p>
            <a:pPr indent="0" marL="0">
              <a:buNone/>
            </a:pPr>
            <a:r>
              <a:rPr lang="en-US" sz="1270" dirty="0">
                <a:solidFill>
                  <a:srgbClr val="5B6470"/>
                </a:solidFill>
              </a:rPr>
              <a:t>representatives of the People</a:t>
            </a:r>
            <a:endParaRPr lang="en-US" sz="1270" dirty="0"/>
          </a:p>
        </p:txBody>
      </p:sp>
      <p:sp>
        <p:nvSpPr>
          <p:cNvPr id="10" name="Shape 7"/>
          <p:cNvSpPr/>
          <p:nvPr/>
        </p:nvSpPr>
        <p:spPr>
          <a:xfrm>
            <a:off x="6812280" y="2487168"/>
            <a:ext cx="4599432" cy="859536"/>
          </a:xfrm>
          <a:prstGeom prst="roundRect">
            <a:avLst>
              <a:gd name="adj" fmla="val 7447"/>
            </a:avLst>
          </a:prstGeom>
          <a:solidFill>
            <a:srgbClr val="FFFFFF"/>
          </a:solidFill>
          <a:ln w="10160">
            <a:solidFill>
              <a:srgbClr val="E5E7EB"/>
            </a:solidFill>
            <a:prstDash val="solid"/>
          </a:ln>
          <a:effectLst>
            <a:outerShdw sx="100000" sy="100000" kx="0" ky="0" algn="bl" rotWithShape="0" blurRad="5.904515716757012e+102" dist="1.574537524468537e+103" dir="1.2793629613468366e+121">
              <a:srgbClr val="000000">
                <a:alpha val="1.1999999999999998e+124"/>
              </a:srgbClr>
            </a:outerShdw>
          </a:effectLst>
        </p:spPr>
      </p:sp>
      <p:sp>
        <p:nvSpPr>
          <p:cNvPr id="11" name="Text 8"/>
          <p:cNvSpPr/>
          <p:nvPr/>
        </p:nvSpPr>
        <p:spPr>
          <a:xfrm>
            <a:off x="7059168" y="2624328"/>
            <a:ext cx="1417320" cy="274320"/>
          </a:xfrm>
          <a:prstGeom prst="rect">
            <a:avLst/>
          </a:prstGeom>
          <a:noFill/>
          <a:ln/>
        </p:spPr>
        <p:txBody>
          <a:bodyPr wrap="square" lIns="0" tIns="0" rIns="0" bIns="0" rtlCol="0" anchor="ctr"/>
          <a:lstStyle/>
          <a:p>
            <a:pPr indent="0" marL="0">
              <a:buNone/>
            </a:pPr>
            <a:r>
              <a:rPr lang="en-US" sz="1600" b="1" dirty="0">
                <a:solidFill>
                  <a:srgbClr val="1F2937"/>
                </a:solidFill>
              </a:rPr>
              <a:t>Direct election</a:t>
            </a:r>
            <a:endParaRPr lang="en-US" sz="1600" dirty="0"/>
          </a:p>
        </p:txBody>
      </p:sp>
      <p:sp>
        <p:nvSpPr>
          <p:cNvPr id="12" name="Text 9"/>
          <p:cNvSpPr/>
          <p:nvPr/>
        </p:nvSpPr>
        <p:spPr>
          <a:xfrm>
            <a:off x="8412480" y="2624328"/>
            <a:ext cx="2651760" cy="475488"/>
          </a:xfrm>
          <a:prstGeom prst="rect">
            <a:avLst/>
          </a:prstGeom>
          <a:noFill/>
          <a:ln/>
        </p:spPr>
        <p:txBody>
          <a:bodyPr wrap="square" lIns="0" tIns="0" rIns="0" bIns="0" rtlCol="0" anchor="ctr">
            <a:normAutofit/>
          </a:bodyPr>
          <a:lstStyle/>
          <a:p>
            <a:pPr indent="0" marL="0">
              <a:buNone/>
            </a:pPr>
            <a:r>
              <a:rPr lang="en-US" sz="1270" dirty="0">
                <a:solidFill>
                  <a:srgbClr val="5B6470"/>
                </a:solidFill>
              </a:rPr>
              <a:t>by eligible Swiss voters</a:t>
            </a:r>
            <a:endParaRPr lang="en-US" sz="1270" dirty="0"/>
          </a:p>
        </p:txBody>
      </p:sp>
      <p:sp>
        <p:nvSpPr>
          <p:cNvPr id="13" name="Shape 10"/>
          <p:cNvSpPr/>
          <p:nvPr/>
        </p:nvSpPr>
        <p:spPr>
          <a:xfrm>
            <a:off x="6812280" y="3557016"/>
            <a:ext cx="4599432" cy="859536"/>
          </a:xfrm>
          <a:prstGeom prst="roundRect">
            <a:avLst>
              <a:gd name="adj" fmla="val 7447"/>
            </a:avLst>
          </a:prstGeom>
          <a:solidFill>
            <a:srgbClr val="FFFFFF"/>
          </a:solidFill>
          <a:ln w="10160">
            <a:solidFill>
              <a:srgbClr val="E5E7EB"/>
            </a:solidFill>
            <a:prstDash val="solid"/>
          </a:ln>
          <a:effectLst>
            <a:outerShdw sx="100000" sy="100000" kx="0" ky="0" algn="bl" rotWithShape="0" blurRad="7.498734960281406e+106" dist="1.9996626560750422e+107" dir="7.67617776808102e+125">
              <a:srgbClr val="000000">
                <a:alpha val="1.1999999999999998e+129"/>
              </a:srgbClr>
            </a:outerShdw>
          </a:effectLst>
        </p:spPr>
      </p:sp>
      <p:sp>
        <p:nvSpPr>
          <p:cNvPr id="14" name="Text 11"/>
          <p:cNvSpPr/>
          <p:nvPr/>
        </p:nvSpPr>
        <p:spPr>
          <a:xfrm>
            <a:off x="7059168" y="3694176"/>
            <a:ext cx="1417320" cy="274320"/>
          </a:xfrm>
          <a:prstGeom prst="rect">
            <a:avLst/>
          </a:prstGeom>
          <a:noFill/>
          <a:ln/>
        </p:spPr>
        <p:txBody>
          <a:bodyPr wrap="square" lIns="0" tIns="0" rIns="0" bIns="0" rtlCol="0" anchor="ctr"/>
          <a:lstStyle/>
          <a:p>
            <a:pPr indent="0" marL="0">
              <a:buNone/>
            </a:pPr>
            <a:r>
              <a:rPr lang="en-US" sz="1600" b="1" dirty="0">
                <a:solidFill>
                  <a:srgbClr val="1F2937"/>
                </a:solidFill>
              </a:rPr>
              <a:t>26 constituencies</a:t>
            </a:r>
            <a:endParaRPr lang="en-US" sz="1600" dirty="0"/>
          </a:p>
        </p:txBody>
      </p:sp>
      <p:sp>
        <p:nvSpPr>
          <p:cNvPr id="15" name="Text 12"/>
          <p:cNvSpPr/>
          <p:nvPr/>
        </p:nvSpPr>
        <p:spPr>
          <a:xfrm>
            <a:off x="8412480" y="3694176"/>
            <a:ext cx="2651760" cy="475488"/>
          </a:xfrm>
          <a:prstGeom prst="rect">
            <a:avLst/>
          </a:prstGeom>
          <a:noFill/>
          <a:ln/>
        </p:spPr>
        <p:txBody>
          <a:bodyPr wrap="square" lIns="0" tIns="0" rIns="0" bIns="0" rtlCol="0" anchor="ctr">
            <a:normAutofit/>
          </a:bodyPr>
          <a:lstStyle/>
          <a:p>
            <a:pPr indent="0" marL="0">
              <a:buNone/>
            </a:pPr>
            <a:r>
              <a:rPr lang="en-US" sz="1270" dirty="0">
                <a:solidFill>
                  <a:srgbClr val="5B6470"/>
                </a:solidFill>
              </a:rPr>
              <a:t>each canton is an electoral constituency</a:t>
            </a:r>
            <a:endParaRPr lang="en-US" sz="1270" dirty="0"/>
          </a:p>
        </p:txBody>
      </p:sp>
      <p:sp>
        <p:nvSpPr>
          <p:cNvPr id="16" name="Shape 13"/>
          <p:cNvSpPr/>
          <p:nvPr/>
        </p:nvSpPr>
        <p:spPr>
          <a:xfrm>
            <a:off x="6812280" y="4626864"/>
            <a:ext cx="4599432" cy="859536"/>
          </a:xfrm>
          <a:prstGeom prst="roundRect">
            <a:avLst>
              <a:gd name="adj" fmla="val 7447"/>
            </a:avLst>
          </a:prstGeom>
          <a:solidFill>
            <a:srgbClr val="FFFFFF"/>
          </a:solidFill>
          <a:ln w="10160">
            <a:solidFill>
              <a:srgbClr val="E5E7EB"/>
            </a:solidFill>
            <a:prstDash val="solid"/>
          </a:ln>
          <a:effectLst>
            <a:outerShdw sx="100000" sy="100000" kx="0" ky="0" algn="bl" rotWithShape="0" blurRad="9.523393399557385e+110" dist="2.5395715732153033e+111" dir="4.605706660848612e+130">
              <a:srgbClr val="000000">
                <a:alpha val="1.1999999999999998e+134"/>
              </a:srgbClr>
            </a:outerShdw>
          </a:effectLst>
        </p:spPr>
      </p:sp>
      <p:sp>
        <p:nvSpPr>
          <p:cNvPr id="17" name="Text 14"/>
          <p:cNvSpPr/>
          <p:nvPr/>
        </p:nvSpPr>
        <p:spPr>
          <a:xfrm>
            <a:off x="7059168" y="4764024"/>
            <a:ext cx="1417320" cy="274320"/>
          </a:xfrm>
          <a:prstGeom prst="rect">
            <a:avLst/>
          </a:prstGeom>
          <a:noFill/>
          <a:ln/>
        </p:spPr>
        <p:txBody>
          <a:bodyPr wrap="square" lIns="0" tIns="0" rIns="0" bIns="0" rtlCol="0" anchor="ctr"/>
          <a:lstStyle/>
          <a:p>
            <a:pPr indent="0" marL="0">
              <a:buNone/>
            </a:pPr>
            <a:r>
              <a:rPr lang="en-US" sz="1600" b="1" dirty="0">
                <a:solidFill>
                  <a:srgbClr val="1F2937"/>
                </a:solidFill>
              </a:rPr>
              <a:t>Population based</a:t>
            </a:r>
            <a:endParaRPr lang="en-US" sz="1600" dirty="0"/>
          </a:p>
        </p:txBody>
      </p:sp>
      <p:sp>
        <p:nvSpPr>
          <p:cNvPr id="18" name="Text 15"/>
          <p:cNvSpPr/>
          <p:nvPr/>
        </p:nvSpPr>
        <p:spPr>
          <a:xfrm>
            <a:off x="8412480" y="4764024"/>
            <a:ext cx="2651760" cy="475488"/>
          </a:xfrm>
          <a:prstGeom prst="rect">
            <a:avLst/>
          </a:prstGeom>
          <a:noFill/>
          <a:ln/>
        </p:spPr>
        <p:txBody>
          <a:bodyPr wrap="square" lIns="0" tIns="0" rIns="0" bIns="0" rtlCol="0" anchor="ctr">
            <a:normAutofit/>
          </a:bodyPr>
          <a:lstStyle/>
          <a:p>
            <a:pPr indent="0" marL="0">
              <a:buNone/>
            </a:pPr>
            <a:r>
              <a:rPr lang="en-US" sz="1270" dirty="0">
                <a:solidFill>
                  <a:srgbClr val="5B6470"/>
                </a:solidFill>
              </a:rPr>
              <a:t>but every canton has at least 1 seat</a:t>
            </a:r>
            <a:endParaRPr lang="en-US" sz="1270" dirty="0"/>
          </a:p>
        </p:txBody>
      </p:sp>
      <p:sp>
        <p:nvSpPr>
          <p:cNvPr id="19" name="Shape 16"/>
          <p:cNvSpPr/>
          <p:nvPr/>
        </p:nvSpPr>
        <p:spPr>
          <a:xfrm>
            <a:off x="7955280" y="5486400"/>
            <a:ext cx="2240280" cy="310896"/>
          </a:xfrm>
          <a:prstGeom prst="roundRect">
            <a:avLst>
              <a:gd name="adj" fmla="val 23529"/>
            </a:avLst>
          </a:prstGeom>
          <a:solidFill>
            <a:srgbClr val="F5F0E5"/>
          </a:solidFill>
          <a:ln w="12700">
            <a:solidFill>
              <a:srgbClr val="F5F0E5"/>
            </a:solidFill>
            <a:prstDash val="solid"/>
          </a:ln>
        </p:spPr>
      </p:sp>
      <p:sp>
        <p:nvSpPr>
          <p:cNvPr id="20" name="Text 17"/>
          <p:cNvSpPr/>
          <p:nvPr/>
        </p:nvSpPr>
        <p:spPr>
          <a:xfrm>
            <a:off x="8028432" y="5536692"/>
            <a:ext cx="2093976" cy="182880"/>
          </a:xfrm>
          <a:prstGeom prst="rect">
            <a:avLst/>
          </a:prstGeom>
          <a:noFill/>
          <a:ln/>
        </p:spPr>
        <p:txBody>
          <a:bodyPr wrap="square" lIns="0" tIns="0" rIns="0" bIns="0" rtlCol="0" anchor="ctr">
            <a:normAutofit/>
          </a:bodyPr>
          <a:lstStyle/>
          <a:p>
            <a:pPr algn="ctr" indent="0" marL="0">
              <a:buNone/>
            </a:pPr>
            <a:r>
              <a:rPr lang="en-US" sz="950" b="1" dirty="0">
                <a:solidFill>
                  <a:srgbClr val="B88A3B"/>
                </a:solidFill>
              </a:rPr>
              <a:t>2023–2027 legislature</a:t>
            </a:r>
            <a:endParaRPr lang="en-US" sz="950" dirty="0"/>
          </a:p>
        </p:txBody>
      </p:sp>
      <p:sp>
        <p:nvSpPr>
          <p:cNvPr id="21" name="Text 18"/>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Federal Constitution, Art. 149; official Swiss Parliament. Chamber image generated for teaching illustration.</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64240" cy="457200"/>
          </a:xfrm>
          <a:prstGeom prst="rect">
            <a:avLst/>
          </a:prstGeom>
          <a:noFill/>
          <a:ln/>
        </p:spPr>
        <p:txBody>
          <a:bodyPr wrap="square" lIns="0" tIns="0" rIns="0" bIns="0" rtlCol="0" anchor="ctr">
            <a:normAutofit/>
          </a:bodyPr>
          <a:lstStyle/>
          <a:p>
            <a:pPr indent="0" marL="0">
              <a:buNone/>
            </a:pPr>
            <a:r>
              <a:rPr lang="en-US" sz="2600" b="1" dirty="0">
                <a:solidFill>
                  <a:srgbClr val="1F2937"/>
                </a:solidFill>
                <a:latin typeface="Aptos Display" pitchFamily="34" charset="0"/>
                <a:ea typeface="Aptos Display" pitchFamily="34" charset="-122"/>
                <a:cs typeface="Aptos Display" pitchFamily="34" charset="-120"/>
              </a:rPr>
              <a:t>Composition: population matters — but small cantons are protected</a:t>
            </a:r>
            <a:endParaRPr lang="en-US" sz="2600" dirty="0"/>
          </a:p>
        </p:txBody>
      </p:sp>
      <p:sp>
        <p:nvSpPr>
          <p:cNvPr id="3" name="Text 1"/>
          <p:cNvSpPr/>
          <p:nvPr/>
        </p:nvSpPr>
        <p:spPr>
          <a:xfrm>
            <a:off x="585216" y="896112"/>
            <a:ext cx="10789920" cy="310896"/>
          </a:xfrm>
          <a:prstGeom prst="rect">
            <a:avLst/>
          </a:prstGeom>
          <a:noFill/>
          <a:ln/>
        </p:spPr>
        <p:txBody>
          <a:bodyPr wrap="square" lIns="0" tIns="0" rIns="0" bIns="0" rtlCol="0" anchor="ctr">
            <a:normAutofit/>
          </a:bodyPr>
          <a:lstStyle/>
          <a:p>
            <a:pPr indent="0" marL="0">
              <a:buNone/>
            </a:pPr>
            <a:r>
              <a:rPr lang="en-US" sz="1150" dirty="0">
                <a:solidFill>
                  <a:srgbClr val="5B6470"/>
                </a:solidFill>
              </a:rPr>
              <a:t>Current and forward-looking facts</a:t>
            </a:r>
            <a:endParaRPr lang="en-US" sz="1150" dirty="0"/>
          </a:p>
        </p:txBody>
      </p:sp>
      <p:sp>
        <p:nvSpPr>
          <p:cNvPr id="4" name="Shape 2"/>
          <p:cNvSpPr/>
          <p:nvPr/>
        </p:nvSpPr>
        <p:spPr>
          <a:xfrm>
            <a:off x="749808" y="1417320"/>
            <a:ext cx="10698480" cy="566928"/>
          </a:xfrm>
          <a:prstGeom prst="rect">
            <a:avLst/>
          </a:prstGeom>
          <a:solidFill>
            <a:srgbClr val="1F2937"/>
          </a:solidFill>
          <a:ln w="12700">
            <a:solidFill>
              <a:srgbClr val="1F2937"/>
            </a:solidFill>
            <a:prstDash val="solid"/>
          </a:ln>
        </p:spPr>
      </p:sp>
      <p:sp>
        <p:nvSpPr>
          <p:cNvPr id="5" name="Text 3"/>
          <p:cNvSpPr/>
          <p:nvPr/>
        </p:nvSpPr>
        <p:spPr>
          <a:xfrm>
            <a:off x="987552" y="1600200"/>
            <a:ext cx="10195560" cy="256032"/>
          </a:xfrm>
          <a:prstGeom prst="rect">
            <a:avLst/>
          </a:prstGeom>
          <a:noFill/>
          <a:ln/>
        </p:spPr>
        <p:txBody>
          <a:bodyPr wrap="square" lIns="0" tIns="0" rIns="0" bIns="0" rtlCol="0" anchor="ctr">
            <a:normAutofit/>
          </a:bodyPr>
          <a:lstStyle/>
          <a:p>
            <a:pPr algn="ctr" indent="0" marL="0">
              <a:buNone/>
            </a:pPr>
            <a:r>
              <a:rPr lang="en-US" sz="1520" b="1" dirty="0">
                <a:solidFill>
                  <a:srgbClr val="FFFFFF"/>
                </a:solidFill>
              </a:rPr>
              <a:t>200 seats are redistributed among the 26 cantons according to resident population; allocation is reviewed every four years.</a:t>
            </a:r>
            <a:endParaRPr lang="en-US" sz="1520" dirty="0"/>
          </a:p>
        </p:txBody>
      </p:sp>
      <p:sp>
        <p:nvSpPr>
          <p:cNvPr id="6" name="Shape 4"/>
          <p:cNvSpPr/>
          <p:nvPr/>
        </p:nvSpPr>
        <p:spPr>
          <a:xfrm>
            <a:off x="713232" y="2377440"/>
            <a:ext cx="5175504" cy="1051560"/>
          </a:xfrm>
          <a:prstGeom prst="roundRect">
            <a:avLst>
              <a:gd name="adj" fmla="val 6087"/>
            </a:avLst>
          </a:prstGeom>
          <a:solidFill>
            <a:srgbClr val="FFF7F5"/>
          </a:solidFill>
          <a:ln w="10160">
            <a:solidFill>
              <a:srgbClr val="E5E7EB"/>
            </a:solidFill>
            <a:prstDash val="solid"/>
          </a:ln>
          <a:effectLst>
            <a:outerShdw sx="100000" sy="100000" kx="0" ky="0" algn="bl" rotWithShape="0" blurRad="1.209470961743788e+115" dist="3.2252558979834354e+115" dir="2.763423996509167e+135">
              <a:srgbClr val="000000">
                <a:alpha val="1.1999999999999998e+139"/>
              </a:srgbClr>
            </a:outerShdw>
          </a:effectLst>
        </p:spPr>
      </p:sp>
      <p:sp>
        <p:nvSpPr>
          <p:cNvPr id="7" name="Text 5"/>
          <p:cNvSpPr/>
          <p:nvPr/>
        </p:nvSpPr>
        <p:spPr>
          <a:xfrm>
            <a:off x="896112" y="2532888"/>
            <a:ext cx="2514600" cy="219456"/>
          </a:xfrm>
          <a:prstGeom prst="rect">
            <a:avLst/>
          </a:prstGeom>
          <a:noFill/>
          <a:ln/>
        </p:spPr>
        <p:txBody>
          <a:bodyPr wrap="square" lIns="0" tIns="0" rIns="0" bIns="0" rtlCol="0" anchor="ctr"/>
          <a:lstStyle/>
          <a:p>
            <a:pPr indent="0" marL="0">
              <a:buNone/>
            </a:pPr>
            <a:r>
              <a:rPr lang="en-US" sz="1250" b="1" dirty="0">
                <a:solidFill>
                  <a:srgbClr val="5B6470"/>
                </a:solidFill>
              </a:rPr>
              <a:t>Largest current delegation</a:t>
            </a:r>
            <a:endParaRPr lang="en-US" sz="1250" dirty="0"/>
          </a:p>
        </p:txBody>
      </p:sp>
      <p:sp>
        <p:nvSpPr>
          <p:cNvPr id="8" name="Text 6"/>
          <p:cNvSpPr/>
          <p:nvPr/>
        </p:nvSpPr>
        <p:spPr>
          <a:xfrm>
            <a:off x="3410712" y="2496312"/>
            <a:ext cx="2148840" cy="310896"/>
          </a:xfrm>
          <a:prstGeom prst="rect">
            <a:avLst/>
          </a:prstGeom>
          <a:noFill/>
          <a:ln/>
        </p:spPr>
        <p:txBody>
          <a:bodyPr wrap="square" lIns="0" tIns="0" rIns="0" bIns="0" rtlCol="0" anchor="ctr"/>
          <a:lstStyle/>
          <a:p>
            <a:pPr algn="r" indent="0" marL="0">
              <a:buNone/>
            </a:pPr>
            <a:r>
              <a:rPr lang="en-US" sz="1900" b="1" dirty="0">
                <a:solidFill>
                  <a:srgbClr val="D52B1E"/>
                </a:solidFill>
              </a:rPr>
              <a:t>36 seats</a:t>
            </a:r>
            <a:endParaRPr lang="en-US" sz="1900" dirty="0"/>
          </a:p>
        </p:txBody>
      </p:sp>
      <p:sp>
        <p:nvSpPr>
          <p:cNvPr id="9" name="Text 7"/>
          <p:cNvSpPr/>
          <p:nvPr/>
        </p:nvSpPr>
        <p:spPr>
          <a:xfrm>
            <a:off x="896112" y="2962656"/>
            <a:ext cx="4617720" cy="228600"/>
          </a:xfrm>
          <a:prstGeom prst="rect">
            <a:avLst/>
          </a:prstGeom>
          <a:noFill/>
          <a:ln/>
        </p:spPr>
        <p:txBody>
          <a:bodyPr wrap="square" lIns="0" tIns="0" rIns="0" bIns="0" rtlCol="0" anchor="ctr">
            <a:normAutofit/>
          </a:bodyPr>
          <a:lstStyle/>
          <a:p>
            <a:pPr indent="0" marL="0">
              <a:buNone/>
            </a:pPr>
            <a:r>
              <a:rPr lang="en-US" sz="1050" dirty="0">
                <a:solidFill>
                  <a:srgbClr val="7A7A7A"/>
                </a:solidFill>
              </a:rPr>
              <a:t>range in the current allocation</a:t>
            </a:r>
            <a:endParaRPr lang="en-US" sz="1050" dirty="0"/>
          </a:p>
        </p:txBody>
      </p:sp>
      <p:sp>
        <p:nvSpPr>
          <p:cNvPr id="10" name="Shape 8"/>
          <p:cNvSpPr/>
          <p:nvPr/>
        </p:nvSpPr>
        <p:spPr>
          <a:xfrm>
            <a:off x="6217920" y="2377440"/>
            <a:ext cx="5175504" cy="1051560"/>
          </a:xfrm>
          <a:prstGeom prst="roundRect">
            <a:avLst>
              <a:gd name="adj" fmla="val 6087"/>
            </a:avLst>
          </a:prstGeom>
          <a:solidFill>
            <a:srgbClr val="FFFFFF"/>
          </a:solidFill>
          <a:ln w="10160">
            <a:solidFill>
              <a:srgbClr val="E5E7EB"/>
            </a:solidFill>
            <a:prstDash val="solid"/>
          </a:ln>
          <a:effectLst>
            <a:outerShdw sx="100000" sy="100000" kx="0" ky="0" algn="bl" rotWithShape="0" blurRad="1.5360281214146108e+119" dist="4.0960749904389626e+119" dir="1.6580543979055002e+140">
              <a:srgbClr val="000000">
                <a:alpha val="1.1999999999999999e+144"/>
              </a:srgbClr>
            </a:outerShdw>
          </a:effectLst>
        </p:spPr>
      </p:sp>
      <p:sp>
        <p:nvSpPr>
          <p:cNvPr id="11" name="Text 9"/>
          <p:cNvSpPr/>
          <p:nvPr/>
        </p:nvSpPr>
        <p:spPr>
          <a:xfrm>
            <a:off x="6400800" y="2532888"/>
            <a:ext cx="2514600" cy="219456"/>
          </a:xfrm>
          <a:prstGeom prst="rect">
            <a:avLst/>
          </a:prstGeom>
          <a:noFill/>
          <a:ln/>
        </p:spPr>
        <p:txBody>
          <a:bodyPr wrap="square" lIns="0" tIns="0" rIns="0" bIns="0" rtlCol="0" anchor="ctr"/>
          <a:lstStyle/>
          <a:p>
            <a:pPr indent="0" marL="0">
              <a:buNone/>
            </a:pPr>
            <a:r>
              <a:rPr lang="en-US" sz="1250" b="1" dirty="0">
                <a:solidFill>
                  <a:srgbClr val="5B6470"/>
                </a:solidFill>
              </a:rPr>
              <a:t>Smallest cantons</a:t>
            </a:r>
            <a:endParaRPr lang="en-US" sz="1250" dirty="0"/>
          </a:p>
        </p:txBody>
      </p:sp>
      <p:sp>
        <p:nvSpPr>
          <p:cNvPr id="12" name="Text 10"/>
          <p:cNvSpPr/>
          <p:nvPr/>
        </p:nvSpPr>
        <p:spPr>
          <a:xfrm>
            <a:off x="8915400" y="2496312"/>
            <a:ext cx="2148840" cy="310896"/>
          </a:xfrm>
          <a:prstGeom prst="rect">
            <a:avLst/>
          </a:prstGeom>
          <a:noFill/>
          <a:ln/>
        </p:spPr>
        <p:txBody>
          <a:bodyPr wrap="square" lIns="0" tIns="0" rIns="0" bIns="0" rtlCol="0" anchor="ctr"/>
          <a:lstStyle/>
          <a:p>
            <a:pPr algn="r" indent="0" marL="0">
              <a:buNone/>
            </a:pPr>
            <a:r>
              <a:rPr lang="en-US" sz="1900" b="1" dirty="0">
                <a:solidFill>
                  <a:srgbClr val="1F2937"/>
                </a:solidFill>
              </a:rPr>
              <a:t>1 seat</a:t>
            </a:r>
            <a:endParaRPr lang="en-US" sz="1900" dirty="0"/>
          </a:p>
        </p:txBody>
      </p:sp>
      <p:sp>
        <p:nvSpPr>
          <p:cNvPr id="13" name="Text 11"/>
          <p:cNvSpPr/>
          <p:nvPr/>
        </p:nvSpPr>
        <p:spPr>
          <a:xfrm>
            <a:off x="6400800" y="2962656"/>
            <a:ext cx="4617720" cy="228600"/>
          </a:xfrm>
          <a:prstGeom prst="rect">
            <a:avLst/>
          </a:prstGeom>
          <a:noFill/>
          <a:ln/>
        </p:spPr>
        <p:txBody>
          <a:bodyPr wrap="square" lIns="0" tIns="0" rIns="0" bIns="0" rtlCol="0" anchor="ctr">
            <a:normAutofit/>
          </a:bodyPr>
          <a:lstStyle/>
          <a:p>
            <a:pPr indent="0" marL="0">
              <a:buNone/>
            </a:pPr>
            <a:r>
              <a:rPr lang="en-US" sz="1050" dirty="0">
                <a:solidFill>
                  <a:srgbClr val="7A7A7A"/>
                </a:solidFill>
              </a:rPr>
              <a:t>constitutional minimum</a:t>
            </a:r>
            <a:endParaRPr lang="en-US" sz="1050" dirty="0"/>
          </a:p>
        </p:txBody>
      </p:sp>
      <p:sp>
        <p:nvSpPr>
          <p:cNvPr id="14" name="Shape 12"/>
          <p:cNvSpPr/>
          <p:nvPr/>
        </p:nvSpPr>
        <p:spPr>
          <a:xfrm>
            <a:off x="713232" y="3730752"/>
            <a:ext cx="5175504" cy="1051560"/>
          </a:xfrm>
          <a:prstGeom prst="roundRect">
            <a:avLst>
              <a:gd name="adj" fmla="val 6087"/>
            </a:avLst>
          </a:prstGeom>
          <a:solidFill>
            <a:srgbClr val="FFFFFF"/>
          </a:solidFill>
          <a:ln w="10160">
            <a:solidFill>
              <a:srgbClr val="E5E7EB"/>
            </a:solidFill>
            <a:prstDash val="solid"/>
          </a:ln>
          <a:effectLst>
            <a:outerShdw sx="100000" sy="100000" kx="0" ky="0" algn="bl" rotWithShape="0" blurRad="1.9507557141965558e+123" dist="5.2020152378574823e+123" dir="9.948326387433002e+144">
              <a:srgbClr val="000000">
                <a:alpha val="1.1999999999999998e+149"/>
              </a:srgbClr>
            </a:outerShdw>
          </a:effectLst>
        </p:spPr>
      </p:sp>
      <p:sp>
        <p:nvSpPr>
          <p:cNvPr id="15" name="Text 13"/>
          <p:cNvSpPr/>
          <p:nvPr/>
        </p:nvSpPr>
        <p:spPr>
          <a:xfrm>
            <a:off x="896112" y="3886200"/>
            <a:ext cx="2514600" cy="219456"/>
          </a:xfrm>
          <a:prstGeom prst="rect">
            <a:avLst/>
          </a:prstGeom>
          <a:noFill/>
          <a:ln/>
        </p:spPr>
        <p:txBody>
          <a:bodyPr wrap="square" lIns="0" tIns="0" rIns="0" bIns="0" rtlCol="0" anchor="ctr"/>
          <a:lstStyle/>
          <a:p>
            <a:pPr indent="0" marL="0">
              <a:buNone/>
            </a:pPr>
            <a:r>
              <a:rPr lang="en-US" sz="1250" b="1" dirty="0">
                <a:solidFill>
                  <a:srgbClr val="5B6470"/>
                </a:solidFill>
              </a:rPr>
              <a:t>Approx. representation</a:t>
            </a:r>
            <a:endParaRPr lang="en-US" sz="1250" dirty="0"/>
          </a:p>
        </p:txBody>
      </p:sp>
      <p:sp>
        <p:nvSpPr>
          <p:cNvPr id="16" name="Text 14"/>
          <p:cNvSpPr/>
          <p:nvPr/>
        </p:nvSpPr>
        <p:spPr>
          <a:xfrm>
            <a:off x="3410712" y="3849624"/>
            <a:ext cx="2148840" cy="310896"/>
          </a:xfrm>
          <a:prstGeom prst="rect">
            <a:avLst/>
          </a:prstGeom>
          <a:noFill/>
          <a:ln/>
        </p:spPr>
        <p:txBody>
          <a:bodyPr wrap="square" lIns="0" tIns="0" rIns="0" bIns="0" rtlCol="0" anchor="ctr"/>
          <a:lstStyle/>
          <a:p>
            <a:pPr algn="r" indent="0" marL="0">
              <a:buNone/>
            </a:pPr>
            <a:r>
              <a:rPr lang="en-US" sz="1900" b="1" dirty="0">
                <a:solidFill>
                  <a:srgbClr val="1F2937"/>
                </a:solidFill>
              </a:rPr>
              <a:t>≈45,000 people</a:t>
            </a:r>
            <a:endParaRPr lang="en-US" sz="1900" dirty="0"/>
          </a:p>
        </p:txBody>
      </p:sp>
      <p:sp>
        <p:nvSpPr>
          <p:cNvPr id="17" name="Text 15"/>
          <p:cNvSpPr/>
          <p:nvPr/>
        </p:nvSpPr>
        <p:spPr>
          <a:xfrm>
            <a:off x="896112" y="4315968"/>
            <a:ext cx="4617720" cy="228600"/>
          </a:xfrm>
          <a:prstGeom prst="rect">
            <a:avLst/>
          </a:prstGeom>
          <a:noFill/>
          <a:ln/>
        </p:spPr>
        <p:txBody>
          <a:bodyPr wrap="square" lIns="0" tIns="0" rIns="0" bIns="0" rtlCol="0" anchor="ctr">
            <a:normAutofit/>
          </a:bodyPr>
          <a:lstStyle/>
          <a:p>
            <a:pPr indent="0" marL="0">
              <a:buNone/>
            </a:pPr>
            <a:r>
              <a:rPr lang="en-US" sz="1050" dirty="0">
                <a:solidFill>
                  <a:srgbClr val="7A7A7A"/>
                </a:solidFill>
              </a:rPr>
              <a:t>per National Councillor (official guide)</a:t>
            </a:r>
            <a:endParaRPr lang="en-US" sz="1050" dirty="0"/>
          </a:p>
        </p:txBody>
      </p:sp>
      <p:sp>
        <p:nvSpPr>
          <p:cNvPr id="18" name="Shape 16"/>
          <p:cNvSpPr/>
          <p:nvPr/>
        </p:nvSpPr>
        <p:spPr>
          <a:xfrm>
            <a:off x="6217920" y="3730752"/>
            <a:ext cx="5175504" cy="1051560"/>
          </a:xfrm>
          <a:prstGeom prst="roundRect">
            <a:avLst>
              <a:gd name="adj" fmla="val 6087"/>
            </a:avLst>
          </a:prstGeom>
          <a:solidFill>
            <a:srgbClr val="FFFFFF"/>
          </a:solidFill>
          <a:ln w="10160">
            <a:solidFill>
              <a:srgbClr val="E5E7EB"/>
            </a:solidFill>
            <a:prstDash val="solid"/>
          </a:ln>
          <a:effectLst>
            <a:outerShdw sx="100000" sy="100000" kx="0" ky="0" algn="bl" rotWithShape="0" blurRad="2.4774597570296257e+127" dist="6.606559352079002e+127" dir="5.968995832459801e+149">
              <a:srgbClr val="000000">
                <a:alpha val="1.1999999999999998e+154"/>
              </a:srgbClr>
            </a:outerShdw>
          </a:effectLst>
        </p:spPr>
      </p:sp>
      <p:sp>
        <p:nvSpPr>
          <p:cNvPr id="19" name="Text 17"/>
          <p:cNvSpPr/>
          <p:nvPr/>
        </p:nvSpPr>
        <p:spPr>
          <a:xfrm>
            <a:off x="6400800" y="3886200"/>
            <a:ext cx="2514600" cy="219456"/>
          </a:xfrm>
          <a:prstGeom prst="rect">
            <a:avLst/>
          </a:prstGeom>
          <a:noFill/>
          <a:ln/>
        </p:spPr>
        <p:txBody>
          <a:bodyPr wrap="square" lIns="0" tIns="0" rIns="0" bIns="0" rtlCol="0" anchor="ctr"/>
          <a:lstStyle/>
          <a:p>
            <a:pPr indent="0" marL="0">
              <a:buNone/>
            </a:pPr>
            <a:r>
              <a:rPr lang="en-US" sz="1250" b="1" dirty="0">
                <a:solidFill>
                  <a:srgbClr val="5B6470"/>
                </a:solidFill>
              </a:rPr>
              <a:t>Fixed chamber size</a:t>
            </a:r>
            <a:endParaRPr lang="en-US" sz="1250" dirty="0"/>
          </a:p>
        </p:txBody>
      </p:sp>
      <p:sp>
        <p:nvSpPr>
          <p:cNvPr id="20" name="Text 18"/>
          <p:cNvSpPr/>
          <p:nvPr/>
        </p:nvSpPr>
        <p:spPr>
          <a:xfrm>
            <a:off x="8915400" y="3849624"/>
            <a:ext cx="2148840" cy="310896"/>
          </a:xfrm>
          <a:prstGeom prst="rect">
            <a:avLst/>
          </a:prstGeom>
          <a:noFill/>
          <a:ln/>
        </p:spPr>
        <p:txBody>
          <a:bodyPr wrap="square" lIns="0" tIns="0" rIns="0" bIns="0" rtlCol="0" anchor="ctr"/>
          <a:lstStyle/>
          <a:p>
            <a:pPr algn="r" indent="0" marL="0">
              <a:buNone/>
            </a:pPr>
            <a:r>
              <a:rPr lang="en-US" sz="1900" b="1" dirty="0">
                <a:solidFill>
                  <a:srgbClr val="1F2937"/>
                </a:solidFill>
              </a:rPr>
              <a:t>200</a:t>
            </a:r>
            <a:endParaRPr lang="en-US" sz="1900" dirty="0"/>
          </a:p>
        </p:txBody>
      </p:sp>
      <p:sp>
        <p:nvSpPr>
          <p:cNvPr id="21" name="Text 19"/>
          <p:cNvSpPr/>
          <p:nvPr/>
        </p:nvSpPr>
        <p:spPr>
          <a:xfrm>
            <a:off x="6400800" y="4315968"/>
            <a:ext cx="4617720" cy="228600"/>
          </a:xfrm>
          <a:prstGeom prst="rect">
            <a:avLst/>
          </a:prstGeom>
          <a:noFill/>
          <a:ln/>
        </p:spPr>
        <p:txBody>
          <a:bodyPr wrap="square" lIns="0" tIns="0" rIns="0" bIns="0" rtlCol="0" anchor="ctr">
            <a:normAutofit/>
          </a:bodyPr>
          <a:lstStyle/>
          <a:p>
            <a:pPr indent="0" marL="0">
              <a:buNone/>
            </a:pPr>
            <a:r>
              <a:rPr lang="en-US" sz="1050" dirty="0">
                <a:solidFill>
                  <a:srgbClr val="7A7A7A"/>
                </a:solidFill>
              </a:rPr>
              <a:t>since 1963</a:t>
            </a:r>
            <a:endParaRPr lang="en-US" sz="1050" dirty="0"/>
          </a:p>
        </p:txBody>
      </p:sp>
      <p:sp>
        <p:nvSpPr>
          <p:cNvPr id="22" name="Shape 20"/>
          <p:cNvSpPr/>
          <p:nvPr/>
        </p:nvSpPr>
        <p:spPr>
          <a:xfrm>
            <a:off x="713232" y="5212080"/>
            <a:ext cx="10716768" cy="694944"/>
          </a:xfrm>
          <a:prstGeom prst="roundRect">
            <a:avLst>
              <a:gd name="adj" fmla="val 9211"/>
            </a:avLst>
          </a:prstGeom>
          <a:solidFill>
            <a:srgbClr val="FFF9ED"/>
          </a:solidFill>
          <a:ln w="10160">
            <a:solidFill>
              <a:srgbClr val="E8D9B7"/>
            </a:solidFill>
            <a:prstDash val="solid"/>
          </a:ln>
          <a:effectLst>
            <a:outerShdw sx="100000" sy="100000" kx="0" ky="0" algn="bl" rotWithShape="0" blurRad="3.1463738914276248e+131" dist="8.390330377140333e+131" dir="3.581397499475881e+154">
              <a:srgbClr val="000000">
                <a:alpha val="1.1999999999999998e+159"/>
              </a:srgbClr>
            </a:outerShdw>
          </a:effectLst>
        </p:spPr>
      </p:sp>
      <p:sp>
        <p:nvSpPr>
          <p:cNvPr id="23" name="Text 21"/>
          <p:cNvSpPr/>
          <p:nvPr/>
        </p:nvSpPr>
        <p:spPr>
          <a:xfrm>
            <a:off x="941832" y="5413248"/>
            <a:ext cx="10241280" cy="301752"/>
          </a:xfrm>
          <a:prstGeom prst="rect">
            <a:avLst/>
          </a:prstGeom>
          <a:noFill/>
          <a:ln/>
        </p:spPr>
        <p:txBody>
          <a:bodyPr wrap="square" lIns="0" tIns="0" rIns="0" bIns="0" rtlCol="0" anchor="ctr">
            <a:normAutofit/>
          </a:bodyPr>
          <a:lstStyle/>
          <a:p>
            <a:pPr algn="ctr" indent="0" marL="0">
              <a:buNone/>
            </a:pPr>
            <a:r>
              <a:rPr lang="en-US" sz="1320" b="1" dirty="0">
                <a:solidFill>
                  <a:srgbClr val="7A5A22"/>
                </a:solidFill>
              </a:rPr>
              <a:t>Latest 2027 allocation change: Lucerne +1 (10 seats), Fribourg +1 (8); Bern −1 (23), Graubünden −1 (4). Total remains 200.</a:t>
            </a:r>
            <a:endParaRPr lang="en-US" sz="1320" dirty="0"/>
          </a:p>
        </p:txBody>
      </p:sp>
      <p:sp>
        <p:nvSpPr>
          <p:cNvPr id="24" name="Text 22"/>
          <p:cNvSpPr/>
          <p:nvPr/>
        </p:nvSpPr>
        <p:spPr>
          <a:xfrm>
            <a:off x="566928" y="6236208"/>
            <a:ext cx="10972800" cy="201168"/>
          </a:xfrm>
          <a:prstGeom prst="rect">
            <a:avLst/>
          </a:prstGeom>
          <a:noFill/>
          <a:ln/>
        </p:spPr>
        <p:txBody>
          <a:bodyPr wrap="square" lIns="0" tIns="0" rIns="0" bIns="0" rtlCol="0" anchor="ctr">
            <a:normAutofit/>
          </a:bodyPr>
          <a:lstStyle/>
          <a:p>
            <a:pPr indent="0" marL="0">
              <a:buNone/>
            </a:pPr>
            <a:r>
              <a:rPr lang="en-US" sz="720" i="1" dirty="0">
                <a:solidFill>
                  <a:srgbClr val="777777"/>
                </a:solidFill>
              </a:rPr>
              <a:t>ch.ch “Number of seats in Parliament” (current page, accessed 31 Aug 2026); Swiss Confederation – A Brief Guide 2024.</a:t>
            </a:r>
            <a:endParaRPr lang="en-US" sz="720" dirty="0"/>
          </a:p>
        </p:txBody>
      </p:sp>
      <p:sp>
        <p:nvSpPr>
          <p:cNvPr id="25" name="Slide Number Placeholder 0"/>
          <p:cNvSpPr>
            <a:spLocks noGrp="1"/>
          </p:cNvSpPr>
          <p:nvPr>
            <p:ph type="sldNum" sz="quarter" idx="4294967295"/>
          </p:nvPr>
        </p:nvSpPr>
        <p:spPr>
          <a:xfrm>
            <a:off x="11722608" y="6510528"/>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8A8A8A"/>
                </a:solidFill>
                <a:latin typeface="Aptos"/>
                <a:ea typeface="Aptos"/>
                <a:cs typeface="Aptos"/>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Pandu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Federal Parliament of Switzerland</dc:title>
  <dc:subject>Unit IV – Swiss Federal Parliament: Introduction and National Council</dc:subject>
  <dc:creator>Dr. Parismita Bhagawati</dc:creator>
  <cp:lastModifiedBy>Dr. Parismita Bhagawati</cp:lastModifiedBy>
  <cp:revision>1</cp:revision>
  <dcterms:created xsi:type="dcterms:W3CDTF">2026-08-31T16:00:21Z</dcterms:created>
  <dcterms:modified xsi:type="dcterms:W3CDTF">2026-08-31T16:00:21Z</dcterms:modified>
</cp:coreProperties>
</file>