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everyone. In the previous discussion, we introduced the State and connected it with society, government, constitution and nation. In this lecture, we ask a slightly different question: how do political thinkers actually define the State? The answer is not just one definition. A State can be understood as a concept with identifiable elements, as a stage in political evolution, or as an idea with a moral purpose. We will take these one by one and keep the language very simple.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this point you may be wondering why political theory has so many definitions of the same thing. The reason is that scholars are asking different questions. One thinker may focus on the State's objective. Another may focus on the nature of its power. Another asks about the four elements. Another studies its origin, its relationship with the individual and society, or its role in international relations. So there is no contradiction in having many definitions. They are simply looking at the State from different vantage points.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text now gives us a table of perspectives. Do not try to memorize these as isolated labels. Connect each label to one simple description. The organic view compares the State to a living organism. The juridical view treats it as a legal personality. The idealistic view sees it as a moral end. Contractual and utilitarian views treat it as an artificial machine created for certain purposes. The pluralist view calls it an association of associations. Laissez-faire liberalism sees the State as a necessary evil—necessary, but something whose role should remain limited.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remaining perspectives are equally simple. Positive liberalism sees the State as an organ of welfare. The class view sees it as an instrument of exploitation by the propertied class. The anarchist view goes further than laissez-faire liberalism and calls the State an unnecessary evil. The internationalist view treats the State as a stage in a possible movement towards global governance or international organization. Finally, the elitist view sees the State as an arena where different interests bargain and are reconciled. A useful exam contrast is this: laissez-faire liberals say necessary evil; anarchists say unnecessary evil.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textbook gives us a very useful concluding definition, and this is worth remembering. The State is an institutionalized coercive force. That force is exercised through government. It operates over a permanently residing population within a territorial limit, and the population gives habitual obedience to it. Notice how neatly this combines the four elements: population, territory, government and sovereignty. This can serve as your basic working definition in an exam.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us finish with an exam-ready recap. If the question asks you to define the State, begin by saying that it can be approached as a concept, an evolutionary form, or an idea with a moral end. Then identify the legal, sociological and philosophical viewpoints. For the four elements, use Garner or MacIver and remember P-T-G-S: People, Territory, Government, Sovereignty. And finally connect the major scholars with one key phrase each. Aristotle: self-sufficient good life. Hegel: concrete freedom. Weber: physical force. MacIver: law and coercion plus the elements. Garner: four elements. Bodin: sovereignty. Lenin: class rule. That gives you a very strong structure for both short notes and long answers.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three easy ways to organize the definitions. First, the State as a concept: here we ask, what elements must be present for something to qualify as a State? The answer usually includes people, territory, government and sovereignty. Second, we can study the State through its forms and stages of evolution, such as the city-state and the nation-state. Third, we can treat the State as an idea. Here the question is not only what the State is, but what purpose it should serve. This is where moral and philosophical definitions become important.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memorizing scholar after scholar, learn this simple trick. Ask: what viewpoint is the definition coming from? A legal definition stresses authority and sovereignty. A sociological definition asks how the State actually exercises power in society. A philosophical definition asks about the State's moral purpose. In an exam answer, identifying the viewpoint makes your answer much more organized.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us begin with the philosophical viewpoint. Aristotle defines the State as an association of families and villages aimed at a perfect and self-sufficient existence. So for Aristotle, the State exists for a good and complete human life. Hegel uses much more dramatic language. He calls the State the march of God on earth and the actualization of concrete freedom. Do not get frightened by the wording. The basic point is that for both thinkers, the State has a higher moral purpose. It is not merely police, taxation and administration.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Weber gives us a very different approach. He says sociologically we cannot define the State simply by its end, because different States may pursue very different goals. Instead, we should ask: what special means does the modern State possess? Weber's answer is physical force. In simple terms, many organizations can persuade us, criticize us or request us to act, but the State possesses organized coercive power. That is why physical force becomes central to Weber's sociological definition.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MacIver is very useful for exams because his definition helps us identify the elements of the State. Let us break it down rather than memorize it blindly. Authority means government. Community means population. Territorial demarcation means a definite territory. And the ability to act through law backed by coercive power points to sovereignty. So MacIver gives us both a sociological emphasis on coercion and a clear picture of the four constituent elements.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Garner's definition is especially exam-friendly because all four elements are easy to identify. A community of persons gives us people. Permanently occupying a definite territory gives us territory. Possessing an organized government gives us government. Independence from external control and habitual obedience point to sovereignty. A very simple memory device is P-T-G-S: People, Territory, Government, Sovereignty.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Bodin's definition is important mainly because of one word: supreme power. That means sovereignty. Families and other associations exist in society, but they do not possess the same supreme political authority as the State. The text also gives us a useful contrast. Aristotle treats the family as the building block from which the State develops. Bodin, however, does not explain the State as a natural evolution from families. For Bodin, sovereignty is the key distinction.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Lenin gives us the Marxian definition. Here the State is not seen as a neutral representative of everyone. It is an organ of class rule. The basic logic is this: private property creates class divisions. Society becomes divided between the propertied and the oppressed. The State then serves as an instrument through which the dominant propertied class maintains its position and controls the working class. So this is a class perspective and also a sociological analysis of the State.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MASTER">
    <p:bg>
      <p:bgPr>
        <a:solidFill>
          <a:srgbClr val="F7F4EE"/>
        </a:solidFill>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7C3E2D"/>
          </a:solidFill>
          <a:ln w="12700">
            <a:solidFill>
              <a:srgbClr val="7C3E2D"/>
            </a:solidFill>
            <a:prstDash val="solid"/>
          </a:ln>
        </p:spPr>
      </p:sp>
      <p:sp>
        <p:nvSpPr>
          <p:cNvPr id="3" name="Text 1"/>
          <p:cNvSpPr/>
          <p:nvPr/>
        </p:nvSpPr>
        <p:spPr>
          <a:xfrm>
            <a:off x="502920" y="6473952"/>
            <a:ext cx="6217920" cy="164592"/>
          </a:xfrm>
          <a:prstGeom prst="rect">
            <a:avLst/>
          </a:prstGeom>
          <a:noFill/>
          <a:ln/>
        </p:spPr>
        <p:txBody>
          <a:bodyPr wrap="square" lIns="0" tIns="0" rIns="0" bIns="0" rtlCol="0" anchor="ctr"/>
          <a:lstStyle/>
          <a:p>
            <a:pPr indent="0" marL="0">
              <a:buNone/>
            </a:pPr>
            <a:r>
              <a:rPr lang="en-US" sz="850" dirty="0">
                <a:solidFill>
                  <a:srgbClr val="746B63"/>
                </a:solidFill>
                <a:latin typeface="Aptos" pitchFamily="34" charset="0"/>
                <a:ea typeface="Aptos" pitchFamily="34" charset="-122"/>
                <a:cs typeface="Aptos" pitchFamily="34" charset="-120"/>
              </a:rPr>
              <a:t>INTRODUCTION TO POLITICAL THEORY • STATE</a:t>
            </a:r>
            <a:endParaRPr lang="en-US" sz="850" dirty="0"/>
          </a:p>
        </p:txBody>
      </p:sp>
      <p:sp>
        <p:nvSpPr>
          <p:cNvPr id="4" name="Text 2"/>
          <p:cNvSpPr/>
          <p:nvPr/>
        </p:nvSpPr>
        <p:spPr>
          <a:xfrm>
            <a:off x="10469880" y="6473952"/>
            <a:ext cx="1143000" cy="164592"/>
          </a:xfrm>
          <a:prstGeom prst="rect">
            <a:avLst/>
          </a:prstGeom>
          <a:noFill/>
          <a:ln/>
        </p:spPr>
        <p:txBody>
          <a:bodyPr wrap="square" lIns="0" tIns="0" rIns="0" bIns="0" rtlCol="0" anchor="ctr"/>
          <a:lstStyle/>
          <a:p>
            <a:pPr algn="r" indent="0" marL="0">
              <a:buNone/>
            </a:pPr>
            <a:r>
              <a:rPr lang="en-US" sz="850" dirty="0">
                <a:solidFill>
                  <a:srgbClr val="746B63"/>
                </a:solidFill>
                <a:latin typeface="Aptos" pitchFamily="34" charset="0"/>
                <a:ea typeface="Aptos" pitchFamily="34" charset="-122"/>
                <a:cs typeface="Aptos" pitchFamily="34" charset="-120"/>
              </a:rPr>
              <a:t>POL4100104MJ</a:t>
            </a:r>
            <a:endParaRPr lang="en-US" sz="850" dirty="0"/>
          </a:p>
        </p:txBody>
      </p:sp>
      <p:sp>
        <p:nvSpPr>
          <p:cNvPr id="25" name="Slide Number Placeholder 0"/>
          <p:cNvSpPr>
            <a:spLocks noGrp="1"/>
          </p:cNvSpPr>
          <p:nvPr>
            <p:ph type="sldNum" sz="quarter" idx="4294967295"/>
          </p:nvPr>
        </p:nvSpPr>
        <p:spPr>
          <a:xfrm>
            <a:off x="11722608" y="6437376"/>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746B63"/>
                </a:solidFill>
              </a:defRPr>
            </a:lvl1pPr>
          </a:lstStyle>
          <a:p>
            <a:pPr algn="l"/>
            <a:fld id="{F7021451-1387-4CA6-816F-3879F97B5CBC}" type="slidenum">
              <a:rPr b="0" lang="en-US"/>
              <a:t>1002</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722608" y="6437376"/>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746B63"/>
                </a:solidFill>
              </a:defRPr>
            </a:lvl1pPr>
          </a:lstStyle>
          <a:p>
            <a:pPr algn="l"/>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658368" y="1143000"/>
            <a:ext cx="10863072" cy="4297680"/>
          </a:xfrm>
          <a:prstGeom prst="roundRect">
            <a:avLst>
              <a:gd name="adj" fmla="val 1702"/>
            </a:avLst>
          </a:prstGeom>
          <a:solidFill>
            <a:srgbClr val="FFFDF9"/>
          </a:solidFill>
          <a:ln w="15240">
            <a:solidFill>
              <a:srgbClr val="E2D8CE"/>
            </a:solidFill>
            <a:prstDash val="solid"/>
          </a:ln>
        </p:spPr>
      </p:sp>
      <p:sp>
        <p:nvSpPr>
          <p:cNvPr id="3" name="Text 1"/>
          <p:cNvSpPr/>
          <p:nvPr/>
        </p:nvSpPr>
        <p:spPr>
          <a:xfrm>
            <a:off x="1005840" y="1600200"/>
            <a:ext cx="10149840" cy="640080"/>
          </a:xfrm>
          <a:prstGeom prst="rect">
            <a:avLst/>
          </a:prstGeom>
          <a:noFill/>
          <a:ln/>
        </p:spPr>
        <p:txBody>
          <a:bodyPr wrap="square" lIns="0" tIns="0" rIns="0" bIns="0" rtlCol="0" anchor="ctr"/>
          <a:lstStyle/>
          <a:p>
            <a:pPr algn="ctr" indent="0" marL="0">
              <a:buNone/>
            </a:pPr>
            <a:r>
              <a:rPr lang="en-US" sz="3400" b="1" dirty="0">
                <a:solidFill>
                  <a:srgbClr val="7C3E2D"/>
                </a:solidFill>
                <a:latin typeface="Aptos Display" pitchFamily="34" charset="0"/>
                <a:ea typeface="Aptos Display" pitchFamily="34" charset="-122"/>
                <a:cs typeface="Aptos Display" pitchFamily="34" charset="-120"/>
              </a:rPr>
              <a:t>DEFINING THE STATE</a:t>
            </a:r>
            <a:endParaRPr lang="en-US" sz="3400" dirty="0"/>
          </a:p>
        </p:txBody>
      </p:sp>
      <p:sp>
        <p:nvSpPr>
          <p:cNvPr id="4" name="Text 2"/>
          <p:cNvSpPr/>
          <p:nvPr/>
        </p:nvSpPr>
        <p:spPr>
          <a:xfrm>
            <a:off x="1188720" y="2313432"/>
            <a:ext cx="9784080" cy="502920"/>
          </a:xfrm>
          <a:prstGeom prst="rect">
            <a:avLst/>
          </a:prstGeom>
          <a:noFill/>
          <a:ln/>
        </p:spPr>
        <p:txBody>
          <a:bodyPr wrap="square" lIns="0" tIns="0" rIns="0" bIns="0" rtlCol="0" anchor="ctr"/>
          <a:lstStyle/>
          <a:p>
            <a:pPr algn="ctr" indent="0" marL="0">
              <a:buNone/>
            </a:pPr>
            <a:r>
              <a:rPr lang="en-US" sz="2300" b="1" dirty="0">
                <a:solidFill>
                  <a:srgbClr val="2E2925"/>
                </a:solidFill>
              </a:rPr>
              <a:t>in terms of “Concept” and “Idea”</a:t>
            </a:r>
            <a:endParaRPr lang="en-US" sz="2300" dirty="0"/>
          </a:p>
        </p:txBody>
      </p:sp>
      <p:sp>
        <p:nvSpPr>
          <p:cNvPr id="5" name="Text 3"/>
          <p:cNvSpPr/>
          <p:nvPr/>
        </p:nvSpPr>
        <p:spPr>
          <a:xfrm>
            <a:off x="1463040" y="3063240"/>
            <a:ext cx="9235440" cy="384048"/>
          </a:xfrm>
          <a:prstGeom prst="rect">
            <a:avLst/>
          </a:prstGeom>
          <a:noFill/>
          <a:ln/>
        </p:spPr>
        <p:txBody>
          <a:bodyPr wrap="square" lIns="0" tIns="0" rIns="0" bIns="0" rtlCol="0" anchor="ctr"/>
          <a:lstStyle/>
          <a:p>
            <a:pPr algn="ctr" indent="0" marL="0">
              <a:buNone/>
            </a:pPr>
            <a:r>
              <a:rPr lang="en-US" sz="1600" dirty="0">
                <a:solidFill>
                  <a:srgbClr val="6E655E"/>
                </a:solidFill>
              </a:rPr>
              <a:t>How different scholars and perspectives understand the State</a:t>
            </a:r>
            <a:endParaRPr lang="en-US" sz="1600" dirty="0"/>
          </a:p>
        </p:txBody>
      </p:sp>
      <p:sp>
        <p:nvSpPr>
          <p:cNvPr id="6" name="Shape 4"/>
          <p:cNvSpPr/>
          <p:nvPr/>
        </p:nvSpPr>
        <p:spPr>
          <a:xfrm>
            <a:off x="3794760" y="3794760"/>
            <a:ext cx="1417320" cy="384048"/>
          </a:xfrm>
          <a:prstGeom prst="roundRect">
            <a:avLst>
              <a:gd name="adj" fmla="val 19048"/>
            </a:avLst>
          </a:prstGeom>
          <a:solidFill>
            <a:srgbClr val="DCE7EE"/>
          </a:solidFill>
          <a:ln w="12700">
            <a:solidFill>
              <a:srgbClr val="DCE7EE"/>
            </a:solidFill>
            <a:prstDash val="solid"/>
          </a:ln>
        </p:spPr>
      </p:sp>
      <p:sp>
        <p:nvSpPr>
          <p:cNvPr id="7" name="Text 5"/>
          <p:cNvSpPr/>
          <p:nvPr/>
        </p:nvSpPr>
        <p:spPr>
          <a:xfrm>
            <a:off x="3904488" y="3886200"/>
            <a:ext cx="1197864" cy="164592"/>
          </a:xfrm>
          <a:prstGeom prst="rect">
            <a:avLst/>
          </a:prstGeom>
          <a:noFill/>
          <a:ln/>
        </p:spPr>
        <p:txBody>
          <a:bodyPr wrap="square" lIns="0" tIns="0" rIns="0" bIns="0" rtlCol="0" anchor="ctr"/>
          <a:lstStyle/>
          <a:p>
            <a:pPr algn="ctr" indent="0" marL="0">
              <a:buNone/>
            </a:pPr>
            <a:r>
              <a:rPr lang="en-US" sz="1100" b="1" dirty="0">
                <a:solidFill>
                  <a:srgbClr val="2E2925"/>
                </a:solidFill>
              </a:rPr>
              <a:t>Concept</a:t>
            </a:r>
            <a:endParaRPr lang="en-US" sz="1100" dirty="0"/>
          </a:p>
        </p:txBody>
      </p:sp>
      <p:sp>
        <p:nvSpPr>
          <p:cNvPr id="8" name="Shape 6"/>
          <p:cNvSpPr/>
          <p:nvPr/>
        </p:nvSpPr>
        <p:spPr>
          <a:xfrm>
            <a:off x="5394960" y="3794760"/>
            <a:ext cx="1417320" cy="384048"/>
          </a:xfrm>
          <a:prstGeom prst="roundRect">
            <a:avLst>
              <a:gd name="adj" fmla="val 19048"/>
            </a:avLst>
          </a:prstGeom>
          <a:solidFill>
            <a:srgbClr val="F1E1D6"/>
          </a:solidFill>
          <a:ln w="12700">
            <a:solidFill>
              <a:srgbClr val="F1E1D6"/>
            </a:solidFill>
            <a:prstDash val="solid"/>
          </a:ln>
        </p:spPr>
      </p:sp>
      <p:sp>
        <p:nvSpPr>
          <p:cNvPr id="9" name="Text 7"/>
          <p:cNvSpPr/>
          <p:nvPr/>
        </p:nvSpPr>
        <p:spPr>
          <a:xfrm>
            <a:off x="5504688" y="3886200"/>
            <a:ext cx="1197864" cy="164592"/>
          </a:xfrm>
          <a:prstGeom prst="rect">
            <a:avLst/>
          </a:prstGeom>
          <a:noFill/>
          <a:ln/>
        </p:spPr>
        <p:txBody>
          <a:bodyPr wrap="square" lIns="0" tIns="0" rIns="0" bIns="0" rtlCol="0" anchor="ctr"/>
          <a:lstStyle/>
          <a:p>
            <a:pPr algn="ctr" indent="0" marL="0">
              <a:buNone/>
            </a:pPr>
            <a:r>
              <a:rPr lang="en-US" sz="1100" b="1" dirty="0">
                <a:solidFill>
                  <a:srgbClr val="2E2925"/>
                </a:solidFill>
              </a:rPr>
              <a:t>Idea</a:t>
            </a:r>
            <a:endParaRPr lang="en-US" sz="1100" dirty="0"/>
          </a:p>
        </p:txBody>
      </p:sp>
      <p:sp>
        <p:nvSpPr>
          <p:cNvPr id="10" name="Shape 8"/>
          <p:cNvSpPr/>
          <p:nvPr/>
        </p:nvSpPr>
        <p:spPr>
          <a:xfrm>
            <a:off x="6995160" y="3794760"/>
            <a:ext cx="1417320" cy="384048"/>
          </a:xfrm>
          <a:prstGeom prst="roundRect">
            <a:avLst>
              <a:gd name="adj" fmla="val 19048"/>
            </a:avLst>
          </a:prstGeom>
          <a:solidFill>
            <a:srgbClr val="DDE6DC"/>
          </a:solidFill>
          <a:ln w="12700">
            <a:solidFill>
              <a:srgbClr val="DDE6DC"/>
            </a:solidFill>
            <a:prstDash val="solid"/>
          </a:ln>
        </p:spPr>
      </p:sp>
      <p:sp>
        <p:nvSpPr>
          <p:cNvPr id="11" name="Text 9"/>
          <p:cNvSpPr/>
          <p:nvPr/>
        </p:nvSpPr>
        <p:spPr>
          <a:xfrm>
            <a:off x="7104888" y="3886200"/>
            <a:ext cx="1197864" cy="164592"/>
          </a:xfrm>
          <a:prstGeom prst="rect">
            <a:avLst/>
          </a:prstGeom>
          <a:noFill/>
          <a:ln/>
        </p:spPr>
        <p:txBody>
          <a:bodyPr wrap="square" lIns="0" tIns="0" rIns="0" bIns="0" rtlCol="0" anchor="ctr"/>
          <a:lstStyle/>
          <a:p>
            <a:pPr algn="ctr" indent="0" marL="0">
              <a:buNone/>
            </a:pPr>
            <a:r>
              <a:rPr lang="en-US" sz="1100" b="1" dirty="0">
                <a:solidFill>
                  <a:srgbClr val="2E2925"/>
                </a:solidFill>
              </a:rPr>
              <a:t>Viewpoints</a:t>
            </a:r>
            <a:endParaRPr lang="en-US" sz="1100" dirty="0"/>
          </a:p>
        </p:txBody>
      </p:sp>
      <p:sp>
        <p:nvSpPr>
          <p:cNvPr id="12" name="Text 10"/>
          <p:cNvSpPr/>
          <p:nvPr/>
        </p:nvSpPr>
        <p:spPr>
          <a:xfrm>
            <a:off x="3383280" y="4590288"/>
            <a:ext cx="5394960" cy="274320"/>
          </a:xfrm>
          <a:prstGeom prst="rect">
            <a:avLst/>
          </a:prstGeom>
          <a:noFill/>
          <a:ln/>
        </p:spPr>
        <p:txBody>
          <a:bodyPr wrap="square" lIns="0" tIns="0" rIns="0" bIns="0" rtlCol="0" anchor="ctr"/>
          <a:lstStyle/>
          <a:p>
            <a:pPr algn="ctr" indent="0" marL="0">
              <a:buNone/>
            </a:pPr>
            <a:r>
              <a:rPr lang="en-US" sz="1200" dirty="0">
                <a:solidFill>
                  <a:srgbClr val="6E655E"/>
                </a:solidFill>
              </a:rPr>
              <a:t>UG Political Science • 1st Semester</a:t>
            </a:r>
            <a:endParaRPr lang="en-US" sz="1200" dirty="0"/>
          </a:p>
        </p:txBody>
      </p:sp>
      <p:sp>
        <p:nvSpPr>
          <p:cNvPr id="25" name="Slide Number Placeholder 0"/>
          <p:cNvSpPr>
            <a:spLocks noGrp="1"/>
          </p:cNvSpPr>
          <p:nvPr>
            <p:ph type="sldNum" sz="quarter" idx="4294967295"/>
          </p:nvPr>
        </p:nvSpPr>
        <p:spPr>
          <a:xfrm>
            <a:off x="11722608" y="6437376"/>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746B63"/>
                </a:solidFill>
              </a:defRPr>
            </a:lvl1pPr>
          </a:lstStyle>
          <a:p>
            <a:pPr algn="l"/>
            <a:fld id="{F7021451-1387-4CA6-816F-3879F97B5CBC}" type="slidenum">
              <a:rPr b="0" lang="en-US"/>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94360" y="420624"/>
            <a:ext cx="10972800" cy="457200"/>
          </a:xfrm>
          <a:prstGeom prst="rect">
            <a:avLst/>
          </a:prstGeom>
          <a:noFill/>
          <a:ln/>
        </p:spPr>
        <p:txBody>
          <a:bodyPr wrap="square" lIns="0" tIns="0" rIns="0" bIns="0" rtlCol="0" anchor="ctr">
            <a:normAutofit/>
          </a:bodyPr>
          <a:lstStyle/>
          <a:p>
            <a:pPr indent="0" marL="0">
              <a:buNone/>
            </a:pPr>
            <a:r>
              <a:rPr lang="en-US" sz="2700" b="1" dirty="0">
                <a:solidFill>
                  <a:srgbClr val="2E2925"/>
                </a:solidFill>
                <a:latin typeface="Aptos Display" pitchFamily="34" charset="0"/>
                <a:ea typeface="Aptos Display" pitchFamily="34" charset="-122"/>
                <a:cs typeface="Aptos Display" pitchFamily="34" charset="-120"/>
              </a:rPr>
              <a:t>Why Are There So Many Definitions?</a:t>
            </a:r>
            <a:endParaRPr lang="en-US" sz="2700" dirty="0"/>
          </a:p>
        </p:txBody>
      </p:sp>
      <p:sp>
        <p:nvSpPr>
          <p:cNvPr id="3" name="Text 1"/>
          <p:cNvSpPr/>
          <p:nvPr/>
        </p:nvSpPr>
        <p:spPr>
          <a:xfrm>
            <a:off x="621792" y="896112"/>
            <a:ext cx="10789920" cy="292608"/>
          </a:xfrm>
          <a:prstGeom prst="rect">
            <a:avLst/>
          </a:prstGeom>
          <a:noFill/>
          <a:ln/>
        </p:spPr>
        <p:txBody>
          <a:bodyPr wrap="square" lIns="0" tIns="0" rIns="0" bIns="0" rtlCol="0" anchor="ctr">
            <a:normAutofit/>
          </a:bodyPr>
          <a:lstStyle/>
          <a:p>
            <a:pPr indent="0" marL="0">
              <a:buNone/>
            </a:pPr>
            <a:r>
              <a:rPr lang="en-US" sz="1150" dirty="0">
                <a:solidFill>
                  <a:srgbClr val="6E655E"/>
                </a:solidFill>
              </a:rPr>
              <a:t>Because scholars ask different questions about the State.</a:t>
            </a:r>
            <a:endParaRPr lang="en-US" sz="1150" dirty="0"/>
          </a:p>
        </p:txBody>
      </p:sp>
      <p:sp>
        <p:nvSpPr>
          <p:cNvPr id="4" name="Shape 2"/>
          <p:cNvSpPr/>
          <p:nvPr/>
        </p:nvSpPr>
        <p:spPr>
          <a:xfrm>
            <a:off x="685800" y="1417320"/>
            <a:ext cx="3520440" cy="1664208"/>
          </a:xfrm>
          <a:prstGeom prst="roundRect">
            <a:avLst>
              <a:gd name="adj" fmla="val 4396"/>
            </a:avLst>
          </a:prstGeom>
          <a:solidFill>
            <a:srgbClr val="DCE7EE"/>
          </a:solidFill>
          <a:ln w="12700">
            <a:solidFill>
              <a:srgbClr val="DED6CE"/>
            </a:solidFill>
            <a:prstDash val="solid"/>
          </a:ln>
        </p:spPr>
      </p:sp>
      <p:sp>
        <p:nvSpPr>
          <p:cNvPr id="5" name="Text 3"/>
          <p:cNvSpPr/>
          <p:nvPr/>
        </p:nvSpPr>
        <p:spPr>
          <a:xfrm>
            <a:off x="905256" y="1618488"/>
            <a:ext cx="3081528" cy="310896"/>
          </a:xfrm>
          <a:prstGeom prst="rect">
            <a:avLst/>
          </a:prstGeom>
          <a:noFill/>
          <a:ln/>
        </p:spPr>
        <p:txBody>
          <a:bodyPr wrap="square" lIns="0" tIns="0" rIns="0" bIns="0" rtlCol="0" anchor="ctr">
            <a:normAutofit/>
          </a:bodyPr>
          <a:lstStyle/>
          <a:p>
            <a:pPr indent="0" marL="0">
              <a:buNone/>
            </a:pPr>
            <a:r>
              <a:rPr lang="en-US" sz="1700" b="1" dirty="0">
                <a:solidFill>
                  <a:srgbClr val="7C3E2D"/>
                </a:solidFill>
              </a:rPr>
              <a:t>Objectives</a:t>
            </a:r>
            <a:endParaRPr lang="en-US" sz="1700" dirty="0"/>
          </a:p>
        </p:txBody>
      </p:sp>
      <p:sp>
        <p:nvSpPr>
          <p:cNvPr id="6" name="Text 4"/>
          <p:cNvSpPr/>
          <p:nvPr/>
        </p:nvSpPr>
        <p:spPr>
          <a:xfrm>
            <a:off x="905256" y="2075688"/>
            <a:ext cx="3081528" cy="804672"/>
          </a:xfrm>
          <a:prstGeom prst="rect">
            <a:avLst/>
          </a:prstGeom>
          <a:noFill/>
          <a:ln/>
        </p:spPr>
        <p:txBody>
          <a:bodyPr wrap="square" lIns="254" tIns="254" rIns="254" bIns="254" rtlCol="0" anchor="t">
            <a:normAutofit/>
          </a:bodyPr>
          <a:lstStyle/>
          <a:p>
            <a:pPr indent="0" marL="0">
              <a:buNone/>
            </a:pPr>
            <a:r>
              <a:rPr lang="en-US" sz="1400" dirty="0">
                <a:solidFill>
                  <a:srgbClr val="2E2925"/>
                </a:solidFill>
              </a:rPr>
              <a:t>What is the State meant to achieve?</a:t>
            </a:r>
            <a:endParaRPr lang="en-US" sz="1400" dirty="0"/>
          </a:p>
        </p:txBody>
      </p:sp>
      <p:sp>
        <p:nvSpPr>
          <p:cNvPr id="7" name="Shape 5"/>
          <p:cNvSpPr/>
          <p:nvPr/>
        </p:nvSpPr>
        <p:spPr>
          <a:xfrm>
            <a:off x="4526280" y="1417320"/>
            <a:ext cx="3520440" cy="1664208"/>
          </a:xfrm>
          <a:prstGeom prst="roundRect">
            <a:avLst>
              <a:gd name="adj" fmla="val 4396"/>
            </a:avLst>
          </a:prstGeom>
          <a:solidFill>
            <a:srgbClr val="DDE6DC"/>
          </a:solidFill>
          <a:ln w="12700">
            <a:solidFill>
              <a:srgbClr val="DED6CE"/>
            </a:solidFill>
            <a:prstDash val="solid"/>
          </a:ln>
        </p:spPr>
      </p:sp>
      <p:sp>
        <p:nvSpPr>
          <p:cNvPr id="8" name="Text 6"/>
          <p:cNvSpPr/>
          <p:nvPr/>
        </p:nvSpPr>
        <p:spPr>
          <a:xfrm>
            <a:off x="4745736" y="1618488"/>
            <a:ext cx="3081528" cy="310896"/>
          </a:xfrm>
          <a:prstGeom prst="rect">
            <a:avLst/>
          </a:prstGeom>
          <a:noFill/>
          <a:ln/>
        </p:spPr>
        <p:txBody>
          <a:bodyPr wrap="square" lIns="0" tIns="0" rIns="0" bIns="0" rtlCol="0" anchor="ctr">
            <a:normAutofit/>
          </a:bodyPr>
          <a:lstStyle/>
          <a:p>
            <a:pPr indent="0" marL="0">
              <a:buNone/>
            </a:pPr>
            <a:r>
              <a:rPr lang="en-US" sz="1700" b="1" dirty="0">
                <a:solidFill>
                  <a:srgbClr val="7C3E2D"/>
                </a:solidFill>
              </a:rPr>
              <a:t>Nature of power</a:t>
            </a:r>
            <a:endParaRPr lang="en-US" sz="1700" dirty="0"/>
          </a:p>
        </p:txBody>
      </p:sp>
      <p:sp>
        <p:nvSpPr>
          <p:cNvPr id="9" name="Text 7"/>
          <p:cNvSpPr/>
          <p:nvPr/>
        </p:nvSpPr>
        <p:spPr>
          <a:xfrm>
            <a:off x="4745736" y="2075688"/>
            <a:ext cx="3081528" cy="804672"/>
          </a:xfrm>
          <a:prstGeom prst="rect">
            <a:avLst/>
          </a:prstGeom>
          <a:noFill/>
          <a:ln/>
        </p:spPr>
        <p:txBody>
          <a:bodyPr wrap="square" lIns="254" tIns="254" rIns="254" bIns="254" rtlCol="0" anchor="t">
            <a:normAutofit/>
          </a:bodyPr>
          <a:lstStyle/>
          <a:p>
            <a:pPr indent="0" marL="0">
              <a:buNone/>
            </a:pPr>
            <a:r>
              <a:rPr lang="en-US" sz="1400" dirty="0">
                <a:solidFill>
                  <a:srgbClr val="2E2925"/>
                </a:solidFill>
              </a:rPr>
              <a:t>What kind of power does it possess?</a:t>
            </a:r>
            <a:endParaRPr lang="en-US" sz="1400" dirty="0"/>
          </a:p>
        </p:txBody>
      </p:sp>
      <p:sp>
        <p:nvSpPr>
          <p:cNvPr id="10" name="Shape 8"/>
          <p:cNvSpPr/>
          <p:nvPr/>
        </p:nvSpPr>
        <p:spPr>
          <a:xfrm>
            <a:off x="8366760" y="1417320"/>
            <a:ext cx="3520440" cy="1664208"/>
          </a:xfrm>
          <a:prstGeom prst="roundRect">
            <a:avLst>
              <a:gd name="adj" fmla="val 4396"/>
            </a:avLst>
          </a:prstGeom>
          <a:solidFill>
            <a:srgbClr val="F1E1D6"/>
          </a:solidFill>
          <a:ln w="12700">
            <a:solidFill>
              <a:srgbClr val="DED6CE"/>
            </a:solidFill>
            <a:prstDash val="solid"/>
          </a:ln>
        </p:spPr>
      </p:sp>
      <p:sp>
        <p:nvSpPr>
          <p:cNvPr id="11" name="Text 9"/>
          <p:cNvSpPr/>
          <p:nvPr/>
        </p:nvSpPr>
        <p:spPr>
          <a:xfrm>
            <a:off x="8586216" y="1618488"/>
            <a:ext cx="3081528" cy="310896"/>
          </a:xfrm>
          <a:prstGeom prst="rect">
            <a:avLst/>
          </a:prstGeom>
          <a:noFill/>
          <a:ln/>
        </p:spPr>
        <p:txBody>
          <a:bodyPr wrap="square" lIns="0" tIns="0" rIns="0" bIns="0" rtlCol="0" anchor="ctr">
            <a:normAutofit/>
          </a:bodyPr>
          <a:lstStyle/>
          <a:p>
            <a:pPr indent="0" marL="0">
              <a:buNone/>
            </a:pPr>
            <a:r>
              <a:rPr lang="en-US" sz="1700" b="1" dirty="0">
                <a:solidFill>
                  <a:srgbClr val="7C3E2D"/>
                </a:solidFill>
              </a:rPr>
              <a:t>Elements</a:t>
            </a:r>
            <a:endParaRPr lang="en-US" sz="1700" dirty="0"/>
          </a:p>
        </p:txBody>
      </p:sp>
      <p:sp>
        <p:nvSpPr>
          <p:cNvPr id="12" name="Text 10"/>
          <p:cNvSpPr/>
          <p:nvPr/>
        </p:nvSpPr>
        <p:spPr>
          <a:xfrm>
            <a:off x="8586216" y="2075688"/>
            <a:ext cx="3081528" cy="804672"/>
          </a:xfrm>
          <a:prstGeom prst="rect">
            <a:avLst/>
          </a:prstGeom>
          <a:noFill/>
          <a:ln/>
        </p:spPr>
        <p:txBody>
          <a:bodyPr wrap="square" lIns="254" tIns="254" rIns="254" bIns="254" rtlCol="0" anchor="t">
            <a:normAutofit/>
          </a:bodyPr>
          <a:lstStyle/>
          <a:p>
            <a:pPr indent="0" marL="0">
              <a:buNone/>
            </a:pPr>
            <a:r>
              <a:rPr lang="en-US" sz="1400" dirty="0">
                <a:solidFill>
                  <a:srgbClr val="2E2925"/>
                </a:solidFill>
              </a:rPr>
              <a:t>What makes a State a State?</a:t>
            </a:r>
            <a:endParaRPr lang="en-US" sz="1400" dirty="0"/>
          </a:p>
        </p:txBody>
      </p:sp>
      <p:sp>
        <p:nvSpPr>
          <p:cNvPr id="13" name="Shape 11"/>
          <p:cNvSpPr/>
          <p:nvPr/>
        </p:nvSpPr>
        <p:spPr>
          <a:xfrm>
            <a:off x="685800" y="3566160"/>
            <a:ext cx="3520440" cy="1664208"/>
          </a:xfrm>
          <a:prstGeom prst="roundRect">
            <a:avLst>
              <a:gd name="adj" fmla="val 4396"/>
            </a:avLst>
          </a:prstGeom>
          <a:solidFill>
            <a:srgbClr val="EFE9E2"/>
          </a:solidFill>
          <a:ln w="12700">
            <a:solidFill>
              <a:srgbClr val="DED6CE"/>
            </a:solidFill>
            <a:prstDash val="solid"/>
          </a:ln>
        </p:spPr>
      </p:sp>
      <p:sp>
        <p:nvSpPr>
          <p:cNvPr id="14" name="Text 12"/>
          <p:cNvSpPr/>
          <p:nvPr/>
        </p:nvSpPr>
        <p:spPr>
          <a:xfrm>
            <a:off x="905256" y="3767328"/>
            <a:ext cx="3081528" cy="310896"/>
          </a:xfrm>
          <a:prstGeom prst="rect">
            <a:avLst/>
          </a:prstGeom>
          <a:noFill/>
          <a:ln/>
        </p:spPr>
        <p:txBody>
          <a:bodyPr wrap="square" lIns="0" tIns="0" rIns="0" bIns="0" rtlCol="0" anchor="ctr">
            <a:normAutofit/>
          </a:bodyPr>
          <a:lstStyle/>
          <a:p>
            <a:pPr indent="0" marL="0">
              <a:buNone/>
            </a:pPr>
            <a:r>
              <a:rPr lang="en-US" sz="1700" b="1" dirty="0">
                <a:solidFill>
                  <a:srgbClr val="7C3E2D"/>
                </a:solidFill>
              </a:rPr>
              <a:t>Origin &amp; purpose</a:t>
            </a:r>
            <a:endParaRPr lang="en-US" sz="1700" dirty="0"/>
          </a:p>
        </p:txBody>
      </p:sp>
      <p:sp>
        <p:nvSpPr>
          <p:cNvPr id="15" name="Text 13"/>
          <p:cNvSpPr/>
          <p:nvPr/>
        </p:nvSpPr>
        <p:spPr>
          <a:xfrm>
            <a:off x="905256" y="4224528"/>
            <a:ext cx="3081528" cy="804672"/>
          </a:xfrm>
          <a:prstGeom prst="rect">
            <a:avLst/>
          </a:prstGeom>
          <a:noFill/>
          <a:ln/>
        </p:spPr>
        <p:txBody>
          <a:bodyPr wrap="square" lIns="254" tIns="254" rIns="254" bIns="254" rtlCol="0" anchor="t">
            <a:normAutofit/>
          </a:bodyPr>
          <a:lstStyle/>
          <a:p>
            <a:pPr indent="0" marL="0">
              <a:buNone/>
            </a:pPr>
            <a:r>
              <a:rPr lang="en-US" sz="1400" dirty="0">
                <a:solidFill>
                  <a:srgbClr val="2E2925"/>
                </a:solidFill>
              </a:rPr>
              <a:t>How and why did it arise?</a:t>
            </a:r>
            <a:endParaRPr lang="en-US" sz="1400" dirty="0"/>
          </a:p>
        </p:txBody>
      </p:sp>
      <p:sp>
        <p:nvSpPr>
          <p:cNvPr id="16" name="Shape 14"/>
          <p:cNvSpPr/>
          <p:nvPr/>
        </p:nvSpPr>
        <p:spPr>
          <a:xfrm>
            <a:off x="4526280" y="3566160"/>
            <a:ext cx="3520440" cy="1664208"/>
          </a:xfrm>
          <a:prstGeom prst="roundRect">
            <a:avLst>
              <a:gd name="adj" fmla="val 4396"/>
            </a:avLst>
          </a:prstGeom>
          <a:solidFill>
            <a:srgbClr val="DCE7EE"/>
          </a:solidFill>
          <a:ln w="12700">
            <a:solidFill>
              <a:srgbClr val="DED6CE"/>
            </a:solidFill>
            <a:prstDash val="solid"/>
          </a:ln>
        </p:spPr>
      </p:sp>
      <p:sp>
        <p:nvSpPr>
          <p:cNvPr id="17" name="Text 15"/>
          <p:cNvSpPr/>
          <p:nvPr/>
        </p:nvSpPr>
        <p:spPr>
          <a:xfrm>
            <a:off x="4745736" y="3767328"/>
            <a:ext cx="3081528" cy="310896"/>
          </a:xfrm>
          <a:prstGeom prst="rect">
            <a:avLst/>
          </a:prstGeom>
          <a:noFill/>
          <a:ln/>
        </p:spPr>
        <p:txBody>
          <a:bodyPr wrap="square" lIns="0" tIns="0" rIns="0" bIns="0" rtlCol="0" anchor="ctr">
            <a:normAutofit/>
          </a:bodyPr>
          <a:lstStyle/>
          <a:p>
            <a:pPr indent="0" marL="0">
              <a:buNone/>
            </a:pPr>
            <a:r>
              <a:rPr lang="en-US" sz="1700" b="1" dirty="0">
                <a:solidFill>
                  <a:srgbClr val="7C3E2D"/>
                </a:solidFill>
              </a:rPr>
              <a:t>Individual &amp; society</a:t>
            </a:r>
            <a:endParaRPr lang="en-US" sz="1700" dirty="0"/>
          </a:p>
        </p:txBody>
      </p:sp>
      <p:sp>
        <p:nvSpPr>
          <p:cNvPr id="18" name="Text 16"/>
          <p:cNvSpPr/>
          <p:nvPr/>
        </p:nvSpPr>
        <p:spPr>
          <a:xfrm>
            <a:off x="4745736" y="4224528"/>
            <a:ext cx="3081528" cy="804672"/>
          </a:xfrm>
          <a:prstGeom prst="rect">
            <a:avLst/>
          </a:prstGeom>
          <a:noFill/>
          <a:ln/>
        </p:spPr>
        <p:txBody>
          <a:bodyPr wrap="square" lIns="254" tIns="254" rIns="254" bIns="254" rtlCol="0" anchor="t">
            <a:normAutofit/>
          </a:bodyPr>
          <a:lstStyle/>
          <a:p>
            <a:pPr indent="0" marL="0">
              <a:buNone/>
            </a:pPr>
            <a:r>
              <a:rPr lang="en-US" sz="1400" dirty="0">
                <a:solidFill>
                  <a:srgbClr val="2E2925"/>
                </a:solidFill>
              </a:rPr>
              <a:t>How should it relate to citizens and social groups?</a:t>
            </a:r>
            <a:endParaRPr lang="en-US" sz="1400" dirty="0"/>
          </a:p>
        </p:txBody>
      </p:sp>
      <p:sp>
        <p:nvSpPr>
          <p:cNvPr id="19" name="Shape 17"/>
          <p:cNvSpPr/>
          <p:nvPr/>
        </p:nvSpPr>
        <p:spPr>
          <a:xfrm>
            <a:off x="8366760" y="3566160"/>
            <a:ext cx="3520440" cy="1664208"/>
          </a:xfrm>
          <a:prstGeom prst="roundRect">
            <a:avLst>
              <a:gd name="adj" fmla="val 4396"/>
            </a:avLst>
          </a:prstGeom>
          <a:solidFill>
            <a:srgbClr val="DDE6DC"/>
          </a:solidFill>
          <a:ln w="12700">
            <a:solidFill>
              <a:srgbClr val="DED6CE"/>
            </a:solidFill>
            <a:prstDash val="solid"/>
          </a:ln>
        </p:spPr>
      </p:sp>
      <p:sp>
        <p:nvSpPr>
          <p:cNvPr id="20" name="Text 18"/>
          <p:cNvSpPr/>
          <p:nvPr/>
        </p:nvSpPr>
        <p:spPr>
          <a:xfrm>
            <a:off x="8586216" y="3767328"/>
            <a:ext cx="3081528" cy="310896"/>
          </a:xfrm>
          <a:prstGeom prst="rect">
            <a:avLst/>
          </a:prstGeom>
          <a:noFill/>
          <a:ln/>
        </p:spPr>
        <p:txBody>
          <a:bodyPr wrap="square" lIns="0" tIns="0" rIns="0" bIns="0" rtlCol="0" anchor="ctr">
            <a:normAutofit/>
          </a:bodyPr>
          <a:lstStyle/>
          <a:p>
            <a:pPr indent="0" marL="0">
              <a:buNone/>
            </a:pPr>
            <a:r>
              <a:rPr lang="en-US" sz="1700" b="1" dirty="0">
                <a:solidFill>
                  <a:srgbClr val="7C3E2D"/>
                </a:solidFill>
              </a:rPr>
              <a:t>International relations</a:t>
            </a:r>
            <a:endParaRPr lang="en-US" sz="1700" dirty="0"/>
          </a:p>
        </p:txBody>
      </p:sp>
      <p:sp>
        <p:nvSpPr>
          <p:cNvPr id="21" name="Text 19"/>
          <p:cNvSpPr/>
          <p:nvPr/>
        </p:nvSpPr>
        <p:spPr>
          <a:xfrm>
            <a:off x="8586216" y="4224528"/>
            <a:ext cx="3081528" cy="804672"/>
          </a:xfrm>
          <a:prstGeom prst="rect">
            <a:avLst/>
          </a:prstGeom>
          <a:noFill/>
          <a:ln/>
        </p:spPr>
        <p:txBody>
          <a:bodyPr wrap="square" lIns="254" tIns="254" rIns="254" bIns="254" rtlCol="0" anchor="t">
            <a:normAutofit/>
          </a:bodyPr>
          <a:lstStyle/>
          <a:p>
            <a:pPr indent="0" marL="0">
              <a:buNone/>
            </a:pPr>
            <a:r>
              <a:rPr lang="en-US" sz="1400" dirty="0">
                <a:solidFill>
                  <a:srgbClr val="2E2925"/>
                </a:solidFill>
              </a:rPr>
              <a:t>How does it exist among other States?</a:t>
            </a:r>
            <a:endParaRPr lang="en-US" sz="1400" dirty="0"/>
          </a:p>
        </p:txBody>
      </p:sp>
      <p:sp>
        <p:nvSpPr>
          <p:cNvPr id="25" name="Slide Number Placeholder 0"/>
          <p:cNvSpPr>
            <a:spLocks noGrp="1"/>
          </p:cNvSpPr>
          <p:nvPr>
            <p:ph type="sldNum" sz="quarter" idx="4294967295"/>
          </p:nvPr>
        </p:nvSpPr>
        <p:spPr>
          <a:xfrm>
            <a:off x="11722608" y="6437376"/>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746B63"/>
                </a:solidFill>
              </a:defRPr>
            </a:lvl1pPr>
          </a:lstStyle>
          <a:p>
            <a:pPr algn="l"/>
            <a:fld id="{F7021451-1387-4CA6-816F-3879F97B5CBC}" type="slidenum">
              <a:rPr b="0" lang="en-US"/>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94360" y="420624"/>
            <a:ext cx="10972800" cy="457200"/>
          </a:xfrm>
          <a:prstGeom prst="rect">
            <a:avLst/>
          </a:prstGeom>
          <a:noFill/>
          <a:ln/>
        </p:spPr>
        <p:txBody>
          <a:bodyPr wrap="square" lIns="0" tIns="0" rIns="0" bIns="0" rtlCol="0" anchor="ctr">
            <a:normAutofit/>
          </a:bodyPr>
          <a:lstStyle/>
          <a:p>
            <a:pPr indent="0" marL="0">
              <a:buNone/>
            </a:pPr>
            <a:r>
              <a:rPr lang="en-US" sz="2700" b="1" dirty="0">
                <a:solidFill>
                  <a:srgbClr val="2E2925"/>
                </a:solidFill>
                <a:latin typeface="Aptos Display" pitchFamily="34" charset="0"/>
                <a:ea typeface="Aptos Display" pitchFamily="34" charset="-122"/>
                <a:cs typeface="Aptos Display" pitchFamily="34" charset="-120"/>
              </a:rPr>
              <a:t>Different Perspectives on the State — I</a:t>
            </a:r>
            <a:endParaRPr lang="en-US" sz="2700" dirty="0"/>
          </a:p>
        </p:txBody>
      </p:sp>
      <p:sp>
        <p:nvSpPr>
          <p:cNvPr id="3" name="Text 1"/>
          <p:cNvSpPr/>
          <p:nvPr/>
        </p:nvSpPr>
        <p:spPr>
          <a:xfrm>
            <a:off x="621792" y="896112"/>
            <a:ext cx="10789920" cy="292608"/>
          </a:xfrm>
          <a:prstGeom prst="rect">
            <a:avLst/>
          </a:prstGeom>
          <a:noFill/>
          <a:ln/>
        </p:spPr>
        <p:txBody>
          <a:bodyPr wrap="square" lIns="0" tIns="0" rIns="0" bIns="0" rtlCol="0" anchor="ctr">
            <a:normAutofit/>
          </a:bodyPr>
          <a:lstStyle/>
          <a:p>
            <a:pPr indent="0" marL="0">
              <a:buNone/>
            </a:pPr>
            <a:r>
              <a:rPr lang="en-US" sz="1150" dirty="0">
                <a:solidFill>
                  <a:srgbClr val="6E655E"/>
                </a:solidFill>
              </a:rPr>
              <a:t>Learn the description, not just the label.</a:t>
            </a:r>
            <a:endParaRPr lang="en-US" sz="1150" dirty="0"/>
          </a:p>
        </p:txBody>
      </p:sp>
      <p:sp>
        <p:nvSpPr>
          <p:cNvPr id="4" name="Shape 2"/>
          <p:cNvSpPr/>
          <p:nvPr/>
        </p:nvSpPr>
        <p:spPr>
          <a:xfrm>
            <a:off x="822960" y="1417320"/>
            <a:ext cx="10561320" cy="4526280"/>
          </a:xfrm>
          <a:prstGeom prst="roundRect">
            <a:avLst>
              <a:gd name="adj" fmla="val 1212"/>
            </a:avLst>
          </a:prstGeom>
          <a:solidFill>
            <a:srgbClr val="FFFDF9"/>
          </a:solidFill>
          <a:ln w="12700">
            <a:solidFill>
              <a:srgbClr val="D9D1CA"/>
            </a:solidFill>
            <a:prstDash val="solid"/>
          </a:ln>
        </p:spPr>
      </p:sp>
      <p:sp>
        <p:nvSpPr>
          <p:cNvPr id="5" name="Text 3"/>
          <p:cNvSpPr/>
          <p:nvPr/>
        </p:nvSpPr>
        <p:spPr>
          <a:xfrm>
            <a:off x="1051560" y="1673352"/>
            <a:ext cx="2880360" cy="256032"/>
          </a:xfrm>
          <a:prstGeom prst="rect">
            <a:avLst/>
          </a:prstGeom>
          <a:noFill/>
          <a:ln/>
        </p:spPr>
        <p:txBody>
          <a:bodyPr wrap="square" lIns="0" tIns="0" rIns="0" bIns="0" rtlCol="0" anchor="ctr"/>
          <a:lstStyle/>
          <a:p>
            <a:pPr indent="0" marL="0">
              <a:buNone/>
            </a:pPr>
            <a:r>
              <a:rPr lang="en-US" sz="1400" b="1" dirty="0">
                <a:solidFill>
                  <a:srgbClr val="7C3E2D"/>
                </a:solidFill>
              </a:rPr>
              <a:t>Organic view</a:t>
            </a:r>
            <a:endParaRPr lang="en-US" sz="1400" dirty="0"/>
          </a:p>
        </p:txBody>
      </p:sp>
      <p:sp>
        <p:nvSpPr>
          <p:cNvPr id="6" name="Text 4"/>
          <p:cNvSpPr/>
          <p:nvPr/>
        </p:nvSpPr>
        <p:spPr>
          <a:xfrm>
            <a:off x="3977640" y="1673352"/>
            <a:ext cx="6903720" cy="292608"/>
          </a:xfrm>
          <a:prstGeom prst="rect">
            <a:avLst/>
          </a:prstGeom>
          <a:noFill/>
          <a:ln/>
        </p:spPr>
        <p:txBody>
          <a:bodyPr wrap="square" lIns="0" tIns="0" rIns="0" bIns="0" rtlCol="0" anchor="ctr">
            <a:normAutofit/>
          </a:bodyPr>
          <a:lstStyle/>
          <a:p>
            <a:pPr indent="0" marL="0">
              <a:buNone/>
            </a:pPr>
            <a:r>
              <a:rPr lang="en-US" sz="1400" dirty="0">
                <a:solidFill>
                  <a:srgbClr val="2E2925"/>
                </a:solidFill>
              </a:rPr>
              <a:t>State as an organism like the human body</a:t>
            </a:r>
            <a:endParaRPr lang="en-US" sz="1400" dirty="0"/>
          </a:p>
        </p:txBody>
      </p:sp>
      <p:sp>
        <p:nvSpPr>
          <p:cNvPr id="7" name="Shape 5"/>
          <p:cNvSpPr/>
          <p:nvPr/>
        </p:nvSpPr>
        <p:spPr>
          <a:xfrm>
            <a:off x="1051560" y="2121408"/>
            <a:ext cx="9784080" cy="0"/>
          </a:xfrm>
          <a:prstGeom prst="line">
            <a:avLst/>
          </a:prstGeom>
          <a:noFill/>
          <a:ln w="12700">
            <a:solidFill>
              <a:srgbClr val="E5DDD6"/>
            </a:solidFill>
            <a:prstDash val="solid"/>
          </a:ln>
        </p:spPr>
      </p:sp>
      <p:sp>
        <p:nvSpPr>
          <p:cNvPr id="8" name="Text 6"/>
          <p:cNvSpPr/>
          <p:nvPr/>
        </p:nvSpPr>
        <p:spPr>
          <a:xfrm>
            <a:off x="1051560" y="2340864"/>
            <a:ext cx="2880360" cy="256032"/>
          </a:xfrm>
          <a:prstGeom prst="rect">
            <a:avLst/>
          </a:prstGeom>
          <a:noFill/>
          <a:ln/>
        </p:spPr>
        <p:txBody>
          <a:bodyPr wrap="square" lIns="0" tIns="0" rIns="0" bIns="0" rtlCol="0" anchor="ctr"/>
          <a:lstStyle/>
          <a:p>
            <a:pPr indent="0" marL="0">
              <a:buNone/>
            </a:pPr>
            <a:r>
              <a:rPr lang="en-US" sz="1400" b="1" dirty="0">
                <a:solidFill>
                  <a:srgbClr val="7C3E2D"/>
                </a:solidFill>
              </a:rPr>
              <a:t>Juridical view</a:t>
            </a:r>
            <a:endParaRPr lang="en-US" sz="1400" dirty="0"/>
          </a:p>
        </p:txBody>
      </p:sp>
      <p:sp>
        <p:nvSpPr>
          <p:cNvPr id="9" name="Text 7"/>
          <p:cNvSpPr/>
          <p:nvPr/>
        </p:nvSpPr>
        <p:spPr>
          <a:xfrm>
            <a:off x="3977640" y="2340864"/>
            <a:ext cx="6903720" cy="292608"/>
          </a:xfrm>
          <a:prstGeom prst="rect">
            <a:avLst/>
          </a:prstGeom>
          <a:noFill/>
          <a:ln/>
        </p:spPr>
        <p:txBody>
          <a:bodyPr wrap="square" lIns="0" tIns="0" rIns="0" bIns="0" rtlCol="0" anchor="ctr">
            <a:normAutofit/>
          </a:bodyPr>
          <a:lstStyle/>
          <a:p>
            <a:pPr indent="0" marL="0">
              <a:buNone/>
            </a:pPr>
            <a:r>
              <a:rPr lang="en-US" sz="1400" dirty="0">
                <a:solidFill>
                  <a:srgbClr val="2E2925"/>
                </a:solidFill>
              </a:rPr>
              <a:t>State as a juristic / legal personality like a corporation</a:t>
            </a:r>
            <a:endParaRPr lang="en-US" sz="1400" dirty="0"/>
          </a:p>
        </p:txBody>
      </p:sp>
      <p:sp>
        <p:nvSpPr>
          <p:cNvPr id="10" name="Shape 8"/>
          <p:cNvSpPr/>
          <p:nvPr/>
        </p:nvSpPr>
        <p:spPr>
          <a:xfrm>
            <a:off x="1051560" y="2788920"/>
            <a:ext cx="9784080" cy="0"/>
          </a:xfrm>
          <a:prstGeom prst="line">
            <a:avLst/>
          </a:prstGeom>
          <a:noFill/>
          <a:ln w="12700">
            <a:solidFill>
              <a:srgbClr val="E5DDD6"/>
            </a:solidFill>
            <a:prstDash val="solid"/>
          </a:ln>
        </p:spPr>
      </p:sp>
      <p:sp>
        <p:nvSpPr>
          <p:cNvPr id="11" name="Text 9"/>
          <p:cNvSpPr/>
          <p:nvPr/>
        </p:nvSpPr>
        <p:spPr>
          <a:xfrm>
            <a:off x="1051560" y="3008376"/>
            <a:ext cx="2880360" cy="256032"/>
          </a:xfrm>
          <a:prstGeom prst="rect">
            <a:avLst/>
          </a:prstGeom>
          <a:noFill/>
          <a:ln/>
        </p:spPr>
        <p:txBody>
          <a:bodyPr wrap="square" lIns="0" tIns="0" rIns="0" bIns="0" rtlCol="0" anchor="ctr"/>
          <a:lstStyle/>
          <a:p>
            <a:pPr indent="0" marL="0">
              <a:buNone/>
            </a:pPr>
            <a:r>
              <a:rPr lang="en-US" sz="1400" b="1" dirty="0">
                <a:solidFill>
                  <a:srgbClr val="7C3E2D"/>
                </a:solidFill>
              </a:rPr>
              <a:t>Idealistic view</a:t>
            </a:r>
            <a:endParaRPr lang="en-US" sz="1400" dirty="0"/>
          </a:p>
        </p:txBody>
      </p:sp>
      <p:sp>
        <p:nvSpPr>
          <p:cNvPr id="12" name="Text 10"/>
          <p:cNvSpPr/>
          <p:nvPr/>
        </p:nvSpPr>
        <p:spPr>
          <a:xfrm>
            <a:off x="3977640" y="3008376"/>
            <a:ext cx="6903720" cy="292608"/>
          </a:xfrm>
          <a:prstGeom prst="rect">
            <a:avLst/>
          </a:prstGeom>
          <a:noFill/>
          <a:ln/>
        </p:spPr>
        <p:txBody>
          <a:bodyPr wrap="square" lIns="0" tIns="0" rIns="0" bIns="0" rtlCol="0" anchor="ctr">
            <a:normAutofit/>
          </a:bodyPr>
          <a:lstStyle/>
          <a:p>
            <a:pPr indent="0" marL="0">
              <a:buNone/>
            </a:pPr>
            <a:r>
              <a:rPr lang="en-US" sz="1400" dirty="0">
                <a:solidFill>
                  <a:srgbClr val="2E2925"/>
                </a:solidFill>
              </a:rPr>
              <a:t>State as an ethical or teleological end</a:t>
            </a:r>
            <a:endParaRPr lang="en-US" sz="1400" dirty="0"/>
          </a:p>
        </p:txBody>
      </p:sp>
      <p:sp>
        <p:nvSpPr>
          <p:cNvPr id="13" name="Shape 11"/>
          <p:cNvSpPr/>
          <p:nvPr/>
        </p:nvSpPr>
        <p:spPr>
          <a:xfrm>
            <a:off x="1051560" y="3456432"/>
            <a:ext cx="9784080" cy="0"/>
          </a:xfrm>
          <a:prstGeom prst="line">
            <a:avLst/>
          </a:prstGeom>
          <a:noFill/>
          <a:ln w="12700">
            <a:solidFill>
              <a:srgbClr val="E5DDD6"/>
            </a:solidFill>
            <a:prstDash val="solid"/>
          </a:ln>
        </p:spPr>
      </p:sp>
      <p:sp>
        <p:nvSpPr>
          <p:cNvPr id="14" name="Text 12"/>
          <p:cNvSpPr/>
          <p:nvPr/>
        </p:nvSpPr>
        <p:spPr>
          <a:xfrm>
            <a:off x="1051560" y="3675888"/>
            <a:ext cx="2880360" cy="256032"/>
          </a:xfrm>
          <a:prstGeom prst="rect">
            <a:avLst/>
          </a:prstGeom>
          <a:noFill/>
          <a:ln/>
        </p:spPr>
        <p:txBody>
          <a:bodyPr wrap="square" lIns="0" tIns="0" rIns="0" bIns="0" rtlCol="0" anchor="ctr"/>
          <a:lstStyle/>
          <a:p>
            <a:pPr indent="0" marL="0">
              <a:buNone/>
            </a:pPr>
            <a:r>
              <a:rPr lang="en-US" sz="1400" b="1" dirty="0">
                <a:solidFill>
                  <a:srgbClr val="7C3E2D"/>
                </a:solidFill>
              </a:rPr>
              <a:t>Contractual &amp; utilitarian</a:t>
            </a:r>
            <a:endParaRPr lang="en-US" sz="1400" dirty="0"/>
          </a:p>
        </p:txBody>
      </p:sp>
      <p:sp>
        <p:nvSpPr>
          <p:cNvPr id="15" name="Text 13"/>
          <p:cNvSpPr/>
          <p:nvPr/>
        </p:nvSpPr>
        <p:spPr>
          <a:xfrm>
            <a:off x="3977640" y="3675888"/>
            <a:ext cx="6903720" cy="292608"/>
          </a:xfrm>
          <a:prstGeom prst="rect">
            <a:avLst/>
          </a:prstGeom>
          <a:noFill/>
          <a:ln/>
        </p:spPr>
        <p:txBody>
          <a:bodyPr wrap="square" lIns="0" tIns="0" rIns="0" bIns="0" rtlCol="0" anchor="ctr">
            <a:normAutofit/>
          </a:bodyPr>
          <a:lstStyle/>
          <a:p>
            <a:pPr indent="0" marL="0">
              <a:buNone/>
            </a:pPr>
            <a:r>
              <a:rPr lang="en-US" sz="1400" dirty="0">
                <a:solidFill>
                  <a:srgbClr val="2E2925"/>
                </a:solidFill>
              </a:rPr>
              <a:t>State as an artificial machine</a:t>
            </a:r>
            <a:endParaRPr lang="en-US" sz="1400" dirty="0"/>
          </a:p>
        </p:txBody>
      </p:sp>
      <p:sp>
        <p:nvSpPr>
          <p:cNvPr id="16" name="Shape 14"/>
          <p:cNvSpPr/>
          <p:nvPr/>
        </p:nvSpPr>
        <p:spPr>
          <a:xfrm>
            <a:off x="1051560" y="4123944"/>
            <a:ext cx="9784080" cy="0"/>
          </a:xfrm>
          <a:prstGeom prst="line">
            <a:avLst/>
          </a:prstGeom>
          <a:noFill/>
          <a:ln w="12700">
            <a:solidFill>
              <a:srgbClr val="E5DDD6"/>
            </a:solidFill>
            <a:prstDash val="solid"/>
          </a:ln>
        </p:spPr>
      </p:sp>
      <p:sp>
        <p:nvSpPr>
          <p:cNvPr id="17" name="Text 15"/>
          <p:cNvSpPr/>
          <p:nvPr/>
        </p:nvSpPr>
        <p:spPr>
          <a:xfrm>
            <a:off x="1051560" y="4343400"/>
            <a:ext cx="2880360" cy="256032"/>
          </a:xfrm>
          <a:prstGeom prst="rect">
            <a:avLst/>
          </a:prstGeom>
          <a:noFill/>
          <a:ln/>
        </p:spPr>
        <p:txBody>
          <a:bodyPr wrap="square" lIns="0" tIns="0" rIns="0" bIns="0" rtlCol="0" anchor="ctr"/>
          <a:lstStyle/>
          <a:p>
            <a:pPr indent="0" marL="0">
              <a:buNone/>
            </a:pPr>
            <a:r>
              <a:rPr lang="en-US" sz="1400" b="1" dirty="0">
                <a:solidFill>
                  <a:srgbClr val="7C3E2D"/>
                </a:solidFill>
              </a:rPr>
              <a:t>Pluralist view</a:t>
            </a:r>
            <a:endParaRPr lang="en-US" sz="1400" dirty="0"/>
          </a:p>
        </p:txBody>
      </p:sp>
      <p:sp>
        <p:nvSpPr>
          <p:cNvPr id="18" name="Text 16"/>
          <p:cNvSpPr/>
          <p:nvPr/>
        </p:nvSpPr>
        <p:spPr>
          <a:xfrm>
            <a:off x="3977640" y="4343400"/>
            <a:ext cx="6903720" cy="292608"/>
          </a:xfrm>
          <a:prstGeom prst="rect">
            <a:avLst/>
          </a:prstGeom>
          <a:noFill/>
          <a:ln/>
        </p:spPr>
        <p:txBody>
          <a:bodyPr wrap="square" lIns="0" tIns="0" rIns="0" bIns="0" rtlCol="0" anchor="ctr">
            <a:normAutofit/>
          </a:bodyPr>
          <a:lstStyle/>
          <a:p>
            <a:pPr indent="0" marL="0">
              <a:buNone/>
            </a:pPr>
            <a:r>
              <a:rPr lang="en-US" sz="1400" dirty="0">
                <a:solidFill>
                  <a:srgbClr val="2E2925"/>
                </a:solidFill>
              </a:rPr>
              <a:t>State as an association of associations</a:t>
            </a:r>
            <a:endParaRPr lang="en-US" sz="1400" dirty="0"/>
          </a:p>
        </p:txBody>
      </p:sp>
      <p:sp>
        <p:nvSpPr>
          <p:cNvPr id="19" name="Shape 17"/>
          <p:cNvSpPr/>
          <p:nvPr/>
        </p:nvSpPr>
        <p:spPr>
          <a:xfrm>
            <a:off x="1051560" y="4791456"/>
            <a:ext cx="9784080" cy="0"/>
          </a:xfrm>
          <a:prstGeom prst="line">
            <a:avLst/>
          </a:prstGeom>
          <a:noFill/>
          <a:ln w="12700">
            <a:solidFill>
              <a:srgbClr val="E5DDD6"/>
            </a:solidFill>
            <a:prstDash val="solid"/>
          </a:ln>
        </p:spPr>
      </p:sp>
      <p:sp>
        <p:nvSpPr>
          <p:cNvPr id="20" name="Text 18"/>
          <p:cNvSpPr/>
          <p:nvPr/>
        </p:nvSpPr>
        <p:spPr>
          <a:xfrm>
            <a:off x="1051560" y="5010912"/>
            <a:ext cx="2880360" cy="256032"/>
          </a:xfrm>
          <a:prstGeom prst="rect">
            <a:avLst/>
          </a:prstGeom>
          <a:noFill/>
          <a:ln/>
        </p:spPr>
        <p:txBody>
          <a:bodyPr wrap="square" lIns="0" tIns="0" rIns="0" bIns="0" rtlCol="0" anchor="ctr"/>
          <a:lstStyle/>
          <a:p>
            <a:pPr indent="0" marL="0">
              <a:buNone/>
            </a:pPr>
            <a:r>
              <a:rPr lang="en-US" sz="1400" b="1" dirty="0">
                <a:solidFill>
                  <a:srgbClr val="7C3E2D"/>
                </a:solidFill>
              </a:rPr>
              <a:t>Laissez-faire liberal</a:t>
            </a:r>
            <a:endParaRPr lang="en-US" sz="1400" dirty="0"/>
          </a:p>
        </p:txBody>
      </p:sp>
      <p:sp>
        <p:nvSpPr>
          <p:cNvPr id="21" name="Text 19"/>
          <p:cNvSpPr/>
          <p:nvPr/>
        </p:nvSpPr>
        <p:spPr>
          <a:xfrm>
            <a:off x="3977640" y="5010912"/>
            <a:ext cx="6903720" cy="292608"/>
          </a:xfrm>
          <a:prstGeom prst="rect">
            <a:avLst/>
          </a:prstGeom>
          <a:noFill/>
          <a:ln/>
        </p:spPr>
        <p:txBody>
          <a:bodyPr wrap="square" lIns="0" tIns="0" rIns="0" bIns="0" rtlCol="0" anchor="ctr">
            <a:normAutofit/>
          </a:bodyPr>
          <a:lstStyle/>
          <a:p>
            <a:pPr indent="0" marL="0">
              <a:buNone/>
            </a:pPr>
            <a:r>
              <a:rPr lang="en-US" sz="1400" dirty="0">
                <a:solidFill>
                  <a:srgbClr val="2E2925"/>
                </a:solidFill>
              </a:rPr>
              <a:t>State as a necessary evil</a:t>
            </a:r>
            <a:endParaRPr lang="en-US" sz="1400" dirty="0"/>
          </a:p>
        </p:txBody>
      </p:sp>
      <p:sp>
        <p:nvSpPr>
          <p:cNvPr id="25" name="Slide Number Placeholder 0"/>
          <p:cNvSpPr>
            <a:spLocks noGrp="1"/>
          </p:cNvSpPr>
          <p:nvPr>
            <p:ph type="sldNum" sz="quarter" idx="4294967295"/>
          </p:nvPr>
        </p:nvSpPr>
        <p:spPr>
          <a:xfrm>
            <a:off x="11722608" y="6437376"/>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746B63"/>
                </a:solidFill>
              </a:defRPr>
            </a:lvl1pPr>
          </a:lstStyle>
          <a:p>
            <a:pPr algn="l"/>
            <a:fld id="{F7021451-1387-4CA6-816F-3879F97B5CBC}" type="slidenum">
              <a:rPr b="0" lang="en-US"/>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94360" y="420624"/>
            <a:ext cx="10972800" cy="457200"/>
          </a:xfrm>
          <a:prstGeom prst="rect">
            <a:avLst/>
          </a:prstGeom>
          <a:noFill/>
          <a:ln/>
        </p:spPr>
        <p:txBody>
          <a:bodyPr wrap="square" lIns="0" tIns="0" rIns="0" bIns="0" rtlCol="0" anchor="ctr">
            <a:normAutofit/>
          </a:bodyPr>
          <a:lstStyle/>
          <a:p>
            <a:pPr indent="0" marL="0">
              <a:buNone/>
            </a:pPr>
            <a:r>
              <a:rPr lang="en-US" sz="2700" b="1" dirty="0">
                <a:solidFill>
                  <a:srgbClr val="2E2925"/>
                </a:solidFill>
                <a:latin typeface="Aptos Display" pitchFamily="34" charset="0"/>
                <a:ea typeface="Aptos Display" pitchFamily="34" charset="-122"/>
                <a:cs typeface="Aptos Display" pitchFamily="34" charset="-120"/>
              </a:rPr>
              <a:t>Different Perspectives on the State — II</a:t>
            </a:r>
            <a:endParaRPr lang="en-US" sz="2700" dirty="0"/>
          </a:p>
        </p:txBody>
      </p:sp>
      <p:sp>
        <p:nvSpPr>
          <p:cNvPr id="3" name="Text 1"/>
          <p:cNvSpPr/>
          <p:nvPr/>
        </p:nvSpPr>
        <p:spPr>
          <a:xfrm>
            <a:off x="621792" y="896112"/>
            <a:ext cx="10789920" cy="292608"/>
          </a:xfrm>
          <a:prstGeom prst="rect">
            <a:avLst/>
          </a:prstGeom>
          <a:noFill/>
          <a:ln/>
        </p:spPr>
        <p:txBody>
          <a:bodyPr wrap="square" lIns="0" tIns="0" rIns="0" bIns="0" rtlCol="0" anchor="ctr">
            <a:normAutofit/>
          </a:bodyPr>
          <a:lstStyle/>
          <a:p>
            <a:pPr indent="0" marL="0">
              <a:buNone/>
            </a:pPr>
            <a:r>
              <a:rPr lang="en-US" sz="1150" dirty="0">
                <a:solidFill>
                  <a:srgbClr val="6E655E"/>
                </a:solidFill>
              </a:rPr>
              <a:t>Four more ways of viewing the State.</a:t>
            </a:r>
            <a:endParaRPr lang="en-US" sz="1150" dirty="0"/>
          </a:p>
        </p:txBody>
      </p:sp>
      <p:sp>
        <p:nvSpPr>
          <p:cNvPr id="4" name="Shape 2"/>
          <p:cNvSpPr/>
          <p:nvPr/>
        </p:nvSpPr>
        <p:spPr>
          <a:xfrm>
            <a:off x="868680" y="1417320"/>
            <a:ext cx="10469880" cy="4343400"/>
          </a:xfrm>
          <a:prstGeom prst="roundRect">
            <a:avLst>
              <a:gd name="adj" fmla="val 1263"/>
            </a:avLst>
          </a:prstGeom>
          <a:solidFill>
            <a:srgbClr val="FFFDF9"/>
          </a:solidFill>
          <a:ln w="12700">
            <a:solidFill>
              <a:srgbClr val="D9D1CA"/>
            </a:solidFill>
            <a:prstDash val="solid"/>
          </a:ln>
        </p:spPr>
      </p:sp>
      <p:sp>
        <p:nvSpPr>
          <p:cNvPr id="5" name="Text 3"/>
          <p:cNvSpPr/>
          <p:nvPr/>
        </p:nvSpPr>
        <p:spPr>
          <a:xfrm>
            <a:off x="1097280" y="1737360"/>
            <a:ext cx="2743200" cy="274320"/>
          </a:xfrm>
          <a:prstGeom prst="rect">
            <a:avLst/>
          </a:prstGeom>
          <a:noFill/>
          <a:ln/>
        </p:spPr>
        <p:txBody>
          <a:bodyPr wrap="square" lIns="0" tIns="0" rIns="0" bIns="0" rtlCol="0" anchor="ctr"/>
          <a:lstStyle/>
          <a:p>
            <a:pPr indent="0" marL="0">
              <a:buNone/>
            </a:pPr>
            <a:r>
              <a:rPr lang="en-US" sz="1400" b="1" dirty="0">
                <a:solidFill>
                  <a:srgbClr val="7C3E2D"/>
                </a:solidFill>
              </a:rPr>
              <a:t>Positive liberal view</a:t>
            </a:r>
            <a:endParaRPr lang="en-US" sz="1400" dirty="0"/>
          </a:p>
        </p:txBody>
      </p:sp>
      <p:sp>
        <p:nvSpPr>
          <p:cNvPr id="6" name="Text 4"/>
          <p:cNvSpPr/>
          <p:nvPr/>
        </p:nvSpPr>
        <p:spPr>
          <a:xfrm>
            <a:off x="3886200" y="1737360"/>
            <a:ext cx="6949440" cy="320040"/>
          </a:xfrm>
          <a:prstGeom prst="rect">
            <a:avLst/>
          </a:prstGeom>
          <a:noFill/>
          <a:ln/>
        </p:spPr>
        <p:txBody>
          <a:bodyPr wrap="square" lIns="0" tIns="0" rIns="0" bIns="0" rtlCol="0" anchor="ctr">
            <a:normAutofit/>
          </a:bodyPr>
          <a:lstStyle/>
          <a:p>
            <a:pPr indent="0" marL="0">
              <a:buNone/>
            </a:pPr>
            <a:r>
              <a:rPr lang="en-US" sz="1400" dirty="0">
                <a:solidFill>
                  <a:srgbClr val="2E2925"/>
                </a:solidFill>
              </a:rPr>
              <a:t>State as an organ of welfare</a:t>
            </a:r>
            <a:endParaRPr lang="en-US" sz="1400" dirty="0"/>
          </a:p>
        </p:txBody>
      </p:sp>
      <p:sp>
        <p:nvSpPr>
          <p:cNvPr id="7" name="Shape 5"/>
          <p:cNvSpPr/>
          <p:nvPr/>
        </p:nvSpPr>
        <p:spPr>
          <a:xfrm>
            <a:off x="1097280" y="2221992"/>
            <a:ext cx="9692640" cy="0"/>
          </a:xfrm>
          <a:prstGeom prst="line">
            <a:avLst/>
          </a:prstGeom>
          <a:noFill/>
          <a:ln w="12700">
            <a:solidFill>
              <a:srgbClr val="E5DDD6"/>
            </a:solidFill>
            <a:prstDash val="solid"/>
          </a:ln>
        </p:spPr>
      </p:sp>
      <p:sp>
        <p:nvSpPr>
          <p:cNvPr id="8" name="Text 6"/>
          <p:cNvSpPr/>
          <p:nvPr/>
        </p:nvSpPr>
        <p:spPr>
          <a:xfrm>
            <a:off x="1097280" y="2478024"/>
            <a:ext cx="2743200" cy="274320"/>
          </a:xfrm>
          <a:prstGeom prst="rect">
            <a:avLst/>
          </a:prstGeom>
          <a:noFill/>
          <a:ln/>
        </p:spPr>
        <p:txBody>
          <a:bodyPr wrap="square" lIns="0" tIns="0" rIns="0" bIns="0" rtlCol="0" anchor="ctr"/>
          <a:lstStyle/>
          <a:p>
            <a:pPr indent="0" marL="0">
              <a:buNone/>
            </a:pPr>
            <a:r>
              <a:rPr lang="en-US" sz="1400" b="1" dirty="0">
                <a:solidFill>
                  <a:srgbClr val="7C3E2D"/>
                </a:solidFill>
              </a:rPr>
              <a:t>Class view</a:t>
            </a:r>
            <a:endParaRPr lang="en-US" sz="1400" dirty="0"/>
          </a:p>
        </p:txBody>
      </p:sp>
      <p:sp>
        <p:nvSpPr>
          <p:cNvPr id="9" name="Text 7"/>
          <p:cNvSpPr/>
          <p:nvPr/>
        </p:nvSpPr>
        <p:spPr>
          <a:xfrm>
            <a:off x="3886200" y="2478024"/>
            <a:ext cx="6949440" cy="320040"/>
          </a:xfrm>
          <a:prstGeom prst="rect">
            <a:avLst/>
          </a:prstGeom>
          <a:noFill/>
          <a:ln/>
        </p:spPr>
        <p:txBody>
          <a:bodyPr wrap="square" lIns="0" tIns="0" rIns="0" bIns="0" rtlCol="0" anchor="ctr">
            <a:normAutofit/>
          </a:bodyPr>
          <a:lstStyle/>
          <a:p>
            <a:pPr indent="0" marL="0">
              <a:buNone/>
            </a:pPr>
            <a:r>
              <a:rPr lang="en-US" sz="1400" dirty="0">
                <a:solidFill>
                  <a:srgbClr val="2E2925"/>
                </a:solidFill>
              </a:rPr>
              <a:t>State as an organ of exploitation by the propertied class</a:t>
            </a:r>
            <a:endParaRPr lang="en-US" sz="1400" dirty="0"/>
          </a:p>
        </p:txBody>
      </p:sp>
      <p:sp>
        <p:nvSpPr>
          <p:cNvPr id="10" name="Shape 8"/>
          <p:cNvSpPr/>
          <p:nvPr/>
        </p:nvSpPr>
        <p:spPr>
          <a:xfrm>
            <a:off x="1097280" y="2962656"/>
            <a:ext cx="9692640" cy="0"/>
          </a:xfrm>
          <a:prstGeom prst="line">
            <a:avLst/>
          </a:prstGeom>
          <a:noFill/>
          <a:ln w="12700">
            <a:solidFill>
              <a:srgbClr val="E5DDD6"/>
            </a:solidFill>
            <a:prstDash val="solid"/>
          </a:ln>
        </p:spPr>
      </p:sp>
      <p:sp>
        <p:nvSpPr>
          <p:cNvPr id="11" name="Text 9"/>
          <p:cNvSpPr/>
          <p:nvPr/>
        </p:nvSpPr>
        <p:spPr>
          <a:xfrm>
            <a:off x="1097280" y="3218688"/>
            <a:ext cx="2743200" cy="274320"/>
          </a:xfrm>
          <a:prstGeom prst="rect">
            <a:avLst/>
          </a:prstGeom>
          <a:noFill/>
          <a:ln/>
        </p:spPr>
        <p:txBody>
          <a:bodyPr wrap="square" lIns="0" tIns="0" rIns="0" bIns="0" rtlCol="0" anchor="ctr"/>
          <a:lstStyle/>
          <a:p>
            <a:pPr indent="0" marL="0">
              <a:buNone/>
            </a:pPr>
            <a:r>
              <a:rPr lang="en-US" sz="1400" b="1" dirty="0">
                <a:solidFill>
                  <a:srgbClr val="7C3E2D"/>
                </a:solidFill>
              </a:rPr>
              <a:t>Anarchist view</a:t>
            </a:r>
            <a:endParaRPr lang="en-US" sz="1400" dirty="0"/>
          </a:p>
        </p:txBody>
      </p:sp>
      <p:sp>
        <p:nvSpPr>
          <p:cNvPr id="12" name="Text 10"/>
          <p:cNvSpPr/>
          <p:nvPr/>
        </p:nvSpPr>
        <p:spPr>
          <a:xfrm>
            <a:off x="3886200" y="3218688"/>
            <a:ext cx="6949440" cy="320040"/>
          </a:xfrm>
          <a:prstGeom prst="rect">
            <a:avLst/>
          </a:prstGeom>
          <a:noFill/>
          <a:ln/>
        </p:spPr>
        <p:txBody>
          <a:bodyPr wrap="square" lIns="0" tIns="0" rIns="0" bIns="0" rtlCol="0" anchor="ctr">
            <a:normAutofit/>
          </a:bodyPr>
          <a:lstStyle/>
          <a:p>
            <a:pPr indent="0" marL="0">
              <a:buNone/>
            </a:pPr>
            <a:r>
              <a:rPr lang="en-US" sz="1400" dirty="0">
                <a:solidFill>
                  <a:srgbClr val="2E2925"/>
                </a:solidFill>
              </a:rPr>
              <a:t>State as an unnecessary evil</a:t>
            </a:r>
            <a:endParaRPr lang="en-US" sz="1400" dirty="0"/>
          </a:p>
        </p:txBody>
      </p:sp>
      <p:sp>
        <p:nvSpPr>
          <p:cNvPr id="13" name="Shape 11"/>
          <p:cNvSpPr/>
          <p:nvPr/>
        </p:nvSpPr>
        <p:spPr>
          <a:xfrm>
            <a:off x="1097280" y="3703320"/>
            <a:ext cx="9692640" cy="0"/>
          </a:xfrm>
          <a:prstGeom prst="line">
            <a:avLst/>
          </a:prstGeom>
          <a:noFill/>
          <a:ln w="12700">
            <a:solidFill>
              <a:srgbClr val="E5DDD6"/>
            </a:solidFill>
            <a:prstDash val="solid"/>
          </a:ln>
        </p:spPr>
      </p:sp>
      <p:sp>
        <p:nvSpPr>
          <p:cNvPr id="14" name="Text 12"/>
          <p:cNvSpPr/>
          <p:nvPr/>
        </p:nvSpPr>
        <p:spPr>
          <a:xfrm>
            <a:off x="1097280" y="3959352"/>
            <a:ext cx="2743200" cy="274320"/>
          </a:xfrm>
          <a:prstGeom prst="rect">
            <a:avLst/>
          </a:prstGeom>
          <a:noFill/>
          <a:ln/>
        </p:spPr>
        <p:txBody>
          <a:bodyPr wrap="square" lIns="0" tIns="0" rIns="0" bIns="0" rtlCol="0" anchor="ctr"/>
          <a:lstStyle/>
          <a:p>
            <a:pPr indent="0" marL="0">
              <a:buNone/>
            </a:pPr>
            <a:r>
              <a:rPr lang="en-US" sz="1400" b="1" dirty="0">
                <a:solidFill>
                  <a:srgbClr val="7C3E2D"/>
                </a:solidFill>
              </a:rPr>
              <a:t>Internationalist view</a:t>
            </a:r>
            <a:endParaRPr lang="en-US" sz="1400" dirty="0"/>
          </a:p>
        </p:txBody>
      </p:sp>
      <p:sp>
        <p:nvSpPr>
          <p:cNvPr id="15" name="Text 13"/>
          <p:cNvSpPr/>
          <p:nvPr/>
        </p:nvSpPr>
        <p:spPr>
          <a:xfrm>
            <a:off x="3886200" y="3959352"/>
            <a:ext cx="6949440" cy="320040"/>
          </a:xfrm>
          <a:prstGeom prst="rect">
            <a:avLst/>
          </a:prstGeom>
          <a:noFill/>
          <a:ln/>
        </p:spPr>
        <p:txBody>
          <a:bodyPr wrap="square" lIns="0" tIns="0" rIns="0" bIns="0" rtlCol="0" anchor="ctr">
            <a:normAutofit/>
          </a:bodyPr>
          <a:lstStyle/>
          <a:p>
            <a:pPr indent="0" marL="0">
              <a:buNone/>
            </a:pPr>
            <a:r>
              <a:rPr lang="en-US" sz="1400" dirty="0">
                <a:solidFill>
                  <a:srgbClr val="2E2925"/>
                </a:solidFill>
              </a:rPr>
              <a:t>State as a stage towards global governance / international organization</a:t>
            </a:r>
            <a:endParaRPr lang="en-US" sz="1400" dirty="0"/>
          </a:p>
        </p:txBody>
      </p:sp>
      <p:sp>
        <p:nvSpPr>
          <p:cNvPr id="16" name="Shape 14"/>
          <p:cNvSpPr/>
          <p:nvPr/>
        </p:nvSpPr>
        <p:spPr>
          <a:xfrm>
            <a:off x="1097280" y="4443984"/>
            <a:ext cx="9692640" cy="0"/>
          </a:xfrm>
          <a:prstGeom prst="line">
            <a:avLst/>
          </a:prstGeom>
          <a:noFill/>
          <a:ln w="12700">
            <a:solidFill>
              <a:srgbClr val="E5DDD6"/>
            </a:solidFill>
            <a:prstDash val="solid"/>
          </a:ln>
        </p:spPr>
      </p:sp>
      <p:sp>
        <p:nvSpPr>
          <p:cNvPr id="17" name="Text 15"/>
          <p:cNvSpPr/>
          <p:nvPr/>
        </p:nvSpPr>
        <p:spPr>
          <a:xfrm>
            <a:off x="1097280" y="4700016"/>
            <a:ext cx="2743200" cy="274320"/>
          </a:xfrm>
          <a:prstGeom prst="rect">
            <a:avLst/>
          </a:prstGeom>
          <a:noFill/>
          <a:ln/>
        </p:spPr>
        <p:txBody>
          <a:bodyPr wrap="square" lIns="0" tIns="0" rIns="0" bIns="0" rtlCol="0" anchor="ctr"/>
          <a:lstStyle/>
          <a:p>
            <a:pPr indent="0" marL="0">
              <a:buNone/>
            </a:pPr>
            <a:r>
              <a:rPr lang="en-US" sz="1400" b="1" dirty="0">
                <a:solidFill>
                  <a:srgbClr val="7C3E2D"/>
                </a:solidFill>
              </a:rPr>
              <a:t>Elitist view</a:t>
            </a:r>
            <a:endParaRPr lang="en-US" sz="1400" dirty="0"/>
          </a:p>
        </p:txBody>
      </p:sp>
      <p:sp>
        <p:nvSpPr>
          <p:cNvPr id="18" name="Text 16"/>
          <p:cNvSpPr/>
          <p:nvPr/>
        </p:nvSpPr>
        <p:spPr>
          <a:xfrm>
            <a:off x="3886200" y="4700016"/>
            <a:ext cx="6949440" cy="320040"/>
          </a:xfrm>
          <a:prstGeom prst="rect">
            <a:avLst/>
          </a:prstGeom>
          <a:noFill/>
          <a:ln/>
        </p:spPr>
        <p:txBody>
          <a:bodyPr wrap="square" lIns="0" tIns="0" rIns="0" bIns="0" rtlCol="0" anchor="ctr">
            <a:normAutofit/>
          </a:bodyPr>
          <a:lstStyle/>
          <a:p>
            <a:pPr indent="0" marL="0">
              <a:buNone/>
            </a:pPr>
            <a:r>
              <a:rPr lang="en-US" sz="1400" dirty="0">
                <a:solidFill>
                  <a:srgbClr val="2E2925"/>
                </a:solidFill>
              </a:rPr>
              <a:t>State as an arena of bargaining and reconciliation of interests</a:t>
            </a:r>
            <a:endParaRPr lang="en-US" sz="1400" dirty="0"/>
          </a:p>
        </p:txBody>
      </p:sp>
      <p:sp>
        <p:nvSpPr>
          <p:cNvPr id="19" name="Text 17"/>
          <p:cNvSpPr/>
          <p:nvPr/>
        </p:nvSpPr>
        <p:spPr>
          <a:xfrm>
            <a:off x="3108960" y="5943600"/>
            <a:ext cx="5943600" cy="292608"/>
          </a:xfrm>
          <a:prstGeom prst="rect">
            <a:avLst/>
          </a:prstGeom>
          <a:noFill/>
          <a:ln/>
        </p:spPr>
        <p:txBody>
          <a:bodyPr wrap="square" lIns="0" tIns="0" rIns="0" bIns="0" rtlCol="0" anchor="ctr"/>
          <a:lstStyle/>
          <a:p>
            <a:pPr algn="ctr" indent="0" marL="0">
              <a:buNone/>
            </a:pPr>
            <a:r>
              <a:rPr lang="en-US" sz="1400" b="1" dirty="0">
                <a:solidFill>
                  <a:srgbClr val="2E2925"/>
                </a:solidFill>
              </a:rPr>
              <a:t>Quick contrast: Necessary evil ≠ Unnecessary evil</a:t>
            </a:r>
            <a:endParaRPr lang="en-US" sz="1400" dirty="0"/>
          </a:p>
        </p:txBody>
      </p:sp>
      <p:sp>
        <p:nvSpPr>
          <p:cNvPr id="25" name="Slide Number Placeholder 0"/>
          <p:cNvSpPr>
            <a:spLocks noGrp="1"/>
          </p:cNvSpPr>
          <p:nvPr>
            <p:ph type="sldNum" sz="quarter" idx="4294967295"/>
          </p:nvPr>
        </p:nvSpPr>
        <p:spPr>
          <a:xfrm>
            <a:off x="11722608" y="6437376"/>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746B63"/>
                </a:solidFill>
              </a:defRPr>
            </a:lvl1pPr>
          </a:lstStyle>
          <a:p>
            <a:pPr algn="l"/>
            <a:fld id="{F7021451-1387-4CA6-816F-3879F97B5CBC}" type="slidenum">
              <a:rPr b="0" lang="en-US"/>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94360" y="420624"/>
            <a:ext cx="10972800" cy="457200"/>
          </a:xfrm>
          <a:prstGeom prst="rect">
            <a:avLst/>
          </a:prstGeom>
          <a:noFill/>
          <a:ln/>
        </p:spPr>
        <p:txBody>
          <a:bodyPr wrap="square" lIns="0" tIns="0" rIns="0" bIns="0" rtlCol="0" anchor="ctr">
            <a:normAutofit/>
          </a:bodyPr>
          <a:lstStyle/>
          <a:p>
            <a:pPr indent="0" marL="0">
              <a:buNone/>
            </a:pPr>
            <a:r>
              <a:rPr lang="en-US" sz="2700" b="1" dirty="0">
                <a:solidFill>
                  <a:srgbClr val="2E2925"/>
                </a:solidFill>
                <a:latin typeface="Aptos Display" pitchFamily="34" charset="0"/>
                <a:ea typeface="Aptos Display" pitchFamily="34" charset="-122"/>
                <a:cs typeface="Aptos Display" pitchFamily="34" charset="-120"/>
              </a:rPr>
              <a:t>A Working Definition of the State</a:t>
            </a:r>
            <a:endParaRPr lang="en-US" sz="2700" dirty="0"/>
          </a:p>
        </p:txBody>
      </p:sp>
      <p:sp>
        <p:nvSpPr>
          <p:cNvPr id="3" name="Text 1"/>
          <p:cNvSpPr/>
          <p:nvPr/>
        </p:nvSpPr>
        <p:spPr>
          <a:xfrm>
            <a:off x="621792" y="896112"/>
            <a:ext cx="10789920" cy="292608"/>
          </a:xfrm>
          <a:prstGeom prst="rect">
            <a:avLst/>
          </a:prstGeom>
          <a:noFill/>
          <a:ln/>
        </p:spPr>
        <p:txBody>
          <a:bodyPr wrap="square" lIns="0" tIns="0" rIns="0" bIns="0" rtlCol="0" anchor="ctr">
            <a:normAutofit/>
          </a:bodyPr>
          <a:lstStyle/>
          <a:p>
            <a:pPr indent="0" marL="0">
              <a:buNone/>
            </a:pPr>
            <a:r>
              <a:rPr lang="en-US" sz="1150" dirty="0">
                <a:solidFill>
                  <a:srgbClr val="6E655E"/>
                </a:solidFill>
              </a:rPr>
              <a:t>This brings the entire section together.</a:t>
            </a:r>
            <a:endParaRPr lang="en-US" sz="1150" dirty="0"/>
          </a:p>
        </p:txBody>
      </p:sp>
      <p:sp>
        <p:nvSpPr>
          <p:cNvPr id="4" name="Shape 2"/>
          <p:cNvSpPr/>
          <p:nvPr/>
        </p:nvSpPr>
        <p:spPr>
          <a:xfrm>
            <a:off x="914400" y="1417320"/>
            <a:ext cx="10332720" cy="1828800"/>
          </a:xfrm>
          <a:prstGeom prst="roundRect">
            <a:avLst>
              <a:gd name="adj" fmla="val 3500"/>
            </a:avLst>
          </a:prstGeom>
          <a:solidFill>
            <a:srgbClr val="EFE9E2"/>
          </a:solidFill>
          <a:ln w="12700">
            <a:solidFill>
              <a:srgbClr val="D7CFC7"/>
            </a:solidFill>
            <a:prstDash val="solid"/>
          </a:ln>
        </p:spPr>
      </p:sp>
      <p:sp>
        <p:nvSpPr>
          <p:cNvPr id="5" name="Text 3"/>
          <p:cNvSpPr/>
          <p:nvPr/>
        </p:nvSpPr>
        <p:spPr>
          <a:xfrm>
            <a:off x="1325880" y="1810512"/>
            <a:ext cx="9509760" cy="1051560"/>
          </a:xfrm>
          <a:prstGeom prst="rect">
            <a:avLst/>
          </a:prstGeom>
          <a:noFill/>
          <a:ln/>
        </p:spPr>
        <p:txBody>
          <a:bodyPr wrap="square" lIns="0" tIns="0" rIns="0" bIns="0" rtlCol="0" anchor="ctr">
            <a:normAutofit/>
          </a:bodyPr>
          <a:lstStyle/>
          <a:p>
            <a:pPr algn="ctr" indent="0" marL="0">
              <a:buNone/>
            </a:pPr>
            <a:r>
              <a:rPr lang="en-US" sz="2100" b="1" dirty="0">
                <a:solidFill>
                  <a:srgbClr val="2E2925"/>
                </a:solidFill>
              </a:rPr>
              <a:t>The State can be understood as an institutionalized coercive force, exercised through a government, to which a permanently residing population within a territorial limit gives habitual obedience.</a:t>
            </a:r>
            <a:endParaRPr lang="en-US" sz="2100" dirty="0"/>
          </a:p>
        </p:txBody>
      </p:sp>
      <p:sp>
        <p:nvSpPr>
          <p:cNvPr id="6" name="Shape 4"/>
          <p:cNvSpPr/>
          <p:nvPr/>
        </p:nvSpPr>
        <p:spPr>
          <a:xfrm>
            <a:off x="713232" y="3794760"/>
            <a:ext cx="2578608" cy="1463040"/>
          </a:xfrm>
          <a:prstGeom prst="roundRect">
            <a:avLst>
              <a:gd name="adj" fmla="val 5000"/>
            </a:avLst>
          </a:prstGeom>
          <a:solidFill>
            <a:srgbClr val="DCE7EE"/>
          </a:solidFill>
          <a:ln w="12700">
            <a:solidFill>
              <a:srgbClr val="DED6CE"/>
            </a:solidFill>
            <a:prstDash val="solid"/>
          </a:ln>
        </p:spPr>
      </p:sp>
      <p:sp>
        <p:nvSpPr>
          <p:cNvPr id="7" name="Text 5"/>
          <p:cNvSpPr/>
          <p:nvPr/>
        </p:nvSpPr>
        <p:spPr>
          <a:xfrm>
            <a:off x="932688" y="3995928"/>
            <a:ext cx="2139696" cy="310896"/>
          </a:xfrm>
          <a:prstGeom prst="rect">
            <a:avLst/>
          </a:prstGeom>
          <a:noFill/>
          <a:ln/>
        </p:spPr>
        <p:txBody>
          <a:bodyPr wrap="square" lIns="0" tIns="0" rIns="0" bIns="0" rtlCol="0" anchor="ctr">
            <a:normAutofit/>
          </a:bodyPr>
          <a:lstStyle/>
          <a:p>
            <a:pPr indent="0" marL="0">
              <a:buNone/>
            </a:pPr>
            <a:r>
              <a:rPr lang="en-US" sz="1700" b="1" dirty="0">
                <a:solidFill>
                  <a:srgbClr val="7C3E2D"/>
                </a:solidFill>
              </a:rPr>
              <a:t>Population</a:t>
            </a:r>
            <a:endParaRPr lang="en-US" sz="1700" dirty="0"/>
          </a:p>
        </p:txBody>
      </p:sp>
      <p:sp>
        <p:nvSpPr>
          <p:cNvPr id="8" name="Text 6"/>
          <p:cNvSpPr/>
          <p:nvPr/>
        </p:nvSpPr>
        <p:spPr>
          <a:xfrm>
            <a:off x="932688" y="4453128"/>
            <a:ext cx="2139696" cy="603504"/>
          </a:xfrm>
          <a:prstGeom prst="rect">
            <a:avLst/>
          </a:prstGeom>
          <a:noFill/>
          <a:ln/>
        </p:spPr>
        <p:txBody>
          <a:bodyPr wrap="square" lIns="254" tIns="254" rIns="254" bIns="254" rtlCol="0" anchor="t">
            <a:normAutofit/>
          </a:bodyPr>
          <a:lstStyle/>
          <a:p>
            <a:pPr indent="0" marL="0">
              <a:buNone/>
            </a:pPr>
            <a:r>
              <a:rPr lang="en-US" sz="1400" dirty="0">
                <a:solidFill>
                  <a:srgbClr val="2E2925"/>
                </a:solidFill>
              </a:rPr>
              <a:t>people permanently residing</a:t>
            </a:r>
            <a:endParaRPr lang="en-US" sz="1400" dirty="0"/>
          </a:p>
        </p:txBody>
      </p:sp>
      <p:sp>
        <p:nvSpPr>
          <p:cNvPr id="9" name="Shape 7"/>
          <p:cNvSpPr/>
          <p:nvPr/>
        </p:nvSpPr>
        <p:spPr>
          <a:xfrm>
            <a:off x="3557016" y="3794760"/>
            <a:ext cx="2578608" cy="1463040"/>
          </a:xfrm>
          <a:prstGeom prst="roundRect">
            <a:avLst>
              <a:gd name="adj" fmla="val 5000"/>
            </a:avLst>
          </a:prstGeom>
          <a:solidFill>
            <a:srgbClr val="DDE6DC"/>
          </a:solidFill>
          <a:ln w="12700">
            <a:solidFill>
              <a:srgbClr val="DED6CE"/>
            </a:solidFill>
            <a:prstDash val="solid"/>
          </a:ln>
        </p:spPr>
      </p:sp>
      <p:sp>
        <p:nvSpPr>
          <p:cNvPr id="10" name="Text 8"/>
          <p:cNvSpPr/>
          <p:nvPr/>
        </p:nvSpPr>
        <p:spPr>
          <a:xfrm>
            <a:off x="3776472" y="3995928"/>
            <a:ext cx="2139696" cy="310896"/>
          </a:xfrm>
          <a:prstGeom prst="rect">
            <a:avLst/>
          </a:prstGeom>
          <a:noFill/>
          <a:ln/>
        </p:spPr>
        <p:txBody>
          <a:bodyPr wrap="square" lIns="0" tIns="0" rIns="0" bIns="0" rtlCol="0" anchor="ctr">
            <a:normAutofit/>
          </a:bodyPr>
          <a:lstStyle/>
          <a:p>
            <a:pPr indent="0" marL="0">
              <a:buNone/>
            </a:pPr>
            <a:r>
              <a:rPr lang="en-US" sz="1700" b="1" dirty="0">
                <a:solidFill>
                  <a:srgbClr val="7C3E2D"/>
                </a:solidFill>
              </a:rPr>
              <a:t>Territory</a:t>
            </a:r>
            <a:endParaRPr lang="en-US" sz="1700" dirty="0"/>
          </a:p>
        </p:txBody>
      </p:sp>
      <p:sp>
        <p:nvSpPr>
          <p:cNvPr id="11" name="Text 9"/>
          <p:cNvSpPr/>
          <p:nvPr/>
        </p:nvSpPr>
        <p:spPr>
          <a:xfrm>
            <a:off x="3776472" y="4453128"/>
            <a:ext cx="2139696" cy="603504"/>
          </a:xfrm>
          <a:prstGeom prst="rect">
            <a:avLst/>
          </a:prstGeom>
          <a:noFill/>
          <a:ln/>
        </p:spPr>
        <p:txBody>
          <a:bodyPr wrap="square" lIns="254" tIns="254" rIns="254" bIns="254" rtlCol="0" anchor="t">
            <a:normAutofit/>
          </a:bodyPr>
          <a:lstStyle/>
          <a:p>
            <a:pPr indent="0" marL="0">
              <a:buNone/>
            </a:pPr>
            <a:r>
              <a:rPr lang="en-US" sz="1400" dirty="0">
                <a:solidFill>
                  <a:srgbClr val="2E2925"/>
                </a:solidFill>
              </a:rPr>
              <a:t>defined territorial limits</a:t>
            </a:r>
            <a:endParaRPr lang="en-US" sz="1400" dirty="0"/>
          </a:p>
        </p:txBody>
      </p:sp>
      <p:sp>
        <p:nvSpPr>
          <p:cNvPr id="12" name="Shape 10"/>
          <p:cNvSpPr/>
          <p:nvPr/>
        </p:nvSpPr>
        <p:spPr>
          <a:xfrm>
            <a:off x="6400800" y="3794760"/>
            <a:ext cx="2578608" cy="1463040"/>
          </a:xfrm>
          <a:prstGeom prst="roundRect">
            <a:avLst>
              <a:gd name="adj" fmla="val 5000"/>
            </a:avLst>
          </a:prstGeom>
          <a:solidFill>
            <a:srgbClr val="F1E1D6"/>
          </a:solidFill>
          <a:ln w="12700">
            <a:solidFill>
              <a:srgbClr val="DED6CE"/>
            </a:solidFill>
            <a:prstDash val="solid"/>
          </a:ln>
        </p:spPr>
      </p:sp>
      <p:sp>
        <p:nvSpPr>
          <p:cNvPr id="13" name="Text 11"/>
          <p:cNvSpPr/>
          <p:nvPr/>
        </p:nvSpPr>
        <p:spPr>
          <a:xfrm>
            <a:off x="6620256" y="3995928"/>
            <a:ext cx="2139696" cy="310896"/>
          </a:xfrm>
          <a:prstGeom prst="rect">
            <a:avLst/>
          </a:prstGeom>
          <a:noFill/>
          <a:ln/>
        </p:spPr>
        <p:txBody>
          <a:bodyPr wrap="square" lIns="0" tIns="0" rIns="0" bIns="0" rtlCol="0" anchor="ctr">
            <a:normAutofit/>
          </a:bodyPr>
          <a:lstStyle/>
          <a:p>
            <a:pPr indent="0" marL="0">
              <a:buNone/>
            </a:pPr>
            <a:r>
              <a:rPr lang="en-US" sz="1700" b="1" dirty="0">
                <a:solidFill>
                  <a:srgbClr val="7C3E2D"/>
                </a:solidFill>
              </a:rPr>
              <a:t>Government</a:t>
            </a:r>
            <a:endParaRPr lang="en-US" sz="1700" dirty="0"/>
          </a:p>
        </p:txBody>
      </p:sp>
      <p:sp>
        <p:nvSpPr>
          <p:cNvPr id="14" name="Text 12"/>
          <p:cNvSpPr/>
          <p:nvPr/>
        </p:nvSpPr>
        <p:spPr>
          <a:xfrm>
            <a:off x="6620256" y="4453128"/>
            <a:ext cx="2139696" cy="603504"/>
          </a:xfrm>
          <a:prstGeom prst="rect">
            <a:avLst/>
          </a:prstGeom>
          <a:noFill/>
          <a:ln/>
        </p:spPr>
        <p:txBody>
          <a:bodyPr wrap="square" lIns="254" tIns="254" rIns="254" bIns="254" rtlCol="0" anchor="t">
            <a:normAutofit/>
          </a:bodyPr>
          <a:lstStyle/>
          <a:p>
            <a:pPr indent="0" marL="0">
              <a:buNone/>
            </a:pPr>
            <a:r>
              <a:rPr lang="en-US" sz="1400" dirty="0">
                <a:solidFill>
                  <a:srgbClr val="2E2925"/>
                </a:solidFill>
              </a:rPr>
              <a:t>institution through which power is exercised</a:t>
            </a:r>
            <a:endParaRPr lang="en-US" sz="1400" dirty="0"/>
          </a:p>
        </p:txBody>
      </p:sp>
      <p:sp>
        <p:nvSpPr>
          <p:cNvPr id="15" name="Shape 13"/>
          <p:cNvSpPr/>
          <p:nvPr/>
        </p:nvSpPr>
        <p:spPr>
          <a:xfrm>
            <a:off x="9244584" y="3794760"/>
            <a:ext cx="2578608" cy="1463040"/>
          </a:xfrm>
          <a:prstGeom prst="roundRect">
            <a:avLst>
              <a:gd name="adj" fmla="val 5000"/>
            </a:avLst>
          </a:prstGeom>
          <a:solidFill>
            <a:srgbClr val="EFE9E2"/>
          </a:solidFill>
          <a:ln w="12700">
            <a:solidFill>
              <a:srgbClr val="DED6CE"/>
            </a:solidFill>
            <a:prstDash val="solid"/>
          </a:ln>
        </p:spPr>
      </p:sp>
      <p:sp>
        <p:nvSpPr>
          <p:cNvPr id="16" name="Text 14"/>
          <p:cNvSpPr/>
          <p:nvPr/>
        </p:nvSpPr>
        <p:spPr>
          <a:xfrm>
            <a:off x="9464040" y="3995928"/>
            <a:ext cx="2139696" cy="310896"/>
          </a:xfrm>
          <a:prstGeom prst="rect">
            <a:avLst/>
          </a:prstGeom>
          <a:noFill/>
          <a:ln/>
        </p:spPr>
        <p:txBody>
          <a:bodyPr wrap="square" lIns="0" tIns="0" rIns="0" bIns="0" rtlCol="0" anchor="ctr">
            <a:normAutofit/>
          </a:bodyPr>
          <a:lstStyle/>
          <a:p>
            <a:pPr indent="0" marL="0">
              <a:buNone/>
            </a:pPr>
            <a:r>
              <a:rPr lang="en-US" sz="1700" b="1" dirty="0">
                <a:solidFill>
                  <a:srgbClr val="7C3E2D"/>
                </a:solidFill>
              </a:rPr>
              <a:t>Sovereignty</a:t>
            </a:r>
            <a:endParaRPr lang="en-US" sz="1700" dirty="0"/>
          </a:p>
        </p:txBody>
      </p:sp>
      <p:sp>
        <p:nvSpPr>
          <p:cNvPr id="17" name="Text 15"/>
          <p:cNvSpPr/>
          <p:nvPr/>
        </p:nvSpPr>
        <p:spPr>
          <a:xfrm>
            <a:off x="9464040" y="4453128"/>
            <a:ext cx="2139696" cy="603504"/>
          </a:xfrm>
          <a:prstGeom prst="rect">
            <a:avLst/>
          </a:prstGeom>
          <a:noFill/>
          <a:ln/>
        </p:spPr>
        <p:txBody>
          <a:bodyPr wrap="square" lIns="254" tIns="254" rIns="254" bIns="254" rtlCol="0" anchor="t">
            <a:normAutofit/>
          </a:bodyPr>
          <a:lstStyle/>
          <a:p>
            <a:pPr indent="0" marL="0">
              <a:buNone/>
            </a:pPr>
            <a:r>
              <a:rPr lang="en-US" sz="1400" dirty="0">
                <a:solidFill>
                  <a:srgbClr val="2E2925"/>
                </a:solidFill>
              </a:rPr>
              <a:t>coercive authority + habitual obedience</a:t>
            </a:r>
            <a:endParaRPr lang="en-US" sz="1400" dirty="0"/>
          </a:p>
        </p:txBody>
      </p:sp>
      <p:sp>
        <p:nvSpPr>
          <p:cNvPr id="25" name="Slide Number Placeholder 0"/>
          <p:cNvSpPr>
            <a:spLocks noGrp="1"/>
          </p:cNvSpPr>
          <p:nvPr>
            <p:ph type="sldNum" sz="quarter" idx="4294967295"/>
          </p:nvPr>
        </p:nvSpPr>
        <p:spPr>
          <a:xfrm>
            <a:off x="11722608" y="6437376"/>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746B63"/>
                </a:solidFill>
              </a:defRPr>
            </a:lvl1pPr>
          </a:lstStyle>
          <a:p>
            <a:pPr algn="l"/>
            <a:fld id="{F7021451-1387-4CA6-816F-3879F97B5CBC}" type="slidenum">
              <a:rPr b="0" lang="en-US"/>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94360" y="420624"/>
            <a:ext cx="10972800" cy="457200"/>
          </a:xfrm>
          <a:prstGeom prst="rect">
            <a:avLst/>
          </a:prstGeom>
          <a:noFill/>
          <a:ln/>
        </p:spPr>
        <p:txBody>
          <a:bodyPr wrap="square" lIns="0" tIns="0" rIns="0" bIns="0" rtlCol="0" anchor="ctr">
            <a:normAutofit/>
          </a:bodyPr>
          <a:lstStyle/>
          <a:p>
            <a:pPr indent="0" marL="0">
              <a:buNone/>
            </a:pPr>
            <a:r>
              <a:rPr lang="en-US" sz="2700" b="1" dirty="0">
                <a:solidFill>
                  <a:srgbClr val="2E2925"/>
                </a:solidFill>
                <a:latin typeface="Aptos Display" pitchFamily="34" charset="0"/>
                <a:ea typeface="Aptos Display" pitchFamily="34" charset="-122"/>
                <a:cs typeface="Aptos Display" pitchFamily="34" charset="-120"/>
              </a:rPr>
              <a:t>Exam-Ready Recap</a:t>
            </a:r>
            <a:endParaRPr lang="en-US" sz="2700" dirty="0"/>
          </a:p>
        </p:txBody>
      </p:sp>
      <p:sp>
        <p:nvSpPr>
          <p:cNvPr id="3" name="Text 1"/>
          <p:cNvSpPr/>
          <p:nvPr/>
        </p:nvSpPr>
        <p:spPr>
          <a:xfrm>
            <a:off x="621792" y="896112"/>
            <a:ext cx="10789920" cy="292608"/>
          </a:xfrm>
          <a:prstGeom prst="rect">
            <a:avLst/>
          </a:prstGeom>
          <a:noFill/>
          <a:ln/>
        </p:spPr>
        <p:txBody>
          <a:bodyPr wrap="square" lIns="0" tIns="0" rIns="0" bIns="0" rtlCol="0" anchor="ctr">
            <a:normAutofit/>
          </a:bodyPr>
          <a:lstStyle/>
          <a:p>
            <a:pPr indent="0" marL="0">
              <a:buNone/>
            </a:pPr>
            <a:r>
              <a:rPr lang="en-US" sz="1150" dirty="0">
                <a:solidFill>
                  <a:srgbClr val="6E655E"/>
                </a:solidFill>
              </a:rPr>
              <a:t>What should you be able to reproduce in a short or long answer?</a:t>
            </a:r>
            <a:endParaRPr lang="en-US" sz="1150" dirty="0"/>
          </a:p>
        </p:txBody>
      </p:sp>
      <p:sp>
        <p:nvSpPr>
          <p:cNvPr id="4" name="Shape 2"/>
          <p:cNvSpPr/>
          <p:nvPr/>
        </p:nvSpPr>
        <p:spPr>
          <a:xfrm>
            <a:off x="731520" y="1353312"/>
            <a:ext cx="3456432" cy="4315968"/>
          </a:xfrm>
          <a:prstGeom prst="roundRect">
            <a:avLst>
              <a:gd name="adj" fmla="val 2116"/>
            </a:avLst>
          </a:prstGeom>
          <a:solidFill>
            <a:srgbClr val="DCE7EE"/>
          </a:solidFill>
          <a:ln w="12700">
            <a:solidFill>
              <a:srgbClr val="DED6CE"/>
            </a:solidFill>
            <a:prstDash val="solid"/>
          </a:ln>
        </p:spPr>
      </p:sp>
      <p:sp>
        <p:nvSpPr>
          <p:cNvPr id="5" name="Text 3"/>
          <p:cNvSpPr/>
          <p:nvPr/>
        </p:nvSpPr>
        <p:spPr>
          <a:xfrm>
            <a:off x="950976" y="1554480"/>
            <a:ext cx="3017520" cy="310896"/>
          </a:xfrm>
          <a:prstGeom prst="rect">
            <a:avLst/>
          </a:prstGeom>
          <a:noFill/>
          <a:ln/>
        </p:spPr>
        <p:txBody>
          <a:bodyPr wrap="square" lIns="0" tIns="0" rIns="0" bIns="0" rtlCol="0" anchor="ctr">
            <a:normAutofit/>
          </a:bodyPr>
          <a:lstStyle/>
          <a:p>
            <a:pPr indent="0" marL="0">
              <a:buNone/>
            </a:pPr>
            <a:r>
              <a:rPr lang="en-US" sz="1700" b="1" dirty="0">
                <a:solidFill>
                  <a:srgbClr val="7C3E2D"/>
                </a:solidFill>
              </a:rPr>
              <a:t>A. Core Framework</a:t>
            </a:r>
            <a:endParaRPr lang="en-US" sz="1700" dirty="0"/>
          </a:p>
        </p:txBody>
      </p:sp>
      <p:sp>
        <p:nvSpPr>
          <p:cNvPr id="6" name="Text 4"/>
          <p:cNvSpPr/>
          <p:nvPr/>
        </p:nvSpPr>
        <p:spPr>
          <a:xfrm>
            <a:off x="950976" y="2011680"/>
            <a:ext cx="3017520" cy="3456432"/>
          </a:xfrm>
          <a:prstGeom prst="rect">
            <a:avLst/>
          </a:prstGeom>
          <a:noFill/>
          <a:ln/>
        </p:spPr>
        <p:txBody>
          <a:bodyPr wrap="square" lIns="254" tIns="254" rIns="254" bIns="254" rtlCol="0" anchor="t">
            <a:normAutofit/>
          </a:bodyPr>
          <a:lstStyle/>
          <a:p>
            <a:pPr indent="0" marL="0">
              <a:buNone/>
            </a:pPr>
            <a:r>
              <a:rPr lang="en-US" sz="1400" dirty="0">
                <a:solidFill>
                  <a:srgbClr val="2E2925"/>
                </a:solidFill>
              </a:rPr>
              <a:t>State may be defined as:</a:t>
            </a:r>
            <a:endParaRPr lang="en-US" sz="1400" dirty="0"/>
          </a:p>
          <a:p>
            <a:pPr indent="0" marL="0">
              <a:buNone/>
            </a:pPr>
            <a:r>
              <a:rPr lang="en-US" sz="1400" dirty="0">
                <a:solidFill>
                  <a:srgbClr val="2E2925"/>
                </a:solidFill>
              </a:rPr>
              <a:t>1. Concept</a:t>
            </a:r>
            <a:endParaRPr lang="en-US" sz="1400" dirty="0"/>
          </a:p>
          <a:p>
            <a:pPr indent="0" marL="0">
              <a:buNone/>
            </a:pPr>
            <a:r>
              <a:rPr lang="en-US" sz="1400" dirty="0">
                <a:solidFill>
                  <a:srgbClr val="2E2925"/>
                </a:solidFill>
              </a:rPr>
              <a:t>2. Stage of evolution</a:t>
            </a:r>
            <a:endParaRPr lang="en-US" sz="1400" dirty="0"/>
          </a:p>
          <a:p>
            <a:pPr indent="0" marL="0">
              <a:buNone/>
            </a:pPr>
            <a:r>
              <a:rPr lang="en-US" sz="1400" dirty="0">
                <a:solidFill>
                  <a:srgbClr val="2E2925"/>
                </a:solidFill>
              </a:rPr>
              <a:t>3. Idea / moral end</a:t>
            </a:r>
            <a:endParaRPr lang="en-US" sz="1400" dirty="0"/>
          </a:p>
          <a:p>
            <a:pPr indent="0" marL="0">
              <a:buNone/>
            </a:pPr>
            <a:endParaRPr lang="en-US" sz="1400" dirty="0"/>
          </a:p>
          <a:p>
            <a:pPr indent="0" marL="0">
              <a:buNone/>
            </a:pPr>
            <a:r>
              <a:rPr lang="en-US" sz="1400" dirty="0">
                <a:solidFill>
                  <a:srgbClr val="2E2925"/>
                </a:solidFill>
              </a:rPr>
              <a:t>Major viewpoints:</a:t>
            </a:r>
            <a:endParaRPr lang="en-US" sz="1400" dirty="0"/>
          </a:p>
          <a:p>
            <a:pPr indent="0" marL="0">
              <a:buNone/>
            </a:pPr>
            <a:r>
              <a:rPr lang="en-US" sz="1400" dirty="0">
                <a:solidFill>
                  <a:srgbClr val="2E2925"/>
                </a:solidFill>
              </a:rPr>
              <a:t>• Legal</a:t>
            </a:r>
            <a:endParaRPr lang="en-US" sz="1400" dirty="0"/>
          </a:p>
          <a:p>
            <a:pPr indent="0" marL="0">
              <a:buNone/>
            </a:pPr>
            <a:r>
              <a:rPr lang="en-US" sz="1400" dirty="0">
                <a:solidFill>
                  <a:srgbClr val="2E2925"/>
                </a:solidFill>
              </a:rPr>
              <a:t>• Sociological</a:t>
            </a:r>
            <a:endParaRPr lang="en-US" sz="1400" dirty="0"/>
          </a:p>
          <a:p>
            <a:pPr indent="0" marL="0">
              <a:buNone/>
            </a:pPr>
            <a:r>
              <a:rPr lang="en-US" sz="1400" dirty="0">
                <a:solidFill>
                  <a:srgbClr val="2E2925"/>
                </a:solidFill>
              </a:rPr>
              <a:t>• Philosophical</a:t>
            </a:r>
            <a:endParaRPr lang="en-US" sz="1400" dirty="0"/>
          </a:p>
        </p:txBody>
      </p:sp>
      <p:sp>
        <p:nvSpPr>
          <p:cNvPr id="7" name="Shape 5"/>
          <p:cNvSpPr/>
          <p:nvPr/>
        </p:nvSpPr>
        <p:spPr>
          <a:xfrm>
            <a:off x="4370832" y="1353312"/>
            <a:ext cx="3456432" cy="4315968"/>
          </a:xfrm>
          <a:prstGeom prst="roundRect">
            <a:avLst>
              <a:gd name="adj" fmla="val 2116"/>
            </a:avLst>
          </a:prstGeom>
          <a:solidFill>
            <a:srgbClr val="DDE6DC"/>
          </a:solidFill>
          <a:ln w="12700">
            <a:solidFill>
              <a:srgbClr val="DED6CE"/>
            </a:solidFill>
            <a:prstDash val="solid"/>
          </a:ln>
        </p:spPr>
      </p:sp>
      <p:sp>
        <p:nvSpPr>
          <p:cNvPr id="8" name="Text 6"/>
          <p:cNvSpPr/>
          <p:nvPr/>
        </p:nvSpPr>
        <p:spPr>
          <a:xfrm>
            <a:off x="4590288" y="1554480"/>
            <a:ext cx="3017520" cy="310896"/>
          </a:xfrm>
          <a:prstGeom prst="rect">
            <a:avLst/>
          </a:prstGeom>
          <a:noFill/>
          <a:ln/>
        </p:spPr>
        <p:txBody>
          <a:bodyPr wrap="square" lIns="0" tIns="0" rIns="0" bIns="0" rtlCol="0" anchor="ctr">
            <a:normAutofit/>
          </a:bodyPr>
          <a:lstStyle/>
          <a:p>
            <a:pPr indent="0" marL="0">
              <a:buNone/>
            </a:pPr>
            <a:r>
              <a:rPr lang="en-US" sz="1700" b="1" dirty="0">
                <a:solidFill>
                  <a:srgbClr val="7C3E2D"/>
                </a:solidFill>
              </a:rPr>
              <a:t>B. Four Elements</a:t>
            </a:r>
            <a:endParaRPr lang="en-US" sz="1700" dirty="0"/>
          </a:p>
        </p:txBody>
      </p:sp>
      <p:sp>
        <p:nvSpPr>
          <p:cNvPr id="9" name="Text 7"/>
          <p:cNvSpPr/>
          <p:nvPr/>
        </p:nvSpPr>
        <p:spPr>
          <a:xfrm>
            <a:off x="4590288" y="2011680"/>
            <a:ext cx="3017520" cy="3456432"/>
          </a:xfrm>
          <a:prstGeom prst="rect">
            <a:avLst/>
          </a:prstGeom>
          <a:noFill/>
          <a:ln/>
        </p:spPr>
        <p:txBody>
          <a:bodyPr wrap="square" lIns="254" tIns="254" rIns="254" bIns="254" rtlCol="0" anchor="t">
            <a:normAutofit/>
          </a:bodyPr>
          <a:lstStyle/>
          <a:p>
            <a:pPr indent="0" marL="0">
              <a:buNone/>
            </a:pPr>
            <a:r>
              <a:rPr lang="en-US" sz="1400" dirty="0">
                <a:solidFill>
                  <a:srgbClr val="2E2925"/>
                </a:solidFill>
              </a:rPr>
              <a:t>Use Garner or MacIver to explain:</a:t>
            </a:r>
            <a:endParaRPr lang="en-US" sz="1400" dirty="0"/>
          </a:p>
          <a:p>
            <a:pPr indent="0" marL="0">
              <a:buNone/>
            </a:pPr>
            <a:endParaRPr lang="en-US" sz="1400" dirty="0"/>
          </a:p>
          <a:p>
            <a:pPr indent="0" marL="0">
              <a:buNone/>
            </a:pPr>
            <a:r>
              <a:rPr lang="en-US" sz="1400" dirty="0">
                <a:solidFill>
                  <a:srgbClr val="2E2925"/>
                </a:solidFill>
              </a:rPr>
              <a:t>P — People</a:t>
            </a:r>
            <a:endParaRPr lang="en-US" sz="1400" dirty="0"/>
          </a:p>
          <a:p>
            <a:pPr indent="0" marL="0">
              <a:buNone/>
            </a:pPr>
            <a:r>
              <a:rPr lang="en-US" sz="1400" dirty="0">
                <a:solidFill>
                  <a:srgbClr val="2E2925"/>
                </a:solidFill>
              </a:rPr>
              <a:t>T — Territory</a:t>
            </a:r>
            <a:endParaRPr lang="en-US" sz="1400" dirty="0"/>
          </a:p>
          <a:p>
            <a:pPr indent="0" marL="0">
              <a:buNone/>
            </a:pPr>
            <a:r>
              <a:rPr lang="en-US" sz="1400" dirty="0">
                <a:solidFill>
                  <a:srgbClr val="2E2925"/>
                </a:solidFill>
              </a:rPr>
              <a:t>G — Government</a:t>
            </a:r>
            <a:endParaRPr lang="en-US" sz="1400" dirty="0"/>
          </a:p>
          <a:p>
            <a:pPr indent="0" marL="0">
              <a:buNone/>
            </a:pPr>
            <a:r>
              <a:rPr lang="en-US" sz="1400" dirty="0">
                <a:solidFill>
                  <a:srgbClr val="2E2925"/>
                </a:solidFill>
              </a:rPr>
              <a:t>S — Sovereignty</a:t>
            </a:r>
            <a:endParaRPr lang="en-US" sz="1400" dirty="0"/>
          </a:p>
          <a:p>
            <a:pPr indent="0" marL="0">
              <a:buNone/>
            </a:pPr>
            <a:endParaRPr lang="en-US" sz="1400" dirty="0"/>
          </a:p>
          <a:p>
            <a:pPr indent="0" marL="0">
              <a:buNone/>
            </a:pPr>
            <a:r>
              <a:rPr lang="en-US" sz="1400" dirty="0">
                <a:solidFill>
                  <a:srgbClr val="2E2925"/>
                </a:solidFill>
              </a:rPr>
              <a:t>Remember: habitual obedience is linked to sovereign authority.</a:t>
            </a:r>
            <a:endParaRPr lang="en-US" sz="1400" dirty="0"/>
          </a:p>
        </p:txBody>
      </p:sp>
      <p:sp>
        <p:nvSpPr>
          <p:cNvPr id="10" name="Shape 8"/>
          <p:cNvSpPr/>
          <p:nvPr/>
        </p:nvSpPr>
        <p:spPr>
          <a:xfrm>
            <a:off x="8010144" y="1353312"/>
            <a:ext cx="3456432" cy="4315968"/>
          </a:xfrm>
          <a:prstGeom prst="roundRect">
            <a:avLst>
              <a:gd name="adj" fmla="val 2116"/>
            </a:avLst>
          </a:prstGeom>
          <a:solidFill>
            <a:srgbClr val="F1E1D6"/>
          </a:solidFill>
          <a:ln w="12700">
            <a:solidFill>
              <a:srgbClr val="DED6CE"/>
            </a:solidFill>
            <a:prstDash val="solid"/>
          </a:ln>
        </p:spPr>
      </p:sp>
      <p:sp>
        <p:nvSpPr>
          <p:cNvPr id="11" name="Text 9"/>
          <p:cNvSpPr/>
          <p:nvPr/>
        </p:nvSpPr>
        <p:spPr>
          <a:xfrm>
            <a:off x="8229600" y="1554480"/>
            <a:ext cx="3017520" cy="310896"/>
          </a:xfrm>
          <a:prstGeom prst="rect">
            <a:avLst/>
          </a:prstGeom>
          <a:noFill/>
          <a:ln/>
        </p:spPr>
        <p:txBody>
          <a:bodyPr wrap="square" lIns="0" tIns="0" rIns="0" bIns="0" rtlCol="0" anchor="ctr">
            <a:normAutofit/>
          </a:bodyPr>
          <a:lstStyle/>
          <a:p>
            <a:pPr indent="0" marL="0">
              <a:buNone/>
            </a:pPr>
            <a:r>
              <a:rPr lang="en-US" sz="1700" b="1" dirty="0">
                <a:solidFill>
                  <a:srgbClr val="7C3E2D"/>
                </a:solidFill>
              </a:rPr>
              <a:t>C. Scholars to Remember</a:t>
            </a:r>
            <a:endParaRPr lang="en-US" sz="1700" dirty="0"/>
          </a:p>
        </p:txBody>
      </p:sp>
      <p:sp>
        <p:nvSpPr>
          <p:cNvPr id="12" name="Text 10"/>
          <p:cNvSpPr/>
          <p:nvPr/>
        </p:nvSpPr>
        <p:spPr>
          <a:xfrm>
            <a:off x="8229600" y="2011680"/>
            <a:ext cx="3017520" cy="3456432"/>
          </a:xfrm>
          <a:prstGeom prst="rect">
            <a:avLst/>
          </a:prstGeom>
          <a:noFill/>
          <a:ln/>
        </p:spPr>
        <p:txBody>
          <a:bodyPr wrap="square" lIns="254" tIns="254" rIns="254" bIns="254" rtlCol="0" anchor="t">
            <a:normAutofit/>
          </a:bodyPr>
          <a:lstStyle/>
          <a:p>
            <a:pPr indent="0" marL="0">
              <a:buNone/>
            </a:pPr>
            <a:r>
              <a:rPr lang="en-US" sz="1400" dirty="0">
                <a:solidFill>
                  <a:srgbClr val="2E2925"/>
                </a:solidFill>
              </a:rPr>
              <a:t>Aristotle — moral / self-sufficient life</a:t>
            </a:r>
            <a:endParaRPr lang="en-US" sz="1400" dirty="0"/>
          </a:p>
          <a:p>
            <a:pPr indent="0" marL="0">
              <a:buNone/>
            </a:pPr>
            <a:r>
              <a:rPr lang="en-US" sz="1400" dirty="0">
                <a:solidFill>
                  <a:srgbClr val="2E2925"/>
                </a:solidFill>
              </a:rPr>
              <a:t>Hegel — concrete freedom</a:t>
            </a:r>
            <a:endParaRPr lang="en-US" sz="1400" dirty="0"/>
          </a:p>
          <a:p>
            <a:pPr indent="0" marL="0">
              <a:buNone/>
            </a:pPr>
            <a:r>
              <a:rPr lang="en-US" sz="1400" dirty="0">
                <a:solidFill>
                  <a:srgbClr val="2E2925"/>
                </a:solidFill>
              </a:rPr>
              <a:t>Weber — physical force</a:t>
            </a:r>
            <a:endParaRPr lang="en-US" sz="1400" dirty="0"/>
          </a:p>
          <a:p>
            <a:pPr indent="0" marL="0">
              <a:buNone/>
            </a:pPr>
            <a:r>
              <a:rPr lang="en-US" sz="1400" dirty="0">
                <a:solidFill>
                  <a:srgbClr val="2E2925"/>
                </a:solidFill>
              </a:rPr>
              <a:t>MacIver — law + coercion + elements</a:t>
            </a:r>
            <a:endParaRPr lang="en-US" sz="1400" dirty="0"/>
          </a:p>
          <a:p>
            <a:pPr indent="0" marL="0">
              <a:buNone/>
            </a:pPr>
            <a:r>
              <a:rPr lang="en-US" sz="1400" dirty="0">
                <a:solidFill>
                  <a:srgbClr val="2E2925"/>
                </a:solidFill>
              </a:rPr>
              <a:t>Garner — four elements</a:t>
            </a:r>
            <a:endParaRPr lang="en-US" sz="1400" dirty="0"/>
          </a:p>
          <a:p>
            <a:pPr indent="0" marL="0">
              <a:buNone/>
            </a:pPr>
            <a:r>
              <a:rPr lang="en-US" sz="1400" dirty="0">
                <a:solidFill>
                  <a:srgbClr val="2E2925"/>
                </a:solidFill>
              </a:rPr>
              <a:t>Bodin — sovereignty</a:t>
            </a:r>
            <a:endParaRPr lang="en-US" sz="1400" dirty="0"/>
          </a:p>
          <a:p>
            <a:pPr indent="0" marL="0">
              <a:buNone/>
            </a:pPr>
            <a:r>
              <a:rPr lang="en-US" sz="1400" dirty="0">
                <a:solidFill>
                  <a:srgbClr val="2E2925"/>
                </a:solidFill>
              </a:rPr>
              <a:t>Lenin — class rule</a:t>
            </a:r>
            <a:endParaRPr lang="en-US" sz="1400" dirty="0"/>
          </a:p>
        </p:txBody>
      </p:sp>
      <p:sp>
        <p:nvSpPr>
          <p:cNvPr id="25" name="Slide Number Placeholder 0"/>
          <p:cNvSpPr>
            <a:spLocks noGrp="1"/>
          </p:cNvSpPr>
          <p:nvPr>
            <p:ph type="sldNum" sz="quarter" idx="4294967295"/>
          </p:nvPr>
        </p:nvSpPr>
        <p:spPr>
          <a:xfrm>
            <a:off x="11722608" y="6437376"/>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746B63"/>
                </a:solidFill>
              </a:defRPr>
            </a:lvl1pPr>
          </a:lstStyle>
          <a:p>
            <a:pPr algn="l"/>
            <a:fld id="{F7021451-1387-4CA6-816F-3879F97B5CBC}" type="slidenum">
              <a:rPr b="0" lang="en-US"/>
              <a:t>14</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94360" y="420624"/>
            <a:ext cx="10972800" cy="457200"/>
          </a:xfrm>
          <a:prstGeom prst="rect">
            <a:avLst/>
          </a:prstGeom>
          <a:noFill/>
          <a:ln/>
        </p:spPr>
        <p:txBody>
          <a:bodyPr wrap="square" lIns="0" tIns="0" rIns="0" bIns="0" rtlCol="0" anchor="ctr">
            <a:normAutofit/>
          </a:bodyPr>
          <a:lstStyle/>
          <a:p>
            <a:pPr indent="0" marL="0">
              <a:buNone/>
            </a:pPr>
            <a:r>
              <a:rPr lang="en-US" sz="2700" b="1" dirty="0">
                <a:solidFill>
                  <a:srgbClr val="2E2925"/>
                </a:solidFill>
                <a:latin typeface="Aptos Display" pitchFamily="34" charset="0"/>
                <a:ea typeface="Aptos Display" pitchFamily="34" charset="-122"/>
                <a:cs typeface="Aptos Display" pitchFamily="34" charset="-120"/>
              </a:rPr>
              <a:t>Three Ways of Defining the State</a:t>
            </a:r>
            <a:endParaRPr lang="en-US" sz="2700" dirty="0"/>
          </a:p>
        </p:txBody>
      </p:sp>
      <p:sp>
        <p:nvSpPr>
          <p:cNvPr id="3" name="Text 1"/>
          <p:cNvSpPr/>
          <p:nvPr/>
        </p:nvSpPr>
        <p:spPr>
          <a:xfrm>
            <a:off x="621792" y="896112"/>
            <a:ext cx="10789920" cy="292608"/>
          </a:xfrm>
          <a:prstGeom prst="rect">
            <a:avLst/>
          </a:prstGeom>
          <a:noFill/>
          <a:ln/>
        </p:spPr>
        <p:txBody>
          <a:bodyPr wrap="square" lIns="0" tIns="0" rIns="0" bIns="0" rtlCol="0" anchor="ctr">
            <a:normAutofit/>
          </a:bodyPr>
          <a:lstStyle/>
          <a:p>
            <a:pPr indent="0" marL="0">
              <a:buNone/>
            </a:pPr>
            <a:r>
              <a:rPr lang="en-US" sz="1150" dirty="0">
                <a:solidFill>
                  <a:srgbClr val="6E655E"/>
                </a:solidFill>
              </a:rPr>
              <a:t>The same State can be understood from different angles.</a:t>
            </a:r>
            <a:endParaRPr lang="en-US" sz="1150" dirty="0"/>
          </a:p>
        </p:txBody>
      </p:sp>
      <p:sp>
        <p:nvSpPr>
          <p:cNvPr id="4" name="Shape 2"/>
          <p:cNvSpPr/>
          <p:nvPr/>
        </p:nvSpPr>
        <p:spPr>
          <a:xfrm>
            <a:off x="640080" y="1417320"/>
            <a:ext cx="3520440" cy="4160520"/>
          </a:xfrm>
          <a:prstGeom prst="roundRect">
            <a:avLst>
              <a:gd name="adj" fmla="val 2078"/>
            </a:avLst>
          </a:prstGeom>
          <a:solidFill>
            <a:srgbClr val="DCE7EE"/>
          </a:solidFill>
          <a:ln w="12700">
            <a:solidFill>
              <a:srgbClr val="DED6CE"/>
            </a:solidFill>
            <a:prstDash val="solid"/>
          </a:ln>
        </p:spPr>
      </p:sp>
      <p:sp>
        <p:nvSpPr>
          <p:cNvPr id="5" name="Text 3"/>
          <p:cNvSpPr/>
          <p:nvPr/>
        </p:nvSpPr>
        <p:spPr>
          <a:xfrm>
            <a:off x="859536" y="1618488"/>
            <a:ext cx="3081528" cy="310896"/>
          </a:xfrm>
          <a:prstGeom prst="rect">
            <a:avLst/>
          </a:prstGeom>
          <a:noFill/>
          <a:ln/>
        </p:spPr>
        <p:txBody>
          <a:bodyPr wrap="square" lIns="0" tIns="0" rIns="0" bIns="0" rtlCol="0" anchor="ctr">
            <a:normAutofit/>
          </a:bodyPr>
          <a:lstStyle/>
          <a:p>
            <a:pPr indent="0" marL="0">
              <a:buNone/>
            </a:pPr>
            <a:r>
              <a:rPr lang="en-US" sz="1700" b="1" dirty="0">
                <a:solidFill>
                  <a:srgbClr val="7C3E2D"/>
                </a:solidFill>
              </a:rPr>
              <a:t>1. State as a Concept</a:t>
            </a:r>
            <a:endParaRPr lang="en-US" sz="1700" dirty="0"/>
          </a:p>
        </p:txBody>
      </p:sp>
      <p:sp>
        <p:nvSpPr>
          <p:cNvPr id="6" name="Text 4"/>
          <p:cNvSpPr/>
          <p:nvPr/>
        </p:nvSpPr>
        <p:spPr>
          <a:xfrm>
            <a:off x="859536" y="2075688"/>
            <a:ext cx="3081528" cy="3300984"/>
          </a:xfrm>
          <a:prstGeom prst="rect">
            <a:avLst/>
          </a:prstGeom>
          <a:noFill/>
          <a:ln/>
        </p:spPr>
        <p:txBody>
          <a:bodyPr wrap="square" lIns="254" tIns="254" rIns="254" bIns="254" rtlCol="0" anchor="t">
            <a:normAutofit/>
          </a:bodyPr>
          <a:lstStyle/>
          <a:p>
            <a:pPr indent="0" marL="0">
              <a:buNone/>
            </a:pPr>
            <a:r>
              <a:rPr lang="en-US" sz="1400" dirty="0">
                <a:solidFill>
                  <a:srgbClr val="2E2925"/>
                </a:solidFill>
              </a:rPr>
              <a:t>Focuses on identifiable elements and characteristics.</a:t>
            </a:r>
            <a:endParaRPr lang="en-US" sz="1400" dirty="0"/>
          </a:p>
          <a:p>
            <a:pPr indent="0" marL="0">
              <a:buNone/>
            </a:pPr>
            <a:endParaRPr lang="en-US" sz="1400" dirty="0"/>
          </a:p>
          <a:p>
            <a:pPr indent="0" marL="0">
              <a:buNone/>
            </a:pPr>
            <a:r>
              <a:rPr lang="en-US" sz="1400" dirty="0">
                <a:solidFill>
                  <a:srgbClr val="2E2925"/>
                </a:solidFill>
              </a:rPr>
              <a:t>Core elements:</a:t>
            </a:r>
            <a:endParaRPr lang="en-US" sz="1400" dirty="0"/>
          </a:p>
          <a:p>
            <a:pPr indent="0" marL="0">
              <a:buNone/>
            </a:pPr>
            <a:r>
              <a:rPr lang="en-US" sz="1400" dirty="0">
                <a:solidFill>
                  <a:srgbClr val="2E2925"/>
                </a:solidFill>
              </a:rPr>
              <a:t>• People</a:t>
            </a:r>
            <a:endParaRPr lang="en-US" sz="1400" dirty="0"/>
          </a:p>
          <a:p>
            <a:pPr indent="0" marL="0">
              <a:buNone/>
            </a:pPr>
            <a:r>
              <a:rPr lang="en-US" sz="1400" dirty="0">
                <a:solidFill>
                  <a:srgbClr val="2E2925"/>
                </a:solidFill>
              </a:rPr>
              <a:t>• Territory</a:t>
            </a:r>
            <a:endParaRPr lang="en-US" sz="1400" dirty="0"/>
          </a:p>
          <a:p>
            <a:pPr indent="0" marL="0">
              <a:buNone/>
            </a:pPr>
            <a:r>
              <a:rPr lang="en-US" sz="1400" dirty="0">
                <a:solidFill>
                  <a:srgbClr val="2E2925"/>
                </a:solidFill>
              </a:rPr>
              <a:t>• Government</a:t>
            </a:r>
            <a:endParaRPr lang="en-US" sz="1400" dirty="0"/>
          </a:p>
          <a:p>
            <a:pPr indent="0" marL="0">
              <a:buNone/>
            </a:pPr>
            <a:r>
              <a:rPr lang="en-US" sz="1400" dirty="0">
                <a:solidFill>
                  <a:srgbClr val="2E2925"/>
                </a:solidFill>
              </a:rPr>
              <a:t>• Supreme authority / sovereignty</a:t>
            </a:r>
            <a:endParaRPr lang="en-US" sz="1400" dirty="0"/>
          </a:p>
        </p:txBody>
      </p:sp>
      <p:sp>
        <p:nvSpPr>
          <p:cNvPr id="7" name="Shape 5"/>
          <p:cNvSpPr/>
          <p:nvPr/>
        </p:nvSpPr>
        <p:spPr>
          <a:xfrm>
            <a:off x="4343400" y="1417320"/>
            <a:ext cx="3520440" cy="4160520"/>
          </a:xfrm>
          <a:prstGeom prst="roundRect">
            <a:avLst>
              <a:gd name="adj" fmla="val 2078"/>
            </a:avLst>
          </a:prstGeom>
          <a:solidFill>
            <a:srgbClr val="DDE6DC"/>
          </a:solidFill>
          <a:ln w="12700">
            <a:solidFill>
              <a:srgbClr val="DED6CE"/>
            </a:solidFill>
            <a:prstDash val="solid"/>
          </a:ln>
        </p:spPr>
      </p:sp>
      <p:sp>
        <p:nvSpPr>
          <p:cNvPr id="8" name="Text 6"/>
          <p:cNvSpPr/>
          <p:nvPr/>
        </p:nvSpPr>
        <p:spPr>
          <a:xfrm>
            <a:off x="4562856" y="1618488"/>
            <a:ext cx="3081528" cy="310896"/>
          </a:xfrm>
          <a:prstGeom prst="rect">
            <a:avLst/>
          </a:prstGeom>
          <a:noFill/>
          <a:ln/>
        </p:spPr>
        <p:txBody>
          <a:bodyPr wrap="square" lIns="0" tIns="0" rIns="0" bIns="0" rtlCol="0" anchor="ctr">
            <a:normAutofit/>
          </a:bodyPr>
          <a:lstStyle/>
          <a:p>
            <a:pPr indent="0" marL="0">
              <a:buNone/>
            </a:pPr>
            <a:r>
              <a:rPr lang="en-US" sz="1700" b="1" dirty="0">
                <a:solidFill>
                  <a:srgbClr val="7C3E2D"/>
                </a:solidFill>
              </a:rPr>
              <a:t>2. State as Evolution</a:t>
            </a:r>
            <a:endParaRPr lang="en-US" sz="1700" dirty="0"/>
          </a:p>
        </p:txBody>
      </p:sp>
      <p:sp>
        <p:nvSpPr>
          <p:cNvPr id="9" name="Text 7"/>
          <p:cNvSpPr/>
          <p:nvPr/>
        </p:nvSpPr>
        <p:spPr>
          <a:xfrm>
            <a:off x="4562856" y="2075688"/>
            <a:ext cx="3081528" cy="3300984"/>
          </a:xfrm>
          <a:prstGeom prst="rect">
            <a:avLst/>
          </a:prstGeom>
          <a:noFill/>
          <a:ln/>
        </p:spPr>
        <p:txBody>
          <a:bodyPr wrap="square" lIns="254" tIns="254" rIns="254" bIns="254" rtlCol="0" anchor="t">
            <a:normAutofit/>
          </a:bodyPr>
          <a:lstStyle/>
          <a:p>
            <a:pPr indent="0" marL="0">
              <a:buNone/>
            </a:pPr>
            <a:r>
              <a:rPr lang="en-US" sz="1400" dirty="0">
                <a:solidFill>
                  <a:srgbClr val="2E2925"/>
                </a:solidFill>
              </a:rPr>
              <a:t>Looks at the different forms and stages through which political organization has developed.</a:t>
            </a:r>
            <a:endParaRPr lang="en-US" sz="1400" dirty="0"/>
          </a:p>
          <a:p>
            <a:pPr indent="0" marL="0">
              <a:buNone/>
            </a:pPr>
            <a:endParaRPr lang="en-US" sz="1400" dirty="0"/>
          </a:p>
          <a:p>
            <a:pPr indent="0" marL="0">
              <a:buNone/>
            </a:pPr>
            <a:r>
              <a:rPr lang="en-US" sz="1400" dirty="0">
                <a:solidFill>
                  <a:srgbClr val="2E2925"/>
                </a:solidFill>
              </a:rPr>
              <a:t>Example:</a:t>
            </a:r>
            <a:endParaRPr lang="en-US" sz="1400" dirty="0"/>
          </a:p>
          <a:p>
            <a:pPr indent="0" marL="0">
              <a:buNone/>
            </a:pPr>
            <a:r>
              <a:rPr lang="en-US" sz="1400" dirty="0">
                <a:solidFill>
                  <a:srgbClr val="2E2925"/>
                </a:solidFill>
              </a:rPr>
              <a:t>• City-state</a:t>
            </a:r>
            <a:endParaRPr lang="en-US" sz="1400" dirty="0"/>
          </a:p>
          <a:p>
            <a:pPr indent="0" marL="0">
              <a:buNone/>
            </a:pPr>
            <a:r>
              <a:rPr lang="en-US" sz="1400" dirty="0">
                <a:solidFill>
                  <a:srgbClr val="2E2925"/>
                </a:solidFill>
              </a:rPr>
              <a:t>• Nation-state</a:t>
            </a:r>
            <a:endParaRPr lang="en-US" sz="1400" dirty="0"/>
          </a:p>
        </p:txBody>
      </p:sp>
      <p:sp>
        <p:nvSpPr>
          <p:cNvPr id="10" name="Shape 8"/>
          <p:cNvSpPr/>
          <p:nvPr/>
        </p:nvSpPr>
        <p:spPr>
          <a:xfrm>
            <a:off x="8046720" y="1417320"/>
            <a:ext cx="3520440" cy="4160520"/>
          </a:xfrm>
          <a:prstGeom prst="roundRect">
            <a:avLst>
              <a:gd name="adj" fmla="val 2078"/>
            </a:avLst>
          </a:prstGeom>
          <a:solidFill>
            <a:srgbClr val="F1E1D6"/>
          </a:solidFill>
          <a:ln w="12700">
            <a:solidFill>
              <a:srgbClr val="DED6CE"/>
            </a:solidFill>
            <a:prstDash val="solid"/>
          </a:ln>
        </p:spPr>
      </p:sp>
      <p:sp>
        <p:nvSpPr>
          <p:cNvPr id="11" name="Text 9"/>
          <p:cNvSpPr/>
          <p:nvPr/>
        </p:nvSpPr>
        <p:spPr>
          <a:xfrm>
            <a:off x="8266176" y="1618488"/>
            <a:ext cx="3081528" cy="310896"/>
          </a:xfrm>
          <a:prstGeom prst="rect">
            <a:avLst/>
          </a:prstGeom>
          <a:noFill/>
          <a:ln/>
        </p:spPr>
        <p:txBody>
          <a:bodyPr wrap="square" lIns="0" tIns="0" rIns="0" bIns="0" rtlCol="0" anchor="ctr">
            <a:normAutofit/>
          </a:bodyPr>
          <a:lstStyle/>
          <a:p>
            <a:pPr indent="0" marL="0">
              <a:buNone/>
            </a:pPr>
            <a:r>
              <a:rPr lang="en-US" sz="1700" b="1" dirty="0">
                <a:solidFill>
                  <a:srgbClr val="7C3E2D"/>
                </a:solidFill>
              </a:rPr>
              <a:t>3. State as an Idea</a:t>
            </a:r>
            <a:endParaRPr lang="en-US" sz="1700" dirty="0"/>
          </a:p>
        </p:txBody>
      </p:sp>
      <p:sp>
        <p:nvSpPr>
          <p:cNvPr id="12" name="Text 10"/>
          <p:cNvSpPr/>
          <p:nvPr/>
        </p:nvSpPr>
        <p:spPr>
          <a:xfrm>
            <a:off x="8266176" y="2075688"/>
            <a:ext cx="3081528" cy="3300984"/>
          </a:xfrm>
          <a:prstGeom prst="rect">
            <a:avLst/>
          </a:prstGeom>
          <a:noFill/>
          <a:ln/>
        </p:spPr>
        <p:txBody>
          <a:bodyPr wrap="square" lIns="254" tIns="254" rIns="254" bIns="254" rtlCol="0" anchor="t">
            <a:normAutofit/>
          </a:bodyPr>
          <a:lstStyle/>
          <a:p>
            <a:pPr indent="0" marL="0">
              <a:buNone/>
            </a:pPr>
            <a:r>
              <a:rPr lang="en-US" sz="1400" dirty="0">
                <a:solidFill>
                  <a:srgbClr val="2E2925"/>
                </a:solidFill>
              </a:rPr>
              <a:t>Asks what moral purpose or end the State should serve.</a:t>
            </a:r>
            <a:endParaRPr lang="en-US" sz="1400" dirty="0"/>
          </a:p>
          <a:p>
            <a:pPr indent="0" marL="0">
              <a:buNone/>
            </a:pPr>
            <a:endParaRPr lang="en-US" sz="1400" dirty="0"/>
          </a:p>
          <a:p>
            <a:pPr indent="0" marL="0">
              <a:buNone/>
            </a:pPr>
            <a:r>
              <a:rPr lang="en-US" sz="1400" dirty="0">
                <a:solidFill>
                  <a:srgbClr val="2E2925"/>
                </a:solidFill>
              </a:rPr>
              <a:t>The State may be viewed as an ethical or teleological end.</a:t>
            </a:r>
            <a:endParaRPr lang="en-US" sz="1400" dirty="0"/>
          </a:p>
        </p:txBody>
      </p:sp>
      <p:sp>
        <p:nvSpPr>
          <p:cNvPr id="25" name="Slide Number Placeholder 0"/>
          <p:cNvSpPr>
            <a:spLocks noGrp="1"/>
          </p:cNvSpPr>
          <p:nvPr>
            <p:ph type="sldNum" sz="quarter" idx="4294967295"/>
          </p:nvPr>
        </p:nvSpPr>
        <p:spPr>
          <a:xfrm>
            <a:off x="11722608" y="6437376"/>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746B63"/>
                </a:solidFill>
              </a:defRPr>
            </a:lvl1pPr>
          </a:lstStyle>
          <a:p>
            <a:pPr algn="l"/>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94360" y="420624"/>
            <a:ext cx="10972800" cy="457200"/>
          </a:xfrm>
          <a:prstGeom prst="rect">
            <a:avLst/>
          </a:prstGeom>
          <a:noFill/>
          <a:ln/>
        </p:spPr>
        <p:txBody>
          <a:bodyPr wrap="square" lIns="0" tIns="0" rIns="0" bIns="0" rtlCol="0" anchor="ctr">
            <a:normAutofit/>
          </a:bodyPr>
          <a:lstStyle/>
          <a:p>
            <a:pPr indent="0" marL="0">
              <a:buNone/>
            </a:pPr>
            <a:r>
              <a:rPr lang="en-US" sz="2700" b="1" dirty="0">
                <a:solidFill>
                  <a:srgbClr val="2E2925"/>
                </a:solidFill>
                <a:latin typeface="Aptos Display" pitchFamily="34" charset="0"/>
                <a:ea typeface="Aptos Display" pitchFamily="34" charset="-122"/>
                <a:cs typeface="Aptos Display" pitchFamily="34" charset="-120"/>
              </a:rPr>
              <a:t>Three Major Viewpoints</a:t>
            </a:r>
            <a:endParaRPr lang="en-US" sz="2700" dirty="0"/>
          </a:p>
        </p:txBody>
      </p:sp>
      <p:sp>
        <p:nvSpPr>
          <p:cNvPr id="3" name="Text 1"/>
          <p:cNvSpPr/>
          <p:nvPr/>
        </p:nvSpPr>
        <p:spPr>
          <a:xfrm>
            <a:off x="621792" y="896112"/>
            <a:ext cx="10789920" cy="292608"/>
          </a:xfrm>
          <a:prstGeom prst="rect">
            <a:avLst/>
          </a:prstGeom>
          <a:noFill/>
          <a:ln/>
        </p:spPr>
        <p:txBody>
          <a:bodyPr wrap="square" lIns="0" tIns="0" rIns="0" bIns="0" rtlCol="0" anchor="ctr">
            <a:normAutofit/>
          </a:bodyPr>
          <a:lstStyle/>
          <a:p>
            <a:pPr indent="0" marL="0">
              <a:buNone/>
            </a:pPr>
            <a:r>
              <a:rPr lang="en-US" sz="1150" dirty="0">
                <a:solidFill>
                  <a:srgbClr val="6E655E"/>
                </a:solidFill>
              </a:rPr>
              <a:t>Definitions change according to the viewpoint we adopt.</a:t>
            </a:r>
            <a:endParaRPr lang="en-US" sz="1150" dirty="0"/>
          </a:p>
        </p:txBody>
      </p:sp>
      <p:sp>
        <p:nvSpPr>
          <p:cNvPr id="4" name="Shape 2"/>
          <p:cNvSpPr/>
          <p:nvPr/>
        </p:nvSpPr>
        <p:spPr>
          <a:xfrm>
            <a:off x="822960" y="1508760"/>
            <a:ext cx="3337560" cy="3977640"/>
          </a:xfrm>
          <a:prstGeom prst="roundRect">
            <a:avLst>
              <a:gd name="adj" fmla="val 2192"/>
            </a:avLst>
          </a:prstGeom>
          <a:solidFill>
            <a:srgbClr val="DCE7EE"/>
          </a:solidFill>
          <a:ln w="12700">
            <a:solidFill>
              <a:srgbClr val="DED6CE"/>
            </a:solidFill>
            <a:prstDash val="solid"/>
          </a:ln>
        </p:spPr>
      </p:sp>
      <p:sp>
        <p:nvSpPr>
          <p:cNvPr id="5" name="Text 3"/>
          <p:cNvSpPr/>
          <p:nvPr/>
        </p:nvSpPr>
        <p:spPr>
          <a:xfrm>
            <a:off x="1042416" y="1709928"/>
            <a:ext cx="2898648" cy="310896"/>
          </a:xfrm>
          <a:prstGeom prst="rect">
            <a:avLst/>
          </a:prstGeom>
          <a:noFill/>
          <a:ln/>
        </p:spPr>
        <p:txBody>
          <a:bodyPr wrap="square" lIns="0" tIns="0" rIns="0" bIns="0" rtlCol="0" anchor="ctr">
            <a:normAutofit/>
          </a:bodyPr>
          <a:lstStyle/>
          <a:p>
            <a:pPr indent="0" marL="0">
              <a:buNone/>
            </a:pPr>
            <a:r>
              <a:rPr lang="en-US" sz="1700" b="1" dirty="0">
                <a:solidFill>
                  <a:srgbClr val="7C3E2D"/>
                </a:solidFill>
              </a:rPr>
              <a:t>Legal Viewpoint</a:t>
            </a:r>
            <a:endParaRPr lang="en-US" sz="1700" dirty="0"/>
          </a:p>
        </p:txBody>
      </p:sp>
      <p:sp>
        <p:nvSpPr>
          <p:cNvPr id="6" name="Text 4"/>
          <p:cNvSpPr/>
          <p:nvPr/>
        </p:nvSpPr>
        <p:spPr>
          <a:xfrm>
            <a:off x="1042416" y="2167128"/>
            <a:ext cx="2898648" cy="3118104"/>
          </a:xfrm>
          <a:prstGeom prst="rect">
            <a:avLst/>
          </a:prstGeom>
          <a:noFill/>
          <a:ln/>
        </p:spPr>
        <p:txBody>
          <a:bodyPr wrap="square" lIns="254" tIns="254" rIns="254" bIns="254" rtlCol="0" anchor="t">
            <a:normAutofit/>
          </a:bodyPr>
          <a:lstStyle/>
          <a:p>
            <a:pPr indent="0" marL="0">
              <a:buNone/>
            </a:pPr>
            <a:r>
              <a:rPr lang="en-US" sz="1400" dirty="0">
                <a:solidFill>
                  <a:srgbClr val="2E2925"/>
                </a:solidFill>
              </a:rPr>
              <a:t>Looks at the State through law, authority, sovereignty and the legal organization of power.</a:t>
            </a:r>
            <a:endParaRPr lang="en-US" sz="1400" dirty="0"/>
          </a:p>
          <a:p>
            <a:pPr indent="0" marL="0">
              <a:buNone/>
            </a:pPr>
            <a:endParaRPr lang="en-US" sz="1400" dirty="0"/>
          </a:p>
          <a:p>
            <a:pPr indent="0" marL="0">
              <a:buNone/>
            </a:pPr>
            <a:r>
              <a:rPr lang="en-US" sz="1400" dirty="0">
                <a:solidFill>
                  <a:srgbClr val="2E2925"/>
                </a:solidFill>
              </a:rPr>
              <a:t>Question: Who has the final legal authority?</a:t>
            </a:r>
            <a:endParaRPr lang="en-US" sz="1400" dirty="0"/>
          </a:p>
        </p:txBody>
      </p:sp>
      <p:sp>
        <p:nvSpPr>
          <p:cNvPr id="7" name="Shape 5"/>
          <p:cNvSpPr/>
          <p:nvPr/>
        </p:nvSpPr>
        <p:spPr>
          <a:xfrm>
            <a:off x="4434840" y="1508760"/>
            <a:ext cx="3337560" cy="3977640"/>
          </a:xfrm>
          <a:prstGeom prst="roundRect">
            <a:avLst>
              <a:gd name="adj" fmla="val 2192"/>
            </a:avLst>
          </a:prstGeom>
          <a:solidFill>
            <a:srgbClr val="DDE6DC"/>
          </a:solidFill>
          <a:ln w="12700">
            <a:solidFill>
              <a:srgbClr val="DED6CE"/>
            </a:solidFill>
            <a:prstDash val="solid"/>
          </a:ln>
        </p:spPr>
      </p:sp>
      <p:sp>
        <p:nvSpPr>
          <p:cNvPr id="8" name="Text 6"/>
          <p:cNvSpPr/>
          <p:nvPr/>
        </p:nvSpPr>
        <p:spPr>
          <a:xfrm>
            <a:off x="4654296" y="1709928"/>
            <a:ext cx="2898648" cy="310896"/>
          </a:xfrm>
          <a:prstGeom prst="rect">
            <a:avLst/>
          </a:prstGeom>
          <a:noFill/>
          <a:ln/>
        </p:spPr>
        <p:txBody>
          <a:bodyPr wrap="square" lIns="0" tIns="0" rIns="0" bIns="0" rtlCol="0" anchor="ctr">
            <a:normAutofit/>
          </a:bodyPr>
          <a:lstStyle/>
          <a:p>
            <a:pPr indent="0" marL="0">
              <a:buNone/>
            </a:pPr>
            <a:r>
              <a:rPr lang="en-US" sz="1700" b="1" dirty="0">
                <a:solidFill>
                  <a:srgbClr val="7C3E2D"/>
                </a:solidFill>
              </a:rPr>
              <a:t>Sociological Viewpoint</a:t>
            </a:r>
            <a:endParaRPr lang="en-US" sz="1700" dirty="0"/>
          </a:p>
        </p:txBody>
      </p:sp>
      <p:sp>
        <p:nvSpPr>
          <p:cNvPr id="9" name="Text 7"/>
          <p:cNvSpPr/>
          <p:nvPr/>
        </p:nvSpPr>
        <p:spPr>
          <a:xfrm>
            <a:off x="4654296" y="2167128"/>
            <a:ext cx="2898648" cy="3118104"/>
          </a:xfrm>
          <a:prstGeom prst="rect">
            <a:avLst/>
          </a:prstGeom>
          <a:noFill/>
          <a:ln/>
        </p:spPr>
        <p:txBody>
          <a:bodyPr wrap="square" lIns="254" tIns="254" rIns="254" bIns="254" rtlCol="0" anchor="t">
            <a:normAutofit/>
          </a:bodyPr>
          <a:lstStyle/>
          <a:p>
            <a:pPr indent="0" marL="0">
              <a:buNone/>
            </a:pPr>
            <a:r>
              <a:rPr lang="en-US" sz="1400" dirty="0">
                <a:solidFill>
                  <a:srgbClr val="2E2925"/>
                </a:solidFill>
              </a:rPr>
              <a:t>Looks at how power actually works in society—especially force, obedience, population and territory.</a:t>
            </a:r>
            <a:endParaRPr lang="en-US" sz="1400" dirty="0"/>
          </a:p>
          <a:p>
            <a:pPr indent="0" marL="0">
              <a:buNone/>
            </a:pPr>
            <a:endParaRPr lang="en-US" sz="1400" dirty="0"/>
          </a:p>
          <a:p>
            <a:pPr indent="0" marL="0">
              <a:buNone/>
            </a:pPr>
            <a:r>
              <a:rPr lang="en-US" sz="1400" dirty="0">
                <a:solidFill>
                  <a:srgbClr val="2E2925"/>
                </a:solidFill>
              </a:rPr>
              <a:t>Question: By what means does the State maintain order?</a:t>
            </a:r>
            <a:endParaRPr lang="en-US" sz="1400" dirty="0"/>
          </a:p>
        </p:txBody>
      </p:sp>
      <p:sp>
        <p:nvSpPr>
          <p:cNvPr id="10" name="Shape 8"/>
          <p:cNvSpPr/>
          <p:nvPr/>
        </p:nvSpPr>
        <p:spPr>
          <a:xfrm>
            <a:off x="8046720" y="1508760"/>
            <a:ext cx="3337560" cy="3977640"/>
          </a:xfrm>
          <a:prstGeom prst="roundRect">
            <a:avLst>
              <a:gd name="adj" fmla="val 2192"/>
            </a:avLst>
          </a:prstGeom>
          <a:solidFill>
            <a:srgbClr val="F1E1D6"/>
          </a:solidFill>
          <a:ln w="12700">
            <a:solidFill>
              <a:srgbClr val="DED6CE"/>
            </a:solidFill>
            <a:prstDash val="solid"/>
          </a:ln>
        </p:spPr>
      </p:sp>
      <p:sp>
        <p:nvSpPr>
          <p:cNvPr id="11" name="Text 9"/>
          <p:cNvSpPr/>
          <p:nvPr/>
        </p:nvSpPr>
        <p:spPr>
          <a:xfrm>
            <a:off x="8266176" y="1709928"/>
            <a:ext cx="2898648" cy="310896"/>
          </a:xfrm>
          <a:prstGeom prst="rect">
            <a:avLst/>
          </a:prstGeom>
          <a:noFill/>
          <a:ln/>
        </p:spPr>
        <p:txBody>
          <a:bodyPr wrap="square" lIns="0" tIns="0" rIns="0" bIns="0" rtlCol="0" anchor="ctr">
            <a:normAutofit/>
          </a:bodyPr>
          <a:lstStyle/>
          <a:p>
            <a:pPr indent="0" marL="0">
              <a:buNone/>
            </a:pPr>
            <a:r>
              <a:rPr lang="en-US" sz="1700" b="1" dirty="0">
                <a:solidFill>
                  <a:srgbClr val="7C3E2D"/>
                </a:solidFill>
              </a:rPr>
              <a:t>Philosophical Viewpoint</a:t>
            </a:r>
            <a:endParaRPr lang="en-US" sz="1700" dirty="0"/>
          </a:p>
        </p:txBody>
      </p:sp>
      <p:sp>
        <p:nvSpPr>
          <p:cNvPr id="12" name="Text 10"/>
          <p:cNvSpPr/>
          <p:nvPr/>
        </p:nvSpPr>
        <p:spPr>
          <a:xfrm>
            <a:off x="8266176" y="2167128"/>
            <a:ext cx="2898648" cy="3118104"/>
          </a:xfrm>
          <a:prstGeom prst="rect">
            <a:avLst/>
          </a:prstGeom>
          <a:noFill/>
          <a:ln/>
        </p:spPr>
        <p:txBody>
          <a:bodyPr wrap="square" lIns="254" tIns="254" rIns="254" bIns="254" rtlCol="0" anchor="t">
            <a:normAutofit/>
          </a:bodyPr>
          <a:lstStyle/>
          <a:p>
            <a:pPr indent="0" marL="0">
              <a:buNone/>
            </a:pPr>
            <a:r>
              <a:rPr lang="en-US" sz="1400" dirty="0">
                <a:solidFill>
                  <a:srgbClr val="2E2925"/>
                </a:solidFill>
              </a:rPr>
              <a:t>Looks at the moral end or purpose of the State.</a:t>
            </a:r>
            <a:endParaRPr lang="en-US" sz="1400" dirty="0"/>
          </a:p>
          <a:p>
            <a:pPr indent="0" marL="0">
              <a:buNone/>
            </a:pPr>
            <a:endParaRPr lang="en-US" sz="1400" dirty="0"/>
          </a:p>
          <a:p>
            <a:pPr indent="0" marL="0">
              <a:buNone/>
            </a:pPr>
            <a:r>
              <a:rPr lang="en-US" sz="1400" dirty="0">
                <a:solidFill>
                  <a:srgbClr val="2E2925"/>
                </a:solidFill>
              </a:rPr>
              <a:t>Question: What kind of life or freedom should the State help human beings achieve?</a:t>
            </a:r>
            <a:endParaRPr lang="en-US" sz="1400" dirty="0"/>
          </a:p>
        </p:txBody>
      </p:sp>
      <p:sp>
        <p:nvSpPr>
          <p:cNvPr id="13" name="Text 11"/>
          <p:cNvSpPr/>
          <p:nvPr/>
        </p:nvSpPr>
        <p:spPr>
          <a:xfrm>
            <a:off x="2011680" y="5806440"/>
            <a:ext cx="8138160" cy="347472"/>
          </a:xfrm>
          <a:prstGeom prst="rect">
            <a:avLst/>
          </a:prstGeom>
          <a:noFill/>
          <a:ln/>
        </p:spPr>
        <p:txBody>
          <a:bodyPr wrap="square" lIns="0" tIns="0" rIns="0" bIns="0" rtlCol="0" anchor="ctr"/>
          <a:lstStyle/>
          <a:p>
            <a:pPr algn="ctr" indent="0" marL="0">
              <a:buNone/>
            </a:pPr>
            <a:r>
              <a:rPr lang="en-US" sz="1400" b="1" dirty="0">
                <a:solidFill>
                  <a:srgbClr val="7C3E2D"/>
                </a:solidFill>
              </a:rPr>
              <a:t>EXAM TIP: When comparing definitions, first identify the viewpoint.</a:t>
            </a:r>
            <a:endParaRPr lang="en-US" sz="1400" dirty="0"/>
          </a:p>
        </p:txBody>
      </p:sp>
      <p:sp>
        <p:nvSpPr>
          <p:cNvPr id="25" name="Slide Number Placeholder 0"/>
          <p:cNvSpPr>
            <a:spLocks noGrp="1"/>
          </p:cNvSpPr>
          <p:nvPr>
            <p:ph type="sldNum" sz="quarter" idx="4294967295"/>
          </p:nvPr>
        </p:nvSpPr>
        <p:spPr>
          <a:xfrm>
            <a:off x="11722608" y="6437376"/>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746B63"/>
                </a:solidFill>
              </a:defRPr>
            </a:lvl1pPr>
          </a:lstStyle>
          <a:p>
            <a:pPr algn="l"/>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94360" y="420624"/>
            <a:ext cx="10972800" cy="457200"/>
          </a:xfrm>
          <a:prstGeom prst="rect">
            <a:avLst/>
          </a:prstGeom>
          <a:noFill/>
          <a:ln/>
        </p:spPr>
        <p:txBody>
          <a:bodyPr wrap="square" lIns="0" tIns="0" rIns="0" bIns="0" rtlCol="0" anchor="ctr">
            <a:normAutofit/>
          </a:bodyPr>
          <a:lstStyle/>
          <a:p>
            <a:pPr indent="0" marL="0">
              <a:buNone/>
            </a:pPr>
            <a:r>
              <a:rPr lang="en-US" sz="2700" b="1" dirty="0">
                <a:solidFill>
                  <a:srgbClr val="2E2925"/>
                </a:solidFill>
                <a:latin typeface="Aptos Display" pitchFamily="34" charset="0"/>
                <a:ea typeface="Aptos Display" pitchFamily="34" charset="-122"/>
                <a:cs typeface="Aptos Display" pitchFamily="34" charset="-120"/>
              </a:rPr>
              <a:t>Philosophical View: Aristotle and Hegel</a:t>
            </a:r>
            <a:endParaRPr lang="en-US" sz="2700" dirty="0"/>
          </a:p>
        </p:txBody>
      </p:sp>
      <p:sp>
        <p:nvSpPr>
          <p:cNvPr id="3" name="Text 1"/>
          <p:cNvSpPr/>
          <p:nvPr/>
        </p:nvSpPr>
        <p:spPr>
          <a:xfrm>
            <a:off x="621792" y="896112"/>
            <a:ext cx="10789920" cy="292608"/>
          </a:xfrm>
          <a:prstGeom prst="rect">
            <a:avLst/>
          </a:prstGeom>
          <a:noFill/>
          <a:ln/>
        </p:spPr>
        <p:txBody>
          <a:bodyPr wrap="square" lIns="0" tIns="0" rIns="0" bIns="0" rtlCol="0" anchor="ctr">
            <a:normAutofit/>
          </a:bodyPr>
          <a:lstStyle/>
          <a:p>
            <a:pPr indent="0" marL="0">
              <a:buNone/>
            </a:pPr>
            <a:r>
              <a:rPr lang="en-US" sz="1150" dirty="0">
                <a:solidFill>
                  <a:srgbClr val="6E655E"/>
                </a:solidFill>
              </a:rPr>
              <a:t>The State is understood in terms of a moral or higher end.</a:t>
            </a:r>
            <a:endParaRPr lang="en-US" sz="1150" dirty="0"/>
          </a:p>
        </p:txBody>
      </p:sp>
      <p:sp>
        <p:nvSpPr>
          <p:cNvPr id="4" name="Shape 2"/>
          <p:cNvSpPr/>
          <p:nvPr/>
        </p:nvSpPr>
        <p:spPr>
          <a:xfrm>
            <a:off x="731520" y="1417320"/>
            <a:ext cx="5349240" cy="3108960"/>
          </a:xfrm>
          <a:prstGeom prst="roundRect">
            <a:avLst>
              <a:gd name="adj" fmla="val 1765"/>
            </a:avLst>
          </a:prstGeom>
          <a:solidFill>
            <a:srgbClr val="FFFDF9"/>
          </a:solidFill>
          <a:ln w="12700">
            <a:solidFill>
              <a:srgbClr val="D6CDC5"/>
            </a:solidFill>
            <a:prstDash val="solid"/>
          </a:ln>
        </p:spPr>
      </p:sp>
      <p:sp>
        <p:nvSpPr>
          <p:cNvPr id="5" name="Text 3"/>
          <p:cNvSpPr/>
          <p:nvPr/>
        </p:nvSpPr>
        <p:spPr>
          <a:xfrm>
            <a:off x="1024128" y="1673352"/>
            <a:ext cx="4764024" cy="2450592"/>
          </a:xfrm>
          <a:prstGeom prst="rect">
            <a:avLst/>
          </a:prstGeom>
          <a:noFill/>
          <a:ln/>
        </p:spPr>
        <p:txBody>
          <a:bodyPr wrap="square" lIns="0" tIns="0" rIns="0" bIns="0" rtlCol="0" anchor="ctr">
            <a:normAutofit/>
          </a:bodyPr>
          <a:lstStyle/>
          <a:p>
            <a:pPr indent="0" marL="0">
              <a:buNone/>
            </a:pPr>
            <a:r>
              <a:rPr lang="en-US" sz="1800" i="1" dirty="0">
                <a:solidFill>
                  <a:srgbClr val="2E2925"/>
                </a:solidFill>
              </a:rPr>
              <a:t>“an association of families and villages for the sake of attaining a perfect and self-sufficient existence”</a:t>
            </a:r>
            <a:endParaRPr lang="en-US" sz="1800" dirty="0"/>
          </a:p>
        </p:txBody>
      </p:sp>
      <p:sp>
        <p:nvSpPr>
          <p:cNvPr id="6" name="Text 4"/>
          <p:cNvSpPr/>
          <p:nvPr/>
        </p:nvSpPr>
        <p:spPr>
          <a:xfrm>
            <a:off x="1024128" y="4142232"/>
            <a:ext cx="4764024" cy="201168"/>
          </a:xfrm>
          <a:prstGeom prst="rect">
            <a:avLst/>
          </a:prstGeom>
          <a:noFill/>
          <a:ln/>
        </p:spPr>
        <p:txBody>
          <a:bodyPr wrap="square" lIns="0" tIns="0" rIns="0" bIns="0" rtlCol="0" anchor="ctr"/>
          <a:lstStyle/>
          <a:p>
            <a:pPr algn="r" indent="0" marL="0">
              <a:buNone/>
            </a:pPr>
            <a:r>
              <a:rPr lang="en-US" sz="1150" b="1" dirty="0">
                <a:solidFill>
                  <a:srgbClr val="7C3E2D"/>
                </a:solidFill>
              </a:rPr>
              <a:t>— Aristotle</a:t>
            </a:r>
            <a:endParaRPr lang="en-US" sz="1150" dirty="0"/>
          </a:p>
        </p:txBody>
      </p:sp>
      <p:sp>
        <p:nvSpPr>
          <p:cNvPr id="7" name="Shape 5"/>
          <p:cNvSpPr/>
          <p:nvPr/>
        </p:nvSpPr>
        <p:spPr>
          <a:xfrm>
            <a:off x="6263640" y="1417320"/>
            <a:ext cx="5166360" cy="3108960"/>
          </a:xfrm>
          <a:prstGeom prst="roundRect">
            <a:avLst>
              <a:gd name="adj" fmla="val 1765"/>
            </a:avLst>
          </a:prstGeom>
          <a:solidFill>
            <a:srgbClr val="FFFDF9"/>
          </a:solidFill>
          <a:ln w="12700">
            <a:solidFill>
              <a:srgbClr val="D6CDC5"/>
            </a:solidFill>
            <a:prstDash val="solid"/>
          </a:ln>
        </p:spPr>
      </p:sp>
      <p:sp>
        <p:nvSpPr>
          <p:cNvPr id="8" name="Text 6"/>
          <p:cNvSpPr/>
          <p:nvPr/>
        </p:nvSpPr>
        <p:spPr>
          <a:xfrm>
            <a:off x="6556248" y="1673352"/>
            <a:ext cx="4581144" cy="2450592"/>
          </a:xfrm>
          <a:prstGeom prst="rect">
            <a:avLst/>
          </a:prstGeom>
          <a:noFill/>
          <a:ln/>
        </p:spPr>
        <p:txBody>
          <a:bodyPr wrap="square" lIns="0" tIns="0" rIns="0" bIns="0" rtlCol="0" anchor="ctr">
            <a:normAutofit/>
          </a:bodyPr>
          <a:lstStyle/>
          <a:p>
            <a:pPr indent="0" marL="0">
              <a:buNone/>
            </a:pPr>
            <a:r>
              <a:rPr lang="en-US" sz="1800" i="1" dirty="0">
                <a:solidFill>
                  <a:srgbClr val="2E2925"/>
                </a:solidFill>
              </a:rPr>
              <a:t>“the march of God on earth’ or ‘actualization of concrete freedom”</a:t>
            </a:r>
            <a:endParaRPr lang="en-US" sz="1800" dirty="0"/>
          </a:p>
        </p:txBody>
      </p:sp>
      <p:sp>
        <p:nvSpPr>
          <p:cNvPr id="9" name="Text 7"/>
          <p:cNvSpPr/>
          <p:nvPr/>
        </p:nvSpPr>
        <p:spPr>
          <a:xfrm>
            <a:off x="6556248" y="4142232"/>
            <a:ext cx="4581144" cy="201168"/>
          </a:xfrm>
          <a:prstGeom prst="rect">
            <a:avLst/>
          </a:prstGeom>
          <a:noFill/>
          <a:ln/>
        </p:spPr>
        <p:txBody>
          <a:bodyPr wrap="square" lIns="0" tIns="0" rIns="0" bIns="0" rtlCol="0" anchor="ctr"/>
          <a:lstStyle/>
          <a:p>
            <a:pPr algn="r" indent="0" marL="0">
              <a:buNone/>
            </a:pPr>
            <a:r>
              <a:rPr lang="en-US" sz="1150" b="1" dirty="0">
                <a:solidFill>
                  <a:srgbClr val="7C3E2D"/>
                </a:solidFill>
              </a:rPr>
              <a:t>— Hegel</a:t>
            </a:r>
            <a:endParaRPr lang="en-US" sz="1150" dirty="0"/>
          </a:p>
        </p:txBody>
      </p:sp>
      <p:sp>
        <p:nvSpPr>
          <p:cNvPr id="10" name="Shape 8"/>
          <p:cNvSpPr/>
          <p:nvPr/>
        </p:nvSpPr>
        <p:spPr>
          <a:xfrm>
            <a:off x="1965960" y="4828032"/>
            <a:ext cx="8275320" cy="822960"/>
          </a:xfrm>
          <a:prstGeom prst="roundRect">
            <a:avLst>
              <a:gd name="adj" fmla="val 6667"/>
            </a:avLst>
          </a:prstGeom>
          <a:solidFill>
            <a:srgbClr val="EFE9E2"/>
          </a:solidFill>
          <a:ln w="12700">
            <a:solidFill>
              <a:srgbClr val="EFE9E2"/>
            </a:solidFill>
            <a:prstDash val="solid"/>
          </a:ln>
        </p:spPr>
      </p:sp>
      <p:sp>
        <p:nvSpPr>
          <p:cNvPr id="11" name="Text 9"/>
          <p:cNvSpPr/>
          <p:nvPr/>
        </p:nvSpPr>
        <p:spPr>
          <a:xfrm>
            <a:off x="2240280" y="5047488"/>
            <a:ext cx="7726680" cy="365760"/>
          </a:xfrm>
          <a:prstGeom prst="rect">
            <a:avLst/>
          </a:prstGeom>
          <a:noFill/>
          <a:ln/>
        </p:spPr>
        <p:txBody>
          <a:bodyPr wrap="square" lIns="0" tIns="0" rIns="0" bIns="0" rtlCol="0" anchor="ctr">
            <a:normAutofit/>
          </a:bodyPr>
          <a:lstStyle/>
          <a:p>
            <a:pPr algn="ctr" indent="0" marL="0">
              <a:buNone/>
            </a:pPr>
            <a:r>
              <a:rPr lang="en-US" sz="1500" b="1" dirty="0">
                <a:solidFill>
                  <a:srgbClr val="2E2925"/>
                </a:solidFill>
              </a:rPr>
              <a:t>Common point: both definitions treat the State as more than a machinery of control—it has a moral or teleological end.</a:t>
            </a:r>
            <a:endParaRPr lang="en-US" sz="1500" dirty="0"/>
          </a:p>
        </p:txBody>
      </p:sp>
      <p:sp>
        <p:nvSpPr>
          <p:cNvPr id="25" name="Slide Number Placeholder 0"/>
          <p:cNvSpPr>
            <a:spLocks noGrp="1"/>
          </p:cNvSpPr>
          <p:nvPr>
            <p:ph type="sldNum" sz="quarter" idx="4294967295"/>
          </p:nvPr>
        </p:nvSpPr>
        <p:spPr>
          <a:xfrm>
            <a:off x="11722608" y="6437376"/>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746B63"/>
                </a:solidFill>
              </a:defRPr>
            </a:lvl1pPr>
          </a:lstStyle>
          <a:p>
            <a:pPr algn="l"/>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94360" y="420624"/>
            <a:ext cx="10972800" cy="457200"/>
          </a:xfrm>
          <a:prstGeom prst="rect">
            <a:avLst/>
          </a:prstGeom>
          <a:noFill/>
          <a:ln/>
        </p:spPr>
        <p:txBody>
          <a:bodyPr wrap="square" lIns="0" tIns="0" rIns="0" bIns="0" rtlCol="0" anchor="ctr">
            <a:normAutofit/>
          </a:bodyPr>
          <a:lstStyle/>
          <a:p>
            <a:pPr indent="0" marL="0">
              <a:buNone/>
            </a:pPr>
            <a:r>
              <a:rPr lang="en-US" sz="2700" b="1" dirty="0">
                <a:solidFill>
                  <a:srgbClr val="2E2925"/>
                </a:solidFill>
                <a:latin typeface="Aptos Display" pitchFamily="34" charset="0"/>
                <a:ea typeface="Aptos Display" pitchFamily="34" charset="-122"/>
                <a:cs typeface="Aptos Display" pitchFamily="34" charset="-120"/>
              </a:rPr>
              <a:t>Sociological View: Max Weber</a:t>
            </a:r>
            <a:endParaRPr lang="en-US" sz="2700" dirty="0"/>
          </a:p>
        </p:txBody>
      </p:sp>
      <p:sp>
        <p:nvSpPr>
          <p:cNvPr id="3" name="Text 1"/>
          <p:cNvSpPr/>
          <p:nvPr/>
        </p:nvSpPr>
        <p:spPr>
          <a:xfrm>
            <a:off x="621792" y="896112"/>
            <a:ext cx="10789920" cy="292608"/>
          </a:xfrm>
          <a:prstGeom prst="rect">
            <a:avLst/>
          </a:prstGeom>
          <a:noFill/>
          <a:ln/>
        </p:spPr>
        <p:txBody>
          <a:bodyPr wrap="square" lIns="0" tIns="0" rIns="0" bIns="0" rtlCol="0" anchor="ctr">
            <a:normAutofit/>
          </a:bodyPr>
          <a:lstStyle/>
          <a:p>
            <a:pPr indent="0" marL="0">
              <a:buNone/>
            </a:pPr>
            <a:r>
              <a:rPr lang="en-US" sz="1150" dirty="0">
                <a:solidFill>
                  <a:srgbClr val="6E655E"/>
                </a:solidFill>
              </a:rPr>
              <a:t>Define the State by its distinctive means, not by a moral end.</a:t>
            </a:r>
            <a:endParaRPr lang="en-US" sz="1150" dirty="0"/>
          </a:p>
        </p:txBody>
      </p:sp>
      <p:sp>
        <p:nvSpPr>
          <p:cNvPr id="4" name="Shape 2"/>
          <p:cNvSpPr/>
          <p:nvPr/>
        </p:nvSpPr>
        <p:spPr>
          <a:xfrm>
            <a:off x="960120" y="1417320"/>
            <a:ext cx="10287000" cy="2423160"/>
          </a:xfrm>
          <a:prstGeom prst="roundRect">
            <a:avLst>
              <a:gd name="adj" fmla="val 2264"/>
            </a:avLst>
          </a:prstGeom>
          <a:solidFill>
            <a:srgbClr val="FFFDF9"/>
          </a:solidFill>
          <a:ln w="12700">
            <a:solidFill>
              <a:srgbClr val="D6CDC5"/>
            </a:solidFill>
            <a:prstDash val="solid"/>
          </a:ln>
        </p:spPr>
      </p:sp>
      <p:sp>
        <p:nvSpPr>
          <p:cNvPr id="5" name="Text 3"/>
          <p:cNvSpPr/>
          <p:nvPr/>
        </p:nvSpPr>
        <p:spPr>
          <a:xfrm>
            <a:off x="1252728" y="1673352"/>
            <a:ext cx="9701784" cy="1764792"/>
          </a:xfrm>
          <a:prstGeom prst="rect">
            <a:avLst/>
          </a:prstGeom>
          <a:noFill/>
          <a:ln/>
        </p:spPr>
        <p:txBody>
          <a:bodyPr wrap="square" lIns="0" tIns="0" rIns="0" bIns="0" rtlCol="0" anchor="ctr">
            <a:normAutofit/>
          </a:bodyPr>
          <a:lstStyle/>
          <a:p>
            <a:pPr indent="0" marL="0">
              <a:buNone/>
            </a:pPr>
            <a:r>
              <a:rPr lang="en-US" sz="1800" i="1" dirty="0">
                <a:solidFill>
                  <a:srgbClr val="2E2925"/>
                </a:solidFill>
              </a:rPr>
              <a:t>“the modern state sociologically [can be defined] only in terms of the specific means peculiar to it ... namely the use of physical force”</a:t>
            </a:r>
            <a:endParaRPr lang="en-US" sz="1800" dirty="0"/>
          </a:p>
        </p:txBody>
      </p:sp>
      <p:sp>
        <p:nvSpPr>
          <p:cNvPr id="6" name="Text 4"/>
          <p:cNvSpPr/>
          <p:nvPr/>
        </p:nvSpPr>
        <p:spPr>
          <a:xfrm>
            <a:off x="1252728" y="3456432"/>
            <a:ext cx="9701784" cy="201168"/>
          </a:xfrm>
          <a:prstGeom prst="rect">
            <a:avLst/>
          </a:prstGeom>
          <a:noFill/>
          <a:ln/>
        </p:spPr>
        <p:txBody>
          <a:bodyPr wrap="square" lIns="0" tIns="0" rIns="0" bIns="0" rtlCol="0" anchor="ctr"/>
          <a:lstStyle/>
          <a:p>
            <a:pPr algn="r" indent="0" marL="0">
              <a:buNone/>
            </a:pPr>
            <a:r>
              <a:rPr lang="en-US" sz="1150" b="1" dirty="0">
                <a:solidFill>
                  <a:srgbClr val="7C3E2D"/>
                </a:solidFill>
              </a:rPr>
              <a:t>— Max Weber</a:t>
            </a:r>
            <a:endParaRPr lang="en-US" sz="1150" dirty="0"/>
          </a:p>
        </p:txBody>
      </p:sp>
      <p:sp>
        <p:nvSpPr>
          <p:cNvPr id="7" name="Text 5"/>
          <p:cNvSpPr/>
          <p:nvPr/>
        </p:nvSpPr>
        <p:spPr>
          <a:xfrm>
            <a:off x="914400" y="4224528"/>
            <a:ext cx="3840480" cy="320040"/>
          </a:xfrm>
          <a:prstGeom prst="rect">
            <a:avLst/>
          </a:prstGeom>
          <a:noFill/>
          <a:ln/>
        </p:spPr>
        <p:txBody>
          <a:bodyPr wrap="square" lIns="0" tIns="0" rIns="0" bIns="0" rtlCol="0" anchor="ctr"/>
          <a:lstStyle/>
          <a:p>
            <a:pPr indent="0" marL="0">
              <a:buNone/>
            </a:pPr>
            <a:r>
              <a:rPr lang="en-US" sz="1700" b="1" dirty="0">
                <a:solidFill>
                  <a:srgbClr val="7C3E2D"/>
                </a:solidFill>
              </a:rPr>
              <a:t>What Weber wants us to notice:</a:t>
            </a:r>
            <a:endParaRPr lang="en-US" sz="1700" dirty="0"/>
          </a:p>
        </p:txBody>
      </p:sp>
      <p:sp>
        <p:nvSpPr>
          <p:cNvPr id="8" name="Text 6"/>
          <p:cNvSpPr/>
          <p:nvPr/>
        </p:nvSpPr>
        <p:spPr>
          <a:xfrm>
            <a:off x="987552" y="4590288"/>
            <a:ext cx="10058400" cy="1280160"/>
          </a:xfrm>
          <a:prstGeom prst="rect">
            <a:avLst/>
          </a:prstGeom>
          <a:noFill/>
          <a:ln/>
        </p:spPr>
        <p:txBody>
          <a:bodyPr wrap="square" lIns="508" tIns="508" rIns="508" bIns="508" rtlCol="0" anchor="ctr">
            <a:normAutofit/>
          </a:bodyPr>
          <a:lstStyle/>
          <a:p>
            <a:pPr marL="177800" indent="-177800">
              <a:buSzPct val="100000"/>
              <a:buChar char="•"/>
            </a:pPr>
            <a:r>
              <a:rPr lang="en-US" sz="1600" dirty="0">
                <a:solidFill>
                  <a:srgbClr val="2E2925"/>
                </a:solidFill>
              </a:rPr>
              <a:t>Do not define the State mainly by what goal it claims to serve.</a:t>
            </a:r>
            <a:endParaRPr lang="en-US" sz="1600" dirty="0"/>
          </a:p>
          <a:p>
            <a:pPr marL="177800" indent="-177800">
              <a:buSzPct val="100000"/>
              <a:buChar char="•"/>
            </a:pPr>
            <a:r>
              <a:rPr lang="en-US" sz="1600" dirty="0">
                <a:solidFill>
                  <a:srgbClr val="2E2925"/>
                </a:solidFill>
              </a:rPr>
              <a:t>Look at the special means available to it: physical force.</a:t>
            </a:r>
            <a:endParaRPr lang="en-US" sz="1600" dirty="0"/>
          </a:p>
          <a:p>
            <a:pPr marL="177800" indent="-177800">
              <a:buSzPct val="100000"/>
              <a:buChar char="•"/>
            </a:pPr>
            <a:r>
              <a:rPr lang="en-US" sz="1600" dirty="0">
                <a:solidFill>
                  <a:srgbClr val="2E2925"/>
                </a:solidFill>
              </a:rPr>
              <a:t>Coercive power becomes central to the sociological definition of the State.</a:t>
            </a:r>
            <a:endParaRPr lang="en-US" sz="1600" dirty="0"/>
          </a:p>
        </p:txBody>
      </p:sp>
      <p:sp>
        <p:nvSpPr>
          <p:cNvPr id="25" name="Slide Number Placeholder 0"/>
          <p:cNvSpPr>
            <a:spLocks noGrp="1"/>
          </p:cNvSpPr>
          <p:nvPr>
            <p:ph type="sldNum" sz="quarter" idx="4294967295"/>
          </p:nvPr>
        </p:nvSpPr>
        <p:spPr>
          <a:xfrm>
            <a:off x="11722608" y="6437376"/>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746B63"/>
                </a:solidFill>
              </a:defRPr>
            </a:lvl1pPr>
          </a:lstStyle>
          <a:p>
            <a:pPr algn="l"/>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94360" y="420624"/>
            <a:ext cx="10972800" cy="457200"/>
          </a:xfrm>
          <a:prstGeom prst="rect">
            <a:avLst/>
          </a:prstGeom>
          <a:noFill/>
          <a:ln/>
        </p:spPr>
        <p:txBody>
          <a:bodyPr wrap="square" lIns="0" tIns="0" rIns="0" bIns="0" rtlCol="0" anchor="ctr">
            <a:normAutofit/>
          </a:bodyPr>
          <a:lstStyle/>
          <a:p>
            <a:pPr indent="0" marL="0">
              <a:buNone/>
            </a:pPr>
            <a:r>
              <a:rPr lang="en-US" sz="2700" b="1" dirty="0">
                <a:solidFill>
                  <a:srgbClr val="2E2925"/>
                </a:solidFill>
                <a:latin typeface="Aptos Display" pitchFamily="34" charset="0"/>
                <a:ea typeface="Aptos Display" pitchFamily="34" charset="-122"/>
                <a:cs typeface="Aptos Display" pitchFamily="34" charset="-120"/>
              </a:rPr>
              <a:t>R. M. MacIver: Coercion + the Elements of the State</a:t>
            </a:r>
            <a:endParaRPr lang="en-US" sz="2700" dirty="0"/>
          </a:p>
        </p:txBody>
      </p:sp>
      <p:sp>
        <p:nvSpPr>
          <p:cNvPr id="3" name="Text 1"/>
          <p:cNvSpPr/>
          <p:nvPr/>
        </p:nvSpPr>
        <p:spPr>
          <a:xfrm>
            <a:off x="621792" y="896112"/>
            <a:ext cx="10789920" cy="292608"/>
          </a:xfrm>
          <a:prstGeom prst="rect">
            <a:avLst/>
          </a:prstGeom>
          <a:noFill/>
          <a:ln/>
        </p:spPr>
        <p:txBody>
          <a:bodyPr wrap="square" lIns="0" tIns="0" rIns="0" bIns="0" rtlCol="0" anchor="ctr">
            <a:normAutofit/>
          </a:bodyPr>
          <a:lstStyle/>
          <a:p>
            <a:pPr indent="0" marL="0">
              <a:buNone/>
            </a:pPr>
            <a:r>
              <a:rPr lang="en-US" sz="1150" dirty="0">
                <a:solidFill>
                  <a:srgbClr val="6E655E"/>
                </a:solidFill>
              </a:rPr>
              <a:t>MacIver combines authority, law, community and territory.</a:t>
            </a:r>
            <a:endParaRPr lang="en-US" sz="1150" dirty="0"/>
          </a:p>
        </p:txBody>
      </p:sp>
      <p:sp>
        <p:nvSpPr>
          <p:cNvPr id="4" name="Shape 2"/>
          <p:cNvSpPr/>
          <p:nvPr/>
        </p:nvSpPr>
        <p:spPr>
          <a:xfrm>
            <a:off x="777240" y="1298448"/>
            <a:ext cx="10652760" cy="2057400"/>
          </a:xfrm>
          <a:prstGeom prst="roundRect">
            <a:avLst>
              <a:gd name="adj" fmla="val 2667"/>
            </a:avLst>
          </a:prstGeom>
          <a:solidFill>
            <a:srgbClr val="FFFDF9"/>
          </a:solidFill>
          <a:ln w="12700">
            <a:solidFill>
              <a:srgbClr val="D6CDC5"/>
            </a:solidFill>
            <a:prstDash val="solid"/>
          </a:ln>
        </p:spPr>
      </p:sp>
      <p:sp>
        <p:nvSpPr>
          <p:cNvPr id="5" name="Text 3"/>
          <p:cNvSpPr/>
          <p:nvPr/>
        </p:nvSpPr>
        <p:spPr>
          <a:xfrm>
            <a:off x="1069848" y="1554480"/>
            <a:ext cx="10067544" cy="1399032"/>
          </a:xfrm>
          <a:prstGeom prst="rect">
            <a:avLst/>
          </a:prstGeom>
          <a:noFill/>
          <a:ln/>
        </p:spPr>
        <p:txBody>
          <a:bodyPr wrap="square" lIns="0" tIns="0" rIns="0" bIns="0" rtlCol="0" anchor="ctr">
            <a:normAutofit/>
          </a:bodyPr>
          <a:lstStyle/>
          <a:p>
            <a:pPr indent="0" marL="0">
              <a:buNone/>
            </a:pPr>
            <a:r>
              <a:rPr lang="en-US" sz="1800" i="1" dirty="0">
                <a:solidFill>
                  <a:srgbClr val="2E2925"/>
                </a:solidFill>
              </a:rPr>
              <a:t>“an association which acting through law as promulgated by authority endowed to this end with coercive power, maintains within a community territorially demarcated by the universal external condition”</a:t>
            </a:r>
            <a:endParaRPr lang="en-US" sz="1800" dirty="0"/>
          </a:p>
        </p:txBody>
      </p:sp>
      <p:sp>
        <p:nvSpPr>
          <p:cNvPr id="6" name="Text 4"/>
          <p:cNvSpPr/>
          <p:nvPr/>
        </p:nvSpPr>
        <p:spPr>
          <a:xfrm>
            <a:off x="1069848" y="2971800"/>
            <a:ext cx="10067544" cy="201168"/>
          </a:xfrm>
          <a:prstGeom prst="rect">
            <a:avLst/>
          </a:prstGeom>
          <a:noFill/>
          <a:ln/>
        </p:spPr>
        <p:txBody>
          <a:bodyPr wrap="square" lIns="0" tIns="0" rIns="0" bIns="0" rtlCol="0" anchor="ctr"/>
          <a:lstStyle/>
          <a:p>
            <a:pPr algn="r" indent="0" marL="0">
              <a:buNone/>
            </a:pPr>
            <a:r>
              <a:rPr lang="en-US" sz="1150" b="1" dirty="0">
                <a:solidFill>
                  <a:srgbClr val="7C3E2D"/>
                </a:solidFill>
              </a:rPr>
              <a:t>— R. M. MacIver</a:t>
            </a:r>
            <a:endParaRPr lang="en-US" sz="1150" dirty="0"/>
          </a:p>
        </p:txBody>
      </p:sp>
      <p:sp>
        <p:nvSpPr>
          <p:cNvPr id="7" name="Text 5"/>
          <p:cNvSpPr/>
          <p:nvPr/>
        </p:nvSpPr>
        <p:spPr>
          <a:xfrm>
            <a:off x="841248" y="3694176"/>
            <a:ext cx="4480560" cy="320040"/>
          </a:xfrm>
          <a:prstGeom prst="rect">
            <a:avLst/>
          </a:prstGeom>
          <a:noFill/>
          <a:ln/>
        </p:spPr>
        <p:txBody>
          <a:bodyPr wrap="square" lIns="0" tIns="0" rIns="0" bIns="0" rtlCol="0" anchor="ctr"/>
          <a:lstStyle/>
          <a:p>
            <a:pPr indent="0" marL="0">
              <a:buNone/>
            </a:pPr>
            <a:r>
              <a:rPr lang="en-US" sz="1700" b="1" dirty="0">
                <a:solidFill>
                  <a:srgbClr val="7C3E2D"/>
                </a:solidFill>
              </a:rPr>
              <a:t>Break the definition into four parts:</a:t>
            </a:r>
            <a:endParaRPr lang="en-US" sz="1700" dirty="0"/>
          </a:p>
        </p:txBody>
      </p:sp>
      <p:sp>
        <p:nvSpPr>
          <p:cNvPr id="8" name="Shape 6"/>
          <p:cNvSpPr/>
          <p:nvPr/>
        </p:nvSpPr>
        <p:spPr>
          <a:xfrm>
            <a:off x="822960" y="4187952"/>
            <a:ext cx="2487168" cy="1234440"/>
          </a:xfrm>
          <a:prstGeom prst="roundRect">
            <a:avLst>
              <a:gd name="adj" fmla="val 4444"/>
            </a:avLst>
          </a:prstGeom>
          <a:solidFill>
            <a:srgbClr val="DCE7EE"/>
          </a:solidFill>
          <a:ln w="12700">
            <a:solidFill>
              <a:srgbClr val="D6D0C9"/>
            </a:solidFill>
            <a:prstDash val="solid"/>
          </a:ln>
        </p:spPr>
      </p:sp>
      <p:sp>
        <p:nvSpPr>
          <p:cNvPr id="9" name="Text 7"/>
          <p:cNvSpPr/>
          <p:nvPr/>
        </p:nvSpPr>
        <p:spPr>
          <a:xfrm>
            <a:off x="932688" y="4407408"/>
            <a:ext cx="2267712" cy="256032"/>
          </a:xfrm>
          <a:prstGeom prst="rect">
            <a:avLst/>
          </a:prstGeom>
          <a:noFill/>
          <a:ln/>
        </p:spPr>
        <p:txBody>
          <a:bodyPr wrap="square" lIns="0" tIns="0" rIns="0" bIns="0" rtlCol="0" anchor="ctr">
            <a:normAutofit/>
          </a:bodyPr>
          <a:lstStyle/>
          <a:p>
            <a:pPr algn="ctr" indent="0" marL="0">
              <a:buNone/>
            </a:pPr>
            <a:r>
              <a:rPr lang="en-US" sz="1400" b="1" dirty="0">
                <a:solidFill>
                  <a:srgbClr val="7C3E2D"/>
                </a:solidFill>
              </a:rPr>
              <a:t>Authority</a:t>
            </a:r>
            <a:endParaRPr lang="en-US" sz="1400" dirty="0"/>
          </a:p>
        </p:txBody>
      </p:sp>
      <p:sp>
        <p:nvSpPr>
          <p:cNvPr id="10" name="Text 8"/>
          <p:cNvSpPr/>
          <p:nvPr/>
        </p:nvSpPr>
        <p:spPr>
          <a:xfrm>
            <a:off x="932688" y="4773168"/>
            <a:ext cx="2267712" cy="246888"/>
          </a:xfrm>
          <a:prstGeom prst="rect">
            <a:avLst/>
          </a:prstGeom>
          <a:noFill/>
          <a:ln/>
        </p:spPr>
        <p:txBody>
          <a:bodyPr wrap="square" lIns="0" tIns="0" rIns="0" bIns="0" rtlCol="0" anchor="ctr">
            <a:normAutofit/>
          </a:bodyPr>
          <a:lstStyle/>
          <a:p>
            <a:pPr algn="ctr" indent="0" marL="0">
              <a:buNone/>
            </a:pPr>
            <a:r>
              <a:rPr lang="en-US" sz="1350" dirty="0">
                <a:solidFill>
                  <a:srgbClr val="2E2925"/>
                </a:solidFill>
              </a:rPr>
              <a:t>→ Government</a:t>
            </a:r>
            <a:endParaRPr lang="en-US" sz="1350" dirty="0"/>
          </a:p>
        </p:txBody>
      </p:sp>
      <p:sp>
        <p:nvSpPr>
          <p:cNvPr id="11" name="Shape 9"/>
          <p:cNvSpPr/>
          <p:nvPr/>
        </p:nvSpPr>
        <p:spPr>
          <a:xfrm>
            <a:off x="3593592" y="4187952"/>
            <a:ext cx="2487168" cy="1234440"/>
          </a:xfrm>
          <a:prstGeom prst="roundRect">
            <a:avLst>
              <a:gd name="adj" fmla="val 4444"/>
            </a:avLst>
          </a:prstGeom>
          <a:solidFill>
            <a:srgbClr val="DDE6DC"/>
          </a:solidFill>
          <a:ln w="12700">
            <a:solidFill>
              <a:srgbClr val="D6D0C9"/>
            </a:solidFill>
            <a:prstDash val="solid"/>
          </a:ln>
        </p:spPr>
      </p:sp>
      <p:sp>
        <p:nvSpPr>
          <p:cNvPr id="12" name="Text 10"/>
          <p:cNvSpPr/>
          <p:nvPr/>
        </p:nvSpPr>
        <p:spPr>
          <a:xfrm>
            <a:off x="3703320" y="4407408"/>
            <a:ext cx="2267712" cy="256032"/>
          </a:xfrm>
          <a:prstGeom prst="rect">
            <a:avLst/>
          </a:prstGeom>
          <a:noFill/>
          <a:ln/>
        </p:spPr>
        <p:txBody>
          <a:bodyPr wrap="square" lIns="0" tIns="0" rIns="0" bIns="0" rtlCol="0" anchor="ctr">
            <a:normAutofit/>
          </a:bodyPr>
          <a:lstStyle/>
          <a:p>
            <a:pPr algn="ctr" indent="0" marL="0">
              <a:buNone/>
            </a:pPr>
            <a:r>
              <a:rPr lang="en-US" sz="1400" b="1" dirty="0">
                <a:solidFill>
                  <a:srgbClr val="7C3E2D"/>
                </a:solidFill>
              </a:rPr>
              <a:t>Community</a:t>
            </a:r>
            <a:endParaRPr lang="en-US" sz="1400" dirty="0"/>
          </a:p>
        </p:txBody>
      </p:sp>
      <p:sp>
        <p:nvSpPr>
          <p:cNvPr id="13" name="Text 11"/>
          <p:cNvSpPr/>
          <p:nvPr/>
        </p:nvSpPr>
        <p:spPr>
          <a:xfrm>
            <a:off x="3703320" y="4773168"/>
            <a:ext cx="2267712" cy="246888"/>
          </a:xfrm>
          <a:prstGeom prst="rect">
            <a:avLst/>
          </a:prstGeom>
          <a:noFill/>
          <a:ln/>
        </p:spPr>
        <p:txBody>
          <a:bodyPr wrap="square" lIns="0" tIns="0" rIns="0" bIns="0" rtlCol="0" anchor="ctr">
            <a:normAutofit/>
          </a:bodyPr>
          <a:lstStyle/>
          <a:p>
            <a:pPr algn="ctr" indent="0" marL="0">
              <a:buNone/>
            </a:pPr>
            <a:r>
              <a:rPr lang="en-US" sz="1350" dirty="0">
                <a:solidFill>
                  <a:srgbClr val="2E2925"/>
                </a:solidFill>
              </a:rPr>
              <a:t>→ Population</a:t>
            </a:r>
            <a:endParaRPr lang="en-US" sz="1350" dirty="0"/>
          </a:p>
        </p:txBody>
      </p:sp>
      <p:sp>
        <p:nvSpPr>
          <p:cNvPr id="14" name="Shape 12"/>
          <p:cNvSpPr/>
          <p:nvPr/>
        </p:nvSpPr>
        <p:spPr>
          <a:xfrm>
            <a:off x="6364224" y="4187952"/>
            <a:ext cx="2487168" cy="1234440"/>
          </a:xfrm>
          <a:prstGeom prst="roundRect">
            <a:avLst>
              <a:gd name="adj" fmla="val 4444"/>
            </a:avLst>
          </a:prstGeom>
          <a:solidFill>
            <a:srgbClr val="DCE7EE"/>
          </a:solidFill>
          <a:ln w="12700">
            <a:solidFill>
              <a:srgbClr val="D6D0C9"/>
            </a:solidFill>
            <a:prstDash val="solid"/>
          </a:ln>
        </p:spPr>
      </p:sp>
      <p:sp>
        <p:nvSpPr>
          <p:cNvPr id="15" name="Text 13"/>
          <p:cNvSpPr/>
          <p:nvPr/>
        </p:nvSpPr>
        <p:spPr>
          <a:xfrm>
            <a:off x="6473952" y="4407408"/>
            <a:ext cx="2267712" cy="256032"/>
          </a:xfrm>
          <a:prstGeom prst="rect">
            <a:avLst/>
          </a:prstGeom>
          <a:noFill/>
          <a:ln/>
        </p:spPr>
        <p:txBody>
          <a:bodyPr wrap="square" lIns="0" tIns="0" rIns="0" bIns="0" rtlCol="0" anchor="ctr">
            <a:normAutofit/>
          </a:bodyPr>
          <a:lstStyle/>
          <a:p>
            <a:pPr algn="ctr" indent="0" marL="0">
              <a:buNone/>
            </a:pPr>
            <a:r>
              <a:rPr lang="en-US" sz="1400" b="1" dirty="0">
                <a:solidFill>
                  <a:srgbClr val="7C3E2D"/>
                </a:solidFill>
              </a:rPr>
              <a:t>Territorial demarcation</a:t>
            </a:r>
            <a:endParaRPr lang="en-US" sz="1400" dirty="0"/>
          </a:p>
        </p:txBody>
      </p:sp>
      <p:sp>
        <p:nvSpPr>
          <p:cNvPr id="16" name="Text 14"/>
          <p:cNvSpPr/>
          <p:nvPr/>
        </p:nvSpPr>
        <p:spPr>
          <a:xfrm>
            <a:off x="6473952" y="4773168"/>
            <a:ext cx="2267712" cy="246888"/>
          </a:xfrm>
          <a:prstGeom prst="rect">
            <a:avLst/>
          </a:prstGeom>
          <a:noFill/>
          <a:ln/>
        </p:spPr>
        <p:txBody>
          <a:bodyPr wrap="square" lIns="0" tIns="0" rIns="0" bIns="0" rtlCol="0" anchor="ctr">
            <a:normAutofit/>
          </a:bodyPr>
          <a:lstStyle/>
          <a:p>
            <a:pPr algn="ctr" indent="0" marL="0">
              <a:buNone/>
            </a:pPr>
            <a:r>
              <a:rPr lang="en-US" sz="1350" dirty="0">
                <a:solidFill>
                  <a:srgbClr val="2E2925"/>
                </a:solidFill>
              </a:rPr>
              <a:t>→ Territory</a:t>
            </a:r>
            <a:endParaRPr lang="en-US" sz="1350" dirty="0"/>
          </a:p>
        </p:txBody>
      </p:sp>
      <p:sp>
        <p:nvSpPr>
          <p:cNvPr id="17" name="Shape 15"/>
          <p:cNvSpPr/>
          <p:nvPr/>
        </p:nvSpPr>
        <p:spPr>
          <a:xfrm>
            <a:off x="9134856" y="4187952"/>
            <a:ext cx="2487168" cy="1234440"/>
          </a:xfrm>
          <a:prstGeom prst="roundRect">
            <a:avLst>
              <a:gd name="adj" fmla="val 4444"/>
            </a:avLst>
          </a:prstGeom>
          <a:solidFill>
            <a:srgbClr val="DDE6DC"/>
          </a:solidFill>
          <a:ln w="12700">
            <a:solidFill>
              <a:srgbClr val="D6D0C9"/>
            </a:solidFill>
            <a:prstDash val="solid"/>
          </a:ln>
        </p:spPr>
      </p:sp>
      <p:sp>
        <p:nvSpPr>
          <p:cNvPr id="18" name="Text 16"/>
          <p:cNvSpPr/>
          <p:nvPr/>
        </p:nvSpPr>
        <p:spPr>
          <a:xfrm>
            <a:off x="9244584" y="4407408"/>
            <a:ext cx="2267712" cy="256032"/>
          </a:xfrm>
          <a:prstGeom prst="rect">
            <a:avLst/>
          </a:prstGeom>
          <a:noFill/>
          <a:ln/>
        </p:spPr>
        <p:txBody>
          <a:bodyPr wrap="square" lIns="0" tIns="0" rIns="0" bIns="0" rtlCol="0" anchor="ctr">
            <a:normAutofit/>
          </a:bodyPr>
          <a:lstStyle/>
          <a:p>
            <a:pPr algn="ctr" indent="0" marL="0">
              <a:buNone/>
            </a:pPr>
            <a:r>
              <a:rPr lang="en-US" sz="1400" b="1" dirty="0">
                <a:solidFill>
                  <a:srgbClr val="7C3E2D"/>
                </a:solidFill>
              </a:rPr>
              <a:t>Coercive legal power</a:t>
            </a:r>
            <a:endParaRPr lang="en-US" sz="1400" dirty="0"/>
          </a:p>
        </p:txBody>
      </p:sp>
      <p:sp>
        <p:nvSpPr>
          <p:cNvPr id="19" name="Text 17"/>
          <p:cNvSpPr/>
          <p:nvPr/>
        </p:nvSpPr>
        <p:spPr>
          <a:xfrm>
            <a:off x="9244584" y="4773168"/>
            <a:ext cx="2267712" cy="246888"/>
          </a:xfrm>
          <a:prstGeom prst="rect">
            <a:avLst/>
          </a:prstGeom>
          <a:noFill/>
          <a:ln/>
        </p:spPr>
        <p:txBody>
          <a:bodyPr wrap="square" lIns="0" tIns="0" rIns="0" bIns="0" rtlCol="0" anchor="ctr">
            <a:normAutofit/>
          </a:bodyPr>
          <a:lstStyle/>
          <a:p>
            <a:pPr algn="ctr" indent="0" marL="0">
              <a:buNone/>
            </a:pPr>
            <a:r>
              <a:rPr lang="en-US" sz="1350" dirty="0">
                <a:solidFill>
                  <a:srgbClr val="2E2925"/>
                </a:solidFill>
              </a:rPr>
              <a:t>→ Sovereignty</a:t>
            </a:r>
            <a:endParaRPr lang="en-US" sz="1350" dirty="0"/>
          </a:p>
        </p:txBody>
      </p:sp>
      <p:sp>
        <p:nvSpPr>
          <p:cNvPr id="25" name="Slide Number Placeholder 0"/>
          <p:cNvSpPr>
            <a:spLocks noGrp="1"/>
          </p:cNvSpPr>
          <p:nvPr>
            <p:ph type="sldNum" sz="quarter" idx="4294967295"/>
          </p:nvPr>
        </p:nvSpPr>
        <p:spPr>
          <a:xfrm>
            <a:off x="11722608" y="6437376"/>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746B63"/>
                </a:solidFill>
              </a:defRPr>
            </a:lvl1pPr>
          </a:lstStyle>
          <a:p>
            <a:pPr algn="l"/>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94360" y="420624"/>
            <a:ext cx="10972800" cy="457200"/>
          </a:xfrm>
          <a:prstGeom prst="rect">
            <a:avLst/>
          </a:prstGeom>
          <a:noFill/>
          <a:ln/>
        </p:spPr>
        <p:txBody>
          <a:bodyPr wrap="square" lIns="0" tIns="0" rIns="0" bIns="0" rtlCol="0" anchor="ctr">
            <a:normAutofit/>
          </a:bodyPr>
          <a:lstStyle/>
          <a:p>
            <a:pPr indent="0" marL="0">
              <a:buNone/>
            </a:pPr>
            <a:r>
              <a:rPr lang="en-US" sz="2700" b="1" dirty="0">
                <a:solidFill>
                  <a:srgbClr val="2E2925"/>
                </a:solidFill>
                <a:latin typeface="Aptos Display" pitchFamily="34" charset="0"/>
                <a:ea typeface="Aptos Display" pitchFamily="34" charset="-122"/>
                <a:cs typeface="Aptos Display" pitchFamily="34" charset="-120"/>
              </a:rPr>
              <a:t>J. W. Garner: The Four Elements Clearly Stated</a:t>
            </a:r>
            <a:endParaRPr lang="en-US" sz="2700" dirty="0"/>
          </a:p>
        </p:txBody>
      </p:sp>
      <p:sp>
        <p:nvSpPr>
          <p:cNvPr id="3" name="Text 1"/>
          <p:cNvSpPr/>
          <p:nvPr/>
        </p:nvSpPr>
        <p:spPr>
          <a:xfrm>
            <a:off x="621792" y="896112"/>
            <a:ext cx="10789920" cy="292608"/>
          </a:xfrm>
          <a:prstGeom prst="rect">
            <a:avLst/>
          </a:prstGeom>
          <a:noFill/>
          <a:ln/>
        </p:spPr>
        <p:txBody>
          <a:bodyPr wrap="square" lIns="0" tIns="0" rIns="0" bIns="0" rtlCol="0" anchor="ctr">
            <a:normAutofit/>
          </a:bodyPr>
          <a:lstStyle/>
          <a:p>
            <a:pPr indent="0" marL="0">
              <a:buNone/>
            </a:pPr>
            <a:r>
              <a:rPr lang="en-US" sz="1150" dirty="0">
                <a:solidFill>
                  <a:srgbClr val="6E655E"/>
                </a:solidFill>
              </a:rPr>
              <a:t>One of the easiest definitions to use in an examination answer.</a:t>
            </a:r>
            <a:endParaRPr lang="en-US" sz="1150" dirty="0"/>
          </a:p>
        </p:txBody>
      </p:sp>
      <p:sp>
        <p:nvSpPr>
          <p:cNvPr id="4" name="Shape 2"/>
          <p:cNvSpPr/>
          <p:nvPr/>
        </p:nvSpPr>
        <p:spPr>
          <a:xfrm>
            <a:off x="868680" y="1234440"/>
            <a:ext cx="10469880" cy="2377440"/>
          </a:xfrm>
          <a:prstGeom prst="roundRect">
            <a:avLst>
              <a:gd name="adj" fmla="val 2308"/>
            </a:avLst>
          </a:prstGeom>
          <a:solidFill>
            <a:srgbClr val="FFFDF9"/>
          </a:solidFill>
          <a:ln w="12700">
            <a:solidFill>
              <a:srgbClr val="D6CDC5"/>
            </a:solidFill>
            <a:prstDash val="solid"/>
          </a:ln>
        </p:spPr>
      </p:sp>
      <p:sp>
        <p:nvSpPr>
          <p:cNvPr id="5" name="Text 3"/>
          <p:cNvSpPr/>
          <p:nvPr/>
        </p:nvSpPr>
        <p:spPr>
          <a:xfrm>
            <a:off x="1161288" y="1490472"/>
            <a:ext cx="9884664" cy="1719072"/>
          </a:xfrm>
          <a:prstGeom prst="rect">
            <a:avLst/>
          </a:prstGeom>
          <a:noFill/>
          <a:ln/>
        </p:spPr>
        <p:txBody>
          <a:bodyPr wrap="square" lIns="0" tIns="0" rIns="0" bIns="0" rtlCol="0" anchor="ctr">
            <a:normAutofit/>
          </a:bodyPr>
          <a:lstStyle/>
          <a:p>
            <a:pPr indent="0" marL="0">
              <a:buNone/>
            </a:pPr>
            <a:r>
              <a:rPr lang="en-US" sz="1800" i="1" dirty="0">
                <a:solidFill>
                  <a:srgbClr val="2E2925"/>
                </a:solidFill>
              </a:rPr>
              <a:t>“a community of persons more or less numerous, permanently occupying a definite territory, independent, or nearly so, of external control, and possessing an organized government to which a great body of inhabitants render habitual obedience”</a:t>
            </a:r>
            <a:endParaRPr lang="en-US" sz="1800" dirty="0"/>
          </a:p>
        </p:txBody>
      </p:sp>
      <p:sp>
        <p:nvSpPr>
          <p:cNvPr id="6" name="Text 4"/>
          <p:cNvSpPr/>
          <p:nvPr/>
        </p:nvSpPr>
        <p:spPr>
          <a:xfrm>
            <a:off x="1161288" y="3227832"/>
            <a:ext cx="9884664" cy="201168"/>
          </a:xfrm>
          <a:prstGeom prst="rect">
            <a:avLst/>
          </a:prstGeom>
          <a:noFill/>
          <a:ln/>
        </p:spPr>
        <p:txBody>
          <a:bodyPr wrap="square" lIns="0" tIns="0" rIns="0" bIns="0" rtlCol="0" anchor="ctr"/>
          <a:lstStyle/>
          <a:p>
            <a:pPr algn="r" indent="0" marL="0">
              <a:buNone/>
            </a:pPr>
            <a:r>
              <a:rPr lang="en-US" sz="1150" b="1" dirty="0">
                <a:solidFill>
                  <a:srgbClr val="7C3E2D"/>
                </a:solidFill>
              </a:rPr>
              <a:t>— J. W. Garner</a:t>
            </a:r>
            <a:endParaRPr lang="en-US" sz="1150" dirty="0"/>
          </a:p>
        </p:txBody>
      </p:sp>
      <p:sp>
        <p:nvSpPr>
          <p:cNvPr id="7" name="Shape 5"/>
          <p:cNvSpPr/>
          <p:nvPr/>
        </p:nvSpPr>
        <p:spPr>
          <a:xfrm>
            <a:off x="768096" y="4160520"/>
            <a:ext cx="2560320" cy="1170432"/>
          </a:xfrm>
          <a:prstGeom prst="roundRect">
            <a:avLst>
              <a:gd name="adj" fmla="val 4688"/>
            </a:avLst>
          </a:prstGeom>
          <a:solidFill>
            <a:srgbClr val="DCE7EE"/>
          </a:solidFill>
          <a:ln w="12700">
            <a:solidFill>
              <a:srgbClr val="D6D0C9"/>
            </a:solidFill>
            <a:prstDash val="solid"/>
          </a:ln>
        </p:spPr>
      </p:sp>
      <p:sp>
        <p:nvSpPr>
          <p:cNvPr id="8" name="Text 6"/>
          <p:cNvSpPr/>
          <p:nvPr/>
        </p:nvSpPr>
        <p:spPr>
          <a:xfrm>
            <a:off x="859536" y="4370832"/>
            <a:ext cx="2377440" cy="219456"/>
          </a:xfrm>
          <a:prstGeom prst="rect">
            <a:avLst/>
          </a:prstGeom>
          <a:noFill/>
          <a:ln/>
        </p:spPr>
        <p:txBody>
          <a:bodyPr wrap="square" lIns="0" tIns="0" rIns="0" bIns="0" rtlCol="0" anchor="ctr"/>
          <a:lstStyle/>
          <a:p>
            <a:pPr algn="ctr" indent="0" marL="0">
              <a:buNone/>
            </a:pPr>
            <a:r>
              <a:rPr lang="en-US" sz="1320" b="1" dirty="0">
                <a:solidFill>
                  <a:srgbClr val="7C3E2D"/>
                </a:solidFill>
              </a:rPr>
              <a:t>PEOPLE</a:t>
            </a:r>
            <a:endParaRPr lang="en-US" sz="1320" dirty="0"/>
          </a:p>
        </p:txBody>
      </p:sp>
      <p:sp>
        <p:nvSpPr>
          <p:cNvPr id="9" name="Text 7"/>
          <p:cNvSpPr/>
          <p:nvPr/>
        </p:nvSpPr>
        <p:spPr>
          <a:xfrm>
            <a:off x="905256" y="4736592"/>
            <a:ext cx="2286000" cy="256032"/>
          </a:xfrm>
          <a:prstGeom prst="rect">
            <a:avLst/>
          </a:prstGeom>
          <a:noFill/>
          <a:ln/>
        </p:spPr>
        <p:txBody>
          <a:bodyPr wrap="square" lIns="0" tIns="0" rIns="0" bIns="0" rtlCol="0" anchor="ctr">
            <a:normAutofit/>
          </a:bodyPr>
          <a:lstStyle/>
          <a:p>
            <a:pPr algn="ctr" indent="0" marL="0">
              <a:buNone/>
            </a:pPr>
            <a:r>
              <a:rPr lang="en-US" sz="1180" dirty="0">
                <a:solidFill>
                  <a:srgbClr val="2E2925"/>
                </a:solidFill>
              </a:rPr>
              <a:t>community of persons</a:t>
            </a:r>
            <a:endParaRPr lang="en-US" sz="1180" dirty="0"/>
          </a:p>
        </p:txBody>
      </p:sp>
      <p:sp>
        <p:nvSpPr>
          <p:cNvPr id="10" name="Shape 8"/>
          <p:cNvSpPr/>
          <p:nvPr/>
        </p:nvSpPr>
        <p:spPr>
          <a:xfrm>
            <a:off x="3602736" y="4160520"/>
            <a:ext cx="2560320" cy="1170432"/>
          </a:xfrm>
          <a:prstGeom prst="roundRect">
            <a:avLst>
              <a:gd name="adj" fmla="val 4688"/>
            </a:avLst>
          </a:prstGeom>
          <a:solidFill>
            <a:srgbClr val="DDE6DC"/>
          </a:solidFill>
          <a:ln w="12700">
            <a:solidFill>
              <a:srgbClr val="D6D0C9"/>
            </a:solidFill>
            <a:prstDash val="solid"/>
          </a:ln>
        </p:spPr>
      </p:sp>
      <p:sp>
        <p:nvSpPr>
          <p:cNvPr id="11" name="Text 9"/>
          <p:cNvSpPr/>
          <p:nvPr/>
        </p:nvSpPr>
        <p:spPr>
          <a:xfrm>
            <a:off x="3694176" y="4370832"/>
            <a:ext cx="2377440" cy="219456"/>
          </a:xfrm>
          <a:prstGeom prst="rect">
            <a:avLst/>
          </a:prstGeom>
          <a:noFill/>
          <a:ln/>
        </p:spPr>
        <p:txBody>
          <a:bodyPr wrap="square" lIns="0" tIns="0" rIns="0" bIns="0" rtlCol="0" anchor="ctr"/>
          <a:lstStyle/>
          <a:p>
            <a:pPr algn="ctr" indent="0" marL="0">
              <a:buNone/>
            </a:pPr>
            <a:r>
              <a:rPr lang="en-US" sz="1320" b="1" dirty="0">
                <a:solidFill>
                  <a:srgbClr val="7C3E2D"/>
                </a:solidFill>
              </a:rPr>
              <a:t>TERRITORY</a:t>
            </a:r>
            <a:endParaRPr lang="en-US" sz="1320" dirty="0"/>
          </a:p>
        </p:txBody>
      </p:sp>
      <p:sp>
        <p:nvSpPr>
          <p:cNvPr id="12" name="Text 10"/>
          <p:cNvSpPr/>
          <p:nvPr/>
        </p:nvSpPr>
        <p:spPr>
          <a:xfrm>
            <a:off x="3739896" y="4736592"/>
            <a:ext cx="2286000" cy="256032"/>
          </a:xfrm>
          <a:prstGeom prst="rect">
            <a:avLst/>
          </a:prstGeom>
          <a:noFill/>
          <a:ln/>
        </p:spPr>
        <p:txBody>
          <a:bodyPr wrap="square" lIns="0" tIns="0" rIns="0" bIns="0" rtlCol="0" anchor="ctr">
            <a:normAutofit/>
          </a:bodyPr>
          <a:lstStyle/>
          <a:p>
            <a:pPr algn="ctr" indent="0" marL="0">
              <a:buNone/>
            </a:pPr>
            <a:r>
              <a:rPr lang="en-US" sz="1180" dirty="0">
                <a:solidFill>
                  <a:srgbClr val="2E2925"/>
                </a:solidFill>
              </a:rPr>
              <a:t>definite territory</a:t>
            </a:r>
            <a:endParaRPr lang="en-US" sz="1180" dirty="0"/>
          </a:p>
        </p:txBody>
      </p:sp>
      <p:sp>
        <p:nvSpPr>
          <p:cNvPr id="13" name="Shape 11"/>
          <p:cNvSpPr/>
          <p:nvPr/>
        </p:nvSpPr>
        <p:spPr>
          <a:xfrm>
            <a:off x="6437376" y="4160520"/>
            <a:ext cx="2560320" cy="1170432"/>
          </a:xfrm>
          <a:prstGeom prst="roundRect">
            <a:avLst>
              <a:gd name="adj" fmla="val 4688"/>
            </a:avLst>
          </a:prstGeom>
          <a:solidFill>
            <a:srgbClr val="F1E1D6"/>
          </a:solidFill>
          <a:ln w="12700">
            <a:solidFill>
              <a:srgbClr val="D6D0C9"/>
            </a:solidFill>
            <a:prstDash val="solid"/>
          </a:ln>
        </p:spPr>
      </p:sp>
      <p:sp>
        <p:nvSpPr>
          <p:cNvPr id="14" name="Text 12"/>
          <p:cNvSpPr/>
          <p:nvPr/>
        </p:nvSpPr>
        <p:spPr>
          <a:xfrm>
            <a:off x="6528816" y="4370832"/>
            <a:ext cx="2377440" cy="219456"/>
          </a:xfrm>
          <a:prstGeom prst="rect">
            <a:avLst/>
          </a:prstGeom>
          <a:noFill/>
          <a:ln/>
        </p:spPr>
        <p:txBody>
          <a:bodyPr wrap="square" lIns="0" tIns="0" rIns="0" bIns="0" rtlCol="0" anchor="ctr"/>
          <a:lstStyle/>
          <a:p>
            <a:pPr algn="ctr" indent="0" marL="0">
              <a:buNone/>
            </a:pPr>
            <a:r>
              <a:rPr lang="en-US" sz="1320" b="1" dirty="0">
                <a:solidFill>
                  <a:srgbClr val="7C3E2D"/>
                </a:solidFill>
              </a:rPr>
              <a:t>GOVERNMENT</a:t>
            </a:r>
            <a:endParaRPr lang="en-US" sz="1320" dirty="0"/>
          </a:p>
        </p:txBody>
      </p:sp>
      <p:sp>
        <p:nvSpPr>
          <p:cNvPr id="15" name="Text 13"/>
          <p:cNvSpPr/>
          <p:nvPr/>
        </p:nvSpPr>
        <p:spPr>
          <a:xfrm>
            <a:off x="6574536" y="4736592"/>
            <a:ext cx="2286000" cy="256032"/>
          </a:xfrm>
          <a:prstGeom prst="rect">
            <a:avLst/>
          </a:prstGeom>
          <a:noFill/>
          <a:ln/>
        </p:spPr>
        <p:txBody>
          <a:bodyPr wrap="square" lIns="0" tIns="0" rIns="0" bIns="0" rtlCol="0" anchor="ctr">
            <a:normAutofit/>
          </a:bodyPr>
          <a:lstStyle/>
          <a:p>
            <a:pPr algn="ctr" indent="0" marL="0">
              <a:buNone/>
            </a:pPr>
            <a:r>
              <a:rPr lang="en-US" sz="1180" dirty="0">
                <a:solidFill>
                  <a:srgbClr val="2E2925"/>
                </a:solidFill>
              </a:rPr>
              <a:t>organized government</a:t>
            </a:r>
            <a:endParaRPr lang="en-US" sz="1180" dirty="0"/>
          </a:p>
        </p:txBody>
      </p:sp>
      <p:sp>
        <p:nvSpPr>
          <p:cNvPr id="16" name="Shape 14"/>
          <p:cNvSpPr/>
          <p:nvPr/>
        </p:nvSpPr>
        <p:spPr>
          <a:xfrm>
            <a:off x="9272016" y="4160520"/>
            <a:ext cx="2560320" cy="1170432"/>
          </a:xfrm>
          <a:prstGeom prst="roundRect">
            <a:avLst>
              <a:gd name="adj" fmla="val 4688"/>
            </a:avLst>
          </a:prstGeom>
          <a:solidFill>
            <a:srgbClr val="EFE9E2"/>
          </a:solidFill>
          <a:ln w="12700">
            <a:solidFill>
              <a:srgbClr val="D6D0C9"/>
            </a:solidFill>
            <a:prstDash val="solid"/>
          </a:ln>
        </p:spPr>
      </p:sp>
      <p:sp>
        <p:nvSpPr>
          <p:cNvPr id="17" name="Text 15"/>
          <p:cNvSpPr/>
          <p:nvPr/>
        </p:nvSpPr>
        <p:spPr>
          <a:xfrm>
            <a:off x="9363456" y="4370832"/>
            <a:ext cx="2377440" cy="219456"/>
          </a:xfrm>
          <a:prstGeom prst="rect">
            <a:avLst/>
          </a:prstGeom>
          <a:noFill/>
          <a:ln/>
        </p:spPr>
        <p:txBody>
          <a:bodyPr wrap="square" lIns="0" tIns="0" rIns="0" bIns="0" rtlCol="0" anchor="ctr"/>
          <a:lstStyle/>
          <a:p>
            <a:pPr algn="ctr" indent="0" marL="0">
              <a:buNone/>
            </a:pPr>
            <a:r>
              <a:rPr lang="en-US" sz="1320" b="1" dirty="0">
                <a:solidFill>
                  <a:srgbClr val="7C3E2D"/>
                </a:solidFill>
              </a:rPr>
              <a:t>SOVEREIGNTY</a:t>
            </a:r>
            <a:endParaRPr lang="en-US" sz="1320" dirty="0"/>
          </a:p>
        </p:txBody>
      </p:sp>
      <p:sp>
        <p:nvSpPr>
          <p:cNvPr id="18" name="Text 16"/>
          <p:cNvSpPr/>
          <p:nvPr/>
        </p:nvSpPr>
        <p:spPr>
          <a:xfrm>
            <a:off x="9409176" y="4736592"/>
            <a:ext cx="2286000" cy="256032"/>
          </a:xfrm>
          <a:prstGeom prst="rect">
            <a:avLst/>
          </a:prstGeom>
          <a:noFill/>
          <a:ln/>
        </p:spPr>
        <p:txBody>
          <a:bodyPr wrap="square" lIns="0" tIns="0" rIns="0" bIns="0" rtlCol="0" anchor="ctr">
            <a:normAutofit/>
          </a:bodyPr>
          <a:lstStyle/>
          <a:p>
            <a:pPr algn="ctr" indent="0" marL="0">
              <a:buNone/>
            </a:pPr>
            <a:r>
              <a:rPr lang="en-US" sz="1180" dirty="0">
                <a:solidFill>
                  <a:srgbClr val="2E2925"/>
                </a:solidFill>
              </a:rPr>
              <a:t>independence + habitual obedience</a:t>
            </a:r>
            <a:endParaRPr lang="en-US" sz="1180" dirty="0"/>
          </a:p>
        </p:txBody>
      </p:sp>
      <p:sp>
        <p:nvSpPr>
          <p:cNvPr id="19" name="Text 17"/>
          <p:cNvSpPr/>
          <p:nvPr/>
        </p:nvSpPr>
        <p:spPr>
          <a:xfrm>
            <a:off x="2788920" y="5650992"/>
            <a:ext cx="6629400" cy="320040"/>
          </a:xfrm>
          <a:prstGeom prst="rect">
            <a:avLst/>
          </a:prstGeom>
          <a:noFill/>
          <a:ln/>
        </p:spPr>
        <p:txBody>
          <a:bodyPr wrap="square" lIns="0" tIns="0" rIns="0" bIns="0" rtlCol="0" anchor="ctr"/>
          <a:lstStyle/>
          <a:p>
            <a:pPr algn="ctr" indent="0" marL="0">
              <a:buNone/>
            </a:pPr>
            <a:r>
              <a:rPr lang="en-US" sz="1400" b="1" dirty="0">
                <a:solidFill>
                  <a:srgbClr val="2E2925"/>
                </a:solidFill>
              </a:rPr>
              <a:t>Memory key: P–T–G–S = People, Territory, Government, Sovereignty</a:t>
            </a:r>
            <a:endParaRPr lang="en-US" sz="1400" dirty="0"/>
          </a:p>
        </p:txBody>
      </p:sp>
      <p:sp>
        <p:nvSpPr>
          <p:cNvPr id="25" name="Slide Number Placeholder 0"/>
          <p:cNvSpPr>
            <a:spLocks noGrp="1"/>
          </p:cNvSpPr>
          <p:nvPr>
            <p:ph type="sldNum" sz="quarter" idx="4294967295"/>
          </p:nvPr>
        </p:nvSpPr>
        <p:spPr>
          <a:xfrm>
            <a:off x="11722608" y="6437376"/>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746B63"/>
                </a:solidFill>
              </a:defRPr>
            </a:lvl1pPr>
          </a:lstStyle>
          <a:p>
            <a:pPr algn="l"/>
            <a:fld id="{F7021451-1387-4CA6-816F-3879F97B5CBC}" type="slidenum">
              <a:rPr b="0" lang="en-US"/>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94360" y="420624"/>
            <a:ext cx="10972800" cy="457200"/>
          </a:xfrm>
          <a:prstGeom prst="rect">
            <a:avLst/>
          </a:prstGeom>
          <a:noFill/>
          <a:ln/>
        </p:spPr>
        <p:txBody>
          <a:bodyPr wrap="square" lIns="0" tIns="0" rIns="0" bIns="0" rtlCol="0" anchor="ctr">
            <a:normAutofit/>
          </a:bodyPr>
          <a:lstStyle/>
          <a:p>
            <a:pPr indent="0" marL="0">
              <a:buNone/>
            </a:pPr>
            <a:r>
              <a:rPr lang="en-US" sz="2700" b="1" dirty="0">
                <a:solidFill>
                  <a:srgbClr val="2E2925"/>
                </a:solidFill>
                <a:latin typeface="Aptos Display" pitchFamily="34" charset="0"/>
                <a:ea typeface="Aptos Display" pitchFamily="34" charset="-122"/>
                <a:cs typeface="Aptos Display" pitchFamily="34" charset="-120"/>
              </a:rPr>
              <a:t>Jean Bodin: Sovereignty Distinguishes the State</a:t>
            </a:r>
            <a:endParaRPr lang="en-US" sz="2700" dirty="0"/>
          </a:p>
        </p:txBody>
      </p:sp>
      <p:sp>
        <p:nvSpPr>
          <p:cNvPr id="3" name="Text 1"/>
          <p:cNvSpPr/>
          <p:nvPr/>
        </p:nvSpPr>
        <p:spPr>
          <a:xfrm>
            <a:off x="621792" y="896112"/>
            <a:ext cx="10789920" cy="292608"/>
          </a:xfrm>
          <a:prstGeom prst="rect">
            <a:avLst/>
          </a:prstGeom>
          <a:noFill/>
          <a:ln/>
        </p:spPr>
        <p:txBody>
          <a:bodyPr wrap="square" lIns="0" tIns="0" rIns="0" bIns="0" rtlCol="0" anchor="ctr">
            <a:normAutofit/>
          </a:bodyPr>
          <a:lstStyle/>
          <a:p>
            <a:pPr indent="0" marL="0">
              <a:buNone/>
            </a:pPr>
            <a:r>
              <a:rPr lang="en-US" sz="1150" dirty="0">
                <a:solidFill>
                  <a:srgbClr val="6E655E"/>
                </a:solidFill>
              </a:rPr>
              <a:t>Supreme power is the key characteristic.</a:t>
            </a:r>
            <a:endParaRPr lang="en-US" sz="1150" dirty="0"/>
          </a:p>
        </p:txBody>
      </p:sp>
      <p:sp>
        <p:nvSpPr>
          <p:cNvPr id="4" name="Shape 2"/>
          <p:cNvSpPr/>
          <p:nvPr/>
        </p:nvSpPr>
        <p:spPr>
          <a:xfrm>
            <a:off x="822960" y="1389888"/>
            <a:ext cx="6400800" cy="2468880"/>
          </a:xfrm>
          <a:prstGeom prst="roundRect">
            <a:avLst>
              <a:gd name="adj" fmla="val 2222"/>
            </a:avLst>
          </a:prstGeom>
          <a:solidFill>
            <a:srgbClr val="FFFDF9"/>
          </a:solidFill>
          <a:ln w="12700">
            <a:solidFill>
              <a:srgbClr val="D6CDC5"/>
            </a:solidFill>
            <a:prstDash val="solid"/>
          </a:ln>
        </p:spPr>
      </p:sp>
      <p:sp>
        <p:nvSpPr>
          <p:cNvPr id="5" name="Text 3"/>
          <p:cNvSpPr/>
          <p:nvPr/>
        </p:nvSpPr>
        <p:spPr>
          <a:xfrm>
            <a:off x="1115568" y="1645920"/>
            <a:ext cx="5815584" cy="1810512"/>
          </a:xfrm>
          <a:prstGeom prst="rect">
            <a:avLst/>
          </a:prstGeom>
          <a:noFill/>
          <a:ln/>
        </p:spPr>
        <p:txBody>
          <a:bodyPr wrap="square" lIns="0" tIns="0" rIns="0" bIns="0" rtlCol="0" anchor="ctr">
            <a:normAutofit/>
          </a:bodyPr>
          <a:lstStyle/>
          <a:p>
            <a:pPr indent="0" marL="0">
              <a:buNone/>
            </a:pPr>
            <a:r>
              <a:rPr lang="en-US" sz="1800" i="1" dirty="0">
                <a:solidFill>
                  <a:srgbClr val="2E2925"/>
                </a:solidFill>
              </a:rPr>
              <a:t>“an association of families and their common affairs governed by a supreme power and by reason”</a:t>
            </a:r>
            <a:endParaRPr lang="en-US" sz="1800" dirty="0"/>
          </a:p>
        </p:txBody>
      </p:sp>
      <p:sp>
        <p:nvSpPr>
          <p:cNvPr id="6" name="Text 4"/>
          <p:cNvSpPr/>
          <p:nvPr/>
        </p:nvSpPr>
        <p:spPr>
          <a:xfrm>
            <a:off x="1115568" y="3474720"/>
            <a:ext cx="5815584" cy="201168"/>
          </a:xfrm>
          <a:prstGeom prst="rect">
            <a:avLst/>
          </a:prstGeom>
          <a:noFill/>
          <a:ln/>
        </p:spPr>
        <p:txBody>
          <a:bodyPr wrap="square" lIns="0" tIns="0" rIns="0" bIns="0" rtlCol="0" anchor="ctr"/>
          <a:lstStyle/>
          <a:p>
            <a:pPr algn="r" indent="0" marL="0">
              <a:buNone/>
            </a:pPr>
            <a:r>
              <a:rPr lang="en-US" sz="1150" b="1" dirty="0">
                <a:solidFill>
                  <a:srgbClr val="7C3E2D"/>
                </a:solidFill>
              </a:rPr>
              <a:t>— Jean Bodin</a:t>
            </a:r>
            <a:endParaRPr lang="en-US" sz="1150" dirty="0"/>
          </a:p>
        </p:txBody>
      </p:sp>
      <p:sp>
        <p:nvSpPr>
          <p:cNvPr id="7" name="Shape 5"/>
          <p:cNvSpPr/>
          <p:nvPr/>
        </p:nvSpPr>
        <p:spPr>
          <a:xfrm>
            <a:off x="7452360" y="1389888"/>
            <a:ext cx="3886200" cy="2468880"/>
          </a:xfrm>
          <a:prstGeom prst="roundRect">
            <a:avLst>
              <a:gd name="adj" fmla="val 2963"/>
            </a:avLst>
          </a:prstGeom>
          <a:solidFill>
            <a:srgbClr val="F1E1D6"/>
          </a:solidFill>
          <a:ln w="12700">
            <a:solidFill>
              <a:srgbClr val="DED6CE"/>
            </a:solidFill>
            <a:prstDash val="solid"/>
          </a:ln>
        </p:spPr>
      </p:sp>
      <p:sp>
        <p:nvSpPr>
          <p:cNvPr id="8" name="Text 6"/>
          <p:cNvSpPr/>
          <p:nvPr/>
        </p:nvSpPr>
        <p:spPr>
          <a:xfrm>
            <a:off x="7671816" y="1591056"/>
            <a:ext cx="3447288" cy="310896"/>
          </a:xfrm>
          <a:prstGeom prst="rect">
            <a:avLst/>
          </a:prstGeom>
          <a:noFill/>
          <a:ln/>
        </p:spPr>
        <p:txBody>
          <a:bodyPr wrap="square" lIns="0" tIns="0" rIns="0" bIns="0" rtlCol="0" anchor="ctr">
            <a:normAutofit/>
          </a:bodyPr>
          <a:lstStyle/>
          <a:p>
            <a:pPr indent="0" marL="0">
              <a:buNone/>
            </a:pPr>
            <a:r>
              <a:rPr lang="en-US" sz="1700" b="1" dirty="0">
                <a:solidFill>
                  <a:srgbClr val="7C3E2D"/>
                </a:solidFill>
              </a:rPr>
              <a:t>What is important?</a:t>
            </a:r>
            <a:endParaRPr lang="en-US" sz="1700" dirty="0"/>
          </a:p>
        </p:txBody>
      </p:sp>
      <p:sp>
        <p:nvSpPr>
          <p:cNvPr id="9" name="Text 7"/>
          <p:cNvSpPr/>
          <p:nvPr/>
        </p:nvSpPr>
        <p:spPr>
          <a:xfrm>
            <a:off x="7671816" y="2048256"/>
            <a:ext cx="3447288" cy="1609344"/>
          </a:xfrm>
          <a:prstGeom prst="rect">
            <a:avLst/>
          </a:prstGeom>
          <a:noFill/>
          <a:ln/>
        </p:spPr>
        <p:txBody>
          <a:bodyPr wrap="square" lIns="254" tIns="254" rIns="254" bIns="254" rtlCol="0" anchor="t">
            <a:normAutofit/>
          </a:bodyPr>
          <a:lstStyle/>
          <a:p>
            <a:pPr indent="0" marL="0">
              <a:buNone/>
            </a:pPr>
            <a:r>
              <a:rPr lang="en-US" sz="1400" dirty="0">
                <a:solidFill>
                  <a:srgbClr val="2E2925"/>
                </a:solidFill>
              </a:rPr>
              <a:t>Bodin emphasizes supreme power—sovereignty—as the feature that distinguishes the State from other social groupings, including the family.</a:t>
            </a:r>
            <a:endParaRPr lang="en-US" sz="1400" dirty="0"/>
          </a:p>
        </p:txBody>
      </p:sp>
      <p:sp>
        <p:nvSpPr>
          <p:cNvPr id="10" name="Text 8"/>
          <p:cNvSpPr/>
          <p:nvPr/>
        </p:nvSpPr>
        <p:spPr>
          <a:xfrm>
            <a:off x="896112" y="4270248"/>
            <a:ext cx="2286000" cy="320040"/>
          </a:xfrm>
          <a:prstGeom prst="rect">
            <a:avLst/>
          </a:prstGeom>
          <a:noFill/>
          <a:ln/>
        </p:spPr>
        <p:txBody>
          <a:bodyPr wrap="square" lIns="0" tIns="0" rIns="0" bIns="0" rtlCol="0" anchor="ctr"/>
          <a:lstStyle/>
          <a:p>
            <a:pPr indent="0" marL="0">
              <a:buNone/>
            </a:pPr>
            <a:r>
              <a:rPr lang="en-US" sz="1700" b="1" dirty="0">
                <a:solidFill>
                  <a:srgbClr val="7C3E2D"/>
                </a:solidFill>
              </a:rPr>
              <a:t>Bodin vs Aristotle</a:t>
            </a:r>
            <a:endParaRPr lang="en-US" sz="1700" dirty="0"/>
          </a:p>
        </p:txBody>
      </p:sp>
      <p:sp>
        <p:nvSpPr>
          <p:cNvPr id="11" name="Text 9"/>
          <p:cNvSpPr/>
          <p:nvPr/>
        </p:nvSpPr>
        <p:spPr>
          <a:xfrm>
            <a:off x="932688" y="4645152"/>
            <a:ext cx="9875520" cy="914400"/>
          </a:xfrm>
          <a:prstGeom prst="rect">
            <a:avLst/>
          </a:prstGeom>
          <a:noFill/>
          <a:ln/>
        </p:spPr>
        <p:txBody>
          <a:bodyPr wrap="square" lIns="254" tIns="254" rIns="254" bIns="254" rtlCol="0" anchor="ctr">
            <a:normAutofit/>
          </a:bodyPr>
          <a:lstStyle/>
          <a:p>
            <a:pPr indent="0" marL="0">
              <a:buNone/>
            </a:pPr>
            <a:r>
              <a:rPr lang="en-US" sz="1600" dirty="0">
                <a:solidFill>
                  <a:srgbClr val="2E2925"/>
                </a:solidFill>
              </a:rPr>
              <a:t>• Bodin does not present the State as a natural development evolving from families.</a:t>
            </a:r>
            <a:endParaRPr lang="en-US" sz="1600" dirty="0"/>
          </a:p>
          <a:p>
            <a:pPr indent="0" marL="0">
              <a:buNone/>
            </a:pPr>
            <a:r>
              <a:rPr lang="en-US" sz="1600" dirty="0">
                <a:solidFill>
                  <a:srgbClr val="2E2925"/>
                </a:solidFill>
              </a:rPr>
              <a:t>• Aristotle treats the family as the building block of the State.</a:t>
            </a:r>
            <a:endParaRPr lang="en-US" sz="1600" dirty="0"/>
          </a:p>
        </p:txBody>
      </p:sp>
      <p:sp>
        <p:nvSpPr>
          <p:cNvPr id="25" name="Slide Number Placeholder 0"/>
          <p:cNvSpPr>
            <a:spLocks noGrp="1"/>
          </p:cNvSpPr>
          <p:nvPr>
            <p:ph type="sldNum" sz="quarter" idx="4294967295"/>
          </p:nvPr>
        </p:nvSpPr>
        <p:spPr>
          <a:xfrm>
            <a:off x="11722608" y="6437376"/>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746B63"/>
                </a:solidFill>
              </a:defRPr>
            </a:lvl1pPr>
          </a:lstStyle>
          <a:p>
            <a:pPr algn="l"/>
            <a:fld id="{F7021451-1387-4CA6-816F-3879F97B5CBC}" type="slidenum">
              <a:rPr b="0" lang="en-US"/>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94360" y="420624"/>
            <a:ext cx="10972800" cy="457200"/>
          </a:xfrm>
          <a:prstGeom prst="rect">
            <a:avLst/>
          </a:prstGeom>
          <a:noFill/>
          <a:ln/>
        </p:spPr>
        <p:txBody>
          <a:bodyPr wrap="square" lIns="0" tIns="0" rIns="0" bIns="0" rtlCol="0" anchor="ctr">
            <a:normAutofit/>
          </a:bodyPr>
          <a:lstStyle/>
          <a:p>
            <a:pPr indent="0" marL="0">
              <a:buNone/>
            </a:pPr>
            <a:r>
              <a:rPr lang="en-US" sz="2700" b="1" dirty="0">
                <a:solidFill>
                  <a:srgbClr val="2E2925"/>
                </a:solidFill>
                <a:latin typeface="Aptos Display" pitchFamily="34" charset="0"/>
                <a:ea typeface="Aptos Display" pitchFamily="34" charset="-122"/>
                <a:cs typeface="Aptos Display" pitchFamily="34" charset="-120"/>
              </a:rPr>
              <a:t>Lenin and the Marxian View</a:t>
            </a:r>
            <a:endParaRPr lang="en-US" sz="2700" dirty="0"/>
          </a:p>
        </p:txBody>
      </p:sp>
      <p:sp>
        <p:nvSpPr>
          <p:cNvPr id="3" name="Text 1"/>
          <p:cNvSpPr/>
          <p:nvPr/>
        </p:nvSpPr>
        <p:spPr>
          <a:xfrm>
            <a:off x="621792" y="896112"/>
            <a:ext cx="10789920" cy="292608"/>
          </a:xfrm>
          <a:prstGeom prst="rect">
            <a:avLst/>
          </a:prstGeom>
          <a:noFill/>
          <a:ln/>
        </p:spPr>
        <p:txBody>
          <a:bodyPr wrap="square" lIns="0" tIns="0" rIns="0" bIns="0" rtlCol="0" anchor="ctr">
            <a:normAutofit/>
          </a:bodyPr>
          <a:lstStyle/>
          <a:p>
            <a:pPr indent="0" marL="0">
              <a:buNone/>
            </a:pPr>
            <a:r>
              <a:rPr lang="en-US" sz="1150" dirty="0">
                <a:solidFill>
                  <a:srgbClr val="6E655E"/>
                </a:solidFill>
              </a:rPr>
              <a:t>The State is explained through class conflict and private property.</a:t>
            </a:r>
            <a:endParaRPr lang="en-US" sz="1150" dirty="0"/>
          </a:p>
        </p:txBody>
      </p:sp>
      <p:sp>
        <p:nvSpPr>
          <p:cNvPr id="4" name="Shape 2"/>
          <p:cNvSpPr/>
          <p:nvPr/>
        </p:nvSpPr>
        <p:spPr>
          <a:xfrm>
            <a:off x="786384" y="1298448"/>
            <a:ext cx="10652760" cy="2468880"/>
          </a:xfrm>
          <a:prstGeom prst="roundRect">
            <a:avLst>
              <a:gd name="adj" fmla="val 2222"/>
            </a:avLst>
          </a:prstGeom>
          <a:solidFill>
            <a:srgbClr val="FFFDF9"/>
          </a:solidFill>
          <a:ln w="12700">
            <a:solidFill>
              <a:srgbClr val="D6CDC5"/>
            </a:solidFill>
            <a:prstDash val="solid"/>
          </a:ln>
        </p:spPr>
      </p:sp>
      <p:sp>
        <p:nvSpPr>
          <p:cNvPr id="5" name="Text 3"/>
          <p:cNvSpPr/>
          <p:nvPr/>
        </p:nvSpPr>
        <p:spPr>
          <a:xfrm>
            <a:off x="1078992" y="1554480"/>
            <a:ext cx="10067544" cy="1810512"/>
          </a:xfrm>
          <a:prstGeom prst="rect">
            <a:avLst/>
          </a:prstGeom>
          <a:noFill/>
          <a:ln/>
        </p:spPr>
        <p:txBody>
          <a:bodyPr wrap="square" lIns="0" tIns="0" rIns="0" bIns="0" rtlCol="0" anchor="ctr">
            <a:normAutofit/>
          </a:bodyPr>
          <a:lstStyle/>
          <a:p>
            <a:pPr indent="0" marL="0">
              <a:buNone/>
            </a:pPr>
            <a:r>
              <a:rPr lang="en-US" sz="1800" i="1" dirty="0">
                <a:solidFill>
                  <a:srgbClr val="2E2925"/>
                </a:solidFill>
              </a:rPr>
              <a:t>“an organ of class rule, an organ for the oppression of one class by another; it is the creation of order, which legalizes and perpetuates this oppression by moderating the conflict between the classes”</a:t>
            </a:r>
            <a:endParaRPr lang="en-US" sz="1800" dirty="0"/>
          </a:p>
        </p:txBody>
      </p:sp>
      <p:sp>
        <p:nvSpPr>
          <p:cNvPr id="6" name="Text 4"/>
          <p:cNvSpPr/>
          <p:nvPr/>
        </p:nvSpPr>
        <p:spPr>
          <a:xfrm>
            <a:off x="1078992" y="3383280"/>
            <a:ext cx="10067544" cy="201168"/>
          </a:xfrm>
          <a:prstGeom prst="rect">
            <a:avLst/>
          </a:prstGeom>
          <a:noFill/>
          <a:ln/>
        </p:spPr>
        <p:txBody>
          <a:bodyPr wrap="square" lIns="0" tIns="0" rIns="0" bIns="0" rtlCol="0" anchor="ctr"/>
          <a:lstStyle/>
          <a:p>
            <a:pPr algn="r" indent="0" marL="0">
              <a:buNone/>
            </a:pPr>
            <a:r>
              <a:rPr lang="en-US" sz="1150" b="1" dirty="0">
                <a:solidFill>
                  <a:srgbClr val="7C3E2D"/>
                </a:solidFill>
              </a:rPr>
              <a:t>— Lenin</a:t>
            </a:r>
            <a:endParaRPr lang="en-US" sz="1150" dirty="0"/>
          </a:p>
        </p:txBody>
      </p:sp>
      <p:sp>
        <p:nvSpPr>
          <p:cNvPr id="7" name="Text 5"/>
          <p:cNvSpPr/>
          <p:nvPr/>
        </p:nvSpPr>
        <p:spPr>
          <a:xfrm>
            <a:off x="914400" y="4096512"/>
            <a:ext cx="4389120" cy="320040"/>
          </a:xfrm>
          <a:prstGeom prst="rect">
            <a:avLst/>
          </a:prstGeom>
          <a:noFill/>
          <a:ln/>
        </p:spPr>
        <p:txBody>
          <a:bodyPr wrap="square" lIns="0" tIns="0" rIns="0" bIns="0" rtlCol="0" anchor="ctr"/>
          <a:lstStyle/>
          <a:p>
            <a:pPr indent="0" marL="0">
              <a:buNone/>
            </a:pPr>
            <a:r>
              <a:rPr lang="en-US" sz="1700" b="1" dirty="0">
                <a:solidFill>
                  <a:srgbClr val="7C3E2D"/>
                </a:solidFill>
              </a:rPr>
              <a:t>The logic of the Marxian perspective:</a:t>
            </a:r>
            <a:endParaRPr lang="en-US" sz="1700" dirty="0"/>
          </a:p>
        </p:txBody>
      </p:sp>
      <p:sp>
        <p:nvSpPr>
          <p:cNvPr id="8" name="Shape 6"/>
          <p:cNvSpPr/>
          <p:nvPr/>
        </p:nvSpPr>
        <p:spPr>
          <a:xfrm>
            <a:off x="868680" y="4572000"/>
            <a:ext cx="2331720" cy="868680"/>
          </a:xfrm>
          <a:prstGeom prst="roundRect">
            <a:avLst>
              <a:gd name="adj" fmla="val 6316"/>
            </a:avLst>
          </a:prstGeom>
          <a:solidFill>
            <a:srgbClr val="EFE9E2"/>
          </a:solidFill>
          <a:ln w="12700">
            <a:solidFill>
              <a:srgbClr val="D6D0C9"/>
            </a:solidFill>
            <a:prstDash val="solid"/>
          </a:ln>
        </p:spPr>
      </p:sp>
      <p:sp>
        <p:nvSpPr>
          <p:cNvPr id="9" name="Text 7"/>
          <p:cNvSpPr/>
          <p:nvPr/>
        </p:nvSpPr>
        <p:spPr>
          <a:xfrm>
            <a:off x="978408" y="4828032"/>
            <a:ext cx="2112264" cy="274320"/>
          </a:xfrm>
          <a:prstGeom prst="rect">
            <a:avLst/>
          </a:prstGeom>
          <a:noFill/>
          <a:ln/>
        </p:spPr>
        <p:txBody>
          <a:bodyPr wrap="square" lIns="0" tIns="0" rIns="0" bIns="0" rtlCol="0" anchor="ctr">
            <a:normAutofit/>
          </a:bodyPr>
          <a:lstStyle/>
          <a:p>
            <a:pPr algn="ctr" indent="0" marL="0">
              <a:buNone/>
            </a:pPr>
            <a:r>
              <a:rPr lang="en-US" sz="1320" b="1" dirty="0">
                <a:solidFill>
                  <a:srgbClr val="2E2925"/>
                </a:solidFill>
              </a:rPr>
              <a:t>Private property</a:t>
            </a:r>
            <a:endParaRPr lang="en-US" sz="1320" dirty="0"/>
          </a:p>
        </p:txBody>
      </p:sp>
      <p:sp>
        <p:nvSpPr>
          <p:cNvPr id="10" name="Text 8"/>
          <p:cNvSpPr/>
          <p:nvPr/>
        </p:nvSpPr>
        <p:spPr>
          <a:xfrm>
            <a:off x="3264408" y="4800600"/>
            <a:ext cx="274320" cy="274320"/>
          </a:xfrm>
          <a:prstGeom prst="rect">
            <a:avLst/>
          </a:prstGeom>
          <a:noFill/>
          <a:ln/>
        </p:spPr>
        <p:txBody>
          <a:bodyPr wrap="square" lIns="0" tIns="0" rIns="0" bIns="0" rtlCol="0" anchor="ctr"/>
          <a:lstStyle/>
          <a:p>
            <a:pPr algn="ctr" indent="0" marL="0">
              <a:buNone/>
            </a:pPr>
            <a:r>
              <a:rPr lang="en-US" sz="1800" b="1" dirty="0">
                <a:solidFill>
                  <a:srgbClr val="7C3E2D"/>
                </a:solidFill>
              </a:rPr>
              <a:t>→</a:t>
            </a:r>
            <a:endParaRPr lang="en-US" sz="1800" dirty="0"/>
          </a:p>
        </p:txBody>
      </p:sp>
      <p:sp>
        <p:nvSpPr>
          <p:cNvPr id="11" name="Shape 9"/>
          <p:cNvSpPr/>
          <p:nvPr/>
        </p:nvSpPr>
        <p:spPr>
          <a:xfrm>
            <a:off x="3639312" y="4572000"/>
            <a:ext cx="2331720" cy="868680"/>
          </a:xfrm>
          <a:prstGeom prst="roundRect">
            <a:avLst>
              <a:gd name="adj" fmla="val 6316"/>
            </a:avLst>
          </a:prstGeom>
          <a:solidFill>
            <a:srgbClr val="F1E1D6"/>
          </a:solidFill>
          <a:ln w="12700">
            <a:solidFill>
              <a:srgbClr val="D6D0C9"/>
            </a:solidFill>
            <a:prstDash val="solid"/>
          </a:ln>
        </p:spPr>
      </p:sp>
      <p:sp>
        <p:nvSpPr>
          <p:cNvPr id="12" name="Text 10"/>
          <p:cNvSpPr/>
          <p:nvPr/>
        </p:nvSpPr>
        <p:spPr>
          <a:xfrm>
            <a:off x="3749040" y="4828032"/>
            <a:ext cx="2112264" cy="274320"/>
          </a:xfrm>
          <a:prstGeom prst="rect">
            <a:avLst/>
          </a:prstGeom>
          <a:noFill/>
          <a:ln/>
        </p:spPr>
        <p:txBody>
          <a:bodyPr wrap="square" lIns="0" tIns="0" rIns="0" bIns="0" rtlCol="0" anchor="ctr">
            <a:normAutofit/>
          </a:bodyPr>
          <a:lstStyle/>
          <a:p>
            <a:pPr algn="ctr" indent="0" marL="0">
              <a:buNone/>
            </a:pPr>
            <a:r>
              <a:rPr lang="en-US" sz="1320" b="1" dirty="0">
                <a:solidFill>
                  <a:srgbClr val="2E2925"/>
                </a:solidFill>
              </a:rPr>
              <a:t>Class differences</a:t>
            </a:r>
            <a:endParaRPr lang="en-US" sz="1320" dirty="0"/>
          </a:p>
        </p:txBody>
      </p:sp>
      <p:sp>
        <p:nvSpPr>
          <p:cNvPr id="13" name="Text 11"/>
          <p:cNvSpPr/>
          <p:nvPr/>
        </p:nvSpPr>
        <p:spPr>
          <a:xfrm>
            <a:off x="6035040" y="4800600"/>
            <a:ext cx="274320" cy="274320"/>
          </a:xfrm>
          <a:prstGeom prst="rect">
            <a:avLst/>
          </a:prstGeom>
          <a:noFill/>
          <a:ln/>
        </p:spPr>
        <p:txBody>
          <a:bodyPr wrap="square" lIns="0" tIns="0" rIns="0" bIns="0" rtlCol="0" anchor="ctr"/>
          <a:lstStyle/>
          <a:p>
            <a:pPr algn="ctr" indent="0" marL="0">
              <a:buNone/>
            </a:pPr>
            <a:r>
              <a:rPr lang="en-US" sz="1800" b="1" dirty="0">
                <a:solidFill>
                  <a:srgbClr val="7C3E2D"/>
                </a:solidFill>
              </a:rPr>
              <a:t>→</a:t>
            </a:r>
            <a:endParaRPr lang="en-US" sz="1800" dirty="0"/>
          </a:p>
        </p:txBody>
      </p:sp>
      <p:sp>
        <p:nvSpPr>
          <p:cNvPr id="14" name="Shape 12"/>
          <p:cNvSpPr/>
          <p:nvPr/>
        </p:nvSpPr>
        <p:spPr>
          <a:xfrm>
            <a:off x="6409944" y="4572000"/>
            <a:ext cx="2331720" cy="868680"/>
          </a:xfrm>
          <a:prstGeom prst="roundRect">
            <a:avLst>
              <a:gd name="adj" fmla="val 6316"/>
            </a:avLst>
          </a:prstGeom>
          <a:solidFill>
            <a:srgbClr val="EFE9E2"/>
          </a:solidFill>
          <a:ln w="12700">
            <a:solidFill>
              <a:srgbClr val="D6D0C9"/>
            </a:solidFill>
            <a:prstDash val="solid"/>
          </a:ln>
        </p:spPr>
      </p:sp>
      <p:sp>
        <p:nvSpPr>
          <p:cNvPr id="15" name="Text 13"/>
          <p:cNvSpPr/>
          <p:nvPr/>
        </p:nvSpPr>
        <p:spPr>
          <a:xfrm>
            <a:off x="6519672" y="4828032"/>
            <a:ext cx="2112264" cy="274320"/>
          </a:xfrm>
          <a:prstGeom prst="rect">
            <a:avLst/>
          </a:prstGeom>
          <a:noFill/>
          <a:ln/>
        </p:spPr>
        <p:txBody>
          <a:bodyPr wrap="square" lIns="0" tIns="0" rIns="0" bIns="0" rtlCol="0" anchor="ctr">
            <a:normAutofit/>
          </a:bodyPr>
          <a:lstStyle/>
          <a:p>
            <a:pPr algn="ctr" indent="0" marL="0">
              <a:buNone/>
            </a:pPr>
            <a:r>
              <a:rPr lang="en-US" sz="1320" b="1" dirty="0">
                <a:solidFill>
                  <a:srgbClr val="2E2925"/>
                </a:solidFill>
              </a:rPr>
              <a:t>Propertied vs oppressed</a:t>
            </a:r>
            <a:endParaRPr lang="en-US" sz="1320" dirty="0"/>
          </a:p>
        </p:txBody>
      </p:sp>
      <p:sp>
        <p:nvSpPr>
          <p:cNvPr id="16" name="Text 14"/>
          <p:cNvSpPr/>
          <p:nvPr/>
        </p:nvSpPr>
        <p:spPr>
          <a:xfrm>
            <a:off x="8805672" y="4800600"/>
            <a:ext cx="274320" cy="274320"/>
          </a:xfrm>
          <a:prstGeom prst="rect">
            <a:avLst/>
          </a:prstGeom>
          <a:noFill/>
          <a:ln/>
        </p:spPr>
        <p:txBody>
          <a:bodyPr wrap="square" lIns="0" tIns="0" rIns="0" bIns="0" rtlCol="0" anchor="ctr"/>
          <a:lstStyle/>
          <a:p>
            <a:pPr algn="ctr" indent="0" marL="0">
              <a:buNone/>
            </a:pPr>
            <a:r>
              <a:rPr lang="en-US" sz="1800" b="1" dirty="0">
                <a:solidFill>
                  <a:srgbClr val="7C3E2D"/>
                </a:solidFill>
              </a:rPr>
              <a:t>→</a:t>
            </a:r>
            <a:endParaRPr lang="en-US" sz="1800" dirty="0"/>
          </a:p>
        </p:txBody>
      </p:sp>
      <p:sp>
        <p:nvSpPr>
          <p:cNvPr id="17" name="Shape 15"/>
          <p:cNvSpPr/>
          <p:nvPr/>
        </p:nvSpPr>
        <p:spPr>
          <a:xfrm>
            <a:off x="9180576" y="4572000"/>
            <a:ext cx="2331720" cy="868680"/>
          </a:xfrm>
          <a:prstGeom prst="roundRect">
            <a:avLst>
              <a:gd name="adj" fmla="val 6316"/>
            </a:avLst>
          </a:prstGeom>
          <a:solidFill>
            <a:srgbClr val="F1E1D6"/>
          </a:solidFill>
          <a:ln w="12700">
            <a:solidFill>
              <a:srgbClr val="D6D0C9"/>
            </a:solidFill>
            <a:prstDash val="solid"/>
          </a:ln>
        </p:spPr>
      </p:sp>
      <p:sp>
        <p:nvSpPr>
          <p:cNvPr id="18" name="Text 16"/>
          <p:cNvSpPr/>
          <p:nvPr/>
        </p:nvSpPr>
        <p:spPr>
          <a:xfrm>
            <a:off x="9290304" y="4828032"/>
            <a:ext cx="2112264" cy="274320"/>
          </a:xfrm>
          <a:prstGeom prst="rect">
            <a:avLst/>
          </a:prstGeom>
          <a:noFill/>
          <a:ln/>
        </p:spPr>
        <p:txBody>
          <a:bodyPr wrap="square" lIns="0" tIns="0" rIns="0" bIns="0" rtlCol="0" anchor="ctr">
            <a:normAutofit/>
          </a:bodyPr>
          <a:lstStyle/>
          <a:p>
            <a:pPr algn="ctr" indent="0" marL="0">
              <a:buNone/>
            </a:pPr>
            <a:r>
              <a:rPr lang="en-US" sz="1320" b="1" dirty="0">
                <a:solidFill>
                  <a:srgbClr val="2E2925"/>
                </a:solidFill>
              </a:rPr>
              <a:t>State used by dominant class</a:t>
            </a:r>
            <a:endParaRPr lang="en-US" sz="1320" dirty="0"/>
          </a:p>
        </p:txBody>
      </p:sp>
      <p:sp>
        <p:nvSpPr>
          <p:cNvPr id="25" name="Slide Number Placeholder 0"/>
          <p:cNvSpPr>
            <a:spLocks noGrp="1"/>
          </p:cNvSpPr>
          <p:nvPr>
            <p:ph type="sldNum" sz="quarter" idx="4294967295"/>
          </p:nvPr>
        </p:nvSpPr>
        <p:spPr>
          <a:xfrm>
            <a:off x="11722608" y="6437376"/>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746B63"/>
                </a:solidFill>
              </a:defRPr>
            </a:lvl1pPr>
          </a:lstStyle>
          <a:p>
            <a:pPr algn="l"/>
            <a:fld id="{F7021451-1387-4CA6-816F-3879F97B5CBC}" type="slidenum">
              <a:rPr b="0" lang="en-US"/>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OpenAI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Defining the State: Concept and Idea</dc:title>
  <dc:subject>Political Science - Defining the State in Terms of Concept and Idea</dc:subject>
  <dc:creator>OpenAI</dc:creator>
  <cp:lastModifiedBy>OpenAI</cp:lastModifiedBy>
  <cp:revision>1</cp:revision>
  <dcterms:created xsi:type="dcterms:W3CDTF">2026-08-30T16:29:41Z</dcterms:created>
  <dcterms:modified xsi:type="dcterms:W3CDTF">2026-08-30T16:29:41Z</dcterms:modified>
</cp:coreProperties>
</file>