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D"/>
          </a:solidFill>
          <a:ln w="12700">
            <a:solidFill>
              <a:srgbClr val="FFF8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F3B34B"/>
          </a:solidFill>
          <a:ln w="12700">
            <a:solidFill>
              <a:srgbClr val="F3B3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46304" y="0"/>
            <a:ext cx="36576" cy="6858000"/>
          </a:xfrm>
          <a:prstGeom prst="rect">
            <a:avLst/>
          </a:prstGeom>
          <a:solidFill>
            <a:srgbClr val="1B8A8F"/>
          </a:solidFill>
          <a:ln w="12700">
            <a:solidFill>
              <a:srgbClr val="1B8A8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384280" y="6437376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560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94360" y="640080"/>
            <a:ext cx="10698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2304A"/>
                </a:solidFill>
              </a:rPr>
              <a:t>Evolution of Public Administration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621792" y="1417320"/>
            <a:ext cx="7132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8A8F"/>
                </a:solidFill>
              </a:rPr>
              <a:t>Stages • Paradigms • Examples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6720840" y="3337560"/>
            <a:ext cx="4343400" cy="0"/>
          </a:xfrm>
          <a:prstGeom prst="line">
            <a:avLst/>
          </a:prstGeom>
          <a:noFill/>
          <a:ln w="50800">
            <a:solidFill>
              <a:srgbClr val="F3B34B"/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6629400" y="3072384"/>
            <a:ext cx="512064" cy="512064"/>
          </a:xfrm>
          <a:prstGeom prst="ellipse">
            <a:avLst/>
          </a:prstGeom>
          <a:solidFill>
            <a:srgbClr val="12304A"/>
          </a:solidFill>
          <a:ln w="15240">
            <a:solidFill>
              <a:srgbClr val="FFFFFF"/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6400800" y="3703320"/>
            <a:ext cx="960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7212B"/>
                </a:solidFill>
              </a:rPr>
              <a:t>1887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7680960" y="3072384"/>
            <a:ext cx="512064" cy="512064"/>
          </a:xfrm>
          <a:prstGeom prst="ellipse">
            <a:avLst/>
          </a:prstGeom>
          <a:solidFill>
            <a:srgbClr val="1B8A8F"/>
          </a:solidFill>
          <a:ln w="15240">
            <a:solidFill>
              <a:srgbClr val="FFFFFF"/>
            </a:solidFill>
            <a:prstDash val="solid"/>
          </a:ln>
          <a:effectLst>
            <a:outerShdw sx="100000" sy="100000" kx="0" ky="0" algn="bl" rotWithShape="0" blurRad="322580000" dist="161290000" dir="162000000000">
              <a:srgbClr val="000000">
                <a:alpha val="120000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7452360" y="3703320"/>
            <a:ext cx="960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7212B"/>
                </a:solidFill>
              </a:rPr>
              <a:t>1927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8732520" y="3072384"/>
            <a:ext cx="512064" cy="512064"/>
          </a:xfrm>
          <a:prstGeom prst="ellipse">
            <a:avLst/>
          </a:prstGeom>
          <a:solidFill>
            <a:srgbClr val="EF7B45"/>
          </a:solidFill>
          <a:ln w="15240">
            <a:solidFill>
              <a:srgbClr val="FFFFFF"/>
            </a:solidFill>
            <a:prstDash val="solid"/>
          </a:ln>
          <a:effectLst>
            <a:outerShdw sx="100000" sy="100000" kx="0" ky="0" algn="bl" rotWithShape="0" blurRad="4096766000000" dist="2048383000000" dir="9720000000000000">
              <a:srgbClr val="000000">
                <a:alpha val="12000000000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8503920" y="3703320"/>
            <a:ext cx="960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7212B"/>
                </a:solidFill>
              </a:rPr>
              <a:t>1938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9784080" y="3072384"/>
            <a:ext cx="512064" cy="512064"/>
          </a:xfrm>
          <a:prstGeom prst="ellipse">
            <a:avLst/>
          </a:prstGeom>
          <a:solidFill>
            <a:srgbClr val="7768AE"/>
          </a:solidFill>
          <a:ln w="15240">
            <a:solidFill>
              <a:srgbClr val="FFFFFF"/>
            </a:solidFill>
            <a:prstDash val="solid"/>
          </a:ln>
          <a:effectLst>
            <a:outerShdw sx="100000" sy="100000" kx="0" ky="0" algn="bl" rotWithShape="0" blurRad="52028928200000000" dist="26014464100000000" dir="583200000000000000000">
              <a:srgbClr val="000000">
                <a:alpha val="1200000000000000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9555480" y="3703320"/>
            <a:ext cx="960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7212B"/>
                </a:solidFill>
              </a:rPr>
              <a:t>1948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10835640" y="3072384"/>
            <a:ext cx="512064" cy="512064"/>
          </a:xfrm>
          <a:prstGeom prst="ellipse">
            <a:avLst/>
          </a:prstGeom>
          <a:solidFill>
            <a:srgbClr val="549D73"/>
          </a:solidFill>
          <a:ln w="15240">
            <a:solidFill>
              <a:srgbClr val="FFFFFF"/>
            </a:solidFill>
            <a:prstDash val="solid"/>
          </a:ln>
          <a:effectLst>
            <a:outerShdw sx="100000" sy="100000" kx="0" ky="0" algn="bl" rotWithShape="0" blurRad="660767388140000000000" dist="330383694070000000000" dir="3.4992e+25">
              <a:srgbClr val="000000">
                <a:alpha val="1.2e+24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10607040" y="3703320"/>
            <a:ext cx="960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7212B"/>
                </a:solidFill>
              </a:rPr>
              <a:t>1971+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713232" y="2423160"/>
            <a:ext cx="4892040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8.391745829378e+24" dist="4.195872914689e+24" dir="2.09952e+30">
              <a:srgbClr val="000000">
                <a:alpha val="1.2e+29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713232" y="2423160"/>
            <a:ext cx="82296" cy="1417320"/>
          </a:xfrm>
          <a:prstGeom prst="rect">
            <a:avLst/>
          </a:prstGeom>
          <a:solidFill>
            <a:srgbClr val="12304A"/>
          </a:solidFill>
          <a:ln w="12700">
            <a:solidFill>
              <a:srgbClr val="12304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4400" y="2578608"/>
            <a:ext cx="4562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Core story</a:t>
            </a:r>
            <a:endParaRPr lang="en-US" sz="1550" dirty="0"/>
          </a:p>
        </p:txBody>
      </p:sp>
      <p:sp>
        <p:nvSpPr>
          <p:cNvPr id="22" name="Text 20"/>
          <p:cNvSpPr/>
          <p:nvPr/>
        </p:nvSpPr>
        <p:spPr>
          <a:xfrm>
            <a:off x="914400" y="2926080"/>
            <a:ext cx="4562856" cy="8138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7212B"/>
                </a:solidFill>
              </a:rPr>
              <a:t>The discipline moved from separating administration from politics to studying policy, governance and public welfare.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777240" y="5074920"/>
            <a:ext cx="10515600" cy="713232"/>
          </a:xfrm>
          <a:prstGeom prst="roundRect">
            <a:avLst>
              <a:gd name="adj" fmla="val 7692"/>
            </a:avLst>
          </a:prstGeom>
          <a:solidFill>
            <a:srgbClr val="12304A"/>
          </a:solidFill>
          <a:ln w="12700">
            <a:solidFill>
              <a:srgbClr val="12304A"/>
            </a:solidFill>
            <a:prstDash val="solid"/>
          </a:ln>
          <a:effectLst>
            <a:outerShdw sx="100000" sy="100000" kx="0" ky="0" algn="bl" rotWithShape="0" blurRad="1.0657517203310059e+29" dist="5.3287586016550295e+28" dir="1.259712e+35">
              <a:srgbClr val="000000">
                <a:alpha val="1.2e+34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978408" y="5239512"/>
            <a:ext cx="10113264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FFFFF"/>
                </a:solidFill>
              </a:rPr>
              <a:t>Separate → Principles → Challenge → Identity → Policy</a:t>
            </a:r>
            <a:endParaRPr lang="en-US" sz="15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D"/>
          </a:solidFill>
          <a:ln w="12700">
            <a:solidFill>
              <a:srgbClr val="FFF8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F3B34B"/>
          </a:solidFill>
          <a:ln w="12700">
            <a:solidFill>
              <a:srgbClr val="F3B3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46304" y="0"/>
            <a:ext cx="36576" cy="6858000"/>
          </a:xfrm>
          <a:prstGeom prst="rect">
            <a:avLst/>
          </a:prstGeom>
          <a:solidFill>
            <a:srgbClr val="1B8A8F"/>
          </a:solidFill>
          <a:ln w="12700">
            <a:solidFill>
              <a:srgbClr val="1B8A8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384280" y="6437376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560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02920" y="301752"/>
            <a:ext cx="10789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230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Stage IV: Crisis of Identity</a:t>
            </a:r>
            <a:endParaRPr lang="en-US" sz="2900" dirty="0"/>
          </a:p>
        </p:txBody>
      </p:sp>
      <p:sp>
        <p:nvSpPr>
          <p:cNvPr id="7" name="Shape 5"/>
          <p:cNvSpPr/>
          <p:nvPr/>
        </p:nvSpPr>
        <p:spPr>
          <a:xfrm>
            <a:off x="502920" y="877824"/>
            <a:ext cx="1280160" cy="0"/>
          </a:xfrm>
          <a:prstGeom prst="line">
            <a:avLst/>
          </a:prstGeom>
          <a:noFill/>
          <a:ln w="38100">
            <a:solidFill>
              <a:srgbClr val="F3B34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987552"/>
            <a:ext cx="10607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6070"/>
                </a:solidFill>
              </a:rPr>
              <a:t>1948–1970 • Where does Public Administration belong?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31520" y="1243584"/>
            <a:ext cx="10698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7212B"/>
                </a:solidFill>
              </a:rPr>
              <a:t>After dichotomy and principles were rejected, the subject faced a basic question: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1051560" y="1783080"/>
            <a:ext cx="10012680" cy="685800"/>
          </a:xfrm>
          <a:prstGeom prst="roundRect">
            <a:avLst>
              <a:gd name="adj" fmla="val 8000"/>
            </a:avLst>
          </a:prstGeom>
          <a:solidFill>
            <a:srgbClr val="7768AE"/>
          </a:solidFill>
          <a:ln w="12700">
            <a:solidFill>
              <a:srgbClr val="7768AE"/>
            </a:solidFill>
            <a:prstDash val="solid"/>
          </a:ln>
          <a:effectLst>
            <a:outerShdw sx="100000" sy="100000" kx="0" ky="0" algn="bl" rotWithShape="0" blurRad="2.440126393660934e+201" dist="1.220063196830467e+201" dir="6.062109580985733e+235">
              <a:srgbClr val="000000">
                <a:alpha val="1.1999999999999992e+244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52728" y="1947672"/>
            <a:ext cx="9610344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FFFFF"/>
                </a:solidFill>
              </a:rPr>
              <a:t>Is Public Administration mainly Political Science, Management, or an independent discipline?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914400" y="2971800"/>
            <a:ext cx="4800600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3.0989605199493864e+205" dist="1.5494802599746932e+205" dir="3.63726574859144e+240">
              <a:srgbClr val="000000">
                <a:alpha val="1.1999999999999991e+249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914400" y="2971800"/>
            <a:ext cx="82296" cy="1508760"/>
          </a:xfrm>
          <a:prstGeom prst="rect">
            <a:avLst/>
          </a:prstGeom>
          <a:solidFill>
            <a:srgbClr val="12304A"/>
          </a:solidFill>
          <a:ln w="12700">
            <a:solidFill>
              <a:srgbClr val="12304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15568" y="3127248"/>
            <a:ext cx="44714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Direction 1: Political Science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1115568" y="3474720"/>
            <a:ext cx="4471416" cy="905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17212B"/>
                </a:solidFill>
              </a:rPr>
              <a:t>Some scholars returned to political science. John Gaus argued that a theory of Public Administration is also a theory of politics.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46520" y="2971800"/>
            <a:ext cx="4800600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3.9356798603357206e+209" dist="1.9678399301678603e+209" dir="2.182359449154864e+245">
              <a:srgbClr val="000000">
                <a:alpha val="1.1999999999999991e+254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446520" y="2971800"/>
            <a:ext cx="82296" cy="1508760"/>
          </a:xfrm>
          <a:prstGeom prst="rect">
            <a:avLst/>
          </a:prstGeom>
          <a:solidFill>
            <a:srgbClr val="1B8A8F"/>
          </a:solidFill>
          <a:ln w="12700">
            <a:solidFill>
              <a:srgbClr val="1B8A8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647688" y="3127248"/>
            <a:ext cx="44714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Direction 2: Administrative Science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6647688" y="3474720"/>
            <a:ext cx="4471416" cy="905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17212B"/>
                </a:solidFill>
              </a:rPr>
              <a:t>Others moved toward management and organization theory, treating administration as administration in any setting.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2743200" y="5303520"/>
            <a:ext cx="6766560" cy="502920"/>
          </a:xfrm>
          <a:prstGeom prst="roundRect">
            <a:avLst>
              <a:gd name="adj" fmla="val 10909"/>
            </a:avLst>
          </a:prstGeom>
          <a:solidFill>
            <a:srgbClr val="EF7B45"/>
          </a:solidFill>
          <a:ln w="12700">
            <a:solidFill>
              <a:srgbClr val="EF7B45"/>
            </a:solidFill>
            <a:prstDash val="solid"/>
          </a:ln>
          <a:effectLst>
            <a:outerShdw sx="100000" sy="100000" kx="0" ky="0" algn="bl" rotWithShape="0" blurRad="4.9983134226263654e+213" dist="2.4991567113131827e+213" dir="1.3094156694929184e+250">
              <a:srgbClr val="000000">
                <a:alpha val="1.1999999999999991e+259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2944368" y="5468112"/>
            <a:ext cx="6364224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FFFFF"/>
                </a:solidFill>
              </a:rPr>
              <a:t>This is why the period is called a “crisis of identity.”</a:t>
            </a:r>
            <a:endParaRPr lang="en-US" sz="15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D"/>
          </a:solidFill>
          <a:ln w="12700">
            <a:solidFill>
              <a:srgbClr val="FFF8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F3B34B"/>
          </a:solidFill>
          <a:ln w="12700">
            <a:solidFill>
              <a:srgbClr val="F3B3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46304" y="0"/>
            <a:ext cx="36576" cy="6858000"/>
          </a:xfrm>
          <a:prstGeom prst="rect">
            <a:avLst/>
          </a:prstGeom>
          <a:solidFill>
            <a:srgbClr val="1B8A8F"/>
          </a:solidFill>
          <a:ln w="12700">
            <a:solidFill>
              <a:srgbClr val="1B8A8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384280" y="6437376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560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02920" y="301752"/>
            <a:ext cx="10789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230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Stage IV: New Directions During the Crisis</a:t>
            </a:r>
            <a:endParaRPr lang="en-US" sz="2900" dirty="0"/>
          </a:p>
        </p:txBody>
      </p:sp>
      <p:sp>
        <p:nvSpPr>
          <p:cNvPr id="7" name="Shape 5"/>
          <p:cNvSpPr/>
          <p:nvPr/>
        </p:nvSpPr>
        <p:spPr>
          <a:xfrm>
            <a:off x="502920" y="877824"/>
            <a:ext cx="1280160" cy="0"/>
          </a:xfrm>
          <a:prstGeom prst="line">
            <a:avLst/>
          </a:prstGeom>
          <a:noFill/>
          <a:ln w="38100">
            <a:solidFill>
              <a:srgbClr val="F3B34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987552"/>
            <a:ext cx="10607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6070"/>
                </a:solidFill>
              </a:rPr>
              <a:t>A crisis period, but also a period of expansion.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777240" y="1234440"/>
            <a:ext cx="4983480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6.347858046735484e+217" dist="3.173929023367742e+217" dir="7.85649401695751e+254">
              <a:srgbClr val="000000">
                <a:alpha val="1.199999999999999e+264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777240" y="1234440"/>
            <a:ext cx="82296" cy="1051560"/>
          </a:xfrm>
          <a:prstGeom prst="rect">
            <a:avLst/>
          </a:prstGeom>
          <a:solidFill>
            <a:srgbClr val="12304A"/>
          </a:solidFill>
          <a:ln w="12700">
            <a:solidFill>
              <a:srgbClr val="1230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78408" y="1389888"/>
            <a:ext cx="46542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New Human Relations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978408" y="1737360"/>
            <a:ext cx="4654296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40" dirty="0">
                <a:solidFill>
                  <a:srgbClr val="17212B"/>
                </a:solidFill>
              </a:rPr>
              <a:t>Argyris, McGregor, Likert, Bennis</a:t>
            </a:r>
            <a:endParaRPr lang="en-US" sz="1240" dirty="0"/>
          </a:p>
        </p:txBody>
      </p:sp>
      <p:sp>
        <p:nvSpPr>
          <p:cNvPr id="13" name="Shape 11"/>
          <p:cNvSpPr/>
          <p:nvPr/>
        </p:nvSpPr>
        <p:spPr>
          <a:xfrm>
            <a:off x="6309360" y="1234440"/>
            <a:ext cx="4983480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8.061779719354066e+221" dist="4.030889859677033e+221" dir="4.713896410174506e+259">
              <a:srgbClr val="000000">
                <a:alpha val="1.1999999999999991e+269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309360" y="1234440"/>
            <a:ext cx="82296" cy="1051560"/>
          </a:xfrm>
          <a:prstGeom prst="rect">
            <a:avLst/>
          </a:prstGeom>
          <a:solidFill>
            <a:srgbClr val="1B8A8F"/>
          </a:solidFill>
          <a:ln w="12700">
            <a:solidFill>
              <a:srgbClr val="1B8A8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10528" y="1389888"/>
            <a:ext cx="46542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Comparative PA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6510528" y="1737360"/>
            <a:ext cx="4654296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40" dirty="0">
                <a:solidFill>
                  <a:srgbClr val="17212B"/>
                </a:solidFill>
              </a:rPr>
              <a:t>Comparing administrative systems</a:t>
            </a:r>
            <a:endParaRPr lang="en-US" sz="1240" dirty="0"/>
          </a:p>
        </p:txBody>
      </p:sp>
      <p:sp>
        <p:nvSpPr>
          <p:cNvPr id="17" name="Shape 15"/>
          <p:cNvSpPr/>
          <p:nvPr/>
        </p:nvSpPr>
        <p:spPr>
          <a:xfrm>
            <a:off x="777240" y="2651760"/>
            <a:ext cx="4983480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1.0238460243579663e+226" dist="5.1192301217898315e+225" dir="2.8283378461047036e+264">
              <a:srgbClr val="000000">
                <a:alpha val="1.199999999999999e+274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777240" y="2651760"/>
            <a:ext cx="82296" cy="1051560"/>
          </a:xfrm>
          <a:prstGeom prst="rect">
            <a:avLst/>
          </a:prstGeom>
          <a:solidFill>
            <a:srgbClr val="EF7B45"/>
          </a:solidFill>
          <a:ln w="12700">
            <a:solidFill>
              <a:srgbClr val="EF7B4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78408" y="2807208"/>
            <a:ext cx="46542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Ecological Approach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978408" y="3154680"/>
            <a:ext cx="4654296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40" dirty="0">
                <a:solidFill>
                  <a:srgbClr val="17212B"/>
                </a:solidFill>
              </a:rPr>
              <a:t>F.W. Riggs: administration in its environment</a:t>
            </a:r>
            <a:endParaRPr lang="en-US" sz="1240" dirty="0"/>
          </a:p>
        </p:txBody>
      </p:sp>
      <p:sp>
        <p:nvSpPr>
          <p:cNvPr id="21" name="Shape 19"/>
          <p:cNvSpPr/>
          <p:nvPr/>
        </p:nvSpPr>
        <p:spPr>
          <a:xfrm>
            <a:off x="6309360" y="2651760"/>
            <a:ext cx="4983480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1.3002844509346172e+230" dist="6.501422254673086e+229" dir="1.6970027076628222e+269">
              <a:srgbClr val="000000">
                <a:alpha val="1.199999999999999e+279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309360" y="2651760"/>
            <a:ext cx="82296" cy="1051560"/>
          </a:xfrm>
          <a:prstGeom prst="rect">
            <a:avLst/>
          </a:prstGeom>
          <a:solidFill>
            <a:srgbClr val="7768AE"/>
          </a:solidFill>
          <a:ln w="12700">
            <a:solidFill>
              <a:srgbClr val="7768A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10528" y="2807208"/>
            <a:ext cx="46542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Development Administration</a:t>
            </a:r>
            <a:endParaRPr lang="en-US" sz="1550" dirty="0"/>
          </a:p>
        </p:txBody>
      </p:sp>
      <p:sp>
        <p:nvSpPr>
          <p:cNvPr id="24" name="Text 22"/>
          <p:cNvSpPr/>
          <p:nvPr/>
        </p:nvSpPr>
        <p:spPr>
          <a:xfrm>
            <a:off x="6510528" y="3154680"/>
            <a:ext cx="4654296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40" dirty="0">
                <a:solidFill>
                  <a:srgbClr val="17212B"/>
                </a:solidFill>
              </a:rPr>
              <a:t>Administration for development goals</a:t>
            </a:r>
            <a:endParaRPr lang="en-US" sz="1240" dirty="0"/>
          </a:p>
        </p:txBody>
      </p:sp>
      <p:sp>
        <p:nvSpPr>
          <p:cNvPr id="25" name="Shape 23"/>
          <p:cNvSpPr/>
          <p:nvPr/>
        </p:nvSpPr>
        <p:spPr>
          <a:xfrm>
            <a:off x="777240" y="4069080"/>
            <a:ext cx="4983480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1.6513612526869638e+234" dist="8.256806263434819e+233" dir="1.0182016245976934e+274">
              <a:srgbClr val="000000">
                <a:alpha val="1.199999999999999e+284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777240" y="4069080"/>
            <a:ext cx="82296" cy="1051560"/>
          </a:xfrm>
          <a:prstGeom prst="rect">
            <a:avLst/>
          </a:prstGeom>
          <a:solidFill>
            <a:srgbClr val="549D73"/>
          </a:solidFill>
          <a:ln w="12700">
            <a:solidFill>
              <a:srgbClr val="549D7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78408" y="4224528"/>
            <a:ext cx="46542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New Public Administration</a:t>
            </a:r>
            <a:endParaRPr lang="en-US" sz="1550" dirty="0"/>
          </a:p>
        </p:txBody>
      </p:sp>
      <p:sp>
        <p:nvSpPr>
          <p:cNvPr id="28" name="Text 26"/>
          <p:cNvSpPr/>
          <p:nvPr/>
        </p:nvSpPr>
        <p:spPr>
          <a:xfrm>
            <a:off x="978408" y="4572000"/>
            <a:ext cx="4654296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40" dirty="0">
                <a:solidFill>
                  <a:srgbClr val="17212B"/>
                </a:solidFill>
              </a:rPr>
              <a:t>Equity, relevance, values</a:t>
            </a:r>
            <a:endParaRPr lang="en-US" sz="1240" dirty="0"/>
          </a:p>
        </p:txBody>
      </p:sp>
      <p:sp>
        <p:nvSpPr>
          <p:cNvPr id="29" name="Shape 27"/>
          <p:cNvSpPr/>
          <p:nvPr/>
        </p:nvSpPr>
        <p:spPr>
          <a:xfrm>
            <a:off x="6309360" y="4069080"/>
            <a:ext cx="4983480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2.097228790912444e+238" dist="1.048614395456222e+238" dir="6.10920974758616e+278">
              <a:srgbClr val="000000">
                <a:alpha val="1.199999999999999e+289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6309360" y="4069080"/>
            <a:ext cx="82296" cy="1051560"/>
          </a:xfrm>
          <a:prstGeom prst="rect">
            <a:avLst/>
          </a:prstGeom>
          <a:solidFill>
            <a:srgbClr val="B84A62"/>
          </a:solidFill>
          <a:ln w="12700">
            <a:solidFill>
              <a:srgbClr val="B84A62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510528" y="4224528"/>
            <a:ext cx="46542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Public Choice &amp; Critical Views</a:t>
            </a:r>
            <a:endParaRPr lang="en-US" sz="1550" dirty="0"/>
          </a:p>
        </p:txBody>
      </p:sp>
      <p:sp>
        <p:nvSpPr>
          <p:cNvPr id="32" name="Text 30"/>
          <p:cNvSpPr/>
          <p:nvPr/>
        </p:nvSpPr>
        <p:spPr>
          <a:xfrm>
            <a:off x="6510528" y="4572000"/>
            <a:ext cx="4654296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40" dirty="0">
                <a:solidFill>
                  <a:srgbClr val="17212B"/>
                </a:solidFill>
              </a:rPr>
              <a:t>Citizen choice, critique of bureaucracy</a:t>
            </a:r>
            <a:endParaRPr lang="en-US" sz="1240" dirty="0"/>
          </a:p>
        </p:txBody>
      </p:sp>
      <p:sp>
        <p:nvSpPr>
          <p:cNvPr id="33" name="Shape 31"/>
          <p:cNvSpPr/>
          <p:nvPr/>
        </p:nvSpPr>
        <p:spPr>
          <a:xfrm>
            <a:off x="1188720" y="5650992"/>
            <a:ext cx="9829800" cy="475488"/>
          </a:xfrm>
          <a:prstGeom prst="roundRect">
            <a:avLst>
              <a:gd name="adj" fmla="val 11538"/>
            </a:avLst>
          </a:prstGeom>
          <a:solidFill>
            <a:srgbClr val="1C4763"/>
          </a:solidFill>
          <a:ln w="12700">
            <a:solidFill>
              <a:srgbClr val="1C4763"/>
            </a:solidFill>
            <a:prstDash val="solid"/>
          </a:ln>
          <a:effectLst>
            <a:outerShdw sx="100000" sy="100000" kx="0" ky="0" algn="bl" rotWithShape="0" blurRad="2.663480564458804e+242" dist="1.331740282229402e+242" dir="3.6655258485516963e+283">
              <a:srgbClr val="000000">
                <a:alpha val="1.199999999999999e+294"/>
              </a:srgbClr>
            </a:outerShdw>
          </a:effectLst>
        </p:spPr>
      </p:sp>
      <p:sp>
        <p:nvSpPr>
          <p:cNvPr id="34" name="Text 32"/>
          <p:cNvSpPr/>
          <p:nvPr/>
        </p:nvSpPr>
        <p:spPr>
          <a:xfrm>
            <a:off x="1389888" y="5815584"/>
            <a:ext cx="9427464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FFFFF"/>
                </a:solidFill>
              </a:rPr>
              <a:t>Key understanding: Public Administration widened its scope beyond office techniques.</a:t>
            </a:r>
            <a:endParaRPr lang="en-US" sz="15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D"/>
          </a:solidFill>
          <a:ln w="12700">
            <a:solidFill>
              <a:srgbClr val="FFF8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F3B34B"/>
          </a:solidFill>
          <a:ln w="12700">
            <a:solidFill>
              <a:srgbClr val="F3B3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46304" y="0"/>
            <a:ext cx="36576" cy="6858000"/>
          </a:xfrm>
          <a:prstGeom prst="rect">
            <a:avLst/>
          </a:prstGeom>
          <a:solidFill>
            <a:srgbClr val="1B8A8F"/>
          </a:solidFill>
          <a:ln w="12700">
            <a:solidFill>
              <a:srgbClr val="1B8A8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384280" y="6437376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560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02920" y="301752"/>
            <a:ext cx="10789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230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Stage V: Public Policy Perspective</a:t>
            </a:r>
            <a:endParaRPr lang="en-US" sz="2900" dirty="0"/>
          </a:p>
        </p:txBody>
      </p:sp>
      <p:sp>
        <p:nvSpPr>
          <p:cNvPr id="7" name="Shape 5"/>
          <p:cNvSpPr/>
          <p:nvPr/>
        </p:nvSpPr>
        <p:spPr>
          <a:xfrm>
            <a:off x="502920" y="877824"/>
            <a:ext cx="1280160" cy="0"/>
          </a:xfrm>
          <a:prstGeom prst="line">
            <a:avLst/>
          </a:prstGeom>
          <a:noFill/>
          <a:ln w="38100">
            <a:solidFill>
              <a:srgbClr val="F3B34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987552"/>
            <a:ext cx="10607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6070"/>
                </a:solidFill>
              </a:rPr>
              <a:t>1971–continuing • The policy orientation becomes central.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40080" y="1298448"/>
            <a:ext cx="352044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3.3826203168626813e+246" dist="1.6913101584313407e+246" dir="2.1993155091310177e+288">
              <a:srgbClr val="000000">
                <a:alpha val="1.199999999999999e+299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40080" y="1298448"/>
            <a:ext cx="82296" cy="1828800"/>
          </a:xfrm>
          <a:prstGeom prst="rect">
            <a:avLst/>
          </a:prstGeom>
          <a:solidFill>
            <a:srgbClr val="549D73"/>
          </a:solidFill>
          <a:ln w="12700">
            <a:solidFill>
              <a:srgbClr val="549D7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41248" y="1453896"/>
            <a:ext cx="31912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Main theme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841248" y="1801368"/>
            <a:ext cx="3191256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17212B"/>
                </a:solidFill>
              </a:rPr>
              <a:t>Public Administration now studies public policy analysis, policy-making, implementation and evaluation.</a:t>
            </a:r>
            <a:endParaRPr lang="en-US" sz="1380" dirty="0"/>
          </a:p>
        </p:txBody>
      </p:sp>
      <p:sp>
        <p:nvSpPr>
          <p:cNvPr id="13" name="Shape 11"/>
          <p:cNvSpPr/>
          <p:nvPr/>
        </p:nvSpPr>
        <p:spPr>
          <a:xfrm>
            <a:off x="4343400" y="1298448"/>
            <a:ext cx="352044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4.295927802415605e+250" dist="2.1479639012078026e+250" dir="1.3195893054786106e+293">
              <a:srgbClr val="000000">
                <a:alpha val="1.199999999999999e+304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43400" y="1298448"/>
            <a:ext cx="82296" cy="1828800"/>
          </a:xfrm>
          <a:prstGeom prst="rect">
            <a:avLst/>
          </a:prstGeom>
          <a:solidFill>
            <a:srgbClr val="EF7B45"/>
          </a:solidFill>
          <a:ln w="12700">
            <a:solidFill>
              <a:srgbClr val="EF7B4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44568" y="1453896"/>
            <a:ext cx="31912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Why this shift?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4544568" y="1801368"/>
            <a:ext cx="3191256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40" dirty="0">
                <a:solidFill>
                  <a:srgbClr val="17212B"/>
                </a:solidFill>
              </a:rPr>
              <a:t>The strict separation between politics and administration was abandoned. Dwight Waldo called it an “outworn credo.”</a:t>
            </a:r>
            <a:endParaRPr lang="en-US" sz="1340" dirty="0"/>
          </a:p>
        </p:txBody>
      </p:sp>
      <p:sp>
        <p:nvSpPr>
          <p:cNvPr id="17" name="Shape 15"/>
          <p:cNvSpPr/>
          <p:nvPr/>
        </p:nvSpPr>
        <p:spPr>
          <a:xfrm>
            <a:off x="8046720" y="1298448"/>
            <a:ext cx="352044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5.455828309067819e+254" dist="2.7279141545339093e+254" dir="7.917535832871664e+297">
              <a:srgbClr val="000000">
                <a:alpha val="Infinity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8046720" y="1298448"/>
            <a:ext cx="82296" cy="1828800"/>
          </a:xfrm>
          <a:prstGeom prst="rect">
            <a:avLst/>
          </a:prstGeom>
          <a:solidFill>
            <a:srgbClr val="1B8A8F"/>
          </a:solidFill>
          <a:ln w="12700">
            <a:solidFill>
              <a:srgbClr val="1B8A8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247888" y="1453896"/>
            <a:ext cx="31912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Result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8247888" y="1801368"/>
            <a:ext cx="3191256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40" dirty="0">
                <a:solidFill>
                  <a:srgbClr val="17212B"/>
                </a:solidFill>
              </a:rPr>
              <a:t>The discipline became interdisciplinary and socially relevant, drawing from politics, economics, sociology and management.</a:t>
            </a:r>
            <a:endParaRPr lang="en-US" sz="1340" dirty="0"/>
          </a:p>
        </p:txBody>
      </p:sp>
      <p:sp>
        <p:nvSpPr>
          <p:cNvPr id="21" name="Text 19"/>
          <p:cNvSpPr/>
          <p:nvPr/>
        </p:nvSpPr>
        <p:spPr>
          <a:xfrm>
            <a:off x="822960" y="4041648"/>
            <a:ext cx="3291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2304A"/>
                </a:solidFill>
              </a:rPr>
              <a:t>Example: Food security scheme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822960" y="4480560"/>
            <a:ext cx="1874520" cy="457200"/>
          </a:xfrm>
          <a:prstGeom prst="chevron">
            <a:avLst/>
          </a:prstGeom>
          <a:solidFill>
            <a:srgbClr val="EAF0F5"/>
          </a:solidFill>
          <a:ln w="12700">
            <a:solidFill>
              <a:srgbClr val="C4CDD5"/>
            </a:solidFill>
            <a:prstDash val="solid"/>
          </a:ln>
          <a:effectLst>
            <a:outerShdw sx="100000" sy="100000" kx="0" ky="0" algn="bl" rotWithShape="0" blurRad="6.928901952516129e+258" dist="3.4644509762580647e+258" dir="4.750521499722998e+302">
              <a:srgbClr val="000000">
                <a:alpha val="Infinity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896112" y="4617720"/>
            <a:ext cx="16642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30" b="1" dirty="0">
                <a:solidFill>
                  <a:srgbClr val="12304A"/>
                </a:solidFill>
              </a:rPr>
              <a:t>Policy design</a:t>
            </a:r>
            <a:endParaRPr lang="en-US" sz="1030" dirty="0"/>
          </a:p>
        </p:txBody>
      </p:sp>
      <p:sp>
        <p:nvSpPr>
          <p:cNvPr id="24" name="Shape 22"/>
          <p:cNvSpPr/>
          <p:nvPr/>
        </p:nvSpPr>
        <p:spPr>
          <a:xfrm>
            <a:off x="2971800" y="4480560"/>
            <a:ext cx="1874520" cy="457200"/>
          </a:xfrm>
          <a:prstGeom prst="chevron">
            <a:avLst/>
          </a:prstGeom>
          <a:solidFill>
            <a:srgbClr val="DDF3F3"/>
          </a:solidFill>
          <a:ln w="12700">
            <a:solidFill>
              <a:srgbClr val="C4CDD5"/>
            </a:solidFill>
            <a:prstDash val="solid"/>
          </a:ln>
          <a:effectLst>
            <a:outerShdw sx="100000" sy="100000" kx="0" ky="0" algn="bl" rotWithShape="0" blurRad="8.799705479695485e+262" dist="4.3998527398477425e+262" dir="2.850312899833799e+307">
              <a:srgbClr val="000000">
                <a:alpha val="Infinity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3044952" y="4617720"/>
            <a:ext cx="16642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30" b="1" dirty="0">
                <a:solidFill>
                  <a:srgbClr val="12304A"/>
                </a:solidFill>
              </a:rPr>
              <a:t>Implementation</a:t>
            </a:r>
            <a:endParaRPr lang="en-US" sz="1030" dirty="0"/>
          </a:p>
        </p:txBody>
      </p:sp>
      <p:sp>
        <p:nvSpPr>
          <p:cNvPr id="26" name="Shape 24"/>
          <p:cNvSpPr/>
          <p:nvPr/>
        </p:nvSpPr>
        <p:spPr>
          <a:xfrm>
            <a:off x="5120640" y="4480560"/>
            <a:ext cx="1874520" cy="457200"/>
          </a:xfrm>
          <a:prstGeom prst="chevron">
            <a:avLst/>
          </a:prstGeom>
          <a:solidFill>
            <a:srgbClr val="EAF0F5"/>
          </a:solidFill>
          <a:ln w="12700">
            <a:solidFill>
              <a:srgbClr val="C4CDD5"/>
            </a:solidFill>
            <a:prstDash val="solid"/>
          </a:ln>
          <a:effectLst>
            <a:outerShdw sx="100000" sy="100000" kx="0" ky="0" algn="bl" rotWithShape="0" blurRad="1.1175625959213265e+267" dist="5.587812979606632e+266" dir="Infinity">
              <a:srgbClr val="000000">
                <a:alpha val="Infinity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193792" y="4617720"/>
            <a:ext cx="16642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30" b="1" dirty="0">
                <a:solidFill>
                  <a:srgbClr val="12304A"/>
                </a:solidFill>
              </a:rPr>
              <a:t>Field problems</a:t>
            </a:r>
            <a:endParaRPr lang="en-US" sz="1030" dirty="0"/>
          </a:p>
        </p:txBody>
      </p:sp>
      <p:sp>
        <p:nvSpPr>
          <p:cNvPr id="28" name="Shape 26"/>
          <p:cNvSpPr/>
          <p:nvPr/>
        </p:nvSpPr>
        <p:spPr>
          <a:xfrm>
            <a:off x="7269480" y="4480560"/>
            <a:ext cx="1874520" cy="457200"/>
          </a:xfrm>
          <a:prstGeom prst="chevron">
            <a:avLst/>
          </a:prstGeom>
          <a:solidFill>
            <a:srgbClr val="DDF3F3"/>
          </a:solidFill>
          <a:ln w="12700">
            <a:solidFill>
              <a:srgbClr val="C4CDD5"/>
            </a:solidFill>
            <a:prstDash val="solid"/>
          </a:ln>
          <a:effectLst>
            <a:outerShdw sx="100000" sy="100000" kx="0" ky="0" algn="bl" rotWithShape="0" blurRad="1.4193044968200846e+271" dist="7.096522484100423e+270" dir="Infinity">
              <a:srgbClr val="000000">
                <a:alpha val="Infinity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7342632" y="4617720"/>
            <a:ext cx="16642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30" b="1" dirty="0">
                <a:solidFill>
                  <a:srgbClr val="12304A"/>
                </a:solidFill>
              </a:rPr>
              <a:t>Beneficiary impact</a:t>
            </a:r>
            <a:endParaRPr lang="en-US" sz="1030" dirty="0"/>
          </a:p>
        </p:txBody>
      </p:sp>
      <p:sp>
        <p:nvSpPr>
          <p:cNvPr id="30" name="Shape 28"/>
          <p:cNvSpPr/>
          <p:nvPr/>
        </p:nvSpPr>
        <p:spPr>
          <a:xfrm>
            <a:off x="9418320" y="4480560"/>
            <a:ext cx="1874520" cy="457200"/>
          </a:xfrm>
          <a:prstGeom prst="chevron">
            <a:avLst/>
          </a:prstGeom>
          <a:solidFill>
            <a:srgbClr val="EAF0F5"/>
          </a:solidFill>
          <a:ln w="12700">
            <a:solidFill>
              <a:srgbClr val="C4CDD5"/>
            </a:solidFill>
            <a:prstDash val="solid"/>
          </a:ln>
          <a:effectLst>
            <a:outerShdw sx="100000" sy="100000" kx="0" ky="0" algn="bl" rotWithShape="0" blurRad="1.8025167109615074e+275" dist="9.012583554807537e+274" dir="Infinity">
              <a:srgbClr val="000000">
                <a:alpha val="Infinity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9491472" y="4617720"/>
            <a:ext cx="16642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30" b="1" dirty="0">
                <a:solidFill>
                  <a:srgbClr val="12304A"/>
                </a:solidFill>
              </a:rPr>
              <a:t>Evaluation</a:t>
            </a:r>
            <a:endParaRPr lang="en-US" sz="103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D"/>
          </a:solidFill>
          <a:ln w="12700">
            <a:solidFill>
              <a:srgbClr val="FFF8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F3B34B"/>
          </a:solidFill>
          <a:ln w="12700">
            <a:solidFill>
              <a:srgbClr val="F3B3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46304" y="0"/>
            <a:ext cx="36576" cy="6858000"/>
          </a:xfrm>
          <a:prstGeom prst="rect">
            <a:avLst/>
          </a:prstGeom>
          <a:solidFill>
            <a:srgbClr val="1B8A8F"/>
          </a:solidFill>
          <a:ln w="12700">
            <a:solidFill>
              <a:srgbClr val="1B8A8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384280" y="6437376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560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02920" y="301752"/>
            <a:ext cx="10789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230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Nicholas Henry’s Five Paradigms</a:t>
            </a:r>
            <a:endParaRPr lang="en-US" sz="2900" dirty="0"/>
          </a:p>
        </p:txBody>
      </p:sp>
      <p:sp>
        <p:nvSpPr>
          <p:cNvPr id="7" name="Shape 5"/>
          <p:cNvSpPr/>
          <p:nvPr/>
        </p:nvSpPr>
        <p:spPr>
          <a:xfrm>
            <a:off x="502920" y="877824"/>
            <a:ext cx="1280160" cy="0"/>
          </a:xfrm>
          <a:prstGeom prst="line">
            <a:avLst/>
          </a:prstGeom>
          <a:noFill/>
          <a:ln w="38100">
            <a:solidFill>
              <a:srgbClr val="F3B34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987552"/>
            <a:ext cx="10607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6070"/>
                </a:solidFill>
              </a:rPr>
              <a:t>A second way to remember the intellectual development.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868680" y="1234440"/>
            <a:ext cx="594360" cy="438912"/>
          </a:xfrm>
          <a:prstGeom prst="roundRect">
            <a:avLst>
              <a:gd name="adj" fmla="val 8333"/>
            </a:avLst>
          </a:prstGeom>
          <a:solidFill>
            <a:srgbClr val="12304A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2.2891962229211143e+279" dist="1.1445981114605571e+279" dir="Infinity">
              <a:srgbClr val="000000">
                <a:alpha val="Infinity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868680" y="1353312"/>
            <a:ext cx="5943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691640" y="1252728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2304A"/>
                </a:solidFill>
              </a:rPr>
              <a:t>Politics/Administration Dichotomy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5989320" y="1271016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6070"/>
                </a:solidFill>
              </a:rPr>
              <a:t>separation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68680" y="2057400"/>
            <a:ext cx="594360" cy="438912"/>
          </a:xfrm>
          <a:prstGeom prst="roundRect">
            <a:avLst>
              <a:gd name="adj" fmla="val 8333"/>
            </a:avLst>
          </a:prstGeom>
          <a:solidFill>
            <a:srgbClr val="1B8A8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2.9072792031098153e+283" dist="1.4536396015549076e+283" dir="Infinity">
              <a:srgbClr val="000000">
                <a:alpha val="Infinity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868680" y="2176272"/>
            <a:ext cx="5943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691640" y="2075688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2304A"/>
                </a:solidFill>
              </a:rPr>
              <a:t>Principles of Administration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5989320" y="2093976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6070"/>
                </a:solidFill>
              </a:rPr>
              <a:t>universal rules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868680" y="2880360"/>
            <a:ext cx="594360" cy="438912"/>
          </a:xfrm>
          <a:prstGeom prst="roundRect">
            <a:avLst>
              <a:gd name="adj" fmla="val 8333"/>
            </a:avLst>
          </a:prstGeom>
          <a:solidFill>
            <a:srgbClr val="EF7B45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3.6922445879494656e+287" dist="1.8461222939747328e+287" dir="Infinity">
              <a:srgbClr val="000000">
                <a:alpha val="Infinity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868680" y="2999232"/>
            <a:ext cx="5943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3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691640" y="2898648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2304A"/>
                </a:solidFill>
              </a:rPr>
              <a:t>PA as Political Science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5989320" y="2916936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6070"/>
                </a:solidFill>
              </a:rPr>
              <a:t>political home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868680" y="3703320"/>
            <a:ext cx="594360" cy="438912"/>
          </a:xfrm>
          <a:prstGeom prst="roundRect">
            <a:avLst>
              <a:gd name="adj" fmla="val 8333"/>
            </a:avLst>
          </a:prstGeom>
          <a:solidFill>
            <a:srgbClr val="7768AE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4.6891506266958215e+291" dist="2.3445753133479108e+291" dir="Infinity">
              <a:srgbClr val="000000">
                <a:alpha val="Infinity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868680" y="3822192"/>
            <a:ext cx="5943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4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691640" y="3721608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2304A"/>
                </a:solidFill>
              </a:rPr>
              <a:t>PA as Administrative Science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5989320" y="3739896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6070"/>
                </a:solidFill>
              </a:rPr>
              <a:t>management home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868680" y="4526280"/>
            <a:ext cx="594360" cy="438912"/>
          </a:xfrm>
          <a:prstGeom prst="roundRect">
            <a:avLst>
              <a:gd name="adj" fmla="val 8333"/>
            </a:avLst>
          </a:prstGeom>
          <a:solidFill>
            <a:srgbClr val="549D73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5.955221295903693e+295" dist="2.9776106479518466e+295" dir="Infinity">
              <a:srgbClr val="000000">
                <a:alpha val="Infinity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868680" y="4645152"/>
            <a:ext cx="5943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5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1691640" y="4544568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2304A"/>
                </a:solidFill>
              </a:rPr>
              <a:t>PA as Public Administration</a:t>
            </a:r>
            <a:endParaRPr lang="en-US" sz="1450" dirty="0"/>
          </a:p>
        </p:txBody>
      </p:sp>
      <p:sp>
        <p:nvSpPr>
          <p:cNvPr id="28" name="Text 26"/>
          <p:cNvSpPr/>
          <p:nvPr/>
        </p:nvSpPr>
        <p:spPr>
          <a:xfrm>
            <a:off x="5989320" y="4562856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6070"/>
                </a:solidFill>
              </a:rPr>
              <a:t>independent identity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1097280" y="5577840"/>
            <a:ext cx="9601200" cy="502920"/>
          </a:xfrm>
          <a:prstGeom prst="roundRect">
            <a:avLst>
              <a:gd name="adj" fmla="val 10909"/>
            </a:avLst>
          </a:prstGeom>
          <a:solidFill>
            <a:srgbClr val="1B8A8F"/>
          </a:solidFill>
          <a:ln w="12700">
            <a:solidFill>
              <a:srgbClr val="1B8A8F"/>
            </a:solidFill>
            <a:prstDash val="solid"/>
          </a:ln>
          <a:effectLst>
            <a:outerShdw sx="100000" sy="100000" kx="0" ky="0" algn="bl" rotWithShape="0" blurRad="7.56313104579769e+299" dist="3.781565522898845e+299" dir="Infinity">
              <a:srgbClr val="000000">
                <a:alpha val="Infinity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1298448" y="5742432"/>
            <a:ext cx="9198864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FFFFF"/>
                </a:solidFill>
              </a:rPr>
              <a:t>Henry’s paradigms show that the discipline kept shifting its intellectual base.</a:t>
            </a:r>
            <a:endParaRPr lang="en-US" sz="15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D"/>
          </a:solidFill>
          <a:ln w="12700">
            <a:solidFill>
              <a:srgbClr val="FFF8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F3B34B"/>
          </a:solidFill>
          <a:ln w="12700">
            <a:solidFill>
              <a:srgbClr val="F3B3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46304" y="0"/>
            <a:ext cx="36576" cy="6858000"/>
          </a:xfrm>
          <a:prstGeom prst="rect">
            <a:avLst/>
          </a:prstGeom>
          <a:solidFill>
            <a:srgbClr val="1B8A8F"/>
          </a:solidFill>
          <a:ln w="12700">
            <a:solidFill>
              <a:srgbClr val="1B8A8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384280" y="6437376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560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02920" y="301752"/>
            <a:ext cx="10789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230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Golembiewski: Locus and Focus</a:t>
            </a:r>
            <a:endParaRPr lang="en-US" sz="2900" dirty="0"/>
          </a:p>
        </p:txBody>
      </p:sp>
      <p:sp>
        <p:nvSpPr>
          <p:cNvPr id="7" name="Shape 5"/>
          <p:cNvSpPr/>
          <p:nvPr/>
        </p:nvSpPr>
        <p:spPr>
          <a:xfrm>
            <a:off x="502920" y="877824"/>
            <a:ext cx="1280160" cy="0"/>
          </a:xfrm>
          <a:prstGeom prst="line">
            <a:avLst/>
          </a:prstGeom>
          <a:noFill/>
          <a:ln w="38100">
            <a:solidFill>
              <a:srgbClr val="F3B34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987552"/>
            <a:ext cx="10607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6070"/>
                </a:solidFill>
              </a:rPr>
              <a:t>Understanding each phase through “where” and “what.”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822960" y="1325880"/>
            <a:ext cx="3474720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9.605176428163068e+303" dist="4.802588214081534e+303" dir="Infinity">
              <a:srgbClr val="000000">
                <a:alpha val="Infinity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822960" y="1325880"/>
            <a:ext cx="82296" cy="1371600"/>
          </a:xfrm>
          <a:prstGeom prst="rect">
            <a:avLst/>
          </a:prstGeom>
          <a:solidFill>
            <a:srgbClr val="12304A"/>
          </a:solidFill>
          <a:ln w="12700">
            <a:solidFill>
              <a:srgbClr val="1230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24128" y="1481328"/>
            <a:ext cx="31455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Locus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1024128" y="1828800"/>
            <a:ext cx="314553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17212B"/>
                </a:solidFill>
              </a:rPr>
              <a:t>Where is the phenomenon located?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17212B"/>
                </a:solidFill>
              </a:rPr>
              <a:t>Example: district office, ministry, policy arena.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4572000" y="1325880"/>
            <a:ext cx="3474720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1.2198574063767096e+308" dist="6.099287031883548e+307" dir="Infinity">
              <a:srgbClr val="000000">
                <a:alpha val="Infinity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572000" y="1325880"/>
            <a:ext cx="82296" cy="1371600"/>
          </a:xfrm>
          <a:prstGeom prst="rect">
            <a:avLst/>
          </a:prstGeom>
          <a:solidFill>
            <a:srgbClr val="1B8A8F"/>
          </a:solidFill>
          <a:ln w="12700">
            <a:solidFill>
              <a:srgbClr val="1B8A8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73168" y="1481328"/>
            <a:ext cx="31455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Focus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4773168" y="1828800"/>
            <a:ext cx="314553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17212B"/>
                </a:solidFill>
              </a:rPr>
              <a:t>What is being studied?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17212B"/>
                </a:solidFill>
              </a:rPr>
              <a:t>Example: decision-making, coordination, policy outcomes.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8321040" y="1325880"/>
            <a:ext cx="2971800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Infinity" dist="Infinity" dir="Infinity">
              <a:srgbClr val="000000">
                <a:alpha val="Infinity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8321040" y="1325880"/>
            <a:ext cx="82296" cy="1371600"/>
          </a:xfrm>
          <a:prstGeom prst="rect">
            <a:avLst/>
          </a:prstGeom>
          <a:solidFill>
            <a:srgbClr val="F3B34B"/>
          </a:solidFill>
          <a:ln w="12700">
            <a:solidFill>
              <a:srgbClr val="F3B34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522208" y="1481328"/>
            <a:ext cx="2642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Four phases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8522208" y="1828800"/>
            <a:ext cx="264261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40" dirty="0">
                <a:solidFill>
                  <a:srgbClr val="17212B"/>
                </a:solidFill>
              </a:rPr>
              <a:t>Analytic politics/administration</a:t>
            </a:r>
            <a:endParaRPr lang="en-US" sz="1240" dirty="0"/>
          </a:p>
          <a:p>
            <a:pPr indent="0" marL="0">
              <a:buNone/>
            </a:pPr>
            <a:r>
              <a:rPr lang="en-US" sz="1240" dirty="0">
                <a:solidFill>
                  <a:srgbClr val="17212B"/>
                </a:solidFill>
              </a:rPr>
              <a:t>Concrete politics/administration</a:t>
            </a:r>
            <a:endParaRPr lang="en-US" sz="1240" dirty="0"/>
          </a:p>
          <a:p>
            <a:pPr indent="0" marL="0">
              <a:buNone/>
            </a:pPr>
            <a:r>
              <a:rPr lang="en-US" sz="1240" dirty="0">
                <a:solidFill>
                  <a:srgbClr val="17212B"/>
                </a:solidFill>
              </a:rPr>
              <a:t>Science of management</a:t>
            </a:r>
            <a:endParaRPr lang="en-US" sz="1240" dirty="0"/>
          </a:p>
          <a:p>
            <a:pPr indent="0" marL="0">
              <a:buNone/>
            </a:pPr>
            <a:r>
              <a:rPr lang="en-US" sz="1240" dirty="0">
                <a:solidFill>
                  <a:srgbClr val="17212B"/>
                </a:solidFill>
              </a:rPr>
              <a:t>Public-policy approach</a:t>
            </a:r>
            <a:endParaRPr lang="en-US" sz="1240" dirty="0"/>
          </a:p>
        </p:txBody>
      </p:sp>
      <p:sp>
        <p:nvSpPr>
          <p:cNvPr id="21" name="Shape 19"/>
          <p:cNvSpPr/>
          <p:nvPr/>
        </p:nvSpPr>
        <p:spPr>
          <a:xfrm>
            <a:off x="1005840" y="3840480"/>
            <a:ext cx="10058400" cy="777240"/>
          </a:xfrm>
          <a:prstGeom prst="roundRect">
            <a:avLst>
              <a:gd name="adj" fmla="val 7059"/>
            </a:avLst>
          </a:prstGeom>
          <a:solidFill>
            <a:srgbClr val="1C4763"/>
          </a:solidFill>
          <a:ln w="12700">
            <a:solidFill>
              <a:srgbClr val="1C4763"/>
            </a:solidFill>
            <a:prstDash val="solid"/>
          </a:ln>
          <a:effectLst>
            <a:outerShdw sx="100000" sy="100000" kx="0" ky="0" algn="bl" rotWithShape="0" blurRad="Infinity" dist="Infinity" dir="Infinity">
              <a:srgbClr val="000000">
                <a:alpha val="Infinity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1207008" y="4005072"/>
            <a:ext cx="9656064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FFFFF"/>
                </a:solidFill>
              </a:rPr>
              <a:t>Example: In district administration, the locus is the district office; the focus may be service delivery or policy implementation.</a:t>
            </a:r>
            <a:endParaRPr lang="en-US" sz="15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D"/>
          </a:solidFill>
          <a:ln w="12700">
            <a:solidFill>
              <a:srgbClr val="FFF8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F3B34B"/>
          </a:solidFill>
          <a:ln w="12700">
            <a:solidFill>
              <a:srgbClr val="F3B3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46304" y="0"/>
            <a:ext cx="36576" cy="6858000"/>
          </a:xfrm>
          <a:prstGeom prst="rect">
            <a:avLst/>
          </a:prstGeom>
          <a:solidFill>
            <a:srgbClr val="1B8A8F"/>
          </a:solidFill>
          <a:ln w="12700">
            <a:solidFill>
              <a:srgbClr val="1B8A8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384280" y="6437376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560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02920" y="301752"/>
            <a:ext cx="10789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230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Comparative Summary</a:t>
            </a:r>
            <a:endParaRPr lang="en-US" sz="2900" dirty="0"/>
          </a:p>
        </p:txBody>
      </p:sp>
      <p:sp>
        <p:nvSpPr>
          <p:cNvPr id="7" name="Shape 5"/>
          <p:cNvSpPr/>
          <p:nvPr/>
        </p:nvSpPr>
        <p:spPr>
          <a:xfrm>
            <a:off x="502920" y="877824"/>
            <a:ext cx="1280160" cy="0"/>
          </a:xfrm>
          <a:prstGeom prst="line">
            <a:avLst/>
          </a:prstGeom>
          <a:noFill/>
          <a:ln w="38100">
            <a:solidFill>
              <a:srgbClr val="F3B34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987552"/>
            <a:ext cx="10607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6070"/>
                </a:solidFill>
              </a:rPr>
              <a:t>Use this as your exam revision slide.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02920" y="1234440"/>
            <a:ext cx="822960" cy="640080"/>
          </a:xfrm>
          <a:prstGeom prst="rect">
            <a:avLst/>
          </a:prstGeom>
          <a:solidFill>
            <a:srgbClr val="12304A"/>
          </a:solidFill>
          <a:ln w="8890">
            <a:solidFill>
              <a:srgbClr val="D7DEE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57784" y="1380744"/>
            <a:ext cx="7132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Stage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1325880" y="1234440"/>
            <a:ext cx="1417320" cy="640080"/>
          </a:xfrm>
          <a:prstGeom prst="rect">
            <a:avLst/>
          </a:prstGeom>
          <a:solidFill>
            <a:srgbClr val="12304A"/>
          </a:solidFill>
          <a:ln w="8890">
            <a:solidFill>
              <a:srgbClr val="D7DEE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380744" y="1380744"/>
            <a:ext cx="13075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Time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2743200" y="1234440"/>
            <a:ext cx="4069080" cy="640080"/>
          </a:xfrm>
          <a:prstGeom prst="rect">
            <a:avLst/>
          </a:prstGeom>
          <a:solidFill>
            <a:srgbClr val="12304A"/>
          </a:solidFill>
          <a:ln w="8890">
            <a:solidFill>
              <a:srgbClr val="D7DEE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98064" y="1380744"/>
            <a:ext cx="39593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Core idea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812280" y="1234440"/>
            <a:ext cx="4754880" cy="640080"/>
          </a:xfrm>
          <a:prstGeom prst="rect">
            <a:avLst/>
          </a:prstGeom>
          <a:solidFill>
            <a:srgbClr val="12304A"/>
          </a:solidFill>
          <a:ln w="8890">
            <a:solidFill>
              <a:srgbClr val="D7DEE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67144" y="1380744"/>
            <a:ext cx="46451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Key words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502920" y="1874520"/>
            <a:ext cx="822960" cy="640080"/>
          </a:xfrm>
          <a:prstGeom prst="rect">
            <a:avLst/>
          </a:prstGeom>
          <a:solidFill>
            <a:srgbClr val="FFFFFF"/>
          </a:solidFill>
          <a:ln w="8890">
            <a:solidFill>
              <a:srgbClr val="D7DEE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57784" y="2020824"/>
            <a:ext cx="7132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17212B"/>
                </a:solidFill>
              </a:rPr>
              <a:t>I</a:t>
            </a:r>
            <a:endParaRPr lang="en-US" sz="1080" dirty="0"/>
          </a:p>
        </p:txBody>
      </p:sp>
      <p:sp>
        <p:nvSpPr>
          <p:cNvPr id="19" name="Shape 17"/>
          <p:cNvSpPr/>
          <p:nvPr/>
        </p:nvSpPr>
        <p:spPr>
          <a:xfrm>
            <a:off x="1325880" y="1874520"/>
            <a:ext cx="1417320" cy="640080"/>
          </a:xfrm>
          <a:prstGeom prst="rect">
            <a:avLst/>
          </a:prstGeom>
          <a:solidFill>
            <a:srgbClr val="FFFFFF"/>
          </a:solidFill>
          <a:ln w="8890">
            <a:solidFill>
              <a:srgbClr val="D7DEE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380744" y="2020824"/>
            <a:ext cx="13075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17212B"/>
                </a:solidFill>
              </a:rPr>
              <a:t>1887–1926</a:t>
            </a:r>
            <a:endParaRPr lang="en-US" sz="1080" dirty="0"/>
          </a:p>
        </p:txBody>
      </p:sp>
      <p:sp>
        <p:nvSpPr>
          <p:cNvPr id="21" name="Shape 19"/>
          <p:cNvSpPr/>
          <p:nvPr/>
        </p:nvSpPr>
        <p:spPr>
          <a:xfrm>
            <a:off x="2743200" y="1874520"/>
            <a:ext cx="4069080" cy="640080"/>
          </a:xfrm>
          <a:prstGeom prst="rect">
            <a:avLst/>
          </a:prstGeom>
          <a:solidFill>
            <a:srgbClr val="FFFFFF"/>
          </a:solidFill>
          <a:ln w="8890">
            <a:solidFill>
              <a:srgbClr val="D7DEE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798064" y="2020824"/>
            <a:ext cx="39593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17212B"/>
                </a:solidFill>
              </a:rPr>
              <a:t>Separate politics and administration</a:t>
            </a:r>
            <a:endParaRPr lang="en-US" sz="1080" dirty="0"/>
          </a:p>
        </p:txBody>
      </p:sp>
      <p:sp>
        <p:nvSpPr>
          <p:cNvPr id="23" name="Shape 21"/>
          <p:cNvSpPr/>
          <p:nvPr/>
        </p:nvSpPr>
        <p:spPr>
          <a:xfrm>
            <a:off x="6812280" y="1874520"/>
            <a:ext cx="4754880" cy="640080"/>
          </a:xfrm>
          <a:prstGeom prst="rect">
            <a:avLst/>
          </a:prstGeom>
          <a:solidFill>
            <a:srgbClr val="FFFFFF"/>
          </a:solidFill>
          <a:ln w="8890">
            <a:solidFill>
              <a:srgbClr val="D7DEE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867144" y="2020824"/>
            <a:ext cx="46451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17212B"/>
                </a:solidFill>
              </a:rPr>
              <a:t>Wilson, Goodnow, L.D. White</a:t>
            </a:r>
            <a:endParaRPr lang="en-US" sz="1080" dirty="0"/>
          </a:p>
        </p:txBody>
      </p:sp>
      <p:sp>
        <p:nvSpPr>
          <p:cNvPr id="25" name="Shape 23"/>
          <p:cNvSpPr/>
          <p:nvPr/>
        </p:nvSpPr>
        <p:spPr>
          <a:xfrm>
            <a:off x="502920" y="2514600"/>
            <a:ext cx="822960" cy="640080"/>
          </a:xfrm>
          <a:prstGeom prst="rect">
            <a:avLst/>
          </a:prstGeom>
          <a:solidFill>
            <a:srgbClr val="F0F5F7"/>
          </a:solidFill>
          <a:ln w="8890">
            <a:solidFill>
              <a:srgbClr val="D7DEE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57784" y="2660904"/>
            <a:ext cx="7132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17212B"/>
                </a:solidFill>
              </a:rPr>
              <a:t>II</a:t>
            </a:r>
            <a:endParaRPr lang="en-US" sz="1080" dirty="0"/>
          </a:p>
        </p:txBody>
      </p:sp>
      <p:sp>
        <p:nvSpPr>
          <p:cNvPr id="27" name="Shape 25"/>
          <p:cNvSpPr/>
          <p:nvPr/>
        </p:nvSpPr>
        <p:spPr>
          <a:xfrm>
            <a:off x="1325880" y="2514600"/>
            <a:ext cx="1417320" cy="640080"/>
          </a:xfrm>
          <a:prstGeom prst="rect">
            <a:avLst/>
          </a:prstGeom>
          <a:solidFill>
            <a:srgbClr val="F0F5F7"/>
          </a:solidFill>
          <a:ln w="8890">
            <a:solidFill>
              <a:srgbClr val="D7DEE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380744" y="2660904"/>
            <a:ext cx="13075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17212B"/>
                </a:solidFill>
              </a:rPr>
              <a:t>1927–1937</a:t>
            </a:r>
            <a:endParaRPr lang="en-US" sz="1080" dirty="0"/>
          </a:p>
        </p:txBody>
      </p:sp>
      <p:sp>
        <p:nvSpPr>
          <p:cNvPr id="29" name="Shape 27"/>
          <p:cNvSpPr/>
          <p:nvPr/>
        </p:nvSpPr>
        <p:spPr>
          <a:xfrm>
            <a:off x="2743200" y="2514600"/>
            <a:ext cx="4069080" cy="640080"/>
          </a:xfrm>
          <a:prstGeom prst="rect">
            <a:avLst/>
          </a:prstGeom>
          <a:solidFill>
            <a:srgbClr val="F0F5F7"/>
          </a:solidFill>
          <a:ln w="8890">
            <a:solidFill>
              <a:srgbClr val="D7DEE4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2798064" y="2660904"/>
            <a:ext cx="39593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17212B"/>
                </a:solidFill>
              </a:rPr>
              <a:t>Discover universal principles</a:t>
            </a:r>
            <a:endParaRPr lang="en-US" sz="1080" dirty="0"/>
          </a:p>
        </p:txBody>
      </p:sp>
      <p:sp>
        <p:nvSpPr>
          <p:cNvPr id="31" name="Shape 29"/>
          <p:cNvSpPr/>
          <p:nvPr/>
        </p:nvSpPr>
        <p:spPr>
          <a:xfrm>
            <a:off x="6812280" y="2514600"/>
            <a:ext cx="4754880" cy="640080"/>
          </a:xfrm>
          <a:prstGeom prst="rect">
            <a:avLst/>
          </a:prstGeom>
          <a:solidFill>
            <a:srgbClr val="F0F5F7"/>
          </a:solidFill>
          <a:ln w="8890">
            <a:solidFill>
              <a:srgbClr val="D7DEE4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867144" y="2660904"/>
            <a:ext cx="46451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17212B"/>
                </a:solidFill>
              </a:rPr>
              <a:t>Willoughby, Fayol, Gulick &amp; Urwick</a:t>
            </a:r>
            <a:endParaRPr lang="en-US" sz="1080" dirty="0"/>
          </a:p>
        </p:txBody>
      </p:sp>
      <p:sp>
        <p:nvSpPr>
          <p:cNvPr id="33" name="Shape 31"/>
          <p:cNvSpPr/>
          <p:nvPr/>
        </p:nvSpPr>
        <p:spPr>
          <a:xfrm>
            <a:off x="502920" y="3154680"/>
            <a:ext cx="822960" cy="640080"/>
          </a:xfrm>
          <a:prstGeom prst="rect">
            <a:avLst/>
          </a:prstGeom>
          <a:solidFill>
            <a:srgbClr val="FFFFFF"/>
          </a:solidFill>
          <a:ln w="8890">
            <a:solidFill>
              <a:srgbClr val="D7DEE4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57784" y="3300984"/>
            <a:ext cx="7132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17212B"/>
                </a:solidFill>
              </a:rPr>
              <a:t>III</a:t>
            </a:r>
            <a:endParaRPr lang="en-US" sz="1080" dirty="0"/>
          </a:p>
        </p:txBody>
      </p:sp>
      <p:sp>
        <p:nvSpPr>
          <p:cNvPr id="35" name="Shape 33"/>
          <p:cNvSpPr/>
          <p:nvPr/>
        </p:nvSpPr>
        <p:spPr>
          <a:xfrm>
            <a:off x="1325880" y="3154680"/>
            <a:ext cx="1417320" cy="640080"/>
          </a:xfrm>
          <a:prstGeom prst="rect">
            <a:avLst/>
          </a:prstGeom>
          <a:solidFill>
            <a:srgbClr val="FFFFFF"/>
          </a:solidFill>
          <a:ln w="8890">
            <a:solidFill>
              <a:srgbClr val="D7DEE4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380744" y="3300984"/>
            <a:ext cx="13075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17212B"/>
                </a:solidFill>
              </a:rPr>
              <a:t>1938–1947</a:t>
            </a:r>
            <a:endParaRPr lang="en-US" sz="1080" dirty="0"/>
          </a:p>
        </p:txBody>
      </p:sp>
      <p:sp>
        <p:nvSpPr>
          <p:cNvPr id="37" name="Shape 35"/>
          <p:cNvSpPr/>
          <p:nvPr/>
        </p:nvSpPr>
        <p:spPr>
          <a:xfrm>
            <a:off x="2743200" y="3154680"/>
            <a:ext cx="4069080" cy="640080"/>
          </a:xfrm>
          <a:prstGeom prst="rect">
            <a:avLst/>
          </a:prstGeom>
          <a:solidFill>
            <a:srgbClr val="FFFFFF"/>
          </a:solidFill>
          <a:ln w="8890">
            <a:solidFill>
              <a:srgbClr val="D7DEE4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2798064" y="3300984"/>
            <a:ext cx="39593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17212B"/>
                </a:solidFill>
              </a:rPr>
              <a:t>Challenge dichotomy and principles</a:t>
            </a:r>
            <a:endParaRPr lang="en-US" sz="1080" dirty="0"/>
          </a:p>
        </p:txBody>
      </p:sp>
      <p:sp>
        <p:nvSpPr>
          <p:cNvPr id="39" name="Shape 37"/>
          <p:cNvSpPr/>
          <p:nvPr/>
        </p:nvSpPr>
        <p:spPr>
          <a:xfrm>
            <a:off x="6812280" y="3154680"/>
            <a:ext cx="4754880" cy="640080"/>
          </a:xfrm>
          <a:prstGeom prst="rect">
            <a:avLst/>
          </a:prstGeom>
          <a:solidFill>
            <a:srgbClr val="FFFFFF"/>
          </a:solidFill>
          <a:ln w="8890">
            <a:solidFill>
              <a:srgbClr val="D7DEE4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867144" y="3300984"/>
            <a:ext cx="46451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17212B"/>
                </a:solidFill>
              </a:rPr>
              <a:t>Simon, Dahl, Waldo, Barnard</a:t>
            </a:r>
            <a:endParaRPr lang="en-US" sz="1080" dirty="0"/>
          </a:p>
        </p:txBody>
      </p:sp>
      <p:sp>
        <p:nvSpPr>
          <p:cNvPr id="41" name="Shape 39"/>
          <p:cNvSpPr/>
          <p:nvPr/>
        </p:nvSpPr>
        <p:spPr>
          <a:xfrm>
            <a:off x="502920" y="3794760"/>
            <a:ext cx="822960" cy="640080"/>
          </a:xfrm>
          <a:prstGeom prst="rect">
            <a:avLst/>
          </a:prstGeom>
          <a:solidFill>
            <a:srgbClr val="F0F5F7"/>
          </a:solidFill>
          <a:ln w="8890">
            <a:solidFill>
              <a:srgbClr val="D7DEE4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57784" y="3941064"/>
            <a:ext cx="7132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17212B"/>
                </a:solidFill>
              </a:rPr>
              <a:t>IV</a:t>
            </a:r>
            <a:endParaRPr lang="en-US" sz="1080" dirty="0"/>
          </a:p>
        </p:txBody>
      </p:sp>
      <p:sp>
        <p:nvSpPr>
          <p:cNvPr id="43" name="Shape 41"/>
          <p:cNvSpPr/>
          <p:nvPr/>
        </p:nvSpPr>
        <p:spPr>
          <a:xfrm>
            <a:off x="1325880" y="3794760"/>
            <a:ext cx="1417320" cy="640080"/>
          </a:xfrm>
          <a:prstGeom prst="rect">
            <a:avLst/>
          </a:prstGeom>
          <a:solidFill>
            <a:srgbClr val="F0F5F7"/>
          </a:solidFill>
          <a:ln w="8890">
            <a:solidFill>
              <a:srgbClr val="D7DEE4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1380744" y="3941064"/>
            <a:ext cx="13075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17212B"/>
                </a:solidFill>
              </a:rPr>
              <a:t>1948–1970</a:t>
            </a:r>
            <a:endParaRPr lang="en-US" sz="1080" dirty="0"/>
          </a:p>
        </p:txBody>
      </p:sp>
      <p:sp>
        <p:nvSpPr>
          <p:cNvPr id="45" name="Shape 43"/>
          <p:cNvSpPr/>
          <p:nvPr/>
        </p:nvSpPr>
        <p:spPr>
          <a:xfrm>
            <a:off x="2743200" y="3794760"/>
            <a:ext cx="4069080" cy="640080"/>
          </a:xfrm>
          <a:prstGeom prst="rect">
            <a:avLst/>
          </a:prstGeom>
          <a:solidFill>
            <a:srgbClr val="F0F5F7"/>
          </a:solidFill>
          <a:ln w="8890">
            <a:solidFill>
              <a:srgbClr val="D7DEE4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2798064" y="3941064"/>
            <a:ext cx="39593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17212B"/>
                </a:solidFill>
              </a:rPr>
              <a:t>Search for identity</a:t>
            </a:r>
            <a:endParaRPr lang="en-US" sz="1080" dirty="0"/>
          </a:p>
        </p:txBody>
      </p:sp>
      <p:sp>
        <p:nvSpPr>
          <p:cNvPr id="47" name="Shape 45"/>
          <p:cNvSpPr/>
          <p:nvPr/>
        </p:nvSpPr>
        <p:spPr>
          <a:xfrm>
            <a:off x="6812280" y="3794760"/>
            <a:ext cx="4754880" cy="640080"/>
          </a:xfrm>
          <a:prstGeom prst="rect">
            <a:avLst/>
          </a:prstGeom>
          <a:solidFill>
            <a:srgbClr val="F0F5F7"/>
          </a:solidFill>
          <a:ln w="8890">
            <a:solidFill>
              <a:srgbClr val="D7DEE4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867144" y="3941064"/>
            <a:ext cx="46451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17212B"/>
                </a:solidFill>
              </a:rPr>
              <a:t>Political Science vs Management</a:t>
            </a:r>
            <a:endParaRPr lang="en-US" sz="1080" dirty="0"/>
          </a:p>
        </p:txBody>
      </p:sp>
      <p:sp>
        <p:nvSpPr>
          <p:cNvPr id="49" name="Shape 47"/>
          <p:cNvSpPr/>
          <p:nvPr/>
        </p:nvSpPr>
        <p:spPr>
          <a:xfrm>
            <a:off x="502920" y="4434840"/>
            <a:ext cx="822960" cy="640080"/>
          </a:xfrm>
          <a:prstGeom prst="rect">
            <a:avLst/>
          </a:prstGeom>
          <a:solidFill>
            <a:srgbClr val="FFFFFF"/>
          </a:solidFill>
          <a:ln w="8890">
            <a:solidFill>
              <a:srgbClr val="D7DEE4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557784" y="4581144"/>
            <a:ext cx="7132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17212B"/>
                </a:solidFill>
              </a:rPr>
              <a:t>V</a:t>
            </a:r>
            <a:endParaRPr lang="en-US" sz="1080" dirty="0"/>
          </a:p>
        </p:txBody>
      </p:sp>
      <p:sp>
        <p:nvSpPr>
          <p:cNvPr id="51" name="Shape 49"/>
          <p:cNvSpPr/>
          <p:nvPr/>
        </p:nvSpPr>
        <p:spPr>
          <a:xfrm>
            <a:off x="1325880" y="4434840"/>
            <a:ext cx="1417320" cy="640080"/>
          </a:xfrm>
          <a:prstGeom prst="rect">
            <a:avLst/>
          </a:prstGeom>
          <a:solidFill>
            <a:srgbClr val="FFFFFF"/>
          </a:solidFill>
          <a:ln w="8890">
            <a:solidFill>
              <a:srgbClr val="D7DEE4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1380744" y="4581144"/>
            <a:ext cx="13075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17212B"/>
                </a:solidFill>
              </a:rPr>
              <a:t>1971+</a:t>
            </a:r>
            <a:endParaRPr lang="en-US" sz="1080" dirty="0"/>
          </a:p>
        </p:txBody>
      </p:sp>
      <p:sp>
        <p:nvSpPr>
          <p:cNvPr id="53" name="Shape 51"/>
          <p:cNvSpPr/>
          <p:nvPr/>
        </p:nvSpPr>
        <p:spPr>
          <a:xfrm>
            <a:off x="2743200" y="4434840"/>
            <a:ext cx="4069080" cy="640080"/>
          </a:xfrm>
          <a:prstGeom prst="rect">
            <a:avLst/>
          </a:prstGeom>
          <a:solidFill>
            <a:srgbClr val="FFFFFF"/>
          </a:solidFill>
          <a:ln w="8890">
            <a:solidFill>
              <a:srgbClr val="D7DEE4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2798064" y="4581144"/>
            <a:ext cx="39593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17212B"/>
                </a:solidFill>
              </a:rPr>
              <a:t>Policy analysis and public programmes</a:t>
            </a:r>
            <a:endParaRPr lang="en-US" sz="1080" dirty="0"/>
          </a:p>
        </p:txBody>
      </p:sp>
      <p:sp>
        <p:nvSpPr>
          <p:cNvPr id="55" name="Shape 53"/>
          <p:cNvSpPr/>
          <p:nvPr/>
        </p:nvSpPr>
        <p:spPr>
          <a:xfrm>
            <a:off x="6812280" y="4434840"/>
            <a:ext cx="4754880" cy="640080"/>
          </a:xfrm>
          <a:prstGeom prst="rect">
            <a:avLst/>
          </a:prstGeom>
          <a:solidFill>
            <a:srgbClr val="FFFFFF"/>
          </a:solidFill>
          <a:ln w="8890">
            <a:solidFill>
              <a:srgbClr val="D7DEE4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867144" y="4581144"/>
            <a:ext cx="46451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17212B"/>
                </a:solidFill>
              </a:rPr>
              <a:t>Policy-making, implementation, evaluation</a:t>
            </a:r>
            <a:endParaRPr lang="en-US" sz="108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D"/>
          </a:solidFill>
          <a:ln w="12700">
            <a:solidFill>
              <a:srgbClr val="FFF8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F3B34B"/>
          </a:solidFill>
          <a:ln w="12700">
            <a:solidFill>
              <a:srgbClr val="F3B3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46304" y="0"/>
            <a:ext cx="36576" cy="6858000"/>
          </a:xfrm>
          <a:prstGeom prst="rect">
            <a:avLst/>
          </a:prstGeom>
          <a:solidFill>
            <a:srgbClr val="1B8A8F"/>
          </a:solidFill>
          <a:ln w="12700">
            <a:solidFill>
              <a:srgbClr val="1B8A8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384280" y="6437376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560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02920" y="301752"/>
            <a:ext cx="10789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230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Conclusion: What the Evolution Shows</a:t>
            </a:r>
            <a:endParaRPr lang="en-US" sz="2900" dirty="0"/>
          </a:p>
        </p:txBody>
      </p:sp>
      <p:sp>
        <p:nvSpPr>
          <p:cNvPr id="7" name="Shape 5"/>
          <p:cNvSpPr/>
          <p:nvPr/>
        </p:nvSpPr>
        <p:spPr>
          <a:xfrm>
            <a:off x="502920" y="877824"/>
            <a:ext cx="1280160" cy="0"/>
          </a:xfrm>
          <a:prstGeom prst="line">
            <a:avLst/>
          </a:prstGeom>
          <a:noFill/>
          <a:ln w="38100">
            <a:solidFill>
              <a:srgbClr val="F3B34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987552"/>
            <a:ext cx="10607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6070"/>
                </a:solidFill>
              </a:rPr>
              <a:t>Public Administration is dynamic, practical and socially relevant.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777240" y="1325880"/>
            <a:ext cx="329184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Infinity" dist="Infinity" dir="Infinity">
              <a:srgbClr val="000000">
                <a:alpha val="Infinity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777240" y="1325880"/>
            <a:ext cx="82296" cy="1828800"/>
          </a:xfrm>
          <a:prstGeom prst="rect">
            <a:avLst/>
          </a:prstGeom>
          <a:solidFill>
            <a:srgbClr val="12304A"/>
          </a:solidFill>
          <a:ln w="12700">
            <a:solidFill>
              <a:srgbClr val="1230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78408" y="1481328"/>
            <a:ext cx="2962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From Stage I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978408" y="1828800"/>
            <a:ext cx="2962656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17212B"/>
                </a:solidFill>
              </a:rPr>
              <a:t>The subject began by demanding separation from politics and a distinct field of study.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434840" y="1325880"/>
            <a:ext cx="329184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Infinity" dist="Infinity" dir="Infinity">
              <a:srgbClr val="000000">
                <a:alpha val="Infinity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434840" y="1325880"/>
            <a:ext cx="82296" cy="1828800"/>
          </a:xfrm>
          <a:prstGeom prst="rect">
            <a:avLst/>
          </a:prstGeom>
          <a:solidFill>
            <a:srgbClr val="EF7B45"/>
          </a:solidFill>
          <a:ln w="12700">
            <a:solidFill>
              <a:srgbClr val="EF7B4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636008" y="1481328"/>
            <a:ext cx="2962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Through conflict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4636008" y="1828800"/>
            <a:ext cx="2962656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17212B"/>
                </a:solidFill>
              </a:rPr>
              <a:t>It searched for principles, faced criticism, and struggled over its identity.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8092440" y="1325880"/>
            <a:ext cx="329184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Infinity" dist="Infinity" dir="Infinity">
              <a:srgbClr val="000000">
                <a:alpha val="Infinity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8092440" y="1325880"/>
            <a:ext cx="82296" cy="1828800"/>
          </a:xfrm>
          <a:prstGeom prst="rect">
            <a:avLst/>
          </a:prstGeom>
          <a:solidFill>
            <a:srgbClr val="549D73"/>
          </a:solidFill>
          <a:ln w="12700">
            <a:solidFill>
              <a:srgbClr val="549D7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293608" y="1481328"/>
            <a:ext cx="2962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To today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8293608" y="1828800"/>
            <a:ext cx="2962656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17212B"/>
                </a:solidFill>
              </a:rPr>
              <a:t>It now studies governance, policy, implementation, development and public welfare.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914400" y="4526280"/>
            <a:ext cx="10332720" cy="786384"/>
          </a:xfrm>
          <a:prstGeom prst="roundRect">
            <a:avLst>
              <a:gd name="adj" fmla="val 6977"/>
            </a:avLst>
          </a:prstGeom>
          <a:solidFill>
            <a:srgbClr val="12304A"/>
          </a:solidFill>
          <a:ln w="12700">
            <a:solidFill>
              <a:srgbClr val="12304A"/>
            </a:solidFill>
            <a:prstDash val="solid"/>
          </a:ln>
          <a:effectLst>
            <a:outerShdw sx="100000" sy="100000" kx="0" ky="0" algn="bl" rotWithShape="0" blurRad="Infinity" dist="Infinity" dir="Infinity">
              <a:srgbClr val="000000">
                <a:alpha val="Infinity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1115568" y="4690872"/>
            <a:ext cx="9930384" cy="5120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FFFFF"/>
                </a:solidFill>
              </a:rPr>
              <a:t>Final takeaway: As government became larger and more complex, Public Administration became broader and more policy-oriented.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1188720" y="5833872"/>
            <a:ext cx="9784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B8A8F"/>
                </a:solidFill>
              </a:rPr>
              <a:t>One-line memory aid: Separate → Principles → Challenge → Identity → Policy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D"/>
          </a:solidFill>
          <a:ln w="12700">
            <a:solidFill>
              <a:srgbClr val="FFF8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F3B34B"/>
          </a:solidFill>
          <a:ln w="12700">
            <a:solidFill>
              <a:srgbClr val="F3B3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46304" y="0"/>
            <a:ext cx="36576" cy="6858000"/>
          </a:xfrm>
          <a:prstGeom prst="rect">
            <a:avLst/>
          </a:prstGeom>
          <a:solidFill>
            <a:srgbClr val="1B8A8F"/>
          </a:solidFill>
          <a:ln w="12700">
            <a:solidFill>
              <a:srgbClr val="1B8A8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384280" y="6437376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560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02920" y="301752"/>
            <a:ext cx="10789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230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Public Administration Developed in Stages</a:t>
            </a:r>
            <a:endParaRPr lang="en-US" sz="2900" dirty="0"/>
          </a:p>
        </p:txBody>
      </p:sp>
      <p:sp>
        <p:nvSpPr>
          <p:cNvPr id="7" name="Shape 5"/>
          <p:cNvSpPr/>
          <p:nvPr/>
        </p:nvSpPr>
        <p:spPr>
          <a:xfrm>
            <a:off x="502920" y="877824"/>
            <a:ext cx="1280160" cy="0"/>
          </a:xfrm>
          <a:prstGeom prst="line">
            <a:avLst/>
          </a:prstGeom>
          <a:noFill/>
          <a:ln w="38100">
            <a:solidFill>
              <a:srgbClr val="F3B34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987552"/>
            <a:ext cx="10607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6070"/>
                </a:solidFill>
              </a:rPr>
              <a:t>The discipline changed because government and society changed.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94360" y="1417320"/>
            <a:ext cx="3474720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1.3535046848203775e+33" dist="6.767523424101888e+32" dir="7.558272e+39">
              <a:srgbClr val="000000">
                <a:alpha val="1.1999999999999999e+39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594360" y="1417320"/>
            <a:ext cx="82296" cy="1508760"/>
          </a:xfrm>
          <a:prstGeom prst="rect">
            <a:avLst/>
          </a:prstGeom>
          <a:solidFill>
            <a:srgbClr val="12304A"/>
          </a:solidFill>
          <a:ln w="12700">
            <a:solidFill>
              <a:srgbClr val="1230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95528" y="1572768"/>
            <a:ext cx="31455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Starting question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795528" y="1920240"/>
            <a:ext cx="3145536" cy="905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17212B"/>
                </a:solidFill>
              </a:rPr>
              <a:t>Should administration be separated from politics?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370832" y="1417320"/>
            <a:ext cx="3474720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1.7189509497218795e+37" dist="8.594754748609397e+36" dir="4.5349632000000006e+44">
              <a:srgbClr val="000000">
                <a:alpha val="1.1999999999999999e+44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70832" y="1417320"/>
            <a:ext cx="82296" cy="1508760"/>
          </a:xfrm>
          <a:prstGeom prst="rect">
            <a:avLst/>
          </a:prstGeom>
          <a:solidFill>
            <a:srgbClr val="1B8A8F"/>
          </a:solidFill>
          <a:ln w="12700">
            <a:solidFill>
              <a:srgbClr val="1B8A8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72000" y="1572768"/>
            <a:ext cx="31455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Second question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4572000" y="1920240"/>
            <a:ext cx="3145536" cy="905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17212B"/>
                </a:solidFill>
              </a:rPr>
              <a:t>Are there universal principles for efficient administration?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8147304" y="1417320"/>
            <a:ext cx="3474720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2.183067706146787e+41" dist="1.0915338530733935e+41" dir="2.72097792e+49">
              <a:srgbClr val="000000">
                <a:alpha val="1.2e+49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8147304" y="1417320"/>
            <a:ext cx="82296" cy="1508760"/>
          </a:xfrm>
          <a:prstGeom prst="rect">
            <a:avLst/>
          </a:prstGeom>
          <a:solidFill>
            <a:srgbClr val="EF7B45"/>
          </a:solidFill>
          <a:ln w="12700">
            <a:solidFill>
              <a:srgbClr val="EF7B4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348472" y="1572768"/>
            <a:ext cx="31455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Later question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8348472" y="1920240"/>
            <a:ext cx="3145536" cy="905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17212B"/>
                </a:solidFill>
              </a:rPr>
              <a:t>How do values, behaviour, context and policy shape administration?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1097280" y="3657600"/>
            <a:ext cx="9966960" cy="658368"/>
          </a:xfrm>
          <a:prstGeom prst="chevron">
            <a:avLst/>
          </a:prstGeom>
          <a:solidFill>
            <a:srgbClr val="E9F1F1"/>
          </a:solidFill>
          <a:ln w="12700">
            <a:solidFill>
              <a:srgbClr val="C9D5D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234440" y="3858768"/>
            <a:ext cx="9692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2304A"/>
                </a:solidFill>
              </a:rPr>
              <a:t>Separation → Principles → Challenge → Identity Crisis → Public Policy</a:t>
            </a:r>
            <a:endParaRPr lang="en-US" sz="1800" dirty="0"/>
          </a:p>
        </p:txBody>
      </p:sp>
      <p:sp>
        <p:nvSpPr>
          <p:cNvPr id="23" name="Shape 21"/>
          <p:cNvSpPr/>
          <p:nvPr/>
        </p:nvSpPr>
        <p:spPr>
          <a:xfrm>
            <a:off x="1874520" y="5102352"/>
            <a:ext cx="8412480" cy="685800"/>
          </a:xfrm>
          <a:prstGeom prst="roundRect">
            <a:avLst>
              <a:gd name="adj" fmla="val 8000"/>
            </a:avLst>
          </a:prstGeom>
          <a:solidFill>
            <a:srgbClr val="1B8A8F"/>
          </a:solidFill>
          <a:ln w="12700">
            <a:solidFill>
              <a:srgbClr val="1B8A8F"/>
            </a:solidFill>
            <a:prstDash val="solid"/>
          </a:ln>
          <a:effectLst>
            <a:outerShdw sx="100000" sy="100000" kx="0" ky="0" algn="bl" rotWithShape="0" blurRad="2.7724959868064195e+45" dist="1.3862479934032098e+45" dir="1.6325867520000003e+54">
              <a:srgbClr val="000000">
                <a:alpha val="1.2e+54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2075688" y="5266944"/>
            <a:ext cx="8010144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FFFFF"/>
                </a:solidFill>
              </a:rPr>
              <a:t>Core idea: Public Administration kept redefining its “focus” and “locus.”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D"/>
          </a:solidFill>
          <a:ln w="12700">
            <a:solidFill>
              <a:srgbClr val="FFF8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F3B34B"/>
          </a:solidFill>
          <a:ln w="12700">
            <a:solidFill>
              <a:srgbClr val="F3B3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46304" y="0"/>
            <a:ext cx="36576" cy="6858000"/>
          </a:xfrm>
          <a:prstGeom prst="rect">
            <a:avLst/>
          </a:prstGeom>
          <a:solidFill>
            <a:srgbClr val="1B8A8F"/>
          </a:solidFill>
          <a:ln w="12700">
            <a:solidFill>
              <a:srgbClr val="1B8A8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384280" y="6437376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560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02920" y="301752"/>
            <a:ext cx="10789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230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Five Stages at a Glance</a:t>
            </a:r>
            <a:endParaRPr lang="en-US" sz="2900" dirty="0"/>
          </a:p>
        </p:txBody>
      </p:sp>
      <p:sp>
        <p:nvSpPr>
          <p:cNvPr id="7" name="Shape 5"/>
          <p:cNvSpPr/>
          <p:nvPr/>
        </p:nvSpPr>
        <p:spPr>
          <a:xfrm>
            <a:off x="502920" y="877824"/>
            <a:ext cx="1280160" cy="0"/>
          </a:xfrm>
          <a:prstGeom prst="line">
            <a:avLst/>
          </a:prstGeom>
          <a:noFill/>
          <a:ln w="38100">
            <a:solidFill>
              <a:srgbClr val="F3B34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987552"/>
            <a:ext cx="10607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6070"/>
                </a:solidFill>
              </a:rPr>
              <a:t>These stages overlap, but each has a dominant concern.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85800" y="1417320"/>
            <a:ext cx="502920" cy="502920"/>
          </a:xfrm>
          <a:prstGeom prst="ellipse">
            <a:avLst/>
          </a:prstGeom>
          <a:solidFill>
            <a:srgbClr val="12304A"/>
          </a:solidFill>
          <a:ln w="12700">
            <a:solidFill>
              <a:srgbClr val="12304A"/>
            </a:solidFill>
            <a:prstDash val="solid"/>
          </a:ln>
          <a:effectLst>
            <a:outerShdw sx="100000" sy="100000" kx="0" ky="0" algn="bl" rotWithShape="0" blurRad="3.5210699032441527e+49" dist="1.7605349516220764e+49" dir="9.795520512000002e+58">
              <a:srgbClr val="000000">
                <a:alpha val="1.2e+59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685800" y="1536192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I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371600" y="149047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2304A"/>
                </a:solidFill>
              </a:rPr>
              <a:t>1887–1926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2743200" y="1444752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Politics–Administration Dichotomy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6766560" y="1463040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212B"/>
                </a:solidFill>
              </a:rPr>
              <a:t>Separate politics from administration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85800" y="2286000"/>
            <a:ext cx="502920" cy="502920"/>
          </a:xfrm>
          <a:prstGeom prst="ellipse">
            <a:avLst/>
          </a:prstGeom>
          <a:solidFill>
            <a:srgbClr val="1B8A8F"/>
          </a:solidFill>
          <a:ln w="12700">
            <a:solidFill>
              <a:srgbClr val="1B8A8F"/>
            </a:solidFill>
            <a:prstDash val="solid"/>
          </a:ln>
          <a:effectLst>
            <a:outerShdw sx="100000" sy="100000" kx="0" ky="0" algn="bl" rotWithShape="0" blurRad="4.471758777120074e+53" dist="2.235879388560037e+53" dir="5.877312307200001e+63">
              <a:srgbClr val="000000">
                <a:alpha val="1.2000000000000001e+64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85800" y="2404872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II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371600" y="235915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8A8F"/>
                </a:solidFill>
              </a:rPr>
              <a:t>1927–1937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2743200" y="2313432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Principles of Administration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6766560" y="2331720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212B"/>
                </a:solidFill>
              </a:rPr>
              <a:t>Find universal principles of efficiency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685800" y="3154680"/>
            <a:ext cx="502920" cy="502920"/>
          </a:xfrm>
          <a:prstGeom prst="ellipse">
            <a:avLst/>
          </a:prstGeom>
          <a:solidFill>
            <a:srgbClr val="EF7B45"/>
          </a:solidFill>
          <a:ln w="12700">
            <a:solidFill>
              <a:srgbClr val="EF7B45"/>
            </a:solidFill>
            <a:prstDash val="solid"/>
          </a:ln>
          <a:effectLst>
            <a:outerShdw sx="100000" sy="100000" kx="0" ky="0" algn="bl" rotWithShape="0" blurRad="5.679133646942494e+57" dist="2.839566823471247e+57" dir="3.526387384320001e+68">
              <a:srgbClr val="000000">
                <a:alpha val="1.2e+69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685800" y="3273552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III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371600" y="322783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F7B45"/>
                </a:solidFill>
              </a:rPr>
              <a:t>1938–1947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2743200" y="3182112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Era of Challenge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6766560" y="3200400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212B"/>
                </a:solidFill>
              </a:rPr>
              <a:t>Question dichotomy and principles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685800" y="4023360"/>
            <a:ext cx="502920" cy="502920"/>
          </a:xfrm>
          <a:prstGeom prst="ellipse">
            <a:avLst/>
          </a:prstGeom>
          <a:solidFill>
            <a:srgbClr val="7768AE"/>
          </a:solidFill>
          <a:ln w="12700">
            <a:solidFill>
              <a:srgbClr val="7768AE"/>
            </a:solidFill>
            <a:prstDash val="solid"/>
          </a:ln>
          <a:effectLst>
            <a:outerShdw sx="100000" sy="100000" kx="0" ky="0" algn="bl" rotWithShape="0" blurRad="7.212499731616968e+61" dist="3.606249865808484e+61" dir="2.1158324305920003e+73">
              <a:srgbClr val="000000">
                <a:alpha val="1.2e+74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85800" y="4142232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IV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371600" y="409651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768AE"/>
                </a:solidFill>
              </a:rPr>
              <a:t>1948–1970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2743200" y="4050792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Crisis of Identity</a:t>
            </a:r>
            <a:endParaRPr lang="en-US" sz="1550" dirty="0"/>
          </a:p>
        </p:txBody>
      </p:sp>
      <p:sp>
        <p:nvSpPr>
          <p:cNvPr id="28" name="Text 26"/>
          <p:cNvSpPr/>
          <p:nvPr/>
        </p:nvSpPr>
        <p:spPr>
          <a:xfrm>
            <a:off x="6766560" y="4069080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212B"/>
                </a:solidFill>
              </a:rPr>
              <a:t>Is PA politics or management?</a:t>
            </a:r>
            <a:endParaRPr lang="en-US" sz="1350" dirty="0"/>
          </a:p>
        </p:txBody>
      </p:sp>
      <p:sp>
        <p:nvSpPr>
          <p:cNvPr id="29" name="Shape 27"/>
          <p:cNvSpPr/>
          <p:nvPr/>
        </p:nvSpPr>
        <p:spPr>
          <a:xfrm>
            <a:off x="685800" y="4892040"/>
            <a:ext cx="502920" cy="502920"/>
          </a:xfrm>
          <a:prstGeom prst="ellipse">
            <a:avLst/>
          </a:prstGeom>
          <a:solidFill>
            <a:srgbClr val="549D73"/>
          </a:solidFill>
          <a:ln w="12700">
            <a:solidFill>
              <a:srgbClr val="549D73"/>
            </a:solidFill>
            <a:prstDash val="solid"/>
          </a:ln>
          <a:effectLst>
            <a:outerShdw sx="100000" sy="100000" kx="0" ky="0" algn="bl" rotWithShape="0" blurRad="9.15987465915355e+65" dist="4.579937329576775e+65" dir="1.2694994583552002e+78">
              <a:srgbClr val="000000">
                <a:alpha val="1.2000000000000001e+79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685800" y="5010912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V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1371600" y="49651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49D73"/>
                </a:solidFill>
              </a:rPr>
              <a:t>1971–continuing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2743200" y="4919472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Public Policy Perspective</a:t>
            </a:r>
            <a:endParaRPr lang="en-US" sz="1550" dirty="0"/>
          </a:p>
        </p:txBody>
      </p:sp>
      <p:sp>
        <p:nvSpPr>
          <p:cNvPr id="33" name="Text 31"/>
          <p:cNvSpPr/>
          <p:nvPr/>
        </p:nvSpPr>
        <p:spPr>
          <a:xfrm>
            <a:off x="6766560" y="4937760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212B"/>
                </a:solidFill>
              </a:rPr>
              <a:t>Study policy processes and programmes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D"/>
          </a:solidFill>
          <a:ln w="12700">
            <a:solidFill>
              <a:srgbClr val="FFF8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F3B34B"/>
          </a:solidFill>
          <a:ln w="12700">
            <a:solidFill>
              <a:srgbClr val="F3B3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46304" y="0"/>
            <a:ext cx="36576" cy="6858000"/>
          </a:xfrm>
          <a:prstGeom prst="rect">
            <a:avLst/>
          </a:prstGeom>
          <a:solidFill>
            <a:srgbClr val="1B8A8F"/>
          </a:solidFill>
          <a:ln w="12700">
            <a:solidFill>
              <a:srgbClr val="1B8A8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384280" y="6437376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560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02920" y="301752"/>
            <a:ext cx="10789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230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Stage I: Politics–Administration Dichotomy</a:t>
            </a:r>
            <a:endParaRPr lang="en-US" sz="2900" dirty="0"/>
          </a:p>
        </p:txBody>
      </p:sp>
      <p:sp>
        <p:nvSpPr>
          <p:cNvPr id="7" name="Shape 5"/>
          <p:cNvSpPr/>
          <p:nvPr/>
        </p:nvSpPr>
        <p:spPr>
          <a:xfrm>
            <a:off x="502920" y="877824"/>
            <a:ext cx="1280160" cy="0"/>
          </a:xfrm>
          <a:prstGeom prst="line">
            <a:avLst/>
          </a:prstGeom>
          <a:noFill/>
          <a:ln w="38100">
            <a:solidFill>
              <a:srgbClr val="F3B34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987552"/>
            <a:ext cx="10607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6070"/>
                </a:solidFill>
              </a:rPr>
              <a:t>1887–1926 • The discipline begins with separation.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40080" y="1417320"/>
            <a:ext cx="329184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1.1633040817125008e+70" dist="5.816520408562504e+69" dir="7.616996750131201e+82">
              <a:srgbClr val="000000">
                <a:alpha val="1.2000000000000002e+84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40080" y="1417320"/>
            <a:ext cx="82296" cy="2057400"/>
          </a:xfrm>
          <a:prstGeom prst="rect">
            <a:avLst/>
          </a:prstGeom>
          <a:solidFill>
            <a:srgbClr val="12304A"/>
          </a:solidFill>
          <a:ln w="12700">
            <a:solidFill>
              <a:srgbClr val="1230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41248" y="1572768"/>
            <a:ext cx="2962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Main claim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841248" y="1920240"/>
            <a:ext cx="2962656" cy="1453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17212B"/>
                </a:solidFill>
              </a:rPr>
              <a:t>Politics makes policy.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17212B"/>
                </a:solidFill>
              </a:rPr>
              <a:t>Administration executes policy.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17212B"/>
                </a:solidFill>
              </a:rPr>
              <a:t>Administration should not be manipulated by politics.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343400" y="1417320"/>
            <a:ext cx="329184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1.477396183774876e+74" dist="7.38698091887438e+73" dir="4.57019805007872e+87">
              <a:srgbClr val="000000">
                <a:alpha val="1.2000000000000002e+89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43400" y="1417320"/>
            <a:ext cx="82296" cy="2057400"/>
          </a:xfrm>
          <a:prstGeom prst="rect">
            <a:avLst/>
          </a:prstGeom>
          <a:solidFill>
            <a:srgbClr val="1B8A8F"/>
          </a:solidFill>
          <a:ln w="12700">
            <a:solidFill>
              <a:srgbClr val="1B8A8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44568" y="1572768"/>
            <a:ext cx="2962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Key scholar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4544568" y="1920240"/>
            <a:ext cx="2962656" cy="1453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17212B"/>
                </a:solidFill>
              </a:rPr>
              <a:t>Woodrow Wilson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17212B"/>
                </a:solidFill>
              </a:rPr>
              <a:t>Essay: The Study of Administration, 1887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17212B"/>
                </a:solidFill>
              </a:rPr>
              <a:t>Regarded as Father of Public Administration.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8046720" y="1417320"/>
            <a:ext cx="329184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1.8762931533940924e+78" dist="9.381465766970462e+77" dir="2.742118830047232e+92">
              <a:srgbClr val="000000">
                <a:alpha val="1.2000000000000001e+94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8046720" y="1417320"/>
            <a:ext cx="82296" cy="2057400"/>
          </a:xfrm>
          <a:prstGeom prst="rect">
            <a:avLst/>
          </a:prstGeom>
          <a:solidFill>
            <a:srgbClr val="F3B34B"/>
          </a:solidFill>
          <a:ln w="12700">
            <a:solidFill>
              <a:srgbClr val="F3B34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247888" y="1572768"/>
            <a:ext cx="2962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Concrete example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8247888" y="1920240"/>
            <a:ext cx="2962656" cy="1453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17212B"/>
                </a:solidFill>
              </a:rPr>
              <a:t>Minister decides to open a hospital = politics.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17212B"/>
                </a:solidFill>
              </a:rPr>
              <a:t>Officials select site, hire staff, manage budget = administration.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914400" y="4864608"/>
            <a:ext cx="10241280" cy="731520"/>
          </a:xfrm>
          <a:prstGeom prst="roundRect">
            <a:avLst>
              <a:gd name="adj" fmla="val 7500"/>
            </a:avLst>
          </a:prstGeom>
          <a:solidFill>
            <a:srgbClr val="1C4763"/>
          </a:solidFill>
          <a:ln w="12700">
            <a:solidFill>
              <a:srgbClr val="1C4763"/>
            </a:solidFill>
            <a:prstDash val="solid"/>
          </a:ln>
          <a:effectLst>
            <a:outerShdw sx="100000" sy="100000" kx="0" ky="0" algn="bl" rotWithShape="0" blurRad="2.3828923048104974e+82" dist="1.1914461524052487e+82" dir="1.6452712980283393e+97">
              <a:srgbClr val="000000">
                <a:alpha val="1.2e+99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1115568" y="5029200"/>
            <a:ext cx="9838944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FFFFF"/>
                </a:solidFill>
              </a:rPr>
              <a:t>Wilson wanted a “science of administration” to make government work more businesslike.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D"/>
          </a:solidFill>
          <a:ln w="12700">
            <a:solidFill>
              <a:srgbClr val="FFF8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F3B34B"/>
          </a:solidFill>
          <a:ln w="12700">
            <a:solidFill>
              <a:srgbClr val="F3B3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46304" y="0"/>
            <a:ext cx="36576" cy="6858000"/>
          </a:xfrm>
          <a:prstGeom prst="rect">
            <a:avLst/>
          </a:prstGeom>
          <a:solidFill>
            <a:srgbClr val="1B8A8F"/>
          </a:solidFill>
          <a:ln w="12700">
            <a:solidFill>
              <a:srgbClr val="1B8A8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384280" y="6437376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560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02920" y="301752"/>
            <a:ext cx="10789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230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Stage I: How It Gained Academic Legitimacy</a:t>
            </a:r>
            <a:endParaRPr lang="en-US" sz="2900" dirty="0"/>
          </a:p>
        </p:txBody>
      </p:sp>
      <p:sp>
        <p:nvSpPr>
          <p:cNvPr id="7" name="Shape 5"/>
          <p:cNvSpPr/>
          <p:nvPr/>
        </p:nvSpPr>
        <p:spPr>
          <a:xfrm>
            <a:off x="502920" y="877824"/>
            <a:ext cx="1280160" cy="0"/>
          </a:xfrm>
          <a:prstGeom prst="line">
            <a:avLst/>
          </a:prstGeom>
          <a:noFill/>
          <a:ln w="38100">
            <a:solidFill>
              <a:srgbClr val="F3B34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987552"/>
            <a:ext cx="10607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6070"/>
                </a:solidFill>
              </a:rPr>
              <a:t>Wilson’s idea was continued by scholars and universities.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40080" y="1325880"/>
            <a:ext cx="3429000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3.0262732271093317e+86" dist="1.5131366135546659e+86" dir="9.871627788170037e+101">
              <a:srgbClr val="000000">
                <a:alpha val="1.2e+104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40080" y="1325880"/>
            <a:ext cx="82296" cy="1508760"/>
          </a:xfrm>
          <a:prstGeom prst="rect">
            <a:avLst/>
          </a:prstGeom>
          <a:solidFill>
            <a:srgbClr val="1B8A8F"/>
          </a:solidFill>
          <a:ln w="12700">
            <a:solidFill>
              <a:srgbClr val="1B8A8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41248" y="1481328"/>
            <a:ext cx="30998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Frank J. Goodnow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841248" y="1828800"/>
            <a:ext cx="3099816" cy="905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17212B"/>
                </a:solidFill>
              </a:rPr>
              <a:t>Politics and Administration, 1900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17212B"/>
                </a:solidFill>
              </a:rPr>
              <a:t>Politics = expression of state will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17212B"/>
                </a:solidFill>
              </a:rPr>
              <a:t>Administration = execution of state will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4389120" y="1325880"/>
            <a:ext cx="3429000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3.8433669984288512e+90" dist="1.9216834992144256e+90" dir="5.9229766729020215e+106">
              <a:srgbClr val="000000">
                <a:alpha val="1.2e+109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89120" y="1325880"/>
            <a:ext cx="82296" cy="1508760"/>
          </a:xfrm>
          <a:prstGeom prst="rect">
            <a:avLst/>
          </a:prstGeom>
          <a:solidFill>
            <a:srgbClr val="EF7B45"/>
          </a:solidFill>
          <a:ln w="12700">
            <a:solidFill>
              <a:srgbClr val="EF7B4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90288" y="1481328"/>
            <a:ext cx="30998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University interest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4590288" y="1828800"/>
            <a:ext cx="3099816" cy="905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17212B"/>
                </a:solidFill>
              </a:rPr>
              <a:t>Early 20th century American universities began serious study of public service and governmental reform.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8138160" y="1325880"/>
            <a:ext cx="3429000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4.8810760880046414e+94" dist="2.4405380440023207e+94" dir="3.553786003741213e+111">
              <a:srgbClr val="000000">
                <a:alpha val="1.1999999999999999e+114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8138160" y="1325880"/>
            <a:ext cx="82296" cy="1508760"/>
          </a:xfrm>
          <a:prstGeom prst="rect">
            <a:avLst/>
          </a:prstGeom>
          <a:solidFill>
            <a:srgbClr val="549D73"/>
          </a:solidFill>
          <a:ln w="12700">
            <a:solidFill>
              <a:srgbClr val="549D7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339328" y="1481328"/>
            <a:ext cx="30998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L.D. White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8339328" y="1828800"/>
            <a:ext cx="3099816" cy="905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17212B"/>
                </a:solidFill>
              </a:rPr>
              <a:t>Introduction to the Study of Public Administration, 1926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17212B"/>
                </a:solidFill>
              </a:rPr>
              <a:t>First textbook; helped the subject enter university courses.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822960" y="507492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04A"/>
                </a:solidFill>
              </a:rPr>
              <a:t>Memory line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2834640" y="4142232"/>
            <a:ext cx="7223760" cy="0"/>
          </a:xfrm>
          <a:prstGeom prst="line">
            <a:avLst/>
          </a:prstGeom>
          <a:noFill/>
          <a:ln w="50800">
            <a:solidFill>
              <a:srgbClr val="F3B34B"/>
            </a:solidFill>
            <a:prstDash val="solid"/>
            <a:headEnd type="none"/>
            <a:tailEnd type="triangle"/>
          </a:ln>
        </p:spPr>
      </p:sp>
      <p:sp>
        <p:nvSpPr>
          <p:cNvPr id="23" name="Shape 21"/>
          <p:cNvSpPr/>
          <p:nvPr/>
        </p:nvSpPr>
        <p:spPr>
          <a:xfrm>
            <a:off x="2788920" y="3886200"/>
            <a:ext cx="502920" cy="502920"/>
          </a:xfrm>
          <a:prstGeom prst="ellipse">
            <a:avLst/>
          </a:prstGeom>
          <a:solidFill>
            <a:srgbClr val="12304A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6.198966631765894e+98" dist="3.099483315882947e+98" dir="2.1322716022447277e+116">
              <a:srgbClr val="000000">
                <a:alpha val="1.1999999999999998e+119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2404872" y="4498848"/>
            <a:ext cx="1325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7212B"/>
                </a:solidFill>
              </a:rPr>
              <a:t>1887 Wilson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846320" y="3886200"/>
            <a:ext cx="502920" cy="502920"/>
          </a:xfrm>
          <a:prstGeom prst="ellipse">
            <a:avLst/>
          </a:prstGeom>
          <a:solidFill>
            <a:srgbClr val="1B8A8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7.872687622342685e+102" dist="3.9363438111713427e+102" dir="1.2793629613468366e+121">
              <a:srgbClr val="000000">
                <a:alpha val="1.1999999999999998e+124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462272" y="4498848"/>
            <a:ext cx="1325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7212B"/>
                </a:solidFill>
              </a:rPr>
              <a:t>1900 Goodnow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6903720" y="3886200"/>
            <a:ext cx="502920" cy="502920"/>
          </a:xfrm>
          <a:prstGeom prst="ellipse">
            <a:avLst/>
          </a:prstGeom>
          <a:solidFill>
            <a:srgbClr val="EF7B45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9.998313280375211e+106" dist="4.9991566401876055e+106" dir="7.67617776808102e+125">
              <a:srgbClr val="000000">
                <a:alpha val="1.1999999999999998e+129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6519672" y="4498848"/>
            <a:ext cx="1325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7212B"/>
                </a:solidFill>
              </a:rPr>
              <a:t>1914 APSA report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8961120" y="3886200"/>
            <a:ext cx="502920" cy="502920"/>
          </a:xfrm>
          <a:prstGeom prst="ellipse">
            <a:avLst/>
          </a:prstGeom>
          <a:solidFill>
            <a:srgbClr val="549D73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.2697857866076517e+111" dist="6.348928933038258e+110" dir="4.605706660848612e+130">
              <a:srgbClr val="000000">
                <a:alpha val="1.1999999999999998e+134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8577072" y="4498848"/>
            <a:ext cx="1325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7212B"/>
                </a:solidFill>
              </a:rPr>
              <a:t>1926 White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D"/>
          </a:solidFill>
          <a:ln w="12700">
            <a:solidFill>
              <a:srgbClr val="FFF8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F3B34B"/>
          </a:solidFill>
          <a:ln w="12700">
            <a:solidFill>
              <a:srgbClr val="F3B3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46304" y="0"/>
            <a:ext cx="36576" cy="6858000"/>
          </a:xfrm>
          <a:prstGeom prst="rect">
            <a:avLst/>
          </a:prstGeom>
          <a:solidFill>
            <a:srgbClr val="1B8A8F"/>
          </a:solidFill>
          <a:ln w="12700">
            <a:solidFill>
              <a:srgbClr val="1B8A8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384280" y="6437376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560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02920" y="301752"/>
            <a:ext cx="10789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230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Stage II: Principles of Administration</a:t>
            </a:r>
            <a:endParaRPr lang="en-US" sz="2900" dirty="0"/>
          </a:p>
        </p:txBody>
      </p:sp>
      <p:sp>
        <p:nvSpPr>
          <p:cNvPr id="7" name="Shape 5"/>
          <p:cNvSpPr/>
          <p:nvPr/>
        </p:nvSpPr>
        <p:spPr>
          <a:xfrm>
            <a:off x="502920" y="877824"/>
            <a:ext cx="1280160" cy="0"/>
          </a:xfrm>
          <a:prstGeom prst="line">
            <a:avLst/>
          </a:prstGeom>
          <a:noFill/>
          <a:ln w="38100">
            <a:solidFill>
              <a:srgbClr val="F3B34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987552"/>
            <a:ext cx="10607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6070"/>
                </a:solidFill>
              </a:rPr>
              <a:t>1927–1937 • The search for universal rules.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40080" y="1371600"/>
            <a:ext cx="342900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1.6126279489917177e+115" dist="8.063139744958588e+114" dir="2.763423996509167e+135">
              <a:srgbClr val="000000">
                <a:alpha val="1.1999999999999998e+139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40080" y="1371600"/>
            <a:ext cx="82296" cy="2103120"/>
          </a:xfrm>
          <a:prstGeom prst="rect">
            <a:avLst/>
          </a:prstGeom>
          <a:solidFill>
            <a:srgbClr val="1B8A8F"/>
          </a:solidFill>
          <a:ln w="12700">
            <a:solidFill>
              <a:srgbClr val="1B8A8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41248" y="1527048"/>
            <a:ext cx="30998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Main claim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841248" y="1874520"/>
            <a:ext cx="3099816" cy="14996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20" dirty="0">
                <a:solidFill>
                  <a:srgbClr val="17212B"/>
                </a:solidFill>
              </a:rPr>
              <a:t>Administration has certain principles that can be discovered and applied everywhere to increase efficiency and economy.</a:t>
            </a:r>
            <a:endParaRPr lang="en-US" sz="1420" dirty="0"/>
          </a:p>
        </p:txBody>
      </p:sp>
      <p:sp>
        <p:nvSpPr>
          <p:cNvPr id="13" name="Shape 11"/>
          <p:cNvSpPr/>
          <p:nvPr/>
        </p:nvSpPr>
        <p:spPr>
          <a:xfrm>
            <a:off x="4389120" y="1371600"/>
            <a:ext cx="342900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2.0480374952194813e+119" dist="1.0240187476097407e+119" dir="1.6580543979055002e+140">
              <a:srgbClr val="000000">
                <a:alpha val="1.1999999999999999e+144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89120" y="1371600"/>
            <a:ext cx="82296" cy="2103120"/>
          </a:xfrm>
          <a:prstGeom prst="rect">
            <a:avLst/>
          </a:prstGeom>
          <a:solidFill>
            <a:srgbClr val="12304A"/>
          </a:solidFill>
          <a:ln w="12700">
            <a:solidFill>
              <a:srgbClr val="12304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90288" y="1527048"/>
            <a:ext cx="30998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Beginning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4590288" y="1874520"/>
            <a:ext cx="3099816" cy="14996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20" dirty="0">
                <a:solidFill>
                  <a:srgbClr val="17212B"/>
                </a:solidFill>
              </a:rPr>
              <a:t>W.F. Willoughby’s Principles of Public Administration, 1927</a:t>
            </a:r>
            <a:endParaRPr lang="en-US" sz="1420" dirty="0"/>
          </a:p>
          <a:p>
            <a:pPr indent="0" marL="0">
              <a:buNone/>
            </a:pPr>
            <a:r>
              <a:rPr lang="en-US" sz="1420" dirty="0">
                <a:solidFill>
                  <a:srgbClr val="17212B"/>
                </a:solidFill>
              </a:rPr>
              <a:t>He argued for fundamental principles of general application.</a:t>
            </a:r>
            <a:endParaRPr lang="en-US" sz="1420" dirty="0"/>
          </a:p>
        </p:txBody>
      </p:sp>
      <p:sp>
        <p:nvSpPr>
          <p:cNvPr id="17" name="Shape 15"/>
          <p:cNvSpPr/>
          <p:nvPr/>
        </p:nvSpPr>
        <p:spPr>
          <a:xfrm>
            <a:off x="8138160" y="1371600"/>
            <a:ext cx="342900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2.6010076189287412e+123" dist="1.3005038094643706e+123" dir="9.948326387433002e+144">
              <a:srgbClr val="000000">
                <a:alpha val="1.1999999999999998e+149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8138160" y="1371600"/>
            <a:ext cx="82296" cy="2103120"/>
          </a:xfrm>
          <a:prstGeom prst="rect">
            <a:avLst/>
          </a:prstGeom>
          <a:solidFill>
            <a:srgbClr val="F3B34B"/>
          </a:solidFill>
          <a:ln w="12700">
            <a:solidFill>
              <a:srgbClr val="F3B34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339328" y="1527048"/>
            <a:ext cx="30998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Important works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8339328" y="1874520"/>
            <a:ext cx="3099816" cy="14996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17212B"/>
                </a:solidFill>
              </a:rPr>
              <a:t>Fayol, Follett, Mooney &amp; Reiley, Gulick &amp; Urwick.</a:t>
            </a:r>
            <a:endParaRPr lang="en-US" sz="1380" dirty="0"/>
          </a:p>
          <a:p>
            <a:pPr indent="0" marL="0">
              <a:buNone/>
            </a:pPr>
            <a:r>
              <a:rPr lang="en-US" sz="1380" dirty="0">
                <a:solidFill>
                  <a:srgbClr val="17212B"/>
                </a:solidFill>
              </a:rPr>
              <a:t>High point: Papers on the Science of Administration, 1937.</a:t>
            </a:r>
            <a:endParaRPr lang="en-US" sz="1380" dirty="0"/>
          </a:p>
        </p:txBody>
      </p:sp>
      <p:sp>
        <p:nvSpPr>
          <p:cNvPr id="21" name="Shape 19"/>
          <p:cNvSpPr/>
          <p:nvPr/>
        </p:nvSpPr>
        <p:spPr>
          <a:xfrm>
            <a:off x="960120" y="4828032"/>
            <a:ext cx="10195560" cy="713232"/>
          </a:xfrm>
          <a:prstGeom prst="roundRect">
            <a:avLst>
              <a:gd name="adj" fmla="val 7692"/>
            </a:avLst>
          </a:prstGeom>
          <a:solidFill>
            <a:srgbClr val="1B8A8F"/>
          </a:solidFill>
          <a:ln w="12700">
            <a:solidFill>
              <a:srgbClr val="1B8A8F"/>
            </a:solidFill>
            <a:prstDash val="solid"/>
          </a:ln>
          <a:effectLst>
            <a:outerShdw sx="100000" sy="100000" kx="0" ky="0" algn="bl" rotWithShape="0" blurRad="3.303279676039501e+127" dist="1.6516398380197506e+127" dir="5.968995832459801e+149">
              <a:srgbClr val="000000">
                <a:alpha val="1.1999999999999998e+154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1161288" y="4992624"/>
            <a:ext cx="9793224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FFFFF"/>
                </a:solidFill>
              </a:rPr>
              <a:t>Example: planning, hierarchy and coordination are needed in a school, hospital and district office.</a:t>
            </a:r>
            <a:endParaRPr lang="en-US" sz="1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D"/>
          </a:solidFill>
          <a:ln w="12700">
            <a:solidFill>
              <a:srgbClr val="FFF8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F3B34B"/>
          </a:solidFill>
          <a:ln w="12700">
            <a:solidFill>
              <a:srgbClr val="F3B3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46304" y="0"/>
            <a:ext cx="36576" cy="6858000"/>
          </a:xfrm>
          <a:prstGeom prst="rect">
            <a:avLst/>
          </a:prstGeom>
          <a:solidFill>
            <a:srgbClr val="1B8A8F"/>
          </a:solidFill>
          <a:ln w="12700">
            <a:solidFill>
              <a:srgbClr val="1B8A8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384280" y="6437376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560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02920" y="301752"/>
            <a:ext cx="10789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230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Stage II in Practice: POSDCORB</a:t>
            </a:r>
            <a:endParaRPr lang="en-US" sz="2900" dirty="0"/>
          </a:p>
        </p:txBody>
      </p:sp>
      <p:sp>
        <p:nvSpPr>
          <p:cNvPr id="7" name="Shape 5"/>
          <p:cNvSpPr/>
          <p:nvPr/>
        </p:nvSpPr>
        <p:spPr>
          <a:xfrm>
            <a:off x="502920" y="877824"/>
            <a:ext cx="1280160" cy="0"/>
          </a:xfrm>
          <a:prstGeom prst="line">
            <a:avLst/>
          </a:prstGeom>
          <a:noFill/>
          <a:ln w="38100">
            <a:solidFill>
              <a:srgbClr val="F3B34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987552"/>
            <a:ext cx="10607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6070"/>
                </a:solidFill>
              </a:rPr>
              <a:t>Gulick summarized administrative work through seven functions.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85800" y="1554480"/>
            <a:ext cx="960120" cy="960120"/>
          </a:xfrm>
          <a:prstGeom prst="ellipse">
            <a:avLst/>
          </a:prstGeom>
          <a:solidFill>
            <a:srgbClr val="12304A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4.195165188570166e+131" dist="2.097582594285083e+131" dir="3.581397499475881e+154">
              <a:srgbClr val="000000">
                <a:alpha val="1.1999999999999998e+159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685800" y="1783080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P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48056" y="2697480"/>
            <a:ext cx="14447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212B"/>
                </a:solidFill>
              </a:rPr>
              <a:t>Planning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2286000" y="1554480"/>
            <a:ext cx="960120" cy="960120"/>
          </a:xfrm>
          <a:prstGeom prst="ellipse">
            <a:avLst/>
          </a:prstGeom>
          <a:solidFill>
            <a:srgbClr val="1B8A8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5.327859789484111e+135" dist="2.6639298947420556e+135" dir="2.1488384996855287e+159">
              <a:srgbClr val="000000">
                <a:alpha val="1.1999999999999998e+164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2286000" y="1783080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O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2048256" y="2697480"/>
            <a:ext cx="14447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212B"/>
                </a:solidFill>
              </a:rPr>
              <a:t>Organizing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3886200" y="1554480"/>
            <a:ext cx="960120" cy="960120"/>
          </a:xfrm>
          <a:prstGeom prst="ellipse">
            <a:avLst/>
          </a:prstGeom>
          <a:solidFill>
            <a:srgbClr val="12304A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6.766381932644821e+139" dist="3.3831909663224106e+139" dir="1.2893030998113172e+164">
              <a:srgbClr val="000000">
                <a:alpha val="1.1999999999999998e+169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886200" y="1783080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S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3648456" y="2697480"/>
            <a:ext cx="14447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212B"/>
                </a:solidFill>
              </a:rPr>
              <a:t>Staffing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5486400" y="1554480"/>
            <a:ext cx="960120" cy="960120"/>
          </a:xfrm>
          <a:prstGeom prst="ellipse">
            <a:avLst/>
          </a:prstGeom>
          <a:solidFill>
            <a:srgbClr val="1B8A8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8.593305054458923e+143" dist="4.296652527229462e+143" dir="7.735818598867904e+168">
              <a:srgbClr val="000000">
                <a:alpha val="1.1999999999999997e+174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0" y="1783080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D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5248656" y="2697480"/>
            <a:ext cx="14447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212B"/>
                </a:solidFill>
              </a:rPr>
              <a:t>Directing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7086600" y="1554480"/>
            <a:ext cx="960120" cy="960120"/>
          </a:xfrm>
          <a:prstGeom prst="ellipse">
            <a:avLst/>
          </a:prstGeom>
          <a:solidFill>
            <a:srgbClr val="12304A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.0913497419162833e+148" dist="5.4567487095814166e+147" dir="4.6414911593207425e+173">
              <a:srgbClr val="000000">
                <a:alpha val="1.1999999999999996e+179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086600" y="1783080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CO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6848856" y="2697480"/>
            <a:ext cx="14447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212B"/>
                </a:solidFill>
              </a:rPr>
              <a:t>Co-ordinating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8686800" y="1554480"/>
            <a:ext cx="960120" cy="960120"/>
          </a:xfrm>
          <a:prstGeom prst="ellipse">
            <a:avLst/>
          </a:prstGeom>
          <a:solidFill>
            <a:srgbClr val="1B8A8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.38601417223368e+152" dist="6.9300708611684e+151" dir="2.7848946955924455e+178">
              <a:srgbClr val="000000">
                <a:alpha val="1.1999999999999996e+184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8686800" y="1783080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R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8449056" y="2697480"/>
            <a:ext cx="14447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212B"/>
                </a:solidFill>
              </a:rPr>
              <a:t>Reporting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10287000" y="1554480"/>
            <a:ext cx="960120" cy="960120"/>
          </a:xfrm>
          <a:prstGeom prst="ellipse">
            <a:avLst/>
          </a:prstGeom>
          <a:solidFill>
            <a:srgbClr val="12304A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.7602379987367734e+156" dist="8.801189993683867e+155" dir="1.6709368173554673e+183">
              <a:srgbClr val="000000">
                <a:alpha val="1.1999999999999995e+189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10287000" y="1783080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B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10049256" y="2697480"/>
            <a:ext cx="14447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212B"/>
                </a:solidFill>
              </a:rPr>
              <a:t>Budgeting</a:t>
            </a:r>
            <a:endParaRPr lang="en-US" sz="1150" dirty="0"/>
          </a:p>
        </p:txBody>
      </p:sp>
      <p:sp>
        <p:nvSpPr>
          <p:cNvPr id="30" name="Shape 28"/>
          <p:cNvSpPr/>
          <p:nvPr/>
        </p:nvSpPr>
        <p:spPr>
          <a:xfrm>
            <a:off x="777240" y="3858768"/>
            <a:ext cx="4800600" cy="123444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2.235502258395702e+160" dist="1.117751129197851e+160" dir="1.0025620904132804e+188">
              <a:srgbClr val="000000">
                <a:alpha val="1.1999999999999995e+194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777240" y="3858768"/>
            <a:ext cx="82296" cy="1234440"/>
          </a:xfrm>
          <a:prstGeom prst="rect">
            <a:avLst/>
          </a:prstGeom>
          <a:solidFill>
            <a:srgbClr val="EF7B45"/>
          </a:solidFill>
          <a:ln w="12700">
            <a:solidFill>
              <a:srgbClr val="EF7B45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78408" y="4014216"/>
            <a:ext cx="44714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Example: school administration</a:t>
            </a:r>
            <a:endParaRPr lang="en-US" sz="1550" dirty="0"/>
          </a:p>
        </p:txBody>
      </p:sp>
      <p:sp>
        <p:nvSpPr>
          <p:cNvPr id="33" name="Text 31"/>
          <p:cNvSpPr/>
          <p:nvPr/>
        </p:nvSpPr>
        <p:spPr>
          <a:xfrm>
            <a:off x="978408" y="4361688"/>
            <a:ext cx="4471416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17212B"/>
                </a:solidFill>
              </a:rPr>
              <a:t>A principal plans classes, organizes staff, directs teachers, coordinates exams, reports results and manages budget.</a:t>
            </a:r>
            <a:endParaRPr lang="en-US" sz="1350" dirty="0"/>
          </a:p>
        </p:txBody>
      </p:sp>
      <p:sp>
        <p:nvSpPr>
          <p:cNvPr id="34" name="Shape 32"/>
          <p:cNvSpPr/>
          <p:nvPr/>
        </p:nvSpPr>
        <p:spPr>
          <a:xfrm>
            <a:off x="6400800" y="3858768"/>
            <a:ext cx="4800600" cy="123444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2.8390878681625417e+164" dist="1.4195439340812709e+164" dir="6.015372542479682e+192">
              <a:srgbClr val="000000">
                <a:alpha val="1.1999999999999994e+199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6400800" y="3858768"/>
            <a:ext cx="82296" cy="1234440"/>
          </a:xfrm>
          <a:prstGeom prst="rect">
            <a:avLst/>
          </a:prstGeom>
          <a:solidFill>
            <a:srgbClr val="549D73"/>
          </a:solidFill>
          <a:ln w="12700">
            <a:solidFill>
              <a:srgbClr val="549D73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601968" y="4014216"/>
            <a:ext cx="44714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Why it mattered</a:t>
            </a:r>
            <a:endParaRPr lang="en-US" sz="1550" dirty="0"/>
          </a:p>
        </p:txBody>
      </p:sp>
      <p:sp>
        <p:nvSpPr>
          <p:cNvPr id="37" name="Text 35"/>
          <p:cNvSpPr/>
          <p:nvPr/>
        </p:nvSpPr>
        <p:spPr>
          <a:xfrm>
            <a:off x="6601968" y="4361688"/>
            <a:ext cx="4471416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17212B"/>
                </a:solidFill>
              </a:rPr>
              <a:t>It gave Public Administration a clear managerial vocabulary and made it look more scientific.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D"/>
          </a:solidFill>
          <a:ln w="12700">
            <a:solidFill>
              <a:srgbClr val="FFF8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F3B34B"/>
          </a:solidFill>
          <a:ln w="12700">
            <a:solidFill>
              <a:srgbClr val="F3B3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46304" y="0"/>
            <a:ext cx="36576" cy="6858000"/>
          </a:xfrm>
          <a:prstGeom prst="rect">
            <a:avLst/>
          </a:prstGeom>
          <a:solidFill>
            <a:srgbClr val="1B8A8F"/>
          </a:solidFill>
          <a:ln w="12700">
            <a:solidFill>
              <a:srgbClr val="1B8A8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384280" y="6437376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560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02920" y="301752"/>
            <a:ext cx="10789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230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Stage III: Era of Challenge</a:t>
            </a:r>
            <a:endParaRPr lang="en-US" sz="2900" dirty="0"/>
          </a:p>
        </p:txBody>
      </p:sp>
      <p:sp>
        <p:nvSpPr>
          <p:cNvPr id="7" name="Shape 5"/>
          <p:cNvSpPr/>
          <p:nvPr/>
        </p:nvSpPr>
        <p:spPr>
          <a:xfrm>
            <a:off x="502920" y="877824"/>
            <a:ext cx="1280160" cy="0"/>
          </a:xfrm>
          <a:prstGeom prst="line">
            <a:avLst/>
          </a:prstGeom>
          <a:noFill/>
          <a:ln w="38100">
            <a:solidFill>
              <a:srgbClr val="F3B34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987552"/>
            <a:ext cx="10607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6070"/>
                </a:solidFill>
              </a:rPr>
              <a:t>1938–1947 • The classical view is questioned.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40080" y="1325880"/>
            <a:ext cx="34290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3.605641592566428e+168" dist="1.802820796283214e+168" dir="3.6092235254878095e+197">
              <a:srgbClr val="000000">
                <a:alpha val="1.1999999999999994e+204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40080" y="1325880"/>
            <a:ext cx="82296" cy="1920240"/>
          </a:xfrm>
          <a:prstGeom prst="rect">
            <a:avLst/>
          </a:prstGeom>
          <a:solidFill>
            <a:srgbClr val="EF7B45"/>
          </a:solidFill>
          <a:ln w="12700">
            <a:solidFill>
              <a:srgbClr val="EF7B4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41248" y="1481328"/>
            <a:ext cx="30998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Challenge 1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841248" y="1828800"/>
            <a:ext cx="3099816" cy="13167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17212B"/>
                </a:solidFill>
              </a:rPr>
              <a:t>Administration cannot be fully separated from politics because administrators also influence policy.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389120" y="1325880"/>
            <a:ext cx="34290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4.579164822559364e+172" dist="2.289582411279682e+172" dir="2.1655341152926858e+202">
              <a:srgbClr val="000000">
                <a:alpha val="1.1999999999999994e+209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89120" y="1325880"/>
            <a:ext cx="82296" cy="1920240"/>
          </a:xfrm>
          <a:prstGeom prst="rect">
            <a:avLst/>
          </a:prstGeom>
          <a:solidFill>
            <a:srgbClr val="B84A62"/>
          </a:solidFill>
          <a:ln w="12700">
            <a:solidFill>
              <a:srgbClr val="B84A6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90288" y="1481328"/>
            <a:ext cx="30998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Challenge 2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4590288" y="1828800"/>
            <a:ext cx="3099816" cy="13167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17212B"/>
                </a:solidFill>
              </a:rPr>
              <a:t>The “principles” are not universal scientific laws; critics called them proverbs and naturalistic fallacies.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8138160" y="1325880"/>
            <a:ext cx="34290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5.815539324650392e+176" dist="2.907769662325196e+176" dir="1.2993204691756116e+207">
              <a:srgbClr val="000000">
                <a:alpha val="1.1999999999999993e+214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8138160" y="1325880"/>
            <a:ext cx="82296" cy="1920240"/>
          </a:xfrm>
          <a:prstGeom prst="rect">
            <a:avLst/>
          </a:prstGeom>
          <a:solidFill>
            <a:srgbClr val="1B8A8F"/>
          </a:solidFill>
          <a:ln w="12700">
            <a:solidFill>
              <a:srgbClr val="1B8A8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339328" y="1481328"/>
            <a:ext cx="30998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New emphasis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8339328" y="1828800"/>
            <a:ext cx="3099816" cy="13167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17212B"/>
                </a:solidFill>
              </a:rPr>
              <a:t>Human relations, informal groups, behaviour and decision-making become important.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1188720" y="4343400"/>
            <a:ext cx="9646920" cy="0"/>
          </a:xfrm>
          <a:prstGeom prst="line">
            <a:avLst/>
          </a:prstGeom>
          <a:noFill/>
          <a:ln w="25400">
            <a:solidFill>
              <a:srgbClr val="12304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88720" y="397764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04A"/>
                </a:solidFill>
              </a:rPr>
              <a:t>Earlier focus: structure and rules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7498080" y="397764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8A8F"/>
                </a:solidFill>
              </a:rPr>
              <a:t>New focus: behaviour and context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4956048" y="4059936"/>
            <a:ext cx="1920240" cy="502920"/>
          </a:xfrm>
          <a:prstGeom prst="rightArrow">
            <a:avLst/>
          </a:prstGeom>
          <a:solidFill>
            <a:srgbClr val="F3B34B"/>
          </a:solidFill>
          <a:ln w="12700">
            <a:solidFill>
              <a:srgbClr val="F3B34B"/>
            </a:solidFill>
            <a:prstDash val="solid"/>
          </a:ln>
          <a:effectLst>
            <a:outerShdw sx="100000" sy="100000" kx="0" ky="0" algn="bl" rotWithShape="0" blurRad="7.385734942305998e+180" dist="3.692867471152999e+180" dir="7.795922815053669e+211">
              <a:srgbClr val="000000">
                <a:alpha val="1.1999999999999994e+219"/>
              </a:srgbClr>
            </a:outerShdw>
          </a:effectLst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D"/>
          </a:solidFill>
          <a:ln w="12700">
            <a:solidFill>
              <a:srgbClr val="FFF8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F3B34B"/>
          </a:solidFill>
          <a:ln w="12700">
            <a:solidFill>
              <a:srgbClr val="F3B3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46304" y="0"/>
            <a:ext cx="36576" cy="6858000"/>
          </a:xfrm>
          <a:prstGeom prst="rect">
            <a:avLst/>
          </a:prstGeom>
          <a:solidFill>
            <a:srgbClr val="1B8A8F"/>
          </a:solidFill>
          <a:ln w="12700">
            <a:solidFill>
              <a:srgbClr val="1B8A8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384280" y="6437376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560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02920" y="301752"/>
            <a:ext cx="10789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230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Stage III: Simon, Dahl and Human Relations</a:t>
            </a:r>
            <a:endParaRPr lang="en-US" sz="2900" dirty="0"/>
          </a:p>
        </p:txBody>
      </p:sp>
      <p:sp>
        <p:nvSpPr>
          <p:cNvPr id="7" name="Shape 5"/>
          <p:cNvSpPr/>
          <p:nvPr/>
        </p:nvSpPr>
        <p:spPr>
          <a:xfrm>
            <a:off x="502920" y="877824"/>
            <a:ext cx="1280160" cy="0"/>
          </a:xfrm>
          <a:prstGeom prst="line">
            <a:avLst/>
          </a:prstGeom>
          <a:noFill/>
          <a:ln w="38100">
            <a:solidFill>
              <a:srgbClr val="F3B34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987552"/>
            <a:ext cx="10607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6070"/>
                </a:solidFill>
              </a:rPr>
              <a:t>The discipline becomes more empirical and behavioural.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40080" y="1325880"/>
            <a:ext cx="352044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9.379883376728618e+184" dist="4.689941688364309e+184" dir="4.677553689032201e+216">
              <a:srgbClr val="000000">
                <a:alpha val="1.1999999999999994e+224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40080" y="1325880"/>
            <a:ext cx="82296" cy="2057400"/>
          </a:xfrm>
          <a:prstGeom prst="rect">
            <a:avLst/>
          </a:prstGeom>
          <a:solidFill>
            <a:srgbClr val="12304A"/>
          </a:solidFill>
          <a:ln w="12700">
            <a:solidFill>
              <a:srgbClr val="1230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41248" y="1481328"/>
            <a:ext cx="31912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Herbert A. Simon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841248" y="1828800"/>
            <a:ext cx="3191256" cy="1453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17212B"/>
                </a:solidFill>
              </a:rPr>
              <a:t>The Proverbs of Administration, 1946</a:t>
            </a:r>
            <a:endParaRPr lang="en-US" sz="1360" dirty="0"/>
          </a:p>
          <a:p>
            <a:pPr indent="0" marL="0">
              <a:buNone/>
            </a:pPr>
            <a:r>
              <a:rPr lang="en-US" sz="1360" dirty="0">
                <a:solidFill>
                  <a:srgbClr val="17212B"/>
                </a:solidFill>
              </a:rPr>
              <a:t>Administrative Behavior, 1947</a:t>
            </a:r>
            <a:endParaRPr lang="en-US" sz="1360" dirty="0"/>
          </a:p>
          <a:p>
            <a:pPr indent="0" marL="0">
              <a:buNone/>
            </a:pPr>
            <a:r>
              <a:rPr lang="en-US" sz="1360" dirty="0">
                <a:solidFill>
                  <a:srgbClr val="17212B"/>
                </a:solidFill>
              </a:rPr>
              <a:t>Decision-making is the heart of administration.</a:t>
            </a:r>
            <a:endParaRPr lang="en-US" sz="1360" dirty="0"/>
          </a:p>
        </p:txBody>
      </p:sp>
      <p:sp>
        <p:nvSpPr>
          <p:cNvPr id="13" name="Shape 11"/>
          <p:cNvSpPr/>
          <p:nvPr/>
        </p:nvSpPr>
        <p:spPr>
          <a:xfrm>
            <a:off x="4343400" y="1325880"/>
            <a:ext cx="352044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1.1912451888445345e+189" dist="5.956225944222673e+188" dir="2.806532213419321e+221">
              <a:srgbClr val="000000">
                <a:alpha val="1.1999999999999994e+229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43400" y="1325880"/>
            <a:ext cx="82296" cy="2057400"/>
          </a:xfrm>
          <a:prstGeom prst="rect">
            <a:avLst/>
          </a:prstGeom>
          <a:solidFill>
            <a:srgbClr val="7768AE"/>
          </a:solidFill>
          <a:ln w="12700">
            <a:solidFill>
              <a:srgbClr val="7768A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44568" y="1481328"/>
            <a:ext cx="31912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Robert Dahl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4544568" y="1828800"/>
            <a:ext cx="3191256" cy="1453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17212B"/>
                </a:solidFill>
              </a:rPr>
              <a:t>Science of Public Administration: Three Problems, 1947</a:t>
            </a:r>
            <a:endParaRPr lang="en-US" sz="1360" dirty="0"/>
          </a:p>
          <a:p>
            <a:pPr indent="0" marL="0">
              <a:buNone/>
            </a:pPr>
            <a:r>
              <a:rPr lang="en-US" sz="1360" dirty="0">
                <a:solidFill>
                  <a:srgbClr val="17212B"/>
                </a:solidFill>
              </a:rPr>
              <a:t>Values, human behaviour and comparative context must be considered.</a:t>
            </a:r>
            <a:endParaRPr lang="en-US" sz="1360" dirty="0"/>
          </a:p>
        </p:txBody>
      </p:sp>
      <p:sp>
        <p:nvSpPr>
          <p:cNvPr id="17" name="Shape 15"/>
          <p:cNvSpPr/>
          <p:nvPr/>
        </p:nvSpPr>
        <p:spPr>
          <a:xfrm>
            <a:off x="8046720" y="1325880"/>
            <a:ext cx="352044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E2E6EA"/>
            </a:solidFill>
            <a:prstDash val="solid"/>
          </a:ln>
          <a:effectLst>
            <a:outerShdw sx="100000" sy="100000" kx="0" ky="0" algn="bl" rotWithShape="0" blurRad="1.5128813898325588e+193" dist="7.564406949162794e+192" dir="1.6839193280515925e+226">
              <a:srgbClr val="000000">
                <a:alpha val="1.1999999999999994e+234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8046720" y="1325880"/>
            <a:ext cx="82296" cy="2057400"/>
          </a:xfrm>
          <a:prstGeom prst="rect">
            <a:avLst/>
          </a:prstGeom>
          <a:solidFill>
            <a:srgbClr val="EF7B45"/>
          </a:solidFill>
          <a:ln w="12700">
            <a:solidFill>
              <a:srgbClr val="EF7B4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247888" y="1481328"/>
            <a:ext cx="31912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304A"/>
                </a:solidFill>
              </a:rPr>
              <a:t>Hawthorne effect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8247888" y="1828800"/>
            <a:ext cx="3191256" cy="1453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17212B"/>
                </a:solidFill>
              </a:rPr>
              <a:t>Rules alone do not explain efficiency. Morale, group feeling and informal relations also matter.</a:t>
            </a:r>
            <a:endParaRPr lang="en-US" sz="1360" dirty="0"/>
          </a:p>
        </p:txBody>
      </p:sp>
      <p:sp>
        <p:nvSpPr>
          <p:cNvPr id="21" name="Shape 19"/>
          <p:cNvSpPr/>
          <p:nvPr/>
        </p:nvSpPr>
        <p:spPr>
          <a:xfrm>
            <a:off x="914400" y="4754880"/>
            <a:ext cx="10332720" cy="731520"/>
          </a:xfrm>
          <a:prstGeom prst="roundRect">
            <a:avLst>
              <a:gd name="adj" fmla="val 7500"/>
            </a:avLst>
          </a:prstGeom>
          <a:solidFill>
            <a:srgbClr val="12304A"/>
          </a:solidFill>
          <a:ln w="12700">
            <a:solidFill>
              <a:srgbClr val="12304A"/>
            </a:solidFill>
            <a:prstDash val="solid"/>
          </a:ln>
          <a:effectLst>
            <a:outerShdw sx="100000" sy="100000" kx="0" ky="0" algn="bl" rotWithShape="0" blurRad="1.9213593650873497e+197" dist="9.606796825436748e+196" dir="1.0103515968309554e+231">
              <a:srgbClr val="000000">
                <a:alpha val="1.1999999999999992e+239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1115568" y="4919472"/>
            <a:ext cx="9930384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FFFFF"/>
                </a:solidFill>
              </a:rPr>
              <a:t>Example: Two offices may have the same rules, but different morale, leadership and culture can produce very different outcomes.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Evolution of Public Administration</dc:title>
  <dc:subject>Evolution of Public Administration</dc:subject>
  <dc:creator>OpenAI</dc:creator>
  <cp:lastModifiedBy>OpenAI</cp:lastModifiedBy>
  <cp:revision>1</cp:revision>
  <dcterms:created xsi:type="dcterms:W3CDTF">2026-08-24T08:37:53Z</dcterms:created>
  <dcterms:modified xsi:type="dcterms:W3CDTF">2026-08-24T08:37:53Z</dcterms:modified>
</cp:coreProperties>
</file>