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In this lesson we are beginning one of the most basic ideas in Political Science—the State. We use the word very often, but in Political Theory it has a specific meaning. We will understand it by connecting five ideas: society, State, constitution, government and nation. Keep one question in mind throughout the lesson: why does society need a powerful political authority at 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distinction is very important. Governments change after elections, but the State continues. So the State is treated as more permanent, while government is changeable. The government exercises power on behalf of the State and is described as its trust or agent. A very simple way to remember it is this: an election may change who governs, but it does not create a completely new State each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text also gives us two important thinkers. John Locke viewed government as a trust of the supreme power of the people. The word trust is important: government does not possess power simply for itself. Harold J. Laski was more cautious about giving primacy to the abstract idea of the State because, in practice, State power is operated by fallible human beings through government. On that basis, the text says that Laski equated State with government.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 us separate State from nation. A nation is mainly about a shared sense of identity and unity—through language, culture, ethnicity, traditions or customs. A nation may or may not have its own State. A State, on the other hand, refers to political authority and supreme decision-making power. When a nation is organised under one such political authority, we call it a nation-state.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examples make the distinction clearer. The text refers to Palestinians, Kurds and Tibetans as peoples who have sought statehood because they are regarded as separate nations. Bangladesh is an especially clear example. Before 1971, it had a distinct linguistic national identity, but it was not an independent nation-state. After it established its own independent decision-making authority in 1971, it became a nation-state.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finish by connecting everything. Society is the widest idea—it includes our many human relationships. The State emerges within society as a sovereign political authority. The constitution lays down the framework, scope and limits of that authority. Government exercises State power from day to day. A nation is different again: it is mainly about shared identity, and it may or may not possess its own State. Once these distinctions are clear, the rest of the topic becomes much easier.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not begin with a difficult definition. Think about ordinary life. Why do we pay taxes? Why do we drive on the left? Why are there rules about public behaviour? At the same time, why do we expect reservations, subsidies, cheaper food or electricity, or protection from external threats? In all these cases we assume that there is some agency powerful enough to make rules, enforce them, collect resources and use those resources for society. That agency is the State.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can state the central idea. The text describes the State as an organ of society that possesses coercive power. Do not let the word coercive frighten you. It simply means that the State can use force, or the threat of force, so that its rules are followed. Paying tax, for example, is not the same as giving a voluntary donation. State authority stands behind the rule. The State therefore collects taxes, enforces discipline, provides subsidies and ensures security.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the State, there is society. Society is the wider network of human relationships. We are born into families, make friends, join communities, religious or cultural groups, professional bodies, unions and many other associations. That is why society covers family life, religion, culture, the economy and politics. The State is only one part of this much wider social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Society has its own ways of controlling behaviour. People may criticize us, apply moral pressure, boycott us, or we may face peer pressure. But these informal methods are not always enough, especially when there are serious conflicts between people or groups. A diverse society may need an agency that can use force when necessary, but also negotiate, adjust and reconcile interests. This is why the State appears as a separate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liberal approach explains the State through the idea of representation. Think of an elder in a family. We may accept that the elder takes important decisions, but we also expect fairness. Or think of a class representative—we expect that person to speak for the whole class, not only for close friends. In the same way, the State is understood as representing society as a whole. It becomes the repository, or holder, of society's power to regulate order and adjust different interests. Because this authority is superior, we call it sovereign.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comes an important disagreement. The Marxist approach asks whether the State is really neutral and impartial. According to this view, the State is a class instrument. In other words, it mainly serves the interests of the economically dominant class. Stability and order are not automatically neutral; they may also help preserve existing economic inequalities. So the liberal and Marxist approaches give us two very different ways of looking at the same institution.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gives us the four core points in a very compact form. First, society comes before the State. Second, society is much wider than the State. Third, the State arises from society but becomes the main holder of society's authoritative power. Fourth, for the State to be accepted as a general power, it must represent or reconcile the interests of its members. Also remember one technical point from the text: State law has primacy over other social rules.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modern world, State power is not supposed to operate in an undefined way. The constitution sets the framework. It defines the scope and limits of power, the rights and obligations of people and associations, and the organs through which power is exercised. Government then carries out the day-to-day operation of State power through the legislature, executive and judiciary. So one simple flow is: State power, constitution as the framework, and government as the everyday operator.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5F2"/>
        </a:solidFill>
      </p:bgPr>
    </p:bg>
    <p:spTree>
      <p:nvGrpSpPr>
        <p:cNvPr id="1" name=""/>
        <p:cNvGrpSpPr/>
        <p:nvPr/>
      </p:nvGrpSpPr>
      <p:grpSpPr>
        <a:xfrm>
          <a:off x="0" y="0"/>
          <a:ext cx="0" cy="0"/>
          <a:chOff x="0" y="0"/>
          <a:chExt cx="0" cy="0"/>
        </a:xfrm>
      </p:grpSpPr>
      <p:sp>
        <p:nvSpPr>
          <p:cNvPr id="2" name="Shape 0"/>
          <p:cNvSpPr/>
          <p:nvPr/>
        </p:nvSpPr>
        <p:spPr>
          <a:xfrm>
            <a:off x="0" y="0"/>
            <a:ext cx="12191695" cy="164592"/>
          </a:xfrm>
          <a:prstGeom prst="rect">
            <a:avLst/>
          </a:prstGeom>
          <a:solidFill>
            <a:srgbClr val="1F3A5F"/>
          </a:solidFill>
          <a:ln w="12700">
            <a:solidFill>
              <a:srgbClr val="1F3A5F"/>
            </a:solidFill>
            <a:prstDash val="solid"/>
          </a:ln>
        </p:spPr>
      </p:sp>
      <p:sp>
        <p:nvSpPr>
          <p:cNvPr id="3" name="Text 1"/>
          <p:cNvSpPr/>
          <p:nvPr/>
        </p:nvSpPr>
        <p:spPr>
          <a:xfrm>
            <a:off x="502920" y="6510528"/>
            <a:ext cx="6583680" cy="201168"/>
          </a:xfrm>
          <a:prstGeom prst="rect">
            <a:avLst/>
          </a:prstGeom>
          <a:noFill/>
          <a:ln/>
        </p:spPr>
        <p:txBody>
          <a:bodyPr wrap="square" lIns="0" tIns="0" rIns="0" bIns="0" rtlCol="0" anchor="ctr"/>
          <a:lstStyle/>
          <a:p>
            <a:pPr indent="0" marL="0">
              <a:buNone/>
            </a:pPr>
            <a:r>
              <a:rPr lang="en-US" sz="950" dirty="0">
                <a:solidFill>
                  <a:srgbClr val="6B7280"/>
                </a:solidFill>
                <a:latin typeface="Aptos" pitchFamily="34" charset="0"/>
                <a:ea typeface="Aptos" pitchFamily="34" charset="-122"/>
                <a:cs typeface="Aptos" pitchFamily="34" charset="-120"/>
              </a:rPr>
              <a:t>POL4100104MJ • Introduction to Political Theory</a:t>
            </a:r>
            <a:endParaRPr lang="en-US" sz="950" dirty="0"/>
          </a:p>
        </p:txBody>
      </p:sp>
      <p:sp>
        <p:nvSpPr>
          <p:cNvPr id="4" name="Text 2"/>
          <p:cNvSpPr/>
          <p:nvPr/>
        </p:nvSpPr>
        <p:spPr>
          <a:xfrm>
            <a:off x="9875520" y="6510528"/>
            <a:ext cx="1783080" cy="201168"/>
          </a:xfrm>
          <a:prstGeom prst="rect">
            <a:avLst/>
          </a:prstGeom>
          <a:noFill/>
          <a:ln/>
        </p:spPr>
        <p:txBody>
          <a:bodyPr wrap="square" lIns="0" tIns="0" rIns="0" bIns="0" rtlCol="0" anchor="ctr"/>
          <a:lstStyle/>
          <a:p>
            <a:pPr algn="r" indent="0" marL="0">
              <a:buNone/>
            </a:pPr>
            <a:r>
              <a:rPr lang="en-US" sz="950" dirty="0">
                <a:solidFill>
                  <a:srgbClr val="6B7280"/>
                </a:solidFill>
                <a:latin typeface="Aptos" pitchFamily="34" charset="0"/>
                <a:ea typeface="Aptos" pitchFamily="34" charset="-122"/>
                <a:cs typeface="Aptos" pitchFamily="34" charset="-120"/>
              </a:rPr>
              <a:t>Unit III • State</a:t>
            </a:r>
            <a:endParaRPr lang="en-US" sz="95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5F2"/>
        </a:solidFill>
      </p:bgPr>
    </p:bg>
    <p:spTree>
      <p:nvGrpSpPr>
        <p:cNvPr id="1" name=""/>
        <p:cNvGrpSpPr/>
        <p:nvPr/>
      </p:nvGrpSpPr>
      <p:grpSpPr>
        <a:xfrm>
          <a:off x="0" y="0"/>
          <a:ext cx="0" cy="0"/>
          <a:chOff x="0" y="0"/>
          <a:chExt cx="0" cy="0"/>
        </a:xfrm>
      </p:grpSpPr>
      <p:sp>
        <p:nvSpPr>
          <p:cNvPr id="2" name="Text 0"/>
          <p:cNvSpPr/>
          <p:nvPr/>
        </p:nvSpPr>
        <p:spPr>
          <a:xfrm>
            <a:off x="777240" y="1051560"/>
            <a:ext cx="6949440" cy="1234440"/>
          </a:xfrm>
          <a:prstGeom prst="rect">
            <a:avLst/>
          </a:prstGeom>
          <a:noFill/>
          <a:ln/>
        </p:spPr>
        <p:txBody>
          <a:bodyPr wrap="square" lIns="0" tIns="0" rIns="0" bIns="0" rtlCol="0" anchor="ctr"/>
          <a:lstStyle/>
          <a:p>
            <a:pPr indent="0" marL="0">
              <a:buNone/>
            </a:pPr>
            <a:r>
              <a:rPr lang="en-US" sz="3000" b="1" dirty="0">
                <a:solidFill>
                  <a:srgbClr val="1F3A5F"/>
                </a:solidFill>
                <a:latin typeface="Aptos Display" pitchFamily="34" charset="0"/>
                <a:ea typeface="Aptos Display" pitchFamily="34" charset="-122"/>
                <a:cs typeface="Aptos Display" pitchFamily="34" charset="-120"/>
              </a:rPr>
              <a:t>Introduction to the Idea</a:t>
            </a:r>
            <a:endParaRPr lang="en-US" sz="3000" dirty="0"/>
          </a:p>
          <a:p>
            <a:pPr indent="0" marL="0">
              <a:buNone/>
            </a:pPr>
            <a:r>
              <a:rPr lang="en-US" sz="3000" b="1" dirty="0">
                <a:solidFill>
                  <a:srgbClr val="1F3A5F"/>
                </a:solidFill>
                <a:latin typeface="Aptos Display" pitchFamily="34" charset="0"/>
                <a:ea typeface="Aptos Display" pitchFamily="34" charset="-122"/>
                <a:cs typeface="Aptos Display" pitchFamily="34" charset="-120"/>
              </a:rPr>
              <a:t>and Concept of the State</a:t>
            </a:r>
            <a:endParaRPr lang="en-US" sz="3000" dirty="0"/>
          </a:p>
        </p:txBody>
      </p:sp>
      <p:sp>
        <p:nvSpPr>
          <p:cNvPr id="3" name="Text 1"/>
          <p:cNvSpPr/>
          <p:nvPr/>
        </p:nvSpPr>
        <p:spPr>
          <a:xfrm>
            <a:off x="822960" y="2487168"/>
            <a:ext cx="6766560" cy="411480"/>
          </a:xfrm>
          <a:prstGeom prst="rect">
            <a:avLst/>
          </a:prstGeom>
          <a:noFill/>
          <a:ln/>
        </p:spPr>
        <p:txBody>
          <a:bodyPr wrap="square" lIns="0" tIns="0" rIns="0" bIns="0" rtlCol="0" anchor="ctr"/>
          <a:lstStyle/>
          <a:p>
            <a:pPr indent="0" marL="0">
              <a:buNone/>
            </a:pPr>
            <a:r>
              <a:rPr lang="en-US" sz="1700" dirty="0">
                <a:solidFill>
                  <a:srgbClr val="2F6F6D"/>
                </a:solidFill>
              </a:rPr>
              <a:t>Society • State • Constitution • Government • Nation</a:t>
            </a:r>
            <a:endParaRPr lang="en-US" sz="1700" dirty="0"/>
          </a:p>
        </p:txBody>
      </p:sp>
      <p:sp>
        <p:nvSpPr>
          <p:cNvPr id="4" name="Shape 2"/>
          <p:cNvSpPr/>
          <p:nvPr/>
        </p:nvSpPr>
        <p:spPr>
          <a:xfrm>
            <a:off x="8046720" y="1143000"/>
            <a:ext cx="3291840" cy="3566160"/>
          </a:xfrm>
          <a:prstGeom prst="roundRect">
            <a:avLst>
              <a:gd name="adj" fmla="val 2222"/>
            </a:avLst>
          </a:prstGeom>
          <a:solidFill>
            <a:srgbClr val="EAF0F6"/>
          </a:solidFill>
          <a:ln w="15240">
            <a:solidFill>
              <a:srgbClr val="D7E1EA"/>
            </a:solidFill>
            <a:prstDash val="solid"/>
          </a:ln>
        </p:spPr>
      </p:sp>
      <p:sp>
        <p:nvSpPr>
          <p:cNvPr id="5" name="Text 3"/>
          <p:cNvSpPr/>
          <p:nvPr/>
        </p:nvSpPr>
        <p:spPr>
          <a:xfrm>
            <a:off x="8412480" y="1572768"/>
            <a:ext cx="2560320" cy="320040"/>
          </a:xfrm>
          <a:prstGeom prst="rect">
            <a:avLst/>
          </a:prstGeom>
          <a:noFill/>
          <a:ln/>
        </p:spPr>
        <p:txBody>
          <a:bodyPr wrap="square" lIns="0" tIns="0" rIns="0" bIns="0" rtlCol="0" anchor="ctr"/>
          <a:lstStyle/>
          <a:p>
            <a:pPr algn="ctr" indent="0" marL="0">
              <a:buNone/>
            </a:pPr>
            <a:r>
              <a:rPr lang="en-US" sz="1700" b="1" dirty="0">
                <a:solidFill>
                  <a:srgbClr val="1F3A5F"/>
                </a:solidFill>
              </a:rPr>
              <a:t>A simple question</a:t>
            </a:r>
            <a:endParaRPr lang="en-US" sz="1700" dirty="0"/>
          </a:p>
        </p:txBody>
      </p:sp>
      <p:sp>
        <p:nvSpPr>
          <p:cNvPr id="6" name="Text 4"/>
          <p:cNvSpPr/>
          <p:nvPr/>
        </p:nvSpPr>
        <p:spPr>
          <a:xfrm>
            <a:off x="8321040" y="2148840"/>
            <a:ext cx="2743200" cy="914400"/>
          </a:xfrm>
          <a:prstGeom prst="rect">
            <a:avLst/>
          </a:prstGeom>
          <a:noFill/>
          <a:ln/>
        </p:spPr>
        <p:txBody>
          <a:bodyPr wrap="square" lIns="381" tIns="381" rIns="381" bIns="381" rtlCol="0" anchor="ctr"/>
          <a:lstStyle/>
          <a:p>
            <a:pPr algn="ctr" indent="0" marL="0">
              <a:buNone/>
            </a:pPr>
            <a:r>
              <a:rPr lang="en-US" sz="2200" b="1" dirty="0">
                <a:solidFill>
                  <a:srgbClr val="1F2937"/>
                </a:solidFill>
              </a:rPr>
              <a:t>Why does society need</a:t>
            </a:r>
            <a:endParaRPr lang="en-US" sz="2200" dirty="0"/>
          </a:p>
          <a:p>
            <a:pPr algn="ctr" indent="0" marL="0">
              <a:buNone/>
            </a:pPr>
            <a:r>
              <a:rPr lang="en-US" sz="2200" b="1" dirty="0">
                <a:solidFill>
                  <a:srgbClr val="1F2937"/>
                </a:solidFill>
              </a:rPr>
              <a:t>a powerful political authority?</a:t>
            </a:r>
            <a:endParaRPr lang="en-US" sz="2200" dirty="0"/>
          </a:p>
        </p:txBody>
      </p:sp>
      <p:sp>
        <p:nvSpPr>
          <p:cNvPr id="7" name="Text 5"/>
          <p:cNvSpPr/>
          <p:nvPr/>
        </p:nvSpPr>
        <p:spPr>
          <a:xfrm>
            <a:off x="8366760" y="3493008"/>
            <a:ext cx="2651760" cy="731520"/>
          </a:xfrm>
          <a:prstGeom prst="rect">
            <a:avLst/>
          </a:prstGeom>
          <a:noFill/>
          <a:ln/>
        </p:spPr>
        <p:txBody>
          <a:bodyPr wrap="square" lIns="381" tIns="381" rIns="381" bIns="381" rtlCol="0" anchor="ctr"/>
          <a:lstStyle/>
          <a:p>
            <a:pPr algn="ctr" indent="0" marL="0">
              <a:buNone/>
            </a:pPr>
            <a:r>
              <a:rPr lang="en-US" sz="1500" dirty="0">
                <a:solidFill>
                  <a:srgbClr val="5B6470"/>
                </a:solidFill>
              </a:rPr>
              <a:t>That authority is what we call the State.</a:t>
            </a:r>
            <a:endParaRPr lang="en-US" sz="1500" dirty="0"/>
          </a:p>
        </p:txBody>
      </p:sp>
      <p:sp>
        <p:nvSpPr>
          <p:cNvPr id="8" name="Text 6"/>
          <p:cNvSpPr/>
          <p:nvPr/>
        </p:nvSpPr>
        <p:spPr>
          <a:xfrm>
            <a:off x="822960" y="3840480"/>
            <a:ext cx="5852160" cy="365760"/>
          </a:xfrm>
          <a:prstGeom prst="rect">
            <a:avLst/>
          </a:prstGeom>
          <a:noFill/>
          <a:ln/>
        </p:spPr>
        <p:txBody>
          <a:bodyPr wrap="square" lIns="0" tIns="0" rIns="0" bIns="0" rtlCol="0" anchor="ctr"/>
          <a:lstStyle/>
          <a:p>
            <a:pPr indent="0" marL="0">
              <a:buNone/>
            </a:pPr>
            <a:r>
              <a:rPr lang="en-US" sz="1500" dirty="0">
                <a:solidFill>
                  <a:srgbClr val="5B6470"/>
                </a:solidFill>
              </a:rPr>
              <a:t>1st Semester • Major • Political Science</a:t>
            </a:r>
            <a:endParaRPr lang="en-US" sz="15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State and government are related—but not identical</a:t>
            </a:r>
            <a:endParaRPr lang="en-US" sz="2700" dirty="0"/>
          </a:p>
        </p:txBody>
      </p:sp>
      <p:sp>
        <p:nvSpPr>
          <p:cNvPr id="3" name="Shape 1"/>
          <p:cNvSpPr/>
          <p:nvPr/>
        </p:nvSpPr>
        <p:spPr>
          <a:xfrm>
            <a:off x="914400" y="1691640"/>
            <a:ext cx="4663440" cy="3474720"/>
          </a:xfrm>
          <a:prstGeom prst="roundRect">
            <a:avLst/>
          </a:prstGeom>
          <a:solidFill>
            <a:srgbClr val="EAF0F6"/>
          </a:solidFill>
          <a:ln w="12700">
            <a:solidFill>
              <a:srgbClr val="D7E1EA"/>
            </a:solidFill>
            <a:prstDash val="solid"/>
          </a:ln>
        </p:spPr>
      </p:sp>
      <p:sp>
        <p:nvSpPr>
          <p:cNvPr id="4" name="Text 2"/>
          <p:cNvSpPr/>
          <p:nvPr/>
        </p:nvSpPr>
        <p:spPr>
          <a:xfrm>
            <a:off x="1417320" y="2057400"/>
            <a:ext cx="3657600" cy="457200"/>
          </a:xfrm>
          <a:prstGeom prst="rect">
            <a:avLst/>
          </a:prstGeom>
          <a:noFill/>
          <a:ln/>
        </p:spPr>
        <p:txBody>
          <a:bodyPr wrap="square" lIns="0" tIns="0" rIns="0" bIns="0" rtlCol="0" anchor="ctr"/>
          <a:lstStyle/>
          <a:p>
            <a:pPr algn="ctr" indent="0" marL="0">
              <a:buNone/>
            </a:pPr>
            <a:r>
              <a:rPr lang="en-US" sz="2300" b="1" dirty="0">
                <a:solidFill>
                  <a:srgbClr val="1F3A5F"/>
                </a:solidFill>
              </a:rPr>
              <a:t>STATE</a:t>
            </a:r>
            <a:endParaRPr lang="en-US" sz="2300" dirty="0"/>
          </a:p>
        </p:txBody>
      </p:sp>
      <p:sp>
        <p:nvSpPr>
          <p:cNvPr id="5" name="Text 3"/>
          <p:cNvSpPr/>
          <p:nvPr/>
        </p:nvSpPr>
        <p:spPr>
          <a:xfrm>
            <a:off x="1508760" y="2743200"/>
            <a:ext cx="3474720" cy="1828800"/>
          </a:xfrm>
          <a:prstGeom prst="rect">
            <a:avLst/>
          </a:prstGeom>
          <a:noFill/>
          <a:ln/>
        </p:spPr>
        <p:txBody>
          <a:bodyPr wrap="square" lIns="508" tIns="508" rIns="508" bIns="508" rtlCol="0" anchor="ctr">
            <a:normAutofit/>
          </a:bodyPr>
          <a:lstStyle/>
          <a:p>
            <a:pPr marL="203200" indent="-203200">
              <a:buSzPct val="100000"/>
              <a:buChar char="•"/>
            </a:pPr>
            <a:r>
              <a:rPr lang="en-US" sz="1800" dirty="0">
                <a:solidFill>
                  <a:srgbClr val="1F2937"/>
                </a:solidFill>
                <a:latin typeface="Aptos" pitchFamily="34" charset="0"/>
                <a:ea typeface="Aptos" pitchFamily="34" charset="-122"/>
                <a:cs typeface="Aptos" pitchFamily="34" charset="-120"/>
              </a:rPr>
              <a:t>treated as permanent</a:t>
            </a:r>
            <a:endParaRPr lang="en-US" sz="1800" dirty="0"/>
          </a:p>
          <a:p>
            <a:pPr marL="203200" indent="-203200">
              <a:buSzPct val="100000"/>
              <a:buChar char="•"/>
            </a:pPr>
            <a:r>
              <a:rPr lang="en-US" sz="1800" dirty="0">
                <a:solidFill>
                  <a:srgbClr val="1F2937"/>
                </a:solidFill>
                <a:latin typeface="Aptos" pitchFamily="34" charset="0"/>
                <a:ea typeface="Aptos" pitchFamily="34" charset="-122"/>
                <a:cs typeface="Aptos" pitchFamily="34" charset="-120"/>
              </a:rPr>
              <a:t>source of political power</a:t>
            </a:r>
            <a:endParaRPr lang="en-US" sz="1800" dirty="0"/>
          </a:p>
          <a:p>
            <a:pPr marL="203200" indent="-203200">
              <a:buSzPct val="100000"/>
              <a:buChar char="•"/>
            </a:pPr>
            <a:r>
              <a:rPr lang="en-US" sz="1800" dirty="0">
                <a:solidFill>
                  <a:srgbClr val="1F2937"/>
                </a:solidFill>
                <a:latin typeface="Aptos" pitchFamily="34" charset="0"/>
                <a:ea typeface="Aptos" pitchFamily="34" charset="-122"/>
                <a:cs typeface="Aptos" pitchFamily="34" charset="-120"/>
              </a:rPr>
              <a:t>continues even when governments change</a:t>
            </a:r>
            <a:endParaRPr lang="en-US" sz="1800" dirty="0"/>
          </a:p>
        </p:txBody>
      </p:sp>
      <p:sp>
        <p:nvSpPr>
          <p:cNvPr id="6" name="Shape 4"/>
          <p:cNvSpPr/>
          <p:nvPr/>
        </p:nvSpPr>
        <p:spPr>
          <a:xfrm>
            <a:off x="6583680" y="1691640"/>
            <a:ext cx="4663440" cy="3474720"/>
          </a:xfrm>
          <a:prstGeom prst="roundRect">
            <a:avLst/>
          </a:prstGeom>
          <a:solidFill>
            <a:srgbClr val="EAF4F1"/>
          </a:solidFill>
          <a:ln w="12700">
            <a:solidFill>
              <a:srgbClr val="D8E6E3"/>
            </a:solidFill>
            <a:prstDash val="solid"/>
          </a:ln>
        </p:spPr>
      </p:sp>
      <p:sp>
        <p:nvSpPr>
          <p:cNvPr id="7" name="Text 5"/>
          <p:cNvSpPr/>
          <p:nvPr/>
        </p:nvSpPr>
        <p:spPr>
          <a:xfrm>
            <a:off x="6995160" y="2057400"/>
            <a:ext cx="3840480" cy="457200"/>
          </a:xfrm>
          <a:prstGeom prst="rect">
            <a:avLst/>
          </a:prstGeom>
          <a:noFill/>
          <a:ln/>
        </p:spPr>
        <p:txBody>
          <a:bodyPr wrap="square" lIns="0" tIns="0" rIns="0" bIns="0" rtlCol="0" anchor="ctr"/>
          <a:lstStyle/>
          <a:p>
            <a:pPr algn="ctr" indent="0" marL="0">
              <a:buNone/>
            </a:pPr>
            <a:r>
              <a:rPr lang="en-US" sz="2300" b="1" dirty="0">
                <a:solidFill>
                  <a:srgbClr val="2F6F6D"/>
                </a:solidFill>
              </a:rPr>
              <a:t>GOVERNMENT</a:t>
            </a:r>
            <a:endParaRPr lang="en-US" sz="2300" dirty="0"/>
          </a:p>
        </p:txBody>
      </p:sp>
      <p:sp>
        <p:nvSpPr>
          <p:cNvPr id="8" name="Text 6"/>
          <p:cNvSpPr/>
          <p:nvPr/>
        </p:nvSpPr>
        <p:spPr>
          <a:xfrm>
            <a:off x="7132320" y="2743200"/>
            <a:ext cx="3474720" cy="1828800"/>
          </a:xfrm>
          <a:prstGeom prst="rect">
            <a:avLst/>
          </a:prstGeom>
          <a:noFill/>
          <a:ln/>
        </p:spPr>
        <p:txBody>
          <a:bodyPr wrap="square" lIns="508" tIns="508" rIns="508" bIns="508" rtlCol="0" anchor="ctr">
            <a:normAutofit/>
          </a:bodyPr>
          <a:lstStyle/>
          <a:p>
            <a:pPr marL="203200" indent="-203200">
              <a:buSzPct val="100000"/>
              <a:buChar char="•"/>
            </a:pPr>
            <a:r>
              <a:rPr lang="en-US" sz="1800" dirty="0">
                <a:solidFill>
                  <a:srgbClr val="1F2937"/>
                </a:solidFill>
                <a:latin typeface="Aptos" pitchFamily="34" charset="0"/>
                <a:ea typeface="Aptos" pitchFamily="34" charset="-122"/>
                <a:cs typeface="Aptos" pitchFamily="34" charset="-120"/>
              </a:rPr>
              <a:t>changeable</a:t>
            </a:r>
            <a:endParaRPr lang="en-US" sz="1800" dirty="0"/>
          </a:p>
          <a:p>
            <a:pPr marL="203200" indent="-203200">
              <a:buSzPct val="100000"/>
              <a:buChar char="•"/>
            </a:pPr>
            <a:r>
              <a:rPr lang="en-US" sz="1800" dirty="0">
                <a:solidFill>
                  <a:srgbClr val="1F2937"/>
                </a:solidFill>
                <a:latin typeface="Aptos" pitchFamily="34" charset="0"/>
                <a:ea typeface="Aptos" pitchFamily="34" charset="-122"/>
                <a:cs typeface="Aptos" pitchFamily="34" charset="-120"/>
              </a:rPr>
              <a:t>acts as trust or agent of the State</a:t>
            </a:r>
            <a:endParaRPr lang="en-US" sz="1800" dirty="0"/>
          </a:p>
          <a:p>
            <a:pPr marL="203200" indent="-203200">
              <a:buSzPct val="100000"/>
              <a:buChar char="•"/>
            </a:pPr>
            <a:r>
              <a:rPr lang="en-US" sz="1800" dirty="0">
                <a:solidFill>
                  <a:srgbClr val="1F2937"/>
                </a:solidFill>
                <a:latin typeface="Aptos" pitchFamily="34" charset="0"/>
                <a:ea typeface="Aptos" pitchFamily="34" charset="-122"/>
                <a:cs typeface="Aptos" pitchFamily="34" charset="-120"/>
              </a:rPr>
              <a:t>exercises power on behalf of the State</a:t>
            </a:r>
            <a:endParaRPr lang="en-US" sz="1800" dirty="0"/>
          </a:p>
        </p:txBody>
      </p:sp>
      <p:sp>
        <p:nvSpPr>
          <p:cNvPr id="9" name="Text 7"/>
          <p:cNvSpPr/>
          <p:nvPr/>
        </p:nvSpPr>
        <p:spPr>
          <a:xfrm>
            <a:off x="1828800" y="5486400"/>
            <a:ext cx="8595360" cy="502920"/>
          </a:xfrm>
          <a:prstGeom prst="rect">
            <a:avLst/>
          </a:prstGeom>
          <a:noFill/>
          <a:ln/>
        </p:spPr>
        <p:txBody>
          <a:bodyPr wrap="square" lIns="0" tIns="0" rIns="0" bIns="0" rtlCol="0" anchor="ctr"/>
          <a:lstStyle/>
          <a:p>
            <a:pPr algn="ctr" indent="0" marL="0">
              <a:buNone/>
            </a:pPr>
            <a:r>
              <a:rPr lang="en-US" sz="2100" b="1" dirty="0">
                <a:solidFill>
                  <a:srgbClr val="C7923E"/>
                </a:solidFill>
              </a:rPr>
              <a:t>Election changes the government, not the existence of the State.</a:t>
            </a:r>
            <a:endParaRPr lang="en-US" sz="21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Locke and Laski on government and the State</a:t>
            </a:r>
            <a:endParaRPr lang="en-US" sz="2700" dirty="0"/>
          </a:p>
        </p:txBody>
      </p:sp>
      <p:sp>
        <p:nvSpPr>
          <p:cNvPr id="3" name="Shape 1"/>
          <p:cNvSpPr/>
          <p:nvPr/>
        </p:nvSpPr>
        <p:spPr>
          <a:xfrm>
            <a:off x="914400" y="1737360"/>
            <a:ext cx="4709160" cy="3566160"/>
          </a:xfrm>
          <a:prstGeom prst="roundRect">
            <a:avLst/>
          </a:prstGeom>
          <a:solidFill>
            <a:srgbClr val="F0EBE4"/>
          </a:solidFill>
          <a:ln w="12700">
            <a:solidFill>
              <a:srgbClr val="E2D9CF"/>
            </a:solidFill>
            <a:prstDash val="solid"/>
          </a:ln>
        </p:spPr>
      </p:sp>
      <p:sp>
        <p:nvSpPr>
          <p:cNvPr id="4" name="Text 2"/>
          <p:cNvSpPr/>
          <p:nvPr/>
        </p:nvSpPr>
        <p:spPr>
          <a:xfrm>
            <a:off x="1371600" y="2148840"/>
            <a:ext cx="3794760" cy="457200"/>
          </a:xfrm>
          <a:prstGeom prst="rect">
            <a:avLst/>
          </a:prstGeom>
          <a:noFill/>
          <a:ln/>
        </p:spPr>
        <p:txBody>
          <a:bodyPr wrap="square" lIns="0" tIns="0" rIns="0" bIns="0" rtlCol="0" anchor="ctr"/>
          <a:lstStyle/>
          <a:p>
            <a:pPr algn="ctr" indent="0" marL="0">
              <a:buNone/>
            </a:pPr>
            <a:r>
              <a:rPr lang="en-US" sz="2400" b="1" dirty="0">
                <a:solidFill>
                  <a:srgbClr val="C7923E"/>
                </a:solidFill>
              </a:rPr>
              <a:t>John Locke</a:t>
            </a:r>
            <a:endParaRPr lang="en-US" sz="2400" dirty="0"/>
          </a:p>
        </p:txBody>
      </p:sp>
      <p:sp>
        <p:nvSpPr>
          <p:cNvPr id="5" name="Text 3"/>
          <p:cNvSpPr/>
          <p:nvPr/>
        </p:nvSpPr>
        <p:spPr>
          <a:xfrm>
            <a:off x="1417320" y="2926080"/>
            <a:ext cx="3703320" cy="1097280"/>
          </a:xfrm>
          <a:prstGeom prst="rect">
            <a:avLst/>
          </a:prstGeom>
          <a:noFill/>
          <a:ln/>
        </p:spPr>
        <p:txBody>
          <a:bodyPr wrap="square" lIns="508" tIns="508" rIns="508" bIns="508" rtlCol="0" anchor="ctr"/>
          <a:lstStyle/>
          <a:p>
            <a:pPr algn="ctr" indent="0" marL="0">
              <a:buNone/>
            </a:pPr>
            <a:r>
              <a:rPr lang="en-US" sz="2000" dirty="0">
                <a:solidFill>
                  <a:srgbClr val="1F2937"/>
                </a:solidFill>
              </a:rPr>
              <a:t>Government is a trust of the supreme power of the people.</a:t>
            </a:r>
            <a:endParaRPr lang="en-US" sz="2000" dirty="0"/>
          </a:p>
        </p:txBody>
      </p:sp>
      <p:sp>
        <p:nvSpPr>
          <p:cNvPr id="6" name="Shape 4"/>
          <p:cNvSpPr/>
          <p:nvPr/>
        </p:nvSpPr>
        <p:spPr>
          <a:xfrm>
            <a:off x="6583680" y="1737360"/>
            <a:ext cx="4709160" cy="3566160"/>
          </a:xfrm>
          <a:prstGeom prst="roundRect">
            <a:avLst/>
          </a:prstGeom>
          <a:solidFill>
            <a:srgbClr val="EAF0F6"/>
          </a:solidFill>
          <a:ln w="12700">
            <a:solidFill>
              <a:srgbClr val="D7E1EA"/>
            </a:solidFill>
            <a:prstDash val="solid"/>
          </a:ln>
        </p:spPr>
      </p:sp>
      <p:sp>
        <p:nvSpPr>
          <p:cNvPr id="7" name="Text 5"/>
          <p:cNvSpPr/>
          <p:nvPr/>
        </p:nvSpPr>
        <p:spPr>
          <a:xfrm>
            <a:off x="7040880" y="2148840"/>
            <a:ext cx="3794760" cy="457200"/>
          </a:xfrm>
          <a:prstGeom prst="rect">
            <a:avLst/>
          </a:prstGeom>
          <a:noFill/>
          <a:ln/>
        </p:spPr>
        <p:txBody>
          <a:bodyPr wrap="square" lIns="0" tIns="0" rIns="0" bIns="0" rtlCol="0" anchor="ctr"/>
          <a:lstStyle/>
          <a:p>
            <a:pPr algn="ctr" indent="0" marL="0">
              <a:buNone/>
            </a:pPr>
            <a:r>
              <a:rPr lang="en-US" sz="2400" b="1" dirty="0">
                <a:solidFill>
                  <a:srgbClr val="1F3A5F"/>
                </a:solidFill>
              </a:rPr>
              <a:t>Harold J. Laski</a:t>
            </a:r>
            <a:endParaRPr lang="en-US" sz="2400" dirty="0"/>
          </a:p>
        </p:txBody>
      </p:sp>
      <p:sp>
        <p:nvSpPr>
          <p:cNvPr id="8" name="Text 6"/>
          <p:cNvSpPr/>
          <p:nvPr/>
        </p:nvSpPr>
        <p:spPr>
          <a:xfrm>
            <a:off x="6995160" y="2743200"/>
            <a:ext cx="3886200" cy="1645920"/>
          </a:xfrm>
          <a:prstGeom prst="rect">
            <a:avLst/>
          </a:prstGeom>
          <a:noFill/>
          <a:ln/>
        </p:spPr>
        <p:txBody>
          <a:bodyPr wrap="square" lIns="508" tIns="508" rIns="508" bIns="508" rtlCol="0" anchor="ctr">
            <a:normAutofit/>
          </a:bodyPr>
          <a:lstStyle/>
          <a:p>
            <a:pPr algn="ctr" indent="0" marL="0">
              <a:buNone/>
            </a:pPr>
            <a:r>
              <a:rPr lang="en-US" sz="1750" dirty="0">
                <a:solidFill>
                  <a:srgbClr val="1F2937"/>
                </a:solidFill>
              </a:rPr>
              <a:t>He resisted giving primacy to an abstract State because State power is actually run by fallible human beings in government; thus he equated State with government.</a:t>
            </a:r>
            <a:endParaRPr lang="en-US" sz="175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State, nation and nation-state</a:t>
            </a:r>
            <a:endParaRPr lang="en-US" sz="2700" dirty="0"/>
          </a:p>
        </p:txBody>
      </p:sp>
      <p:sp>
        <p:nvSpPr>
          <p:cNvPr id="3" name="Shape 1"/>
          <p:cNvSpPr/>
          <p:nvPr/>
        </p:nvSpPr>
        <p:spPr>
          <a:xfrm>
            <a:off x="777240" y="1600200"/>
            <a:ext cx="3520440" cy="3246120"/>
          </a:xfrm>
          <a:prstGeom prst="roundRect">
            <a:avLst/>
          </a:prstGeom>
          <a:solidFill>
            <a:srgbClr val="F0EBE4"/>
          </a:solidFill>
          <a:ln w="12700">
            <a:solidFill>
              <a:srgbClr val="D9E2EA"/>
            </a:solidFill>
            <a:prstDash val="solid"/>
          </a:ln>
        </p:spPr>
      </p:sp>
      <p:sp>
        <p:nvSpPr>
          <p:cNvPr id="4" name="Text 2"/>
          <p:cNvSpPr/>
          <p:nvPr/>
        </p:nvSpPr>
        <p:spPr>
          <a:xfrm>
            <a:off x="1051560" y="1965960"/>
            <a:ext cx="2971800" cy="411480"/>
          </a:xfrm>
          <a:prstGeom prst="rect">
            <a:avLst/>
          </a:prstGeom>
          <a:noFill/>
          <a:ln/>
        </p:spPr>
        <p:txBody>
          <a:bodyPr wrap="square" lIns="0" tIns="0" rIns="0" bIns="0" rtlCol="0" anchor="ctr"/>
          <a:lstStyle/>
          <a:p>
            <a:pPr algn="ctr" indent="0" marL="0">
              <a:buNone/>
            </a:pPr>
            <a:r>
              <a:rPr lang="en-US" sz="2100" b="1" dirty="0">
                <a:solidFill>
                  <a:srgbClr val="C7923E"/>
                </a:solidFill>
              </a:rPr>
              <a:t>NATION</a:t>
            </a:r>
            <a:endParaRPr lang="en-US" sz="2100" dirty="0"/>
          </a:p>
        </p:txBody>
      </p:sp>
      <p:sp>
        <p:nvSpPr>
          <p:cNvPr id="5" name="Text 3"/>
          <p:cNvSpPr/>
          <p:nvPr/>
        </p:nvSpPr>
        <p:spPr>
          <a:xfrm>
            <a:off x="1097280" y="2743200"/>
            <a:ext cx="2880360" cy="1463040"/>
          </a:xfrm>
          <a:prstGeom prst="rect">
            <a:avLst/>
          </a:prstGeom>
          <a:noFill/>
          <a:ln/>
        </p:spPr>
        <p:txBody>
          <a:bodyPr wrap="square" lIns="508" tIns="508" rIns="508" bIns="508" rtlCol="0" anchor="ctr">
            <a:normAutofit/>
          </a:bodyPr>
          <a:lstStyle/>
          <a:p>
            <a:pPr algn="ctr" indent="0" marL="0">
              <a:buNone/>
            </a:pPr>
            <a:r>
              <a:rPr lang="en-US" sz="1600" dirty="0">
                <a:solidFill>
                  <a:srgbClr val="1F2937"/>
                </a:solidFill>
              </a:rPr>
              <a:t>A people sharing emotional and customary unity—through traditions, customs, ethnicity, language, culture, etc.</a:t>
            </a:r>
            <a:endParaRPr lang="en-US" sz="1600" dirty="0"/>
          </a:p>
        </p:txBody>
      </p:sp>
      <p:sp>
        <p:nvSpPr>
          <p:cNvPr id="6" name="Shape 4"/>
          <p:cNvSpPr/>
          <p:nvPr/>
        </p:nvSpPr>
        <p:spPr>
          <a:xfrm>
            <a:off x="4526280" y="1600200"/>
            <a:ext cx="3520440" cy="3246120"/>
          </a:xfrm>
          <a:prstGeom prst="roundRect">
            <a:avLst/>
          </a:prstGeom>
          <a:solidFill>
            <a:srgbClr val="EAF0F6"/>
          </a:solidFill>
          <a:ln w="12700">
            <a:solidFill>
              <a:srgbClr val="D9E2EA"/>
            </a:solidFill>
            <a:prstDash val="solid"/>
          </a:ln>
        </p:spPr>
      </p:sp>
      <p:sp>
        <p:nvSpPr>
          <p:cNvPr id="7" name="Text 5"/>
          <p:cNvSpPr/>
          <p:nvPr/>
        </p:nvSpPr>
        <p:spPr>
          <a:xfrm>
            <a:off x="4800600" y="1965960"/>
            <a:ext cx="2971800" cy="411480"/>
          </a:xfrm>
          <a:prstGeom prst="rect">
            <a:avLst/>
          </a:prstGeom>
          <a:noFill/>
          <a:ln/>
        </p:spPr>
        <p:txBody>
          <a:bodyPr wrap="square" lIns="0" tIns="0" rIns="0" bIns="0" rtlCol="0" anchor="ctr"/>
          <a:lstStyle/>
          <a:p>
            <a:pPr algn="ctr" indent="0" marL="0">
              <a:buNone/>
            </a:pPr>
            <a:r>
              <a:rPr lang="en-US" sz="2100" b="1" dirty="0">
                <a:solidFill>
                  <a:srgbClr val="1F3A5F"/>
                </a:solidFill>
              </a:rPr>
              <a:t>STATE</a:t>
            </a:r>
            <a:endParaRPr lang="en-US" sz="2100" dirty="0"/>
          </a:p>
        </p:txBody>
      </p:sp>
      <p:sp>
        <p:nvSpPr>
          <p:cNvPr id="8" name="Text 6"/>
          <p:cNvSpPr/>
          <p:nvPr/>
        </p:nvSpPr>
        <p:spPr>
          <a:xfrm>
            <a:off x="4846320" y="2743200"/>
            <a:ext cx="2880360" cy="1463040"/>
          </a:xfrm>
          <a:prstGeom prst="rect">
            <a:avLst/>
          </a:prstGeom>
          <a:noFill/>
          <a:ln/>
        </p:spPr>
        <p:txBody>
          <a:bodyPr wrap="square" lIns="508" tIns="508" rIns="508" bIns="508" rtlCol="0" anchor="ctr">
            <a:normAutofit/>
          </a:bodyPr>
          <a:lstStyle/>
          <a:p>
            <a:pPr algn="ctr" indent="0" marL="0">
              <a:buNone/>
            </a:pPr>
            <a:r>
              <a:rPr lang="en-US" sz="1600" dirty="0">
                <a:solidFill>
                  <a:srgbClr val="1F2937"/>
                </a:solidFill>
              </a:rPr>
              <a:t>A political authority possessing supreme decision-making power.</a:t>
            </a:r>
            <a:endParaRPr lang="en-US" sz="1600" dirty="0"/>
          </a:p>
        </p:txBody>
      </p:sp>
      <p:sp>
        <p:nvSpPr>
          <p:cNvPr id="9" name="Shape 7"/>
          <p:cNvSpPr/>
          <p:nvPr/>
        </p:nvSpPr>
        <p:spPr>
          <a:xfrm>
            <a:off x="8275320" y="1600200"/>
            <a:ext cx="3520440" cy="3246120"/>
          </a:xfrm>
          <a:prstGeom prst="roundRect">
            <a:avLst/>
          </a:prstGeom>
          <a:solidFill>
            <a:srgbClr val="EAF4F1"/>
          </a:solidFill>
          <a:ln w="12700">
            <a:solidFill>
              <a:srgbClr val="D9E2EA"/>
            </a:solidFill>
            <a:prstDash val="solid"/>
          </a:ln>
        </p:spPr>
      </p:sp>
      <p:sp>
        <p:nvSpPr>
          <p:cNvPr id="10" name="Text 8"/>
          <p:cNvSpPr/>
          <p:nvPr/>
        </p:nvSpPr>
        <p:spPr>
          <a:xfrm>
            <a:off x="8549640" y="1965960"/>
            <a:ext cx="2971800" cy="411480"/>
          </a:xfrm>
          <a:prstGeom prst="rect">
            <a:avLst/>
          </a:prstGeom>
          <a:noFill/>
          <a:ln/>
        </p:spPr>
        <p:txBody>
          <a:bodyPr wrap="square" lIns="0" tIns="0" rIns="0" bIns="0" rtlCol="0" anchor="ctr"/>
          <a:lstStyle/>
          <a:p>
            <a:pPr algn="ctr" indent="0" marL="0">
              <a:buNone/>
            </a:pPr>
            <a:r>
              <a:rPr lang="en-US" sz="2100" b="1" dirty="0">
                <a:solidFill>
                  <a:srgbClr val="2F6F6D"/>
                </a:solidFill>
              </a:rPr>
              <a:t>NATION-STATE</a:t>
            </a:r>
            <a:endParaRPr lang="en-US" sz="2100" dirty="0"/>
          </a:p>
        </p:txBody>
      </p:sp>
      <p:sp>
        <p:nvSpPr>
          <p:cNvPr id="11" name="Text 9"/>
          <p:cNvSpPr/>
          <p:nvPr/>
        </p:nvSpPr>
        <p:spPr>
          <a:xfrm>
            <a:off x="8595360" y="2743200"/>
            <a:ext cx="2880360" cy="1463040"/>
          </a:xfrm>
          <a:prstGeom prst="rect">
            <a:avLst/>
          </a:prstGeom>
          <a:noFill/>
          <a:ln/>
        </p:spPr>
        <p:txBody>
          <a:bodyPr wrap="square" lIns="508" tIns="508" rIns="508" bIns="508" rtlCol="0" anchor="ctr">
            <a:normAutofit/>
          </a:bodyPr>
          <a:lstStyle/>
          <a:p>
            <a:pPr algn="ctr" indent="0" marL="0">
              <a:buNone/>
            </a:pPr>
            <a:r>
              <a:rPr lang="en-US" sz="1600" dirty="0">
                <a:solidFill>
                  <a:srgbClr val="1F2937"/>
                </a:solidFill>
              </a:rPr>
              <a:t>A nation organised under a single political authority with supreme decision-making power.</a:t>
            </a:r>
            <a:endParaRPr lang="en-US" sz="1600" dirty="0"/>
          </a:p>
        </p:txBody>
      </p:sp>
      <p:sp>
        <p:nvSpPr>
          <p:cNvPr id="12" name="Text 10"/>
          <p:cNvSpPr/>
          <p:nvPr/>
        </p:nvSpPr>
        <p:spPr>
          <a:xfrm>
            <a:off x="1828800" y="5166360"/>
            <a:ext cx="8595360" cy="502920"/>
          </a:xfrm>
          <a:prstGeom prst="rect">
            <a:avLst/>
          </a:prstGeom>
          <a:noFill/>
          <a:ln/>
        </p:spPr>
        <p:txBody>
          <a:bodyPr wrap="square" lIns="0" tIns="0" rIns="0" bIns="0" rtlCol="0" anchor="ctr"/>
          <a:lstStyle/>
          <a:p>
            <a:pPr algn="ctr" indent="0" marL="0">
              <a:buNone/>
            </a:pPr>
            <a:r>
              <a:rPr lang="en-US" sz="2100" b="1" dirty="0">
                <a:solidFill>
                  <a:srgbClr val="1F3A5F"/>
                </a:solidFill>
              </a:rPr>
              <a:t>A nation may exist without having its own State.</a:t>
            </a:r>
            <a:endParaRPr lang="en-US" sz="21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Example: from nation to nation-state</a:t>
            </a:r>
            <a:endParaRPr lang="en-US" sz="2700" dirty="0"/>
          </a:p>
        </p:txBody>
      </p:sp>
      <p:sp>
        <p:nvSpPr>
          <p:cNvPr id="3" name="Text 1"/>
          <p:cNvSpPr/>
          <p:nvPr/>
        </p:nvSpPr>
        <p:spPr>
          <a:xfrm>
            <a:off x="914400" y="1508760"/>
            <a:ext cx="10332720" cy="914400"/>
          </a:xfrm>
          <a:prstGeom prst="rect">
            <a:avLst/>
          </a:prstGeom>
          <a:noFill/>
          <a:ln/>
        </p:spPr>
        <p:txBody>
          <a:bodyPr wrap="square" lIns="508" tIns="508" rIns="508" bIns="508" rtlCol="0" anchor="ctr"/>
          <a:lstStyle/>
          <a:p>
            <a:pPr algn="ctr" indent="0" marL="0">
              <a:buNone/>
            </a:pPr>
            <a:r>
              <a:rPr lang="en-US" sz="1900" dirty="0">
                <a:solidFill>
                  <a:srgbClr val="1F2937"/>
                </a:solidFill>
              </a:rPr>
              <a:t>The text mentions Palestinians, Kurds and Tibetans as peoples seeking statehood because they are regarded as separate nations.</a:t>
            </a:r>
            <a:endParaRPr lang="en-US" sz="1900" dirty="0"/>
          </a:p>
        </p:txBody>
      </p:sp>
      <p:sp>
        <p:nvSpPr>
          <p:cNvPr id="4" name="Shape 2"/>
          <p:cNvSpPr/>
          <p:nvPr/>
        </p:nvSpPr>
        <p:spPr>
          <a:xfrm>
            <a:off x="1005840" y="2743200"/>
            <a:ext cx="4251960" cy="2057400"/>
          </a:xfrm>
          <a:prstGeom prst="roundRect">
            <a:avLst/>
          </a:prstGeom>
          <a:solidFill>
            <a:srgbClr val="F0EBE4"/>
          </a:solidFill>
          <a:ln w="12700">
            <a:solidFill>
              <a:srgbClr val="E2D9CF"/>
            </a:solidFill>
            <a:prstDash val="solid"/>
          </a:ln>
        </p:spPr>
      </p:sp>
      <p:sp>
        <p:nvSpPr>
          <p:cNvPr id="5" name="Text 3"/>
          <p:cNvSpPr/>
          <p:nvPr/>
        </p:nvSpPr>
        <p:spPr>
          <a:xfrm>
            <a:off x="1417320" y="3063240"/>
            <a:ext cx="3429000" cy="411480"/>
          </a:xfrm>
          <a:prstGeom prst="rect">
            <a:avLst/>
          </a:prstGeom>
          <a:noFill/>
          <a:ln/>
        </p:spPr>
        <p:txBody>
          <a:bodyPr wrap="square" lIns="0" tIns="0" rIns="0" bIns="0" rtlCol="0" anchor="ctr"/>
          <a:lstStyle/>
          <a:p>
            <a:pPr algn="ctr" indent="0" marL="0">
              <a:buNone/>
            </a:pPr>
            <a:r>
              <a:rPr lang="en-US" sz="2100" b="1" dirty="0">
                <a:solidFill>
                  <a:srgbClr val="C7923E"/>
                </a:solidFill>
              </a:rPr>
              <a:t>Bangladesh before 1971</a:t>
            </a:r>
            <a:endParaRPr lang="en-US" sz="2100" dirty="0"/>
          </a:p>
        </p:txBody>
      </p:sp>
      <p:sp>
        <p:nvSpPr>
          <p:cNvPr id="6" name="Text 4"/>
          <p:cNvSpPr/>
          <p:nvPr/>
        </p:nvSpPr>
        <p:spPr>
          <a:xfrm>
            <a:off x="1417320" y="3703320"/>
            <a:ext cx="3429000" cy="731520"/>
          </a:xfrm>
          <a:prstGeom prst="rect">
            <a:avLst/>
          </a:prstGeom>
          <a:noFill/>
          <a:ln/>
        </p:spPr>
        <p:txBody>
          <a:bodyPr wrap="square" lIns="508" tIns="508" rIns="508" bIns="508" rtlCol="0" anchor="ctr"/>
          <a:lstStyle/>
          <a:p>
            <a:pPr algn="ctr" indent="0" marL="0">
              <a:buNone/>
            </a:pPr>
            <a:r>
              <a:rPr lang="en-US" sz="1600" dirty="0">
                <a:solidFill>
                  <a:srgbClr val="1F2937"/>
                </a:solidFill>
              </a:rPr>
              <a:t>A distinct nation on a linguistic basis, but not yet an independent nation-state.</a:t>
            </a:r>
            <a:endParaRPr lang="en-US" sz="1600" dirty="0"/>
          </a:p>
        </p:txBody>
      </p:sp>
      <p:sp>
        <p:nvSpPr>
          <p:cNvPr id="7" name="Shape 5"/>
          <p:cNvSpPr/>
          <p:nvPr/>
        </p:nvSpPr>
        <p:spPr>
          <a:xfrm>
            <a:off x="5532120" y="3337560"/>
            <a:ext cx="1097280" cy="868680"/>
          </a:xfrm>
          <a:prstGeom prst="chevron">
            <a:avLst/>
          </a:prstGeom>
          <a:solidFill>
            <a:srgbClr val="2F6F6D"/>
          </a:solidFill>
          <a:ln w="12700">
            <a:solidFill>
              <a:srgbClr val="2F6F6D"/>
            </a:solidFill>
            <a:prstDash val="solid"/>
          </a:ln>
        </p:spPr>
      </p:sp>
      <p:sp>
        <p:nvSpPr>
          <p:cNvPr id="8" name="Shape 6"/>
          <p:cNvSpPr/>
          <p:nvPr/>
        </p:nvSpPr>
        <p:spPr>
          <a:xfrm>
            <a:off x="6949440" y="2743200"/>
            <a:ext cx="4251960" cy="2057400"/>
          </a:xfrm>
          <a:prstGeom prst="roundRect">
            <a:avLst/>
          </a:prstGeom>
          <a:solidFill>
            <a:srgbClr val="EAF4F1"/>
          </a:solidFill>
          <a:ln w="12700">
            <a:solidFill>
              <a:srgbClr val="D8E6E3"/>
            </a:solidFill>
            <a:prstDash val="solid"/>
          </a:ln>
        </p:spPr>
      </p:sp>
      <p:sp>
        <p:nvSpPr>
          <p:cNvPr id="9" name="Text 7"/>
          <p:cNvSpPr/>
          <p:nvPr/>
        </p:nvSpPr>
        <p:spPr>
          <a:xfrm>
            <a:off x="7360920" y="3063240"/>
            <a:ext cx="3429000" cy="411480"/>
          </a:xfrm>
          <a:prstGeom prst="rect">
            <a:avLst/>
          </a:prstGeom>
          <a:noFill/>
          <a:ln/>
        </p:spPr>
        <p:txBody>
          <a:bodyPr wrap="square" lIns="0" tIns="0" rIns="0" bIns="0" rtlCol="0" anchor="ctr"/>
          <a:lstStyle/>
          <a:p>
            <a:pPr algn="ctr" indent="0" marL="0">
              <a:buNone/>
            </a:pPr>
            <a:r>
              <a:rPr lang="en-US" sz="2100" b="1" dirty="0">
                <a:solidFill>
                  <a:srgbClr val="2F6F6D"/>
                </a:solidFill>
              </a:rPr>
              <a:t>Bangladesh after 1971</a:t>
            </a:r>
            <a:endParaRPr lang="en-US" sz="2100" dirty="0"/>
          </a:p>
        </p:txBody>
      </p:sp>
      <p:sp>
        <p:nvSpPr>
          <p:cNvPr id="10" name="Text 8"/>
          <p:cNvSpPr/>
          <p:nvPr/>
        </p:nvSpPr>
        <p:spPr>
          <a:xfrm>
            <a:off x="7360920" y="3703320"/>
            <a:ext cx="3429000" cy="731520"/>
          </a:xfrm>
          <a:prstGeom prst="rect">
            <a:avLst/>
          </a:prstGeom>
          <a:noFill/>
          <a:ln/>
        </p:spPr>
        <p:txBody>
          <a:bodyPr wrap="square" lIns="508" tIns="508" rIns="508" bIns="508" rtlCol="0" anchor="ctr"/>
          <a:lstStyle/>
          <a:p>
            <a:pPr algn="ctr" indent="0" marL="0">
              <a:buNone/>
            </a:pPr>
            <a:r>
              <a:rPr lang="en-US" sz="1600" dirty="0">
                <a:solidFill>
                  <a:srgbClr val="1F2937"/>
                </a:solidFill>
              </a:rPr>
              <a:t>It became a nation-state after establishing independent decision-making power.</a:t>
            </a:r>
            <a:endParaRPr lang="en-US" sz="16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Quick recap: how the ideas fit together</a:t>
            </a:r>
            <a:endParaRPr lang="en-US" sz="2700" dirty="0"/>
          </a:p>
        </p:txBody>
      </p:sp>
      <p:sp>
        <p:nvSpPr>
          <p:cNvPr id="3" name="Shape 1"/>
          <p:cNvSpPr/>
          <p:nvPr/>
        </p:nvSpPr>
        <p:spPr>
          <a:xfrm>
            <a:off x="502920" y="1828800"/>
            <a:ext cx="2148840" cy="2377440"/>
          </a:xfrm>
          <a:prstGeom prst="roundRect">
            <a:avLst/>
          </a:prstGeom>
          <a:solidFill>
            <a:srgbClr val="EAF0F6"/>
          </a:solidFill>
          <a:ln w="12700">
            <a:solidFill>
              <a:srgbClr val="D9E2EA"/>
            </a:solidFill>
            <a:prstDash val="solid"/>
          </a:ln>
        </p:spPr>
      </p:sp>
      <p:sp>
        <p:nvSpPr>
          <p:cNvPr id="4" name="Text 2"/>
          <p:cNvSpPr/>
          <p:nvPr/>
        </p:nvSpPr>
        <p:spPr>
          <a:xfrm>
            <a:off x="640080" y="2148840"/>
            <a:ext cx="1874520" cy="365760"/>
          </a:xfrm>
          <a:prstGeom prst="rect">
            <a:avLst/>
          </a:prstGeom>
          <a:noFill/>
          <a:ln/>
        </p:spPr>
        <p:txBody>
          <a:bodyPr wrap="square" lIns="0" tIns="0" rIns="0" bIns="0" rtlCol="0" anchor="ctr"/>
          <a:lstStyle/>
          <a:p>
            <a:pPr algn="ctr" indent="0" marL="0">
              <a:buNone/>
            </a:pPr>
            <a:r>
              <a:rPr lang="en-US" sz="1750" b="1" dirty="0">
                <a:solidFill>
                  <a:srgbClr val="1F3A5F"/>
                </a:solidFill>
              </a:rPr>
              <a:t>SOCIETY</a:t>
            </a:r>
            <a:endParaRPr lang="en-US" sz="1750" dirty="0"/>
          </a:p>
        </p:txBody>
      </p:sp>
      <p:sp>
        <p:nvSpPr>
          <p:cNvPr id="5" name="Text 3"/>
          <p:cNvSpPr/>
          <p:nvPr/>
        </p:nvSpPr>
        <p:spPr>
          <a:xfrm>
            <a:off x="685800" y="2834640"/>
            <a:ext cx="1783080" cy="868680"/>
          </a:xfrm>
          <a:prstGeom prst="rect">
            <a:avLst/>
          </a:prstGeom>
          <a:noFill/>
          <a:ln/>
        </p:spPr>
        <p:txBody>
          <a:bodyPr wrap="square" lIns="508" tIns="508" rIns="508" bIns="508" rtlCol="0" anchor="ctr">
            <a:normAutofit/>
          </a:bodyPr>
          <a:lstStyle/>
          <a:p>
            <a:pPr algn="ctr" indent="0" marL="0">
              <a:buNone/>
            </a:pPr>
            <a:r>
              <a:rPr lang="en-US" sz="1450" dirty="0">
                <a:solidFill>
                  <a:srgbClr val="1F2937"/>
                </a:solidFill>
              </a:rPr>
              <a:t>The broad field of human relationships</a:t>
            </a:r>
            <a:endParaRPr lang="en-US" sz="1450" dirty="0"/>
          </a:p>
        </p:txBody>
      </p:sp>
      <p:sp>
        <p:nvSpPr>
          <p:cNvPr id="6" name="Shape 4"/>
          <p:cNvSpPr/>
          <p:nvPr/>
        </p:nvSpPr>
        <p:spPr>
          <a:xfrm>
            <a:off x="2834640" y="1828800"/>
            <a:ext cx="2148840" cy="2377440"/>
          </a:xfrm>
          <a:prstGeom prst="roundRect">
            <a:avLst/>
          </a:prstGeom>
          <a:solidFill>
            <a:srgbClr val="EAF4F1"/>
          </a:solidFill>
          <a:ln w="12700">
            <a:solidFill>
              <a:srgbClr val="D9E2EA"/>
            </a:solidFill>
            <a:prstDash val="solid"/>
          </a:ln>
        </p:spPr>
      </p:sp>
      <p:sp>
        <p:nvSpPr>
          <p:cNvPr id="7" name="Text 5"/>
          <p:cNvSpPr/>
          <p:nvPr/>
        </p:nvSpPr>
        <p:spPr>
          <a:xfrm>
            <a:off x="2971800" y="2148840"/>
            <a:ext cx="1874520" cy="365760"/>
          </a:xfrm>
          <a:prstGeom prst="rect">
            <a:avLst/>
          </a:prstGeom>
          <a:noFill/>
          <a:ln/>
        </p:spPr>
        <p:txBody>
          <a:bodyPr wrap="square" lIns="0" tIns="0" rIns="0" bIns="0" rtlCol="0" anchor="ctr"/>
          <a:lstStyle/>
          <a:p>
            <a:pPr algn="ctr" indent="0" marL="0">
              <a:buNone/>
            </a:pPr>
            <a:r>
              <a:rPr lang="en-US" sz="1750" b="1" dirty="0">
                <a:solidFill>
                  <a:srgbClr val="2F6F6D"/>
                </a:solidFill>
              </a:rPr>
              <a:t>STATE</a:t>
            </a:r>
            <a:endParaRPr lang="en-US" sz="1750" dirty="0"/>
          </a:p>
        </p:txBody>
      </p:sp>
      <p:sp>
        <p:nvSpPr>
          <p:cNvPr id="8" name="Text 6"/>
          <p:cNvSpPr/>
          <p:nvPr/>
        </p:nvSpPr>
        <p:spPr>
          <a:xfrm>
            <a:off x="3017520" y="2834640"/>
            <a:ext cx="1783080" cy="868680"/>
          </a:xfrm>
          <a:prstGeom prst="rect">
            <a:avLst/>
          </a:prstGeom>
          <a:noFill/>
          <a:ln/>
        </p:spPr>
        <p:txBody>
          <a:bodyPr wrap="square" lIns="508" tIns="508" rIns="508" bIns="508" rtlCol="0" anchor="ctr">
            <a:normAutofit/>
          </a:bodyPr>
          <a:lstStyle/>
          <a:p>
            <a:pPr algn="ctr" indent="0" marL="0">
              <a:buNone/>
            </a:pPr>
            <a:r>
              <a:rPr lang="en-US" sz="1450" dirty="0">
                <a:solidFill>
                  <a:srgbClr val="1F2937"/>
                </a:solidFill>
              </a:rPr>
              <a:t>The sovereign political authority</a:t>
            </a:r>
            <a:endParaRPr lang="en-US" sz="1450" dirty="0"/>
          </a:p>
        </p:txBody>
      </p:sp>
      <p:sp>
        <p:nvSpPr>
          <p:cNvPr id="9" name="Shape 7"/>
          <p:cNvSpPr/>
          <p:nvPr/>
        </p:nvSpPr>
        <p:spPr>
          <a:xfrm>
            <a:off x="5166360" y="1828800"/>
            <a:ext cx="2148840" cy="2377440"/>
          </a:xfrm>
          <a:prstGeom prst="roundRect">
            <a:avLst/>
          </a:prstGeom>
          <a:solidFill>
            <a:srgbClr val="EAF0F6"/>
          </a:solidFill>
          <a:ln w="12700">
            <a:solidFill>
              <a:srgbClr val="D9E2EA"/>
            </a:solidFill>
            <a:prstDash val="solid"/>
          </a:ln>
        </p:spPr>
      </p:sp>
      <p:sp>
        <p:nvSpPr>
          <p:cNvPr id="10" name="Text 8"/>
          <p:cNvSpPr/>
          <p:nvPr/>
        </p:nvSpPr>
        <p:spPr>
          <a:xfrm>
            <a:off x="5303520" y="2148840"/>
            <a:ext cx="1874520" cy="365760"/>
          </a:xfrm>
          <a:prstGeom prst="rect">
            <a:avLst/>
          </a:prstGeom>
          <a:noFill/>
          <a:ln/>
        </p:spPr>
        <p:txBody>
          <a:bodyPr wrap="square" lIns="0" tIns="0" rIns="0" bIns="0" rtlCol="0" anchor="ctr"/>
          <a:lstStyle/>
          <a:p>
            <a:pPr algn="ctr" indent="0" marL="0">
              <a:buNone/>
            </a:pPr>
            <a:r>
              <a:rPr lang="en-US" sz="1750" b="1" dirty="0">
                <a:solidFill>
                  <a:srgbClr val="1F3A5F"/>
                </a:solidFill>
              </a:rPr>
              <a:t>CONSTITUTION</a:t>
            </a:r>
            <a:endParaRPr lang="en-US" sz="1750" dirty="0"/>
          </a:p>
        </p:txBody>
      </p:sp>
      <p:sp>
        <p:nvSpPr>
          <p:cNvPr id="11" name="Text 9"/>
          <p:cNvSpPr/>
          <p:nvPr/>
        </p:nvSpPr>
        <p:spPr>
          <a:xfrm>
            <a:off x="5349240" y="2834640"/>
            <a:ext cx="1783080" cy="868680"/>
          </a:xfrm>
          <a:prstGeom prst="rect">
            <a:avLst/>
          </a:prstGeom>
          <a:noFill/>
          <a:ln/>
        </p:spPr>
        <p:txBody>
          <a:bodyPr wrap="square" lIns="508" tIns="508" rIns="508" bIns="508" rtlCol="0" anchor="ctr">
            <a:normAutofit/>
          </a:bodyPr>
          <a:lstStyle/>
          <a:p>
            <a:pPr algn="ctr" indent="0" marL="0">
              <a:buNone/>
            </a:pPr>
            <a:r>
              <a:rPr lang="en-US" sz="1450" dirty="0">
                <a:solidFill>
                  <a:srgbClr val="1F2937"/>
                </a:solidFill>
              </a:rPr>
              <a:t>Framework and limits of State power</a:t>
            </a:r>
            <a:endParaRPr lang="en-US" sz="1450" dirty="0"/>
          </a:p>
        </p:txBody>
      </p:sp>
      <p:sp>
        <p:nvSpPr>
          <p:cNvPr id="12" name="Shape 10"/>
          <p:cNvSpPr/>
          <p:nvPr/>
        </p:nvSpPr>
        <p:spPr>
          <a:xfrm>
            <a:off x="7498080" y="1828800"/>
            <a:ext cx="2148840" cy="2377440"/>
          </a:xfrm>
          <a:prstGeom prst="roundRect">
            <a:avLst/>
          </a:prstGeom>
          <a:solidFill>
            <a:srgbClr val="EAF4F1"/>
          </a:solidFill>
          <a:ln w="12700">
            <a:solidFill>
              <a:srgbClr val="D9E2EA"/>
            </a:solidFill>
            <a:prstDash val="solid"/>
          </a:ln>
        </p:spPr>
      </p:sp>
      <p:sp>
        <p:nvSpPr>
          <p:cNvPr id="13" name="Text 11"/>
          <p:cNvSpPr/>
          <p:nvPr/>
        </p:nvSpPr>
        <p:spPr>
          <a:xfrm>
            <a:off x="7635240" y="2148840"/>
            <a:ext cx="1874520" cy="365760"/>
          </a:xfrm>
          <a:prstGeom prst="rect">
            <a:avLst/>
          </a:prstGeom>
          <a:noFill/>
          <a:ln/>
        </p:spPr>
        <p:txBody>
          <a:bodyPr wrap="square" lIns="0" tIns="0" rIns="0" bIns="0" rtlCol="0" anchor="ctr"/>
          <a:lstStyle/>
          <a:p>
            <a:pPr algn="ctr" indent="0" marL="0">
              <a:buNone/>
            </a:pPr>
            <a:r>
              <a:rPr lang="en-US" sz="1750" b="1" dirty="0">
                <a:solidFill>
                  <a:srgbClr val="2F6F6D"/>
                </a:solidFill>
              </a:rPr>
              <a:t>GOVERNMENT</a:t>
            </a:r>
            <a:endParaRPr lang="en-US" sz="1750" dirty="0"/>
          </a:p>
        </p:txBody>
      </p:sp>
      <p:sp>
        <p:nvSpPr>
          <p:cNvPr id="14" name="Text 12"/>
          <p:cNvSpPr/>
          <p:nvPr/>
        </p:nvSpPr>
        <p:spPr>
          <a:xfrm>
            <a:off x="7680960" y="2834640"/>
            <a:ext cx="1783080" cy="868680"/>
          </a:xfrm>
          <a:prstGeom prst="rect">
            <a:avLst/>
          </a:prstGeom>
          <a:noFill/>
          <a:ln/>
        </p:spPr>
        <p:txBody>
          <a:bodyPr wrap="square" lIns="508" tIns="508" rIns="508" bIns="508" rtlCol="0" anchor="ctr">
            <a:normAutofit/>
          </a:bodyPr>
          <a:lstStyle/>
          <a:p>
            <a:pPr algn="ctr" indent="0" marL="0">
              <a:buNone/>
            </a:pPr>
            <a:r>
              <a:rPr lang="en-US" sz="1450" dirty="0">
                <a:solidFill>
                  <a:srgbClr val="1F2937"/>
                </a:solidFill>
              </a:rPr>
              <a:t>Day-to-day exercise of State power</a:t>
            </a:r>
            <a:endParaRPr lang="en-US" sz="1450" dirty="0"/>
          </a:p>
        </p:txBody>
      </p:sp>
      <p:sp>
        <p:nvSpPr>
          <p:cNvPr id="15" name="Shape 13"/>
          <p:cNvSpPr/>
          <p:nvPr/>
        </p:nvSpPr>
        <p:spPr>
          <a:xfrm>
            <a:off x="9829800" y="1828800"/>
            <a:ext cx="2148840" cy="2377440"/>
          </a:xfrm>
          <a:prstGeom prst="roundRect">
            <a:avLst/>
          </a:prstGeom>
          <a:solidFill>
            <a:srgbClr val="EAF0F6"/>
          </a:solidFill>
          <a:ln w="12700">
            <a:solidFill>
              <a:srgbClr val="D9E2EA"/>
            </a:solidFill>
            <a:prstDash val="solid"/>
          </a:ln>
        </p:spPr>
      </p:sp>
      <p:sp>
        <p:nvSpPr>
          <p:cNvPr id="16" name="Text 14"/>
          <p:cNvSpPr/>
          <p:nvPr/>
        </p:nvSpPr>
        <p:spPr>
          <a:xfrm>
            <a:off x="9966960" y="2148840"/>
            <a:ext cx="1874520" cy="365760"/>
          </a:xfrm>
          <a:prstGeom prst="rect">
            <a:avLst/>
          </a:prstGeom>
          <a:noFill/>
          <a:ln/>
        </p:spPr>
        <p:txBody>
          <a:bodyPr wrap="square" lIns="0" tIns="0" rIns="0" bIns="0" rtlCol="0" anchor="ctr"/>
          <a:lstStyle/>
          <a:p>
            <a:pPr algn="ctr" indent="0" marL="0">
              <a:buNone/>
            </a:pPr>
            <a:r>
              <a:rPr lang="en-US" sz="1750" b="1" dirty="0">
                <a:solidFill>
                  <a:srgbClr val="1F3A5F"/>
                </a:solidFill>
              </a:rPr>
              <a:t>NATION</a:t>
            </a:r>
            <a:endParaRPr lang="en-US" sz="1750" dirty="0"/>
          </a:p>
        </p:txBody>
      </p:sp>
      <p:sp>
        <p:nvSpPr>
          <p:cNvPr id="17" name="Text 15"/>
          <p:cNvSpPr/>
          <p:nvPr/>
        </p:nvSpPr>
        <p:spPr>
          <a:xfrm>
            <a:off x="10012680" y="2834640"/>
            <a:ext cx="1783080" cy="868680"/>
          </a:xfrm>
          <a:prstGeom prst="rect">
            <a:avLst/>
          </a:prstGeom>
          <a:noFill/>
          <a:ln/>
        </p:spPr>
        <p:txBody>
          <a:bodyPr wrap="square" lIns="508" tIns="508" rIns="508" bIns="508" rtlCol="0" anchor="ctr">
            <a:normAutofit/>
          </a:bodyPr>
          <a:lstStyle/>
          <a:p>
            <a:pPr algn="ctr" indent="0" marL="0">
              <a:buNone/>
            </a:pPr>
            <a:r>
              <a:rPr lang="en-US" sz="1450" dirty="0">
                <a:solidFill>
                  <a:srgbClr val="1F2937"/>
                </a:solidFill>
              </a:rPr>
              <a:t>Shared identity; may or may not possess a State</a:t>
            </a:r>
            <a:endParaRPr lang="en-US" sz="1450" dirty="0"/>
          </a:p>
        </p:txBody>
      </p:sp>
      <p:sp>
        <p:nvSpPr>
          <p:cNvPr id="18" name="Text 16"/>
          <p:cNvSpPr/>
          <p:nvPr/>
        </p:nvSpPr>
        <p:spPr>
          <a:xfrm>
            <a:off x="1005840" y="4892040"/>
            <a:ext cx="10058400" cy="822960"/>
          </a:xfrm>
          <a:prstGeom prst="rect">
            <a:avLst/>
          </a:prstGeom>
          <a:noFill/>
          <a:ln/>
        </p:spPr>
        <p:txBody>
          <a:bodyPr wrap="square" lIns="508" tIns="508" rIns="508" bIns="508" rtlCol="0" anchor="ctr"/>
          <a:lstStyle/>
          <a:p>
            <a:pPr algn="ctr" indent="0" marL="0">
              <a:buNone/>
            </a:pPr>
            <a:r>
              <a:rPr lang="en-US" sz="2000" b="1" dirty="0">
                <a:solidFill>
                  <a:srgbClr val="1F2937"/>
                </a:solidFill>
              </a:rPr>
              <a:t>Core idea: society is wider; the State is its sovereign political agency; constitutions regulate power and governments exercise it.</a:t>
            </a:r>
            <a:endParaRPr lang="en-US" sz="20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14</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Why do we need something called the State?</a:t>
            </a:r>
            <a:endParaRPr lang="en-US" sz="2700" dirty="0"/>
          </a:p>
        </p:txBody>
      </p:sp>
      <p:sp>
        <p:nvSpPr>
          <p:cNvPr id="3" name="Text 1"/>
          <p:cNvSpPr/>
          <p:nvPr/>
        </p:nvSpPr>
        <p:spPr>
          <a:xfrm>
            <a:off x="658368" y="1078992"/>
            <a:ext cx="10607040" cy="320040"/>
          </a:xfrm>
          <a:prstGeom prst="rect">
            <a:avLst/>
          </a:prstGeom>
          <a:noFill/>
          <a:ln/>
        </p:spPr>
        <p:txBody>
          <a:bodyPr wrap="square" lIns="0" tIns="0" rIns="0" bIns="0" rtlCol="0" anchor="ctr"/>
          <a:lstStyle/>
          <a:p>
            <a:pPr indent="0" marL="0">
              <a:buNone/>
            </a:pPr>
            <a:r>
              <a:rPr lang="en-US" sz="1300" dirty="0">
                <a:solidFill>
                  <a:srgbClr val="5B6470"/>
                </a:solidFill>
                <a:latin typeface="Aptos" pitchFamily="34" charset="0"/>
                <a:ea typeface="Aptos" pitchFamily="34" charset="-122"/>
                <a:cs typeface="Aptos" pitchFamily="34" charset="-120"/>
              </a:rPr>
              <a:t>Start from everyday life rather than from a definition.</a:t>
            </a:r>
            <a:endParaRPr lang="en-US" sz="1300" dirty="0"/>
          </a:p>
        </p:txBody>
      </p:sp>
      <p:sp>
        <p:nvSpPr>
          <p:cNvPr id="4" name="Shape 2"/>
          <p:cNvSpPr/>
          <p:nvPr/>
        </p:nvSpPr>
        <p:spPr>
          <a:xfrm>
            <a:off x="685800" y="1828800"/>
            <a:ext cx="2057400" cy="2331720"/>
          </a:xfrm>
          <a:prstGeom prst="roundRect">
            <a:avLst>
              <a:gd name="adj" fmla="val 2667"/>
            </a:avLst>
          </a:prstGeom>
          <a:solidFill>
            <a:srgbClr val="EAF0F6"/>
          </a:solidFill>
          <a:ln w="12700">
            <a:solidFill>
              <a:srgbClr val="D9E2EA"/>
            </a:solidFill>
            <a:prstDash val="solid"/>
          </a:ln>
        </p:spPr>
      </p:sp>
      <p:sp>
        <p:nvSpPr>
          <p:cNvPr id="5" name="Text 3"/>
          <p:cNvSpPr/>
          <p:nvPr/>
        </p:nvSpPr>
        <p:spPr>
          <a:xfrm>
            <a:off x="795528" y="2148840"/>
            <a:ext cx="1828800" cy="320040"/>
          </a:xfrm>
          <a:prstGeom prst="rect">
            <a:avLst/>
          </a:prstGeom>
          <a:noFill/>
          <a:ln/>
        </p:spPr>
        <p:txBody>
          <a:bodyPr wrap="square" lIns="0" tIns="0" rIns="0" bIns="0" rtlCol="0" anchor="ctr"/>
          <a:lstStyle/>
          <a:p>
            <a:pPr algn="ctr" indent="0" marL="0">
              <a:buNone/>
            </a:pPr>
            <a:r>
              <a:rPr lang="en-US" sz="1800" b="1" dirty="0">
                <a:solidFill>
                  <a:srgbClr val="1F3A5F"/>
                </a:solidFill>
              </a:rPr>
              <a:t>Taxes</a:t>
            </a:r>
            <a:endParaRPr lang="en-US" sz="1800" dirty="0"/>
          </a:p>
        </p:txBody>
      </p:sp>
      <p:sp>
        <p:nvSpPr>
          <p:cNvPr id="6" name="Text 4"/>
          <p:cNvSpPr/>
          <p:nvPr/>
        </p:nvSpPr>
        <p:spPr>
          <a:xfrm>
            <a:off x="832104" y="2743200"/>
            <a:ext cx="1755648" cy="731520"/>
          </a:xfrm>
          <a:prstGeom prst="rect">
            <a:avLst/>
          </a:prstGeom>
          <a:noFill/>
          <a:ln/>
        </p:spPr>
        <p:txBody>
          <a:bodyPr wrap="square" lIns="381" tIns="381" rIns="381" bIns="381" rtlCol="0" anchor="ctr"/>
          <a:lstStyle/>
          <a:p>
            <a:pPr algn="ctr" indent="0" marL="0">
              <a:buNone/>
            </a:pPr>
            <a:r>
              <a:rPr lang="en-US" sz="1500" dirty="0">
                <a:solidFill>
                  <a:srgbClr val="1F2937"/>
                </a:solidFill>
              </a:rPr>
              <a:t>Why do we pay them?</a:t>
            </a:r>
            <a:endParaRPr lang="en-US" sz="1500" dirty="0"/>
          </a:p>
        </p:txBody>
      </p:sp>
      <p:sp>
        <p:nvSpPr>
          <p:cNvPr id="7" name="Shape 5"/>
          <p:cNvSpPr/>
          <p:nvPr/>
        </p:nvSpPr>
        <p:spPr>
          <a:xfrm>
            <a:off x="2926080" y="1828800"/>
            <a:ext cx="2057400" cy="2331720"/>
          </a:xfrm>
          <a:prstGeom prst="roundRect">
            <a:avLst>
              <a:gd name="adj" fmla="val 2667"/>
            </a:avLst>
          </a:prstGeom>
          <a:solidFill>
            <a:srgbClr val="EAF4F1"/>
          </a:solidFill>
          <a:ln w="12700">
            <a:solidFill>
              <a:srgbClr val="D9E2EA"/>
            </a:solidFill>
            <a:prstDash val="solid"/>
          </a:ln>
        </p:spPr>
      </p:sp>
      <p:sp>
        <p:nvSpPr>
          <p:cNvPr id="8" name="Text 6"/>
          <p:cNvSpPr/>
          <p:nvPr/>
        </p:nvSpPr>
        <p:spPr>
          <a:xfrm>
            <a:off x="3035808" y="2148840"/>
            <a:ext cx="1828800" cy="320040"/>
          </a:xfrm>
          <a:prstGeom prst="rect">
            <a:avLst/>
          </a:prstGeom>
          <a:noFill/>
          <a:ln/>
        </p:spPr>
        <p:txBody>
          <a:bodyPr wrap="square" lIns="0" tIns="0" rIns="0" bIns="0" rtlCol="0" anchor="ctr"/>
          <a:lstStyle/>
          <a:p>
            <a:pPr algn="ctr" indent="0" marL="0">
              <a:buNone/>
            </a:pPr>
            <a:r>
              <a:rPr lang="en-US" sz="1800" b="1" dirty="0">
                <a:solidFill>
                  <a:srgbClr val="1F3A5F"/>
                </a:solidFill>
              </a:rPr>
              <a:t>Rules</a:t>
            </a:r>
            <a:endParaRPr lang="en-US" sz="1800" dirty="0"/>
          </a:p>
        </p:txBody>
      </p:sp>
      <p:sp>
        <p:nvSpPr>
          <p:cNvPr id="9" name="Text 7"/>
          <p:cNvSpPr/>
          <p:nvPr/>
        </p:nvSpPr>
        <p:spPr>
          <a:xfrm>
            <a:off x="3072384" y="2743200"/>
            <a:ext cx="1755648" cy="731520"/>
          </a:xfrm>
          <a:prstGeom prst="rect">
            <a:avLst/>
          </a:prstGeom>
          <a:noFill/>
          <a:ln/>
        </p:spPr>
        <p:txBody>
          <a:bodyPr wrap="square" lIns="381" tIns="381" rIns="381" bIns="381" rtlCol="0" anchor="ctr"/>
          <a:lstStyle/>
          <a:p>
            <a:pPr algn="ctr" indent="0" marL="0">
              <a:buNone/>
            </a:pPr>
            <a:r>
              <a:rPr lang="en-US" sz="1500" dirty="0">
                <a:solidFill>
                  <a:srgbClr val="1F2937"/>
                </a:solidFill>
              </a:rPr>
              <a:t>Why drive on the left?</a:t>
            </a:r>
            <a:endParaRPr lang="en-US" sz="1500" dirty="0"/>
          </a:p>
        </p:txBody>
      </p:sp>
      <p:sp>
        <p:nvSpPr>
          <p:cNvPr id="10" name="Shape 8"/>
          <p:cNvSpPr/>
          <p:nvPr/>
        </p:nvSpPr>
        <p:spPr>
          <a:xfrm>
            <a:off x="5166360" y="1828800"/>
            <a:ext cx="2057400" cy="2331720"/>
          </a:xfrm>
          <a:prstGeom prst="roundRect">
            <a:avLst>
              <a:gd name="adj" fmla="val 2667"/>
            </a:avLst>
          </a:prstGeom>
          <a:solidFill>
            <a:srgbClr val="EAF0F6"/>
          </a:solidFill>
          <a:ln w="12700">
            <a:solidFill>
              <a:srgbClr val="D9E2EA"/>
            </a:solidFill>
            <a:prstDash val="solid"/>
          </a:ln>
        </p:spPr>
      </p:sp>
      <p:sp>
        <p:nvSpPr>
          <p:cNvPr id="11" name="Text 9"/>
          <p:cNvSpPr/>
          <p:nvPr/>
        </p:nvSpPr>
        <p:spPr>
          <a:xfrm>
            <a:off x="5276088" y="2148840"/>
            <a:ext cx="1828800" cy="320040"/>
          </a:xfrm>
          <a:prstGeom prst="rect">
            <a:avLst/>
          </a:prstGeom>
          <a:noFill/>
          <a:ln/>
        </p:spPr>
        <p:txBody>
          <a:bodyPr wrap="square" lIns="0" tIns="0" rIns="0" bIns="0" rtlCol="0" anchor="ctr"/>
          <a:lstStyle/>
          <a:p>
            <a:pPr algn="ctr" indent="0" marL="0">
              <a:buNone/>
            </a:pPr>
            <a:r>
              <a:rPr lang="en-US" sz="1800" b="1" dirty="0">
                <a:solidFill>
                  <a:srgbClr val="1F3A5F"/>
                </a:solidFill>
              </a:rPr>
              <a:t>Public order</a:t>
            </a:r>
            <a:endParaRPr lang="en-US" sz="1800" dirty="0"/>
          </a:p>
        </p:txBody>
      </p:sp>
      <p:sp>
        <p:nvSpPr>
          <p:cNvPr id="12" name="Text 10"/>
          <p:cNvSpPr/>
          <p:nvPr/>
        </p:nvSpPr>
        <p:spPr>
          <a:xfrm>
            <a:off x="5312664" y="2743200"/>
            <a:ext cx="1755648" cy="731520"/>
          </a:xfrm>
          <a:prstGeom prst="rect">
            <a:avLst/>
          </a:prstGeom>
          <a:noFill/>
          <a:ln/>
        </p:spPr>
        <p:txBody>
          <a:bodyPr wrap="square" lIns="381" tIns="381" rIns="381" bIns="381" rtlCol="0" anchor="ctr"/>
          <a:lstStyle/>
          <a:p>
            <a:pPr algn="ctr" indent="0" marL="0">
              <a:buNone/>
            </a:pPr>
            <a:r>
              <a:rPr lang="en-US" sz="1500" dirty="0">
                <a:solidFill>
                  <a:srgbClr val="1F2937"/>
                </a:solidFill>
              </a:rPr>
              <a:t>Why are some acts restricted?</a:t>
            </a:r>
            <a:endParaRPr lang="en-US" sz="1500" dirty="0"/>
          </a:p>
        </p:txBody>
      </p:sp>
      <p:sp>
        <p:nvSpPr>
          <p:cNvPr id="13" name="Shape 11"/>
          <p:cNvSpPr/>
          <p:nvPr/>
        </p:nvSpPr>
        <p:spPr>
          <a:xfrm>
            <a:off x="7406640" y="1828800"/>
            <a:ext cx="2057400" cy="2331720"/>
          </a:xfrm>
          <a:prstGeom prst="roundRect">
            <a:avLst>
              <a:gd name="adj" fmla="val 2667"/>
            </a:avLst>
          </a:prstGeom>
          <a:solidFill>
            <a:srgbClr val="EAF4F1"/>
          </a:solidFill>
          <a:ln w="12700">
            <a:solidFill>
              <a:srgbClr val="D9E2EA"/>
            </a:solidFill>
            <a:prstDash val="solid"/>
          </a:ln>
        </p:spPr>
      </p:sp>
      <p:sp>
        <p:nvSpPr>
          <p:cNvPr id="14" name="Text 12"/>
          <p:cNvSpPr/>
          <p:nvPr/>
        </p:nvSpPr>
        <p:spPr>
          <a:xfrm>
            <a:off x="7516368" y="2148840"/>
            <a:ext cx="1828800" cy="320040"/>
          </a:xfrm>
          <a:prstGeom prst="rect">
            <a:avLst/>
          </a:prstGeom>
          <a:noFill/>
          <a:ln/>
        </p:spPr>
        <p:txBody>
          <a:bodyPr wrap="square" lIns="0" tIns="0" rIns="0" bIns="0" rtlCol="0" anchor="ctr"/>
          <a:lstStyle/>
          <a:p>
            <a:pPr algn="ctr" indent="0" marL="0">
              <a:buNone/>
            </a:pPr>
            <a:r>
              <a:rPr lang="en-US" sz="1800" b="1" dirty="0">
                <a:solidFill>
                  <a:srgbClr val="1F3A5F"/>
                </a:solidFill>
              </a:rPr>
              <a:t>Welfare</a:t>
            </a:r>
            <a:endParaRPr lang="en-US" sz="1800" dirty="0"/>
          </a:p>
        </p:txBody>
      </p:sp>
      <p:sp>
        <p:nvSpPr>
          <p:cNvPr id="15" name="Text 13"/>
          <p:cNvSpPr/>
          <p:nvPr/>
        </p:nvSpPr>
        <p:spPr>
          <a:xfrm>
            <a:off x="7552944" y="2743200"/>
            <a:ext cx="1755648" cy="731520"/>
          </a:xfrm>
          <a:prstGeom prst="rect">
            <a:avLst/>
          </a:prstGeom>
          <a:noFill/>
          <a:ln/>
        </p:spPr>
        <p:txBody>
          <a:bodyPr wrap="square" lIns="381" tIns="381" rIns="381" bIns="381" rtlCol="0" anchor="ctr"/>
          <a:lstStyle/>
          <a:p>
            <a:pPr algn="ctr" indent="0" marL="0">
              <a:buNone/>
            </a:pPr>
            <a:r>
              <a:rPr lang="en-US" sz="1500" dirty="0">
                <a:solidFill>
                  <a:srgbClr val="1F2937"/>
                </a:solidFill>
              </a:rPr>
              <a:t>Who provides subsidies or reservations?</a:t>
            </a:r>
            <a:endParaRPr lang="en-US" sz="1500" dirty="0"/>
          </a:p>
        </p:txBody>
      </p:sp>
      <p:sp>
        <p:nvSpPr>
          <p:cNvPr id="16" name="Shape 14"/>
          <p:cNvSpPr/>
          <p:nvPr/>
        </p:nvSpPr>
        <p:spPr>
          <a:xfrm>
            <a:off x="9646920" y="1828800"/>
            <a:ext cx="2057400" cy="2331720"/>
          </a:xfrm>
          <a:prstGeom prst="roundRect">
            <a:avLst>
              <a:gd name="adj" fmla="val 2667"/>
            </a:avLst>
          </a:prstGeom>
          <a:solidFill>
            <a:srgbClr val="EAF0F6"/>
          </a:solidFill>
          <a:ln w="12700">
            <a:solidFill>
              <a:srgbClr val="D9E2EA"/>
            </a:solidFill>
            <a:prstDash val="solid"/>
          </a:ln>
        </p:spPr>
      </p:sp>
      <p:sp>
        <p:nvSpPr>
          <p:cNvPr id="17" name="Text 15"/>
          <p:cNvSpPr/>
          <p:nvPr/>
        </p:nvSpPr>
        <p:spPr>
          <a:xfrm>
            <a:off x="9756648" y="2148840"/>
            <a:ext cx="1828800" cy="320040"/>
          </a:xfrm>
          <a:prstGeom prst="rect">
            <a:avLst/>
          </a:prstGeom>
          <a:noFill/>
          <a:ln/>
        </p:spPr>
        <p:txBody>
          <a:bodyPr wrap="square" lIns="0" tIns="0" rIns="0" bIns="0" rtlCol="0" anchor="ctr"/>
          <a:lstStyle/>
          <a:p>
            <a:pPr algn="ctr" indent="0" marL="0">
              <a:buNone/>
            </a:pPr>
            <a:r>
              <a:rPr lang="en-US" sz="1800" b="1" dirty="0">
                <a:solidFill>
                  <a:srgbClr val="1F3A5F"/>
                </a:solidFill>
              </a:rPr>
              <a:t>Security</a:t>
            </a:r>
            <a:endParaRPr lang="en-US" sz="1800" dirty="0"/>
          </a:p>
        </p:txBody>
      </p:sp>
      <p:sp>
        <p:nvSpPr>
          <p:cNvPr id="18" name="Text 16"/>
          <p:cNvSpPr/>
          <p:nvPr/>
        </p:nvSpPr>
        <p:spPr>
          <a:xfrm>
            <a:off x="9793224" y="2743200"/>
            <a:ext cx="1755648" cy="731520"/>
          </a:xfrm>
          <a:prstGeom prst="rect">
            <a:avLst/>
          </a:prstGeom>
          <a:noFill/>
          <a:ln/>
        </p:spPr>
        <p:txBody>
          <a:bodyPr wrap="square" lIns="381" tIns="381" rIns="381" bIns="381" rtlCol="0" anchor="ctr"/>
          <a:lstStyle/>
          <a:p>
            <a:pPr algn="ctr" indent="0" marL="0">
              <a:buNone/>
            </a:pPr>
            <a:r>
              <a:rPr lang="en-US" sz="1500" dirty="0">
                <a:solidFill>
                  <a:srgbClr val="1F2937"/>
                </a:solidFill>
              </a:rPr>
              <a:t>Who protects us from hostile forces?</a:t>
            </a:r>
            <a:endParaRPr lang="en-US" sz="1500" dirty="0"/>
          </a:p>
        </p:txBody>
      </p:sp>
      <p:sp>
        <p:nvSpPr>
          <p:cNvPr id="19" name="Text 17"/>
          <p:cNvSpPr/>
          <p:nvPr/>
        </p:nvSpPr>
        <p:spPr>
          <a:xfrm>
            <a:off x="1005840" y="4754880"/>
            <a:ext cx="10149840" cy="777240"/>
          </a:xfrm>
          <a:prstGeom prst="rect">
            <a:avLst/>
          </a:prstGeom>
          <a:noFill/>
          <a:ln/>
        </p:spPr>
        <p:txBody>
          <a:bodyPr wrap="square" lIns="508" tIns="508" rIns="508" bIns="508" rtlCol="0" anchor="ctr"/>
          <a:lstStyle/>
          <a:p>
            <a:pPr algn="ctr" indent="0" marL="0">
              <a:buNone/>
            </a:pPr>
            <a:r>
              <a:rPr lang="en-US" sz="2100" b="1" dirty="0">
                <a:solidFill>
                  <a:srgbClr val="2F6F6D"/>
                </a:solidFill>
              </a:rPr>
              <a:t>All these questions point to an agency that can make rules, enforce order, redistribute resources and protect society.</a:t>
            </a:r>
            <a:endParaRPr lang="en-US" sz="21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The State: a simple meaning</a:t>
            </a:r>
            <a:endParaRPr lang="en-US" sz="2700" dirty="0"/>
          </a:p>
        </p:txBody>
      </p:sp>
      <p:sp>
        <p:nvSpPr>
          <p:cNvPr id="3" name="Shape 1"/>
          <p:cNvSpPr/>
          <p:nvPr/>
        </p:nvSpPr>
        <p:spPr>
          <a:xfrm>
            <a:off x="822960" y="1600200"/>
            <a:ext cx="4754880" cy="3566160"/>
          </a:xfrm>
          <a:prstGeom prst="roundRect">
            <a:avLst>
              <a:gd name="adj" fmla="val 1538"/>
            </a:avLst>
          </a:prstGeom>
          <a:solidFill>
            <a:srgbClr val="EAF0F6"/>
          </a:solidFill>
          <a:ln w="12700">
            <a:solidFill>
              <a:srgbClr val="D7E1EA"/>
            </a:solidFill>
            <a:prstDash val="solid"/>
          </a:ln>
        </p:spPr>
      </p:sp>
      <p:sp>
        <p:nvSpPr>
          <p:cNvPr id="4" name="Text 2"/>
          <p:cNvSpPr/>
          <p:nvPr/>
        </p:nvSpPr>
        <p:spPr>
          <a:xfrm>
            <a:off x="1143000" y="2148840"/>
            <a:ext cx="4114800" cy="1051560"/>
          </a:xfrm>
          <a:prstGeom prst="rect">
            <a:avLst/>
          </a:prstGeom>
          <a:noFill/>
          <a:ln/>
        </p:spPr>
        <p:txBody>
          <a:bodyPr wrap="square" lIns="381" tIns="381" rIns="381" bIns="381" rtlCol="0" anchor="ctr"/>
          <a:lstStyle/>
          <a:p>
            <a:pPr algn="ctr" indent="0" marL="0">
              <a:buNone/>
            </a:pPr>
            <a:r>
              <a:rPr lang="en-US" sz="2500" b="1" dirty="0">
                <a:solidFill>
                  <a:srgbClr val="1F3A5F"/>
                </a:solidFill>
              </a:rPr>
              <a:t>The State is an organ of society</a:t>
            </a:r>
            <a:endParaRPr lang="en-US" sz="2500" dirty="0"/>
          </a:p>
          <a:p>
            <a:pPr algn="ctr" indent="0" marL="0">
              <a:buNone/>
            </a:pPr>
            <a:r>
              <a:rPr lang="en-US" sz="2500" b="1" dirty="0">
                <a:solidFill>
                  <a:srgbClr val="1F3A5F"/>
                </a:solidFill>
              </a:rPr>
              <a:t>that possesses coercive power.</a:t>
            </a:r>
            <a:endParaRPr lang="en-US" sz="2500" dirty="0"/>
          </a:p>
        </p:txBody>
      </p:sp>
      <p:sp>
        <p:nvSpPr>
          <p:cNvPr id="5" name="Text 3"/>
          <p:cNvSpPr/>
          <p:nvPr/>
        </p:nvSpPr>
        <p:spPr>
          <a:xfrm>
            <a:off x="1234440" y="3749040"/>
            <a:ext cx="3931920" cy="822960"/>
          </a:xfrm>
          <a:prstGeom prst="rect">
            <a:avLst/>
          </a:prstGeom>
          <a:noFill/>
          <a:ln/>
        </p:spPr>
        <p:txBody>
          <a:bodyPr wrap="square" lIns="381" tIns="381" rIns="381" bIns="381" rtlCol="0" anchor="ctr"/>
          <a:lstStyle/>
          <a:p>
            <a:pPr algn="ctr" indent="0" marL="0">
              <a:buNone/>
            </a:pPr>
            <a:r>
              <a:rPr lang="en-US" sz="1600" dirty="0">
                <a:solidFill>
                  <a:srgbClr val="1F2937"/>
                </a:solidFill>
              </a:rPr>
              <a:t>Coercive power = the ability to use, or threaten to use, force so that rules are obeyed.</a:t>
            </a:r>
            <a:endParaRPr lang="en-US" sz="1600" dirty="0"/>
          </a:p>
        </p:txBody>
      </p:sp>
      <p:sp>
        <p:nvSpPr>
          <p:cNvPr id="6" name="Text 4"/>
          <p:cNvSpPr/>
          <p:nvPr/>
        </p:nvSpPr>
        <p:spPr>
          <a:xfrm>
            <a:off x="6172200" y="1783080"/>
            <a:ext cx="4297680" cy="2926080"/>
          </a:xfrm>
          <a:prstGeom prst="rect">
            <a:avLst/>
          </a:prstGeom>
          <a:noFill/>
          <a:ln/>
        </p:spPr>
        <p:txBody>
          <a:bodyPr wrap="square" lIns="508" tIns="508" rIns="508" bIns="508" rtlCol="0" anchor="ctr">
            <a:normAutofit/>
          </a:bodyPr>
          <a:lstStyle/>
          <a:p>
            <a:pPr marL="203200" indent="-203200">
              <a:buSzPct val="100000"/>
              <a:buChar char="•"/>
            </a:pPr>
            <a:r>
              <a:rPr lang="en-US" sz="2200" dirty="0">
                <a:solidFill>
                  <a:srgbClr val="1F2937"/>
                </a:solidFill>
                <a:latin typeface="Aptos" pitchFamily="34" charset="0"/>
                <a:ea typeface="Aptos" pitchFamily="34" charset="-122"/>
                <a:cs typeface="Aptos" pitchFamily="34" charset="-120"/>
              </a:rPr>
              <a:t>collect taxes</a:t>
            </a:r>
            <a:endParaRPr lang="en-US" sz="2200" dirty="0"/>
          </a:p>
          <a:p>
            <a:pPr marL="203200" indent="-203200">
              <a:buSzPct val="100000"/>
              <a:buChar char="•"/>
            </a:pPr>
            <a:r>
              <a:rPr lang="en-US" sz="2200" dirty="0">
                <a:solidFill>
                  <a:srgbClr val="1F2937"/>
                </a:solidFill>
                <a:latin typeface="Aptos" pitchFamily="34" charset="0"/>
                <a:ea typeface="Aptos" pitchFamily="34" charset="-122"/>
                <a:cs typeface="Aptos" pitchFamily="34" charset="-120"/>
              </a:rPr>
              <a:t>enforce discipline</a:t>
            </a:r>
            <a:endParaRPr lang="en-US" sz="2200" dirty="0"/>
          </a:p>
          <a:p>
            <a:pPr marL="203200" indent="-203200">
              <a:buSzPct val="100000"/>
              <a:buChar char="•"/>
            </a:pPr>
            <a:r>
              <a:rPr lang="en-US" sz="2200" dirty="0">
                <a:solidFill>
                  <a:srgbClr val="1F2937"/>
                </a:solidFill>
                <a:latin typeface="Aptos" pitchFamily="34" charset="0"/>
                <a:ea typeface="Aptos" pitchFamily="34" charset="-122"/>
                <a:cs typeface="Aptos" pitchFamily="34" charset="-120"/>
              </a:rPr>
              <a:t>provide subsidies</a:t>
            </a:r>
            <a:endParaRPr lang="en-US" sz="2200" dirty="0"/>
          </a:p>
          <a:p>
            <a:pPr marL="203200" indent="-203200">
              <a:buSzPct val="100000"/>
              <a:buChar char="•"/>
            </a:pPr>
            <a:r>
              <a:rPr lang="en-US" sz="2200" dirty="0">
                <a:solidFill>
                  <a:srgbClr val="1F2937"/>
                </a:solidFill>
                <a:latin typeface="Aptos" pitchFamily="34" charset="0"/>
                <a:ea typeface="Aptos" pitchFamily="34" charset="-122"/>
                <a:cs typeface="Aptos" pitchFamily="34" charset="-120"/>
              </a:rPr>
              <a:t>ensure security</a:t>
            </a:r>
            <a:endParaRPr lang="en-US" sz="2200" dirty="0"/>
          </a:p>
        </p:txBody>
      </p:sp>
      <p:sp>
        <p:nvSpPr>
          <p:cNvPr id="7" name="Shape 5"/>
          <p:cNvSpPr/>
          <p:nvPr/>
        </p:nvSpPr>
        <p:spPr>
          <a:xfrm>
            <a:off x="6858000" y="4892040"/>
            <a:ext cx="2743200" cy="402336"/>
          </a:xfrm>
          <a:prstGeom prst="roundRect">
            <a:avLst>
              <a:gd name="adj" fmla="val 18182"/>
            </a:avLst>
          </a:prstGeom>
          <a:solidFill>
            <a:srgbClr val="F0EBE4"/>
          </a:solidFill>
          <a:ln w="12700">
            <a:solidFill>
              <a:srgbClr val="F0EBE4"/>
            </a:solidFill>
            <a:prstDash val="solid"/>
          </a:ln>
        </p:spPr>
      </p:sp>
      <p:sp>
        <p:nvSpPr>
          <p:cNvPr id="8" name="Text 6"/>
          <p:cNvSpPr/>
          <p:nvPr/>
        </p:nvSpPr>
        <p:spPr>
          <a:xfrm>
            <a:off x="6931152" y="4965192"/>
            <a:ext cx="2596896" cy="237744"/>
          </a:xfrm>
          <a:prstGeom prst="rect">
            <a:avLst/>
          </a:prstGeom>
          <a:noFill/>
          <a:ln/>
        </p:spPr>
        <p:txBody>
          <a:bodyPr wrap="square" lIns="0" tIns="0" rIns="0" bIns="0" rtlCol="0" anchor="ctr"/>
          <a:lstStyle/>
          <a:p>
            <a:pPr algn="ctr" indent="0" marL="0">
              <a:buNone/>
            </a:pPr>
            <a:r>
              <a:rPr lang="en-US" sz="1250" b="1" dirty="0">
                <a:solidFill>
                  <a:srgbClr val="1F3A5F"/>
                </a:solidFill>
              </a:rPr>
              <a:t>STATE POWER</a:t>
            </a:r>
            <a:endParaRPr lang="en-US" sz="125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Society comes before the State</a:t>
            </a:r>
            <a:endParaRPr lang="en-US" sz="2700" dirty="0"/>
          </a:p>
        </p:txBody>
      </p:sp>
      <p:sp>
        <p:nvSpPr>
          <p:cNvPr id="3" name="Text 1"/>
          <p:cNvSpPr/>
          <p:nvPr/>
        </p:nvSpPr>
        <p:spPr>
          <a:xfrm>
            <a:off x="658368" y="1078992"/>
            <a:ext cx="10607040" cy="320040"/>
          </a:xfrm>
          <a:prstGeom prst="rect">
            <a:avLst/>
          </a:prstGeom>
          <a:noFill/>
          <a:ln/>
        </p:spPr>
        <p:txBody>
          <a:bodyPr wrap="square" lIns="0" tIns="0" rIns="0" bIns="0" rtlCol="0" anchor="ctr"/>
          <a:lstStyle/>
          <a:p>
            <a:pPr indent="0" marL="0">
              <a:buNone/>
            </a:pPr>
            <a:r>
              <a:rPr lang="en-US" sz="1300" dirty="0">
                <a:solidFill>
                  <a:srgbClr val="5B6470"/>
                </a:solidFill>
                <a:latin typeface="Aptos" pitchFamily="34" charset="0"/>
                <a:ea typeface="Aptos" pitchFamily="34" charset="-122"/>
                <a:cs typeface="Aptos" pitchFamily="34" charset="-120"/>
              </a:rPr>
              <a:t>Society is the primary basis of human association.</a:t>
            </a:r>
            <a:endParaRPr lang="en-US" sz="1300" dirty="0"/>
          </a:p>
        </p:txBody>
      </p:sp>
      <p:sp>
        <p:nvSpPr>
          <p:cNvPr id="4" name="Text 2"/>
          <p:cNvSpPr/>
          <p:nvPr/>
        </p:nvSpPr>
        <p:spPr>
          <a:xfrm>
            <a:off x="868680" y="1600200"/>
            <a:ext cx="10515600" cy="502920"/>
          </a:xfrm>
          <a:prstGeom prst="rect">
            <a:avLst/>
          </a:prstGeom>
          <a:noFill/>
          <a:ln/>
        </p:spPr>
        <p:txBody>
          <a:bodyPr wrap="square" lIns="0" tIns="0" rIns="0" bIns="0" rtlCol="0" anchor="ctr"/>
          <a:lstStyle/>
          <a:p>
            <a:pPr algn="ctr" indent="0" marL="0">
              <a:buNone/>
            </a:pPr>
            <a:r>
              <a:rPr lang="en-US" sz="2300" b="1" dirty="0">
                <a:solidFill>
                  <a:srgbClr val="2F6F6D"/>
                </a:solidFill>
              </a:rPr>
              <a:t>Society grows from human relationships and natural association.</a:t>
            </a:r>
            <a:endParaRPr lang="en-US" sz="2300" dirty="0"/>
          </a:p>
        </p:txBody>
      </p:sp>
      <p:sp>
        <p:nvSpPr>
          <p:cNvPr id="5" name="Shape 3"/>
          <p:cNvSpPr/>
          <p:nvPr/>
        </p:nvSpPr>
        <p:spPr>
          <a:xfrm>
            <a:off x="868680" y="2468880"/>
            <a:ext cx="2011680" cy="1508760"/>
          </a:xfrm>
          <a:prstGeom prst="roundRect">
            <a:avLst>
              <a:gd name="adj" fmla="val 3030"/>
            </a:avLst>
          </a:prstGeom>
          <a:solidFill>
            <a:srgbClr val="EAF0F6"/>
          </a:solidFill>
          <a:ln w="12700">
            <a:solidFill>
              <a:srgbClr val="D9E2EA"/>
            </a:solidFill>
            <a:prstDash val="solid"/>
          </a:ln>
        </p:spPr>
      </p:sp>
      <p:sp>
        <p:nvSpPr>
          <p:cNvPr id="6" name="Text 4"/>
          <p:cNvSpPr/>
          <p:nvPr/>
        </p:nvSpPr>
        <p:spPr>
          <a:xfrm>
            <a:off x="960120" y="2743200"/>
            <a:ext cx="1828800" cy="320040"/>
          </a:xfrm>
          <a:prstGeom prst="rect">
            <a:avLst/>
          </a:prstGeom>
          <a:noFill/>
          <a:ln/>
        </p:spPr>
        <p:txBody>
          <a:bodyPr wrap="square" lIns="0" tIns="0" rIns="0" bIns="0" rtlCol="0" anchor="ctr"/>
          <a:lstStyle/>
          <a:p>
            <a:pPr algn="ctr" indent="0" marL="0">
              <a:buNone/>
            </a:pPr>
            <a:r>
              <a:rPr lang="en-US" sz="1700" b="1" dirty="0">
                <a:solidFill>
                  <a:srgbClr val="1F3A5F"/>
                </a:solidFill>
              </a:rPr>
              <a:t>Family</a:t>
            </a:r>
            <a:endParaRPr lang="en-US" sz="1700" dirty="0"/>
          </a:p>
        </p:txBody>
      </p:sp>
      <p:sp>
        <p:nvSpPr>
          <p:cNvPr id="7" name="Text 5"/>
          <p:cNvSpPr/>
          <p:nvPr/>
        </p:nvSpPr>
        <p:spPr>
          <a:xfrm>
            <a:off x="960120" y="3246120"/>
            <a:ext cx="1828800" cy="274320"/>
          </a:xfrm>
          <a:prstGeom prst="rect">
            <a:avLst/>
          </a:prstGeom>
          <a:noFill/>
          <a:ln/>
        </p:spPr>
        <p:txBody>
          <a:bodyPr wrap="square" lIns="0" tIns="0" rIns="0" bIns="0" rtlCol="0" anchor="ctr"/>
          <a:lstStyle/>
          <a:p>
            <a:pPr algn="ctr" indent="0" marL="0">
              <a:buNone/>
            </a:pPr>
            <a:r>
              <a:rPr lang="en-US" sz="1250" dirty="0">
                <a:solidFill>
                  <a:srgbClr val="5B6470"/>
                </a:solidFill>
              </a:rPr>
              <a:t>familial</a:t>
            </a:r>
            <a:endParaRPr lang="en-US" sz="1250" dirty="0"/>
          </a:p>
        </p:txBody>
      </p:sp>
      <p:sp>
        <p:nvSpPr>
          <p:cNvPr id="8" name="Shape 6"/>
          <p:cNvSpPr/>
          <p:nvPr/>
        </p:nvSpPr>
        <p:spPr>
          <a:xfrm>
            <a:off x="3017520" y="2468880"/>
            <a:ext cx="2011680" cy="1508760"/>
          </a:xfrm>
          <a:prstGeom prst="roundRect">
            <a:avLst>
              <a:gd name="adj" fmla="val 3030"/>
            </a:avLst>
          </a:prstGeom>
          <a:solidFill>
            <a:srgbClr val="EAF4F1"/>
          </a:solidFill>
          <a:ln w="12700">
            <a:solidFill>
              <a:srgbClr val="D9E2EA"/>
            </a:solidFill>
            <a:prstDash val="solid"/>
          </a:ln>
        </p:spPr>
      </p:sp>
      <p:sp>
        <p:nvSpPr>
          <p:cNvPr id="9" name="Text 7"/>
          <p:cNvSpPr/>
          <p:nvPr/>
        </p:nvSpPr>
        <p:spPr>
          <a:xfrm>
            <a:off x="3108960" y="2743200"/>
            <a:ext cx="1828800" cy="320040"/>
          </a:xfrm>
          <a:prstGeom prst="rect">
            <a:avLst/>
          </a:prstGeom>
          <a:noFill/>
          <a:ln/>
        </p:spPr>
        <p:txBody>
          <a:bodyPr wrap="square" lIns="0" tIns="0" rIns="0" bIns="0" rtlCol="0" anchor="ctr"/>
          <a:lstStyle/>
          <a:p>
            <a:pPr algn="ctr" indent="0" marL="0">
              <a:buNone/>
            </a:pPr>
            <a:r>
              <a:rPr lang="en-US" sz="1700" b="1" dirty="0">
                <a:solidFill>
                  <a:srgbClr val="1F3A5F"/>
                </a:solidFill>
              </a:rPr>
              <a:t>Friends &amp; peers</a:t>
            </a:r>
            <a:endParaRPr lang="en-US" sz="1700" dirty="0"/>
          </a:p>
        </p:txBody>
      </p:sp>
      <p:sp>
        <p:nvSpPr>
          <p:cNvPr id="10" name="Text 8"/>
          <p:cNvSpPr/>
          <p:nvPr/>
        </p:nvSpPr>
        <p:spPr>
          <a:xfrm>
            <a:off x="3108960" y="3246120"/>
            <a:ext cx="1828800" cy="274320"/>
          </a:xfrm>
          <a:prstGeom prst="rect">
            <a:avLst/>
          </a:prstGeom>
          <a:noFill/>
          <a:ln/>
        </p:spPr>
        <p:txBody>
          <a:bodyPr wrap="square" lIns="0" tIns="0" rIns="0" bIns="0" rtlCol="0" anchor="ctr"/>
          <a:lstStyle/>
          <a:p>
            <a:pPr algn="ctr" indent="0" marL="0">
              <a:buNone/>
            </a:pPr>
            <a:r>
              <a:rPr lang="en-US" sz="1250" dirty="0">
                <a:solidFill>
                  <a:srgbClr val="5B6470"/>
                </a:solidFill>
              </a:rPr>
              <a:t>social</a:t>
            </a:r>
            <a:endParaRPr lang="en-US" sz="1250" dirty="0"/>
          </a:p>
        </p:txBody>
      </p:sp>
      <p:sp>
        <p:nvSpPr>
          <p:cNvPr id="11" name="Shape 9"/>
          <p:cNvSpPr/>
          <p:nvPr/>
        </p:nvSpPr>
        <p:spPr>
          <a:xfrm>
            <a:off x="5166360" y="2468880"/>
            <a:ext cx="2011680" cy="1508760"/>
          </a:xfrm>
          <a:prstGeom prst="roundRect">
            <a:avLst>
              <a:gd name="adj" fmla="val 3030"/>
            </a:avLst>
          </a:prstGeom>
          <a:solidFill>
            <a:srgbClr val="EAF0F6"/>
          </a:solidFill>
          <a:ln w="12700">
            <a:solidFill>
              <a:srgbClr val="D9E2EA"/>
            </a:solidFill>
            <a:prstDash val="solid"/>
          </a:ln>
        </p:spPr>
      </p:sp>
      <p:sp>
        <p:nvSpPr>
          <p:cNvPr id="12" name="Text 10"/>
          <p:cNvSpPr/>
          <p:nvPr/>
        </p:nvSpPr>
        <p:spPr>
          <a:xfrm>
            <a:off x="5257800" y="2743200"/>
            <a:ext cx="1828800" cy="320040"/>
          </a:xfrm>
          <a:prstGeom prst="rect">
            <a:avLst/>
          </a:prstGeom>
          <a:noFill/>
          <a:ln/>
        </p:spPr>
        <p:txBody>
          <a:bodyPr wrap="square" lIns="0" tIns="0" rIns="0" bIns="0" rtlCol="0" anchor="ctr"/>
          <a:lstStyle/>
          <a:p>
            <a:pPr algn="ctr" indent="0" marL="0">
              <a:buNone/>
            </a:pPr>
            <a:r>
              <a:rPr lang="en-US" sz="1700" b="1" dirty="0">
                <a:solidFill>
                  <a:srgbClr val="1F3A5F"/>
                </a:solidFill>
              </a:rPr>
              <a:t>Religion &amp; culture</a:t>
            </a:r>
            <a:endParaRPr lang="en-US" sz="1700" dirty="0"/>
          </a:p>
        </p:txBody>
      </p:sp>
      <p:sp>
        <p:nvSpPr>
          <p:cNvPr id="13" name="Text 11"/>
          <p:cNvSpPr/>
          <p:nvPr/>
        </p:nvSpPr>
        <p:spPr>
          <a:xfrm>
            <a:off x="5257800" y="3246120"/>
            <a:ext cx="1828800" cy="274320"/>
          </a:xfrm>
          <a:prstGeom prst="rect">
            <a:avLst/>
          </a:prstGeom>
          <a:noFill/>
          <a:ln/>
        </p:spPr>
        <p:txBody>
          <a:bodyPr wrap="square" lIns="0" tIns="0" rIns="0" bIns="0" rtlCol="0" anchor="ctr"/>
          <a:lstStyle/>
          <a:p>
            <a:pPr algn="ctr" indent="0" marL="0">
              <a:buNone/>
            </a:pPr>
            <a:r>
              <a:rPr lang="en-US" sz="1250" dirty="0">
                <a:solidFill>
                  <a:srgbClr val="5B6470"/>
                </a:solidFill>
              </a:rPr>
              <a:t>religious / cultural</a:t>
            </a:r>
            <a:endParaRPr lang="en-US" sz="1250" dirty="0"/>
          </a:p>
        </p:txBody>
      </p:sp>
      <p:sp>
        <p:nvSpPr>
          <p:cNvPr id="14" name="Shape 12"/>
          <p:cNvSpPr/>
          <p:nvPr/>
        </p:nvSpPr>
        <p:spPr>
          <a:xfrm>
            <a:off x="7315200" y="2468880"/>
            <a:ext cx="2011680" cy="1508760"/>
          </a:xfrm>
          <a:prstGeom prst="roundRect">
            <a:avLst>
              <a:gd name="adj" fmla="val 3030"/>
            </a:avLst>
          </a:prstGeom>
          <a:solidFill>
            <a:srgbClr val="EAF4F1"/>
          </a:solidFill>
          <a:ln w="12700">
            <a:solidFill>
              <a:srgbClr val="D9E2EA"/>
            </a:solidFill>
            <a:prstDash val="solid"/>
          </a:ln>
        </p:spPr>
      </p:sp>
      <p:sp>
        <p:nvSpPr>
          <p:cNvPr id="15" name="Text 13"/>
          <p:cNvSpPr/>
          <p:nvPr/>
        </p:nvSpPr>
        <p:spPr>
          <a:xfrm>
            <a:off x="7406640" y="2743200"/>
            <a:ext cx="1828800" cy="320040"/>
          </a:xfrm>
          <a:prstGeom prst="rect">
            <a:avLst/>
          </a:prstGeom>
          <a:noFill/>
          <a:ln/>
        </p:spPr>
        <p:txBody>
          <a:bodyPr wrap="square" lIns="0" tIns="0" rIns="0" bIns="0" rtlCol="0" anchor="ctr"/>
          <a:lstStyle/>
          <a:p>
            <a:pPr algn="ctr" indent="0" marL="0">
              <a:buNone/>
            </a:pPr>
            <a:r>
              <a:rPr lang="en-US" sz="1700" b="1" dirty="0">
                <a:solidFill>
                  <a:srgbClr val="1F3A5F"/>
                </a:solidFill>
              </a:rPr>
              <a:t>Work, caste, unions</a:t>
            </a:r>
            <a:endParaRPr lang="en-US" sz="1700" dirty="0"/>
          </a:p>
        </p:txBody>
      </p:sp>
      <p:sp>
        <p:nvSpPr>
          <p:cNvPr id="16" name="Text 14"/>
          <p:cNvSpPr/>
          <p:nvPr/>
        </p:nvSpPr>
        <p:spPr>
          <a:xfrm>
            <a:off x="7406640" y="3246120"/>
            <a:ext cx="1828800" cy="274320"/>
          </a:xfrm>
          <a:prstGeom prst="rect">
            <a:avLst/>
          </a:prstGeom>
          <a:noFill/>
          <a:ln/>
        </p:spPr>
        <p:txBody>
          <a:bodyPr wrap="square" lIns="0" tIns="0" rIns="0" bIns="0" rtlCol="0" anchor="ctr"/>
          <a:lstStyle/>
          <a:p>
            <a:pPr algn="ctr" indent="0" marL="0">
              <a:buNone/>
            </a:pPr>
            <a:r>
              <a:rPr lang="en-US" sz="1250" dirty="0">
                <a:solidFill>
                  <a:srgbClr val="5B6470"/>
                </a:solidFill>
              </a:rPr>
              <a:t>economic / associational</a:t>
            </a:r>
            <a:endParaRPr lang="en-US" sz="1250" dirty="0"/>
          </a:p>
        </p:txBody>
      </p:sp>
      <p:sp>
        <p:nvSpPr>
          <p:cNvPr id="17" name="Shape 15"/>
          <p:cNvSpPr/>
          <p:nvPr/>
        </p:nvSpPr>
        <p:spPr>
          <a:xfrm>
            <a:off x="9464040" y="2468880"/>
            <a:ext cx="2011680" cy="1508760"/>
          </a:xfrm>
          <a:prstGeom prst="roundRect">
            <a:avLst>
              <a:gd name="adj" fmla="val 3030"/>
            </a:avLst>
          </a:prstGeom>
          <a:solidFill>
            <a:srgbClr val="EAF0F6"/>
          </a:solidFill>
          <a:ln w="12700">
            <a:solidFill>
              <a:srgbClr val="D9E2EA"/>
            </a:solidFill>
            <a:prstDash val="solid"/>
          </a:ln>
        </p:spPr>
      </p:sp>
      <p:sp>
        <p:nvSpPr>
          <p:cNvPr id="18" name="Text 16"/>
          <p:cNvSpPr/>
          <p:nvPr/>
        </p:nvSpPr>
        <p:spPr>
          <a:xfrm>
            <a:off x="9555480" y="2743200"/>
            <a:ext cx="1828800" cy="320040"/>
          </a:xfrm>
          <a:prstGeom prst="rect">
            <a:avLst/>
          </a:prstGeom>
          <a:noFill/>
          <a:ln/>
        </p:spPr>
        <p:txBody>
          <a:bodyPr wrap="square" lIns="0" tIns="0" rIns="0" bIns="0" rtlCol="0" anchor="ctr"/>
          <a:lstStyle/>
          <a:p>
            <a:pPr algn="ctr" indent="0" marL="0">
              <a:buNone/>
            </a:pPr>
            <a:r>
              <a:rPr lang="en-US" sz="1700" b="1" dirty="0">
                <a:solidFill>
                  <a:srgbClr val="1F3A5F"/>
                </a:solidFill>
              </a:rPr>
              <a:t>Politics</a:t>
            </a:r>
            <a:endParaRPr lang="en-US" sz="1700" dirty="0"/>
          </a:p>
        </p:txBody>
      </p:sp>
      <p:sp>
        <p:nvSpPr>
          <p:cNvPr id="19" name="Text 17"/>
          <p:cNvSpPr/>
          <p:nvPr/>
        </p:nvSpPr>
        <p:spPr>
          <a:xfrm>
            <a:off x="9555480" y="3246120"/>
            <a:ext cx="1828800" cy="274320"/>
          </a:xfrm>
          <a:prstGeom prst="rect">
            <a:avLst/>
          </a:prstGeom>
          <a:noFill/>
          <a:ln/>
        </p:spPr>
        <p:txBody>
          <a:bodyPr wrap="square" lIns="0" tIns="0" rIns="0" bIns="0" rtlCol="0" anchor="ctr"/>
          <a:lstStyle/>
          <a:p>
            <a:pPr algn="ctr" indent="0" marL="0">
              <a:buNone/>
            </a:pPr>
            <a:r>
              <a:rPr lang="en-US" sz="1250" dirty="0">
                <a:solidFill>
                  <a:srgbClr val="5B6470"/>
                </a:solidFill>
              </a:rPr>
              <a:t>political</a:t>
            </a:r>
            <a:endParaRPr lang="en-US" sz="1250" dirty="0"/>
          </a:p>
        </p:txBody>
      </p:sp>
      <p:sp>
        <p:nvSpPr>
          <p:cNvPr id="20" name="Text 18"/>
          <p:cNvSpPr/>
          <p:nvPr/>
        </p:nvSpPr>
        <p:spPr>
          <a:xfrm>
            <a:off x="1920240" y="4754880"/>
            <a:ext cx="8321040" cy="594360"/>
          </a:xfrm>
          <a:prstGeom prst="rect">
            <a:avLst/>
          </a:prstGeom>
          <a:noFill/>
          <a:ln/>
        </p:spPr>
        <p:txBody>
          <a:bodyPr wrap="square" lIns="0" tIns="0" rIns="0" bIns="0" rtlCol="0" anchor="ctr"/>
          <a:lstStyle/>
          <a:p>
            <a:pPr algn="ctr" indent="0" marL="0">
              <a:buNone/>
            </a:pPr>
            <a:r>
              <a:rPr lang="en-US" sz="2200" b="1" dirty="0">
                <a:solidFill>
                  <a:srgbClr val="1F2937"/>
                </a:solidFill>
              </a:rPr>
              <a:t>So society is much wider than politics or the State.</a:t>
            </a:r>
            <a:endParaRPr lang="en-US" sz="22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Why does society need the State?</a:t>
            </a:r>
            <a:endParaRPr lang="en-US" sz="2700" dirty="0"/>
          </a:p>
        </p:txBody>
      </p:sp>
      <p:sp>
        <p:nvSpPr>
          <p:cNvPr id="3" name="Text 1"/>
          <p:cNvSpPr/>
          <p:nvPr/>
        </p:nvSpPr>
        <p:spPr>
          <a:xfrm>
            <a:off x="822960" y="1417320"/>
            <a:ext cx="10515600" cy="457200"/>
          </a:xfrm>
          <a:prstGeom prst="rect">
            <a:avLst/>
          </a:prstGeom>
          <a:noFill/>
          <a:ln/>
        </p:spPr>
        <p:txBody>
          <a:bodyPr wrap="square" lIns="0" tIns="0" rIns="0" bIns="0" rtlCol="0" anchor="ctr"/>
          <a:lstStyle/>
          <a:p>
            <a:pPr algn="ctr" indent="0" marL="0">
              <a:buNone/>
            </a:pPr>
            <a:r>
              <a:rPr lang="en-US" sz="2100" b="1" dirty="0">
                <a:solidFill>
                  <a:srgbClr val="1F3A5F"/>
                </a:solidFill>
              </a:rPr>
              <a:t>Society already controls behaviour through customs and social pressure.</a:t>
            </a:r>
            <a:endParaRPr lang="en-US" sz="2100" dirty="0"/>
          </a:p>
        </p:txBody>
      </p:sp>
      <p:sp>
        <p:nvSpPr>
          <p:cNvPr id="4" name="Shape 2"/>
          <p:cNvSpPr/>
          <p:nvPr/>
        </p:nvSpPr>
        <p:spPr>
          <a:xfrm>
            <a:off x="914400" y="2148840"/>
            <a:ext cx="4389120" cy="3017520"/>
          </a:xfrm>
          <a:prstGeom prst="roundRect">
            <a:avLst/>
          </a:prstGeom>
          <a:solidFill>
            <a:srgbClr val="F0EBE4"/>
          </a:solidFill>
          <a:ln w="12700">
            <a:solidFill>
              <a:srgbClr val="E2D9CF"/>
            </a:solidFill>
            <a:prstDash val="solid"/>
          </a:ln>
        </p:spPr>
      </p:sp>
      <p:sp>
        <p:nvSpPr>
          <p:cNvPr id="5" name="Text 3"/>
          <p:cNvSpPr/>
          <p:nvPr/>
        </p:nvSpPr>
        <p:spPr>
          <a:xfrm>
            <a:off x="1325880" y="2487168"/>
            <a:ext cx="3566160" cy="347472"/>
          </a:xfrm>
          <a:prstGeom prst="rect">
            <a:avLst/>
          </a:prstGeom>
          <a:noFill/>
          <a:ln/>
        </p:spPr>
        <p:txBody>
          <a:bodyPr wrap="square" lIns="0" tIns="0" rIns="0" bIns="0" rtlCol="0" anchor="ctr"/>
          <a:lstStyle/>
          <a:p>
            <a:pPr algn="ctr" indent="0" marL="0">
              <a:buNone/>
            </a:pPr>
            <a:r>
              <a:rPr lang="en-US" sz="2000" b="1" dirty="0">
                <a:solidFill>
                  <a:srgbClr val="C7923E"/>
                </a:solidFill>
              </a:rPr>
              <a:t>Informal social control</a:t>
            </a:r>
            <a:endParaRPr lang="en-US" sz="2000" dirty="0"/>
          </a:p>
        </p:txBody>
      </p:sp>
      <p:sp>
        <p:nvSpPr>
          <p:cNvPr id="6" name="Text 4"/>
          <p:cNvSpPr/>
          <p:nvPr/>
        </p:nvSpPr>
        <p:spPr>
          <a:xfrm>
            <a:off x="1417320" y="2971800"/>
            <a:ext cx="3566160" cy="1920240"/>
          </a:xfrm>
          <a:prstGeom prst="rect">
            <a:avLst/>
          </a:prstGeom>
          <a:noFill/>
          <a:ln/>
        </p:spPr>
        <p:txBody>
          <a:bodyPr wrap="square" lIns="508" tIns="508" rIns="508" bIns="508" rtlCol="0" anchor="ctr">
            <a:normAutofit/>
          </a:bodyPr>
          <a:lstStyle/>
          <a:p>
            <a:pPr marL="203200" indent="-203200">
              <a:buSzPct val="100000"/>
              <a:buChar char="•"/>
            </a:pPr>
            <a:r>
              <a:rPr lang="en-US" sz="1700" dirty="0">
                <a:solidFill>
                  <a:srgbClr val="1F2937"/>
                </a:solidFill>
                <a:latin typeface="Aptos" pitchFamily="34" charset="0"/>
                <a:ea typeface="Aptos" pitchFamily="34" charset="-122"/>
                <a:cs typeface="Aptos" pitchFamily="34" charset="-120"/>
              </a:rPr>
              <a:t>social boycott</a:t>
            </a:r>
            <a:endParaRPr lang="en-US" sz="1700" dirty="0"/>
          </a:p>
          <a:p>
            <a:pPr marL="203200" indent="-203200">
              <a:buSzPct val="100000"/>
              <a:buChar char="•"/>
            </a:pPr>
            <a:r>
              <a:rPr lang="en-US" sz="1700" dirty="0">
                <a:solidFill>
                  <a:srgbClr val="1F2937"/>
                </a:solidFill>
                <a:latin typeface="Aptos" pitchFamily="34" charset="0"/>
                <a:ea typeface="Aptos" pitchFamily="34" charset="-122"/>
                <a:cs typeface="Aptos" pitchFamily="34" charset="-120"/>
              </a:rPr>
              <a:t>ostracism</a:t>
            </a:r>
            <a:endParaRPr lang="en-US" sz="1700" dirty="0"/>
          </a:p>
          <a:p>
            <a:pPr marL="203200" indent="-203200">
              <a:buSzPct val="100000"/>
              <a:buChar char="•"/>
            </a:pPr>
            <a:r>
              <a:rPr lang="en-US" sz="1700" dirty="0">
                <a:solidFill>
                  <a:srgbClr val="1F2937"/>
                </a:solidFill>
                <a:latin typeface="Aptos" pitchFamily="34" charset="0"/>
                <a:ea typeface="Aptos" pitchFamily="34" charset="-122"/>
                <a:cs typeface="Aptos" pitchFamily="34" charset="-120"/>
              </a:rPr>
              <a:t>criticism</a:t>
            </a:r>
            <a:endParaRPr lang="en-US" sz="1700" dirty="0"/>
          </a:p>
          <a:p>
            <a:pPr marL="203200" indent="-203200">
              <a:buSzPct val="100000"/>
              <a:buChar char="•"/>
            </a:pPr>
            <a:r>
              <a:rPr lang="en-US" sz="1700" dirty="0">
                <a:solidFill>
                  <a:srgbClr val="1F2937"/>
                </a:solidFill>
                <a:latin typeface="Aptos" pitchFamily="34" charset="0"/>
                <a:ea typeface="Aptos" pitchFamily="34" charset="-122"/>
                <a:cs typeface="Aptos" pitchFamily="34" charset="-120"/>
              </a:rPr>
              <a:t>moral appeal</a:t>
            </a:r>
            <a:endParaRPr lang="en-US" sz="1700" dirty="0"/>
          </a:p>
          <a:p>
            <a:pPr marL="203200" indent="-203200">
              <a:buSzPct val="100000"/>
              <a:buChar char="•"/>
            </a:pPr>
            <a:r>
              <a:rPr lang="en-US" sz="1700" dirty="0">
                <a:solidFill>
                  <a:srgbClr val="1F2937"/>
                </a:solidFill>
                <a:latin typeface="Aptos" pitchFamily="34" charset="0"/>
                <a:ea typeface="Aptos" pitchFamily="34" charset="-122"/>
                <a:cs typeface="Aptos" pitchFamily="34" charset="-120"/>
              </a:rPr>
              <a:t>peer pressure</a:t>
            </a:r>
            <a:endParaRPr lang="en-US" sz="1700" dirty="0"/>
          </a:p>
        </p:txBody>
      </p:sp>
      <p:sp>
        <p:nvSpPr>
          <p:cNvPr id="7" name="Shape 5"/>
          <p:cNvSpPr/>
          <p:nvPr/>
        </p:nvSpPr>
        <p:spPr>
          <a:xfrm>
            <a:off x="5440680" y="3063240"/>
            <a:ext cx="1051560" cy="1005840"/>
          </a:xfrm>
          <a:prstGeom prst="chevron">
            <a:avLst/>
          </a:prstGeom>
          <a:solidFill>
            <a:srgbClr val="2F6F6D"/>
          </a:solidFill>
          <a:ln w="12700">
            <a:solidFill>
              <a:srgbClr val="2F6F6D"/>
            </a:solidFill>
            <a:prstDash val="solid"/>
          </a:ln>
        </p:spPr>
      </p:sp>
      <p:sp>
        <p:nvSpPr>
          <p:cNvPr id="8" name="Shape 6"/>
          <p:cNvSpPr/>
          <p:nvPr/>
        </p:nvSpPr>
        <p:spPr>
          <a:xfrm>
            <a:off x="6583680" y="2148840"/>
            <a:ext cx="4389120" cy="3017520"/>
          </a:xfrm>
          <a:prstGeom prst="roundRect">
            <a:avLst/>
          </a:prstGeom>
          <a:solidFill>
            <a:srgbClr val="EAF4F1"/>
          </a:solidFill>
          <a:ln w="12700">
            <a:solidFill>
              <a:srgbClr val="D8E6E3"/>
            </a:solidFill>
            <a:prstDash val="solid"/>
          </a:ln>
        </p:spPr>
      </p:sp>
      <p:sp>
        <p:nvSpPr>
          <p:cNvPr id="9" name="Text 7"/>
          <p:cNvSpPr/>
          <p:nvPr/>
        </p:nvSpPr>
        <p:spPr>
          <a:xfrm>
            <a:off x="6995160" y="2487168"/>
            <a:ext cx="3566160" cy="347472"/>
          </a:xfrm>
          <a:prstGeom prst="rect">
            <a:avLst/>
          </a:prstGeom>
          <a:noFill/>
          <a:ln/>
        </p:spPr>
        <p:txBody>
          <a:bodyPr wrap="square" lIns="0" tIns="0" rIns="0" bIns="0" rtlCol="0" anchor="ctr"/>
          <a:lstStyle/>
          <a:p>
            <a:pPr algn="ctr" indent="0" marL="0">
              <a:buNone/>
            </a:pPr>
            <a:r>
              <a:rPr lang="en-US" sz="2000" b="1" dirty="0">
                <a:solidFill>
                  <a:srgbClr val="2F6F6D"/>
                </a:solidFill>
              </a:rPr>
              <a:t>What the State adds</a:t>
            </a:r>
            <a:endParaRPr lang="en-US" sz="2000" dirty="0"/>
          </a:p>
        </p:txBody>
      </p:sp>
      <p:sp>
        <p:nvSpPr>
          <p:cNvPr id="10" name="Text 8"/>
          <p:cNvSpPr/>
          <p:nvPr/>
        </p:nvSpPr>
        <p:spPr>
          <a:xfrm>
            <a:off x="7086600" y="2971800"/>
            <a:ext cx="3429000" cy="1920240"/>
          </a:xfrm>
          <a:prstGeom prst="rect">
            <a:avLst/>
          </a:prstGeom>
          <a:noFill/>
          <a:ln/>
        </p:spPr>
        <p:txBody>
          <a:bodyPr wrap="square" lIns="508" tIns="508" rIns="508" bIns="508" rtlCol="0" anchor="ctr">
            <a:normAutofit/>
          </a:bodyPr>
          <a:lstStyle/>
          <a:p>
            <a:pPr marL="203200" indent="-203200">
              <a:buSzPct val="100000"/>
              <a:buChar char="•"/>
            </a:pPr>
            <a:r>
              <a:rPr lang="en-US" sz="1700" dirty="0">
                <a:solidFill>
                  <a:srgbClr val="1F2937"/>
                </a:solidFill>
                <a:latin typeface="Aptos" pitchFamily="34" charset="0"/>
                <a:ea typeface="Aptos" pitchFamily="34" charset="-122"/>
                <a:cs typeface="Aptos" pitchFamily="34" charset="-120"/>
              </a:rPr>
              <a:t>force / threat of force</a:t>
            </a:r>
            <a:endParaRPr lang="en-US" sz="1700" dirty="0"/>
          </a:p>
          <a:p>
            <a:pPr marL="203200" indent="-203200">
              <a:buSzPct val="100000"/>
              <a:buChar char="•"/>
            </a:pPr>
            <a:r>
              <a:rPr lang="en-US" sz="1700" dirty="0">
                <a:solidFill>
                  <a:srgbClr val="1F2937"/>
                </a:solidFill>
                <a:latin typeface="Aptos" pitchFamily="34" charset="0"/>
                <a:ea typeface="Aptos" pitchFamily="34" charset="-122"/>
                <a:cs typeface="Aptos" pitchFamily="34" charset="-120"/>
              </a:rPr>
              <a:t>negotiation</a:t>
            </a:r>
            <a:endParaRPr lang="en-US" sz="1700" dirty="0"/>
          </a:p>
          <a:p>
            <a:pPr marL="203200" indent="-203200">
              <a:buSzPct val="100000"/>
              <a:buChar char="•"/>
            </a:pPr>
            <a:r>
              <a:rPr lang="en-US" sz="1700" dirty="0">
                <a:solidFill>
                  <a:srgbClr val="1F2937"/>
                </a:solidFill>
                <a:latin typeface="Aptos" pitchFamily="34" charset="0"/>
                <a:ea typeface="Aptos" pitchFamily="34" charset="-122"/>
                <a:cs typeface="Aptos" pitchFamily="34" charset="-120"/>
              </a:rPr>
              <a:t>adjustment</a:t>
            </a:r>
            <a:endParaRPr lang="en-US" sz="1700" dirty="0"/>
          </a:p>
          <a:p>
            <a:pPr marL="203200" indent="-203200">
              <a:buSzPct val="100000"/>
              <a:buChar char="•"/>
            </a:pPr>
            <a:r>
              <a:rPr lang="en-US" sz="1700" dirty="0">
                <a:solidFill>
                  <a:srgbClr val="1F2937"/>
                </a:solidFill>
                <a:latin typeface="Aptos" pitchFamily="34" charset="0"/>
                <a:ea typeface="Aptos" pitchFamily="34" charset="-122"/>
                <a:cs typeface="Aptos" pitchFamily="34" charset="-120"/>
              </a:rPr>
              <a:t>reconciliation</a:t>
            </a:r>
            <a:endParaRPr lang="en-US" sz="1700" dirty="0"/>
          </a:p>
        </p:txBody>
      </p:sp>
      <p:sp>
        <p:nvSpPr>
          <p:cNvPr id="11" name="Text 9"/>
          <p:cNvSpPr/>
          <p:nvPr/>
        </p:nvSpPr>
        <p:spPr>
          <a:xfrm>
            <a:off x="1280160" y="5532120"/>
            <a:ext cx="9601200" cy="502920"/>
          </a:xfrm>
          <a:prstGeom prst="rect">
            <a:avLst/>
          </a:prstGeom>
          <a:noFill/>
          <a:ln/>
        </p:spPr>
        <p:txBody>
          <a:bodyPr wrap="square" lIns="0" tIns="0" rIns="0" bIns="0" rtlCol="0" anchor="ctr"/>
          <a:lstStyle/>
          <a:p>
            <a:pPr algn="ctr" indent="0" marL="0">
              <a:buNone/>
            </a:pPr>
            <a:r>
              <a:rPr lang="en-US" sz="1800" b="1" dirty="0">
                <a:solidFill>
                  <a:srgbClr val="1F2937"/>
                </a:solidFill>
              </a:rPr>
              <a:t>A diverse society therefore needs a separate agency to maintain order and adjust competing interests.</a:t>
            </a:r>
            <a:endParaRPr lang="en-US" sz="18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The liberal view: State as representative and sovereign</a:t>
            </a:r>
            <a:endParaRPr lang="en-US" sz="2700" dirty="0"/>
          </a:p>
        </p:txBody>
      </p:sp>
      <p:sp>
        <p:nvSpPr>
          <p:cNvPr id="3" name="Shape 1"/>
          <p:cNvSpPr/>
          <p:nvPr/>
        </p:nvSpPr>
        <p:spPr>
          <a:xfrm>
            <a:off x="822960" y="1645920"/>
            <a:ext cx="3063240" cy="3154680"/>
          </a:xfrm>
          <a:prstGeom prst="roundRect">
            <a:avLst/>
          </a:prstGeom>
          <a:solidFill>
            <a:srgbClr val="EAF0F6"/>
          </a:solidFill>
          <a:ln w="12700">
            <a:solidFill>
              <a:srgbClr val="D7E1EA"/>
            </a:solidFill>
            <a:prstDash val="solid"/>
          </a:ln>
        </p:spPr>
      </p:sp>
      <p:sp>
        <p:nvSpPr>
          <p:cNvPr id="4" name="Text 2"/>
          <p:cNvSpPr/>
          <p:nvPr/>
        </p:nvSpPr>
        <p:spPr>
          <a:xfrm>
            <a:off x="1234440" y="1965960"/>
            <a:ext cx="2240280" cy="411480"/>
          </a:xfrm>
          <a:prstGeom prst="rect">
            <a:avLst/>
          </a:prstGeom>
          <a:noFill/>
          <a:ln/>
        </p:spPr>
        <p:txBody>
          <a:bodyPr wrap="square" lIns="0" tIns="0" rIns="0" bIns="0" rtlCol="0" anchor="ctr"/>
          <a:lstStyle/>
          <a:p>
            <a:pPr algn="ctr" indent="0" marL="0">
              <a:buNone/>
            </a:pPr>
            <a:r>
              <a:rPr lang="en-US" sz="2100" b="1" dirty="0">
                <a:solidFill>
                  <a:srgbClr val="1F3A5F"/>
                </a:solidFill>
              </a:rPr>
              <a:t>Family elder</a:t>
            </a:r>
            <a:endParaRPr lang="en-US" sz="2100" dirty="0"/>
          </a:p>
        </p:txBody>
      </p:sp>
      <p:sp>
        <p:nvSpPr>
          <p:cNvPr id="5" name="Text 3"/>
          <p:cNvSpPr/>
          <p:nvPr/>
        </p:nvSpPr>
        <p:spPr>
          <a:xfrm>
            <a:off x="1234440" y="2697480"/>
            <a:ext cx="2240280" cy="1005840"/>
          </a:xfrm>
          <a:prstGeom prst="rect">
            <a:avLst/>
          </a:prstGeom>
          <a:noFill/>
          <a:ln/>
        </p:spPr>
        <p:txBody>
          <a:bodyPr wrap="square" lIns="508" tIns="508" rIns="508" bIns="508" rtlCol="0" anchor="ctr"/>
          <a:lstStyle/>
          <a:p>
            <a:pPr algn="ctr" indent="0" marL="0">
              <a:buNone/>
            </a:pPr>
            <a:r>
              <a:rPr lang="en-US" sz="1600" dirty="0">
                <a:solidFill>
                  <a:srgbClr val="1F2937"/>
                </a:solidFill>
              </a:rPr>
              <a:t>Expected to decide important matters fairly for the whole family.</a:t>
            </a:r>
            <a:endParaRPr lang="en-US" sz="1600" dirty="0"/>
          </a:p>
        </p:txBody>
      </p:sp>
      <p:sp>
        <p:nvSpPr>
          <p:cNvPr id="6" name="Shape 4"/>
          <p:cNvSpPr/>
          <p:nvPr/>
        </p:nvSpPr>
        <p:spPr>
          <a:xfrm>
            <a:off x="4526280" y="1645920"/>
            <a:ext cx="3063240" cy="3154680"/>
          </a:xfrm>
          <a:prstGeom prst="roundRect">
            <a:avLst/>
          </a:prstGeom>
          <a:solidFill>
            <a:srgbClr val="EAF4F1"/>
          </a:solidFill>
          <a:ln w="12700">
            <a:solidFill>
              <a:srgbClr val="D8E6E3"/>
            </a:solidFill>
            <a:prstDash val="solid"/>
          </a:ln>
        </p:spPr>
      </p:sp>
      <p:sp>
        <p:nvSpPr>
          <p:cNvPr id="7" name="Text 5"/>
          <p:cNvSpPr/>
          <p:nvPr/>
        </p:nvSpPr>
        <p:spPr>
          <a:xfrm>
            <a:off x="4800600" y="1874520"/>
            <a:ext cx="2514600" cy="640080"/>
          </a:xfrm>
          <a:prstGeom prst="rect">
            <a:avLst/>
          </a:prstGeom>
          <a:noFill/>
          <a:ln/>
        </p:spPr>
        <p:txBody>
          <a:bodyPr wrap="square" lIns="0" tIns="0" rIns="0" bIns="0" rtlCol="0" anchor="ctr"/>
          <a:lstStyle/>
          <a:p>
            <a:pPr algn="ctr" indent="0" marL="0">
              <a:buNone/>
            </a:pPr>
            <a:r>
              <a:rPr lang="en-US" sz="2000" b="1" dirty="0">
                <a:solidFill>
                  <a:srgbClr val="2F6F6D"/>
                </a:solidFill>
              </a:rPr>
              <a:t>Class / student representative</a:t>
            </a:r>
            <a:endParaRPr lang="en-US" sz="2000" dirty="0"/>
          </a:p>
        </p:txBody>
      </p:sp>
      <p:sp>
        <p:nvSpPr>
          <p:cNvPr id="8" name="Text 6"/>
          <p:cNvSpPr/>
          <p:nvPr/>
        </p:nvSpPr>
        <p:spPr>
          <a:xfrm>
            <a:off x="4892040" y="2743200"/>
            <a:ext cx="2331720" cy="914400"/>
          </a:xfrm>
          <a:prstGeom prst="rect">
            <a:avLst/>
          </a:prstGeom>
          <a:noFill/>
          <a:ln/>
        </p:spPr>
        <p:txBody>
          <a:bodyPr wrap="square" lIns="508" tIns="508" rIns="508" bIns="508" rtlCol="0" anchor="ctr"/>
          <a:lstStyle/>
          <a:p>
            <a:pPr algn="ctr" indent="0" marL="0">
              <a:buNone/>
            </a:pPr>
            <a:r>
              <a:rPr lang="en-US" sz="1600" dirty="0">
                <a:solidFill>
                  <a:srgbClr val="1F2937"/>
                </a:solidFill>
              </a:rPr>
              <a:t>Expected to represent everyone, not only friends or one group.</a:t>
            </a:r>
            <a:endParaRPr lang="en-US" sz="1600" dirty="0"/>
          </a:p>
        </p:txBody>
      </p:sp>
      <p:sp>
        <p:nvSpPr>
          <p:cNvPr id="9" name="Shape 7"/>
          <p:cNvSpPr/>
          <p:nvPr/>
        </p:nvSpPr>
        <p:spPr>
          <a:xfrm>
            <a:off x="8229600" y="1645920"/>
            <a:ext cx="3063240" cy="3154680"/>
          </a:xfrm>
          <a:prstGeom prst="roundRect">
            <a:avLst/>
          </a:prstGeom>
          <a:solidFill>
            <a:srgbClr val="F0EBE4"/>
          </a:solidFill>
          <a:ln w="12700">
            <a:solidFill>
              <a:srgbClr val="E2D9CF"/>
            </a:solidFill>
            <a:prstDash val="solid"/>
          </a:ln>
        </p:spPr>
      </p:sp>
      <p:sp>
        <p:nvSpPr>
          <p:cNvPr id="10" name="Text 8"/>
          <p:cNvSpPr/>
          <p:nvPr/>
        </p:nvSpPr>
        <p:spPr>
          <a:xfrm>
            <a:off x="8732520" y="1965960"/>
            <a:ext cx="2057400" cy="411480"/>
          </a:xfrm>
          <a:prstGeom prst="rect">
            <a:avLst/>
          </a:prstGeom>
          <a:noFill/>
          <a:ln/>
        </p:spPr>
        <p:txBody>
          <a:bodyPr wrap="square" lIns="0" tIns="0" rIns="0" bIns="0" rtlCol="0" anchor="ctr"/>
          <a:lstStyle/>
          <a:p>
            <a:pPr algn="ctr" indent="0" marL="0">
              <a:buNone/>
            </a:pPr>
            <a:r>
              <a:rPr lang="en-US" sz="2100" b="1" dirty="0">
                <a:solidFill>
                  <a:srgbClr val="C7923E"/>
                </a:solidFill>
              </a:rPr>
              <a:t>The State</a:t>
            </a:r>
            <a:endParaRPr lang="en-US" sz="2100" dirty="0"/>
          </a:p>
        </p:txBody>
      </p:sp>
      <p:sp>
        <p:nvSpPr>
          <p:cNvPr id="11" name="Text 9"/>
          <p:cNvSpPr/>
          <p:nvPr/>
        </p:nvSpPr>
        <p:spPr>
          <a:xfrm>
            <a:off x="8641080" y="2697480"/>
            <a:ext cx="2240280" cy="1051560"/>
          </a:xfrm>
          <a:prstGeom prst="rect">
            <a:avLst/>
          </a:prstGeom>
          <a:noFill/>
          <a:ln/>
        </p:spPr>
        <p:txBody>
          <a:bodyPr wrap="square" lIns="508" tIns="508" rIns="508" bIns="508" rtlCol="0" anchor="ctr"/>
          <a:lstStyle/>
          <a:p>
            <a:pPr algn="ctr" indent="0" marL="0">
              <a:buNone/>
            </a:pPr>
            <a:r>
              <a:rPr lang="en-US" sz="1600" dirty="0">
                <a:solidFill>
                  <a:srgbClr val="1F2937"/>
                </a:solidFill>
              </a:rPr>
              <a:t>Represents society as a whole and becomes the repository of society’s power.</a:t>
            </a:r>
            <a:endParaRPr lang="en-US" sz="1600" dirty="0"/>
          </a:p>
        </p:txBody>
      </p:sp>
      <p:sp>
        <p:nvSpPr>
          <p:cNvPr id="12" name="Text 10"/>
          <p:cNvSpPr/>
          <p:nvPr/>
        </p:nvSpPr>
        <p:spPr>
          <a:xfrm>
            <a:off x="2011680" y="5212080"/>
            <a:ext cx="8138160" cy="640080"/>
          </a:xfrm>
          <a:prstGeom prst="rect">
            <a:avLst/>
          </a:prstGeom>
          <a:noFill/>
          <a:ln/>
        </p:spPr>
        <p:txBody>
          <a:bodyPr wrap="square" lIns="0" tIns="0" rIns="0" bIns="0" rtlCol="0" anchor="ctr"/>
          <a:lstStyle/>
          <a:p>
            <a:pPr algn="ctr" indent="0" marL="0">
              <a:buNone/>
            </a:pPr>
            <a:r>
              <a:rPr lang="en-US" sz="2100" b="1" dirty="0">
                <a:solidFill>
                  <a:srgbClr val="1F3A5F"/>
                </a:solidFill>
              </a:rPr>
              <a:t>Because its authority is superior, the State is described as sovereign.</a:t>
            </a:r>
            <a:endParaRPr lang="en-US" sz="21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The Marxist view: a different understanding of the State</a:t>
            </a:r>
            <a:endParaRPr lang="en-US" sz="2700" dirty="0"/>
          </a:p>
        </p:txBody>
      </p:sp>
      <p:sp>
        <p:nvSpPr>
          <p:cNvPr id="3" name="Shape 1"/>
          <p:cNvSpPr/>
          <p:nvPr/>
        </p:nvSpPr>
        <p:spPr>
          <a:xfrm>
            <a:off x="914400" y="1645920"/>
            <a:ext cx="4800600" cy="3977640"/>
          </a:xfrm>
          <a:prstGeom prst="roundRect">
            <a:avLst/>
          </a:prstGeom>
          <a:solidFill>
            <a:srgbClr val="EAF0F6"/>
          </a:solidFill>
          <a:ln w="12700">
            <a:solidFill>
              <a:srgbClr val="D7E1EA"/>
            </a:solidFill>
            <a:prstDash val="solid"/>
          </a:ln>
        </p:spPr>
      </p:sp>
      <p:sp>
        <p:nvSpPr>
          <p:cNvPr id="4" name="Text 2"/>
          <p:cNvSpPr/>
          <p:nvPr/>
        </p:nvSpPr>
        <p:spPr>
          <a:xfrm>
            <a:off x="1280160" y="1965960"/>
            <a:ext cx="4023360" cy="365760"/>
          </a:xfrm>
          <a:prstGeom prst="rect">
            <a:avLst/>
          </a:prstGeom>
          <a:noFill/>
          <a:ln/>
        </p:spPr>
        <p:txBody>
          <a:bodyPr wrap="square" lIns="0" tIns="0" rIns="0" bIns="0" rtlCol="0" anchor="ctr"/>
          <a:lstStyle/>
          <a:p>
            <a:pPr algn="ctr" indent="0" marL="0">
              <a:buNone/>
            </a:pPr>
            <a:r>
              <a:rPr lang="en-US" sz="1900" b="1" dirty="0">
                <a:solidFill>
                  <a:srgbClr val="1F3A5F"/>
                </a:solidFill>
              </a:rPr>
              <a:t>LIBERAL VIEW</a:t>
            </a:r>
            <a:endParaRPr lang="en-US" sz="1900" dirty="0"/>
          </a:p>
        </p:txBody>
      </p:sp>
      <p:sp>
        <p:nvSpPr>
          <p:cNvPr id="5" name="Text 3"/>
          <p:cNvSpPr/>
          <p:nvPr/>
        </p:nvSpPr>
        <p:spPr>
          <a:xfrm>
            <a:off x="1417320" y="2606040"/>
            <a:ext cx="3840480" cy="2286000"/>
          </a:xfrm>
          <a:prstGeom prst="rect">
            <a:avLst/>
          </a:prstGeom>
          <a:noFill/>
          <a:ln/>
        </p:spPr>
        <p:txBody>
          <a:bodyPr wrap="square" lIns="508" tIns="508" rIns="508" bIns="508" rtlCol="0" anchor="ctr">
            <a:normAutofit/>
          </a:bodyPr>
          <a:lstStyle/>
          <a:p>
            <a:pPr marL="203200" indent="-203200">
              <a:buSzPct val="100000"/>
              <a:buChar char="•"/>
            </a:pPr>
            <a:r>
              <a:rPr lang="en-US" sz="1800" dirty="0">
                <a:solidFill>
                  <a:srgbClr val="1F2937"/>
                </a:solidFill>
                <a:latin typeface="Aptos" pitchFamily="34" charset="0"/>
                <a:ea typeface="Aptos" pitchFamily="34" charset="-122"/>
                <a:cs typeface="Aptos" pitchFamily="34" charset="-120"/>
              </a:rPr>
              <a:t>State should represent society as a whole</a:t>
            </a:r>
            <a:endParaRPr lang="en-US" sz="1800" dirty="0"/>
          </a:p>
          <a:p>
            <a:pPr marL="203200" indent="-203200">
              <a:buSzPct val="100000"/>
              <a:buChar char="•"/>
            </a:pPr>
            <a:r>
              <a:rPr lang="en-US" sz="1800" dirty="0">
                <a:solidFill>
                  <a:srgbClr val="1F2937"/>
                </a:solidFill>
                <a:latin typeface="Aptos" pitchFamily="34" charset="0"/>
                <a:ea typeface="Aptos" pitchFamily="34" charset="-122"/>
                <a:cs typeface="Aptos" pitchFamily="34" charset="-120"/>
              </a:rPr>
              <a:t>It should reconcile different interests</a:t>
            </a:r>
            <a:endParaRPr lang="en-US" sz="1800" dirty="0"/>
          </a:p>
          <a:p>
            <a:pPr marL="203200" indent="-203200">
              <a:buSzPct val="100000"/>
              <a:buChar char="•"/>
            </a:pPr>
            <a:r>
              <a:rPr lang="en-US" sz="1800" dirty="0">
                <a:solidFill>
                  <a:srgbClr val="1F2937"/>
                </a:solidFill>
                <a:latin typeface="Aptos" pitchFamily="34" charset="0"/>
                <a:ea typeface="Aptos" pitchFamily="34" charset="-122"/>
                <a:cs typeface="Aptos" pitchFamily="34" charset="-120"/>
              </a:rPr>
              <a:t>It is expected to act impartially</a:t>
            </a:r>
            <a:endParaRPr lang="en-US" sz="1800" dirty="0"/>
          </a:p>
        </p:txBody>
      </p:sp>
      <p:sp>
        <p:nvSpPr>
          <p:cNvPr id="6" name="Shape 4"/>
          <p:cNvSpPr/>
          <p:nvPr/>
        </p:nvSpPr>
        <p:spPr>
          <a:xfrm>
            <a:off x="6446520" y="1645920"/>
            <a:ext cx="4800600" cy="3977640"/>
          </a:xfrm>
          <a:prstGeom prst="roundRect">
            <a:avLst/>
          </a:prstGeom>
          <a:solidFill>
            <a:srgbClr val="F4EDEF"/>
          </a:solidFill>
          <a:ln w="12700">
            <a:solidFill>
              <a:srgbClr val="E3CDD2"/>
            </a:solidFill>
            <a:prstDash val="solid"/>
          </a:ln>
        </p:spPr>
      </p:sp>
      <p:sp>
        <p:nvSpPr>
          <p:cNvPr id="7" name="Text 5"/>
          <p:cNvSpPr/>
          <p:nvPr/>
        </p:nvSpPr>
        <p:spPr>
          <a:xfrm>
            <a:off x="6812280" y="1965960"/>
            <a:ext cx="4023360" cy="365760"/>
          </a:xfrm>
          <a:prstGeom prst="rect">
            <a:avLst/>
          </a:prstGeom>
          <a:noFill/>
          <a:ln/>
        </p:spPr>
        <p:txBody>
          <a:bodyPr wrap="square" lIns="0" tIns="0" rIns="0" bIns="0" rtlCol="0" anchor="ctr"/>
          <a:lstStyle/>
          <a:p>
            <a:pPr algn="ctr" indent="0" marL="0">
              <a:buNone/>
            </a:pPr>
            <a:r>
              <a:rPr lang="en-US" sz="1900" b="1" dirty="0">
                <a:solidFill>
                  <a:srgbClr val="8E3B46"/>
                </a:solidFill>
              </a:rPr>
              <a:t>MARXIST VIEW</a:t>
            </a:r>
            <a:endParaRPr lang="en-US" sz="1900" dirty="0"/>
          </a:p>
        </p:txBody>
      </p:sp>
      <p:sp>
        <p:nvSpPr>
          <p:cNvPr id="8" name="Text 6"/>
          <p:cNvSpPr/>
          <p:nvPr/>
        </p:nvSpPr>
        <p:spPr>
          <a:xfrm>
            <a:off x="6949440" y="2606040"/>
            <a:ext cx="3840480" cy="2286000"/>
          </a:xfrm>
          <a:prstGeom prst="rect">
            <a:avLst/>
          </a:prstGeom>
          <a:noFill/>
          <a:ln/>
        </p:spPr>
        <p:txBody>
          <a:bodyPr wrap="square" lIns="508" tIns="508" rIns="508" bIns="508" rtlCol="0" anchor="ctr">
            <a:normAutofit/>
          </a:bodyPr>
          <a:lstStyle/>
          <a:p>
            <a:pPr marL="203200" indent="-203200">
              <a:buSzPct val="100000"/>
              <a:buChar char="•"/>
            </a:pPr>
            <a:r>
              <a:rPr lang="en-US" sz="1800" dirty="0">
                <a:solidFill>
                  <a:srgbClr val="1F2937"/>
                </a:solidFill>
                <a:latin typeface="Aptos" pitchFamily="34" charset="0"/>
                <a:ea typeface="Aptos" pitchFamily="34" charset="-122"/>
                <a:cs typeface="Aptos" pitchFamily="34" charset="-120"/>
              </a:rPr>
              <a:t>State is a class instrument</a:t>
            </a:r>
            <a:endParaRPr lang="en-US" sz="1800" dirty="0"/>
          </a:p>
          <a:p>
            <a:pPr marL="203200" indent="-203200">
              <a:buSzPct val="100000"/>
              <a:buChar char="•"/>
            </a:pPr>
            <a:r>
              <a:rPr lang="en-US" sz="1800" dirty="0">
                <a:solidFill>
                  <a:srgbClr val="1F2937"/>
                </a:solidFill>
                <a:latin typeface="Aptos" pitchFamily="34" charset="0"/>
                <a:ea typeface="Aptos" pitchFamily="34" charset="-122"/>
                <a:cs typeface="Aptos" pitchFamily="34" charset="-120"/>
              </a:rPr>
              <a:t>It serves the economically dominant class</a:t>
            </a:r>
            <a:endParaRPr lang="en-US" sz="1800" dirty="0"/>
          </a:p>
          <a:p>
            <a:pPr marL="203200" indent="-203200">
              <a:buSzPct val="100000"/>
              <a:buChar char="•"/>
            </a:pPr>
            <a:r>
              <a:rPr lang="en-US" sz="1800" dirty="0">
                <a:solidFill>
                  <a:srgbClr val="1F2937"/>
                </a:solidFill>
                <a:latin typeface="Aptos" pitchFamily="34" charset="0"/>
                <a:ea typeface="Aptos" pitchFamily="34" charset="-122"/>
                <a:cs typeface="Aptos" pitchFamily="34" charset="-120"/>
              </a:rPr>
              <a:t>Order may help preserve unequal economic relationships</a:t>
            </a:r>
            <a:endParaRPr lang="en-US" sz="18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State and society: four points to remember</a:t>
            </a:r>
            <a:endParaRPr lang="en-US" sz="2700" dirty="0"/>
          </a:p>
        </p:txBody>
      </p:sp>
      <p:sp>
        <p:nvSpPr>
          <p:cNvPr id="3" name="Shape 1"/>
          <p:cNvSpPr/>
          <p:nvPr/>
        </p:nvSpPr>
        <p:spPr>
          <a:xfrm>
            <a:off x="822960" y="1536192"/>
            <a:ext cx="530352" cy="530352"/>
          </a:xfrm>
          <a:prstGeom prst="ellipse">
            <a:avLst/>
          </a:prstGeom>
          <a:solidFill>
            <a:srgbClr val="1F3A5F"/>
          </a:solidFill>
          <a:ln w="12700">
            <a:solidFill>
              <a:srgbClr val="1F3A5F"/>
            </a:solidFill>
            <a:prstDash val="solid"/>
          </a:ln>
        </p:spPr>
      </p:sp>
      <p:sp>
        <p:nvSpPr>
          <p:cNvPr id="4" name="Text 2"/>
          <p:cNvSpPr/>
          <p:nvPr/>
        </p:nvSpPr>
        <p:spPr>
          <a:xfrm>
            <a:off x="969264" y="1645920"/>
            <a:ext cx="228600" cy="182880"/>
          </a:xfrm>
          <a:prstGeom prst="rect">
            <a:avLst/>
          </a:prstGeom>
          <a:noFill/>
          <a:ln/>
        </p:spPr>
        <p:txBody>
          <a:bodyPr wrap="square" lIns="0" tIns="0" rIns="0" bIns="0" rtlCol="0" anchor="ctr"/>
          <a:lstStyle/>
          <a:p>
            <a:pPr algn="ctr" indent="0" marL="0">
              <a:buNone/>
            </a:pPr>
            <a:r>
              <a:rPr lang="en-US" sz="1600" b="1" dirty="0">
                <a:solidFill>
                  <a:srgbClr val="FFFFFF"/>
                </a:solidFill>
              </a:rPr>
              <a:t>1</a:t>
            </a:r>
            <a:endParaRPr lang="en-US" sz="1600" dirty="0"/>
          </a:p>
        </p:txBody>
      </p:sp>
      <p:sp>
        <p:nvSpPr>
          <p:cNvPr id="5" name="Text 3"/>
          <p:cNvSpPr/>
          <p:nvPr/>
        </p:nvSpPr>
        <p:spPr>
          <a:xfrm>
            <a:off x="1554480" y="1508760"/>
            <a:ext cx="2103120" cy="320040"/>
          </a:xfrm>
          <a:prstGeom prst="rect">
            <a:avLst/>
          </a:prstGeom>
          <a:noFill/>
          <a:ln/>
        </p:spPr>
        <p:txBody>
          <a:bodyPr wrap="square" lIns="0" tIns="0" rIns="0" bIns="0" rtlCol="0" anchor="ctr"/>
          <a:lstStyle/>
          <a:p>
            <a:pPr indent="0" marL="0">
              <a:buNone/>
            </a:pPr>
            <a:r>
              <a:rPr lang="en-US" sz="1800" b="1" dirty="0">
                <a:solidFill>
                  <a:srgbClr val="1F3A5F"/>
                </a:solidFill>
              </a:rPr>
              <a:t>Society is prior</a:t>
            </a:r>
            <a:endParaRPr lang="en-US" sz="1800" dirty="0"/>
          </a:p>
        </p:txBody>
      </p:sp>
      <p:sp>
        <p:nvSpPr>
          <p:cNvPr id="6" name="Text 4"/>
          <p:cNvSpPr/>
          <p:nvPr/>
        </p:nvSpPr>
        <p:spPr>
          <a:xfrm>
            <a:off x="3657600" y="1490472"/>
            <a:ext cx="7452360" cy="603504"/>
          </a:xfrm>
          <a:prstGeom prst="rect">
            <a:avLst/>
          </a:prstGeom>
          <a:noFill/>
          <a:ln/>
        </p:spPr>
        <p:txBody>
          <a:bodyPr wrap="square" lIns="254" tIns="254" rIns="254" bIns="254" rtlCol="0" anchor="ctr">
            <a:normAutofit/>
          </a:bodyPr>
          <a:lstStyle/>
          <a:p>
            <a:pPr indent="0" marL="0">
              <a:buNone/>
            </a:pPr>
            <a:r>
              <a:rPr lang="en-US" sz="1650" dirty="0">
                <a:solidFill>
                  <a:srgbClr val="1F2937"/>
                </a:solidFill>
              </a:rPr>
              <a:t>The State is a product of society; society is natural and comes first.</a:t>
            </a:r>
            <a:endParaRPr lang="en-US" sz="1650" dirty="0"/>
          </a:p>
        </p:txBody>
      </p:sp>
      <p:sp>
        <p:nvSpPr>
          <p:cNvPr id="7" name="Shape 5"/>
          <p:cNvSpPr/>
          <p:nvPr/>
        </p:nvSpPr>
        <p:spPr>
          <a:xfrm>
            <a:off x="822960" y="2615184"/>
            <a:ext cx="530352" cy="530352"/>
          </a:xfrm>
          <a:prstGeom prst="ellipse">
            <a:avLst/>
          </a:prstGeom>
          <a:solidFill>
            <a:srgbClr val="2F6F6D"/>
          </a:solidFill>
          <a:ln w="12700">
            <a:solidFill>
              <a:srgbClr val="2F6F6D"/>
            </a:solidFill>
            <a:prstDash val="solid"/>
          </a:ln>
        </p:spPr>
      </p:sp>
      <p:sp>
        <p:nvSpPr>
          <p:cNvPr id="8" name="Text 6"/>
          <p:cNvSpPr/>
          <p:nvPr/>
        </p:nvSpPr>
        <p:spPr>
          <a:xfrm>
            <a:off x="969264" y="2724912"/>
            <a:ext cx="228600" cy="182880"/>
          </a:xfrm>
          <a:prstGeom prst="rect">
            <a:avLst/>
          </a:prstGeom>
          <a:noFill/>
          <a:ln/>
        </p:spPr>
        <p:txBody>
          <a:bodyPr wrap="square" lIns="0" tIns="0" rIns="0" bIns="0" rtlCol="0" anchor="ctr"/>
          <a:lstStyle/>
          <a:p>
            <a:pPr algn="ctr" indent="0" marL="0">
              <a:buNone/>
            </a:pPr>
            <a:r>
              <a:rPr lang="en-US" sz="1600" b="1" dirty="0">
                <a:solidFill>
                  <a:srgbClr val="FFFFFF"/>
                </a:solidFill>
              </a:rPr>
              <a:t>2</a:t>
            </a:r>
            <a:endParaRPr lang="en-US" sz="1600" dirty="0"/>
          </a:p>
        </p:txBody>
      </p:sp>
      <p:sp>
        <p:nvSpPr>
          <p:cNvPr id="9" name="Text 7"/>
          <p:cNvSpPr/>
          <p:nvPr/>
        </p:nvSpPr>
        <p:spPr>
          <a:xfrm>
            <a:off x="1554480" y="2587752"/>
            <a:ext cx="2103120" cy="320040"/>
          </a:xfrm>
          <a:prstGeom prst="rect">
            <a:avLst/>
          </a:prstGeom>
          <a:noFill/>
          <a:ln/>
        </p:spPr>
        <p:txBody>
          <a:bodyPr wrap="square" lIns="0" tIns="0" rIns="0" bIns="0" rtlCol="0" anchor="ctr"/>
          <a:lstStyle/>
          <a:p>
            <a:pPr indent="0" marL="0">
              <a:buNone/>
            </a:pPr>
            <a:r>
              <a:rPr lang="en-US" sz="1800" b="1" dirty="0">
                <a:solidFill>
                  <a:srgbClr val="1F3A5F"/>
                </a:solidFill>
              </a:rPr>
              <a:t>Society is wider</a:t>
            </a:r>
            <a:endParaRPr lang="en-US" sz="1800" dirty="0"/>
          </a:p>
        </p:txBody>
      </p:sp>
      <p:sp>
        <p:nvSpPr>
          <p:cNvPr id="10" name="Text 8"/>
          <p:cNvSpPr/>
          <p:nvPr/>
        </p:nvSpPr>
        <p:spPr>
          <a:xfrm>
            <a:off x="3657600" y="2569464"/>
            <a:ext cx="7452360" cy="603504"/>
          </a:xfrm>
          <a:prstGeom prst="rect">
            <a:avLst/>
          </a:prstGeom>
          <a:noFill/>
          <a:ln/>
        </p:spPr>
        <p:txBody>
          <a:bodyPr wrap="square" lIns="254" tIns="254" rIns="254" bIns="254" rtlCol="0" anchor="ctr">
            <a:normAutofit/>
          </a:bodyPr>
          <a:lstStyle/>
          <a:p>
            <a:pPr indent="0" marL="0">
              <a:buNone/>
            </a:pPr>
            <a:r>
              <a:rPr lang="en-US" sz="1650" dirty="0">
                <a:solidFill>
                  <a:srgbClr val="1F2937"/>
                </a:solidFill>
              </a:rPr>
              <a:t>The State covers a smaller part of individual life than society does.</a:t>
            </a:r>
            <a:endParaRPr lang="en-US" sz="1650" dirty="0"/>
          </a:p>
        </p:txBody>
      </p:sp>
      <p:sp>
        <p:nvSpPr>
          <p:cNvPr id="11" name="Shape 9"/>
          <p:cNvSpPr/>
          <p:nvPr/>
        </p:nvSpPr>
        <p:spPr>
          <a:xfrm>
            <a:off x="822960" y="3694176"/>
            <a:ext cx="530352" cy="530352"/>
          </a:xfrm>
          <a:prstGeom prst="ellipse">
            <a:avLst/>
          </a:prstGeom>
          <a:solidFill>
            <a:srgbClr val="1F3A5F"/>
          </a:solidFill>
          <a:ln w="12700">
            <a:solidFill>
              <a:srgbClr val="1F3A5F"/>
            </a:solidFill>
            <a:prstDash val="solid"/>
          </a:ln>
        </p:spPr>
      </p:sp>
      <p:sp>
        <p:nvSpPr>
          <p:cNvPr id="12" name="Text 10"/>
          <p:cNvSpPr/>
          <p:nvPr/>
        </p:nvSpPr>
        <p:spPr>
          <a:xfrm>
            <a:off x="969264" y="3803904"/>
            <a:ext cx="228600" cy="182880"/>
          </a:xfrm>
          <a:prstGeom prst="rect">
            <a:avLst/>
          </a:prstGeom>
          <a:noFill/>
          <a:ln/>
        </p:spPr>
        <p:txBody>
          <a:bodyPr wrap="square" lIns="0" tIns="0" rIns="0" bIns="0" rtlCol="0" anchor="ctr"/>
          <a:lstStyle/>
          <a:p>
            <a:pPr algn="ctr" indent="0" marL="0">
              <a:buNone/>
            </a:pPr>
            <a:r>
              <a:rPr lang="en-US" sz="1600" b="1" dirty="0">
                <a:solidFill>
                  <a:srgbClr val="FFFFFF"/>
                </a:solidFill>
              </a:rPr>
              <a:t>3</a:t>
            </a:r>
            <a:endParaRPr lang="en-US" sz="1600" dirty="0"/>
          </a:p>
        </p:txBody>
      </p:sp>
      <p:sp>
        <p:nvSpPr>
          <p:cNvPr id="13" name="Text 11"/>
          <p:cNvSpPr/>
          <p:nvPr/>
        </p:nvSpPr>
        <p:spPr>
          <a:xfrm>
            <a:off x="1554480" y="3666744"/>
            <a:ext cx="2103120" cy="320040"/>
          </a:xfrm>
          <a:prstGeom prst="rect">
            <a:avLst/>
          </a:prstGeom>
          <a:noFill/>
          <a:ln/>
        </p:spPr>
        <p:txBody>
          <a:bodyPr wrap="square" lIns="0" tIns="0" rIns="0" bIns="0" rtlCol="0" anchor="ctr"/>
          <a:lstStyle/>
          <a:p>
            <a:pPr indent="0" marL="0">
              <a:buNone/>
            </a:pPr>
            <a:r>
              <a:rPr lang="en-US" sz="1800" b="1" dirty="0">
                <a:solidFill>
                  <a:srgbClr val="1F3A5F"/>
                </a:solidFill>
              </a:rPr>
              <a:t>Power is concentrated</a:t>
            </a:r>
            <a:endParaRPr lang="en-US" sz="1800" dirty="0"/>
          </a:p>
        </p:txBody>
      </p:sp>
      <p:sp>
        <p:nvSpPr>
          <p:cNvPr id="14" name="Text 12"/>
          <p:cNvSpPr/>
          <p:nvPr/>
        </p:nvSpPr>
        <p:spPr>
          <a:xfrm>
            <a:off x="3657600" y="3648456"/>
            <a:ext cx="7452360" cy="603504"/>
          </a:xfrm>
          <a:prstGeom prst="rect">
            <a:avLst/>
          </a:prstGeom>
          <a:noFill/>
          <a:ln/>
        </p:spPr>
        <p:txBody>
          <a:bodyPr wrap="square" lIns="254" tIns="254" rIns="254" bIns="254" rtlCol="0" anchor="ctr">
            <a:normAutofit/>
          </a:bodyPr>
          <a:lstStyle/>
          <a:p>
            <a:pPr indent="0" marL="0">
              <a:buNone/>
            </a:pPr>
            <a:r>
              <a:rPr lang="en-US" sz="1650" dirty="0">
                <a:solidFill>
                  <a:srgbClr val="1F2937"/>
                </a:solidFill>
              </a:rPr>
              <a:t>The State emerges from society but becomes the repository of society’s power.</a:t>
            </a:r>
            <a:endParaRPr lang="en-US" sz="1650" dirty="0"/>
          </a:p>
        </p:txBody>
      </p:sp>
      <p:sp>
        <p:nvSpPr>
          <p:cNvPr id="15" name="Shape 13"/>
          <p:cNvSpPr/>
          <p:nvPr/>
        </p:nvSpPr>
        <p:spPr>
          <a:xfrm>
            <a:off x="822960" y="4773168"/>
            <a:ext cx="530352" cy="530352"/>
          </a:xfrm>
          <a:prstGeom prst="ellipse">
            <a:avLst/>
          </a:prstGeom>
          <a:solidFill>
            <a:srgbClr val="2F6F6D"/>
          </a:solidFill>
          <a:ln w="12700">
            <a:solidFill>
              <a:srgbClr val="2F6F6D"/>
            </a:solidFill>
            <a:prstDash val="solid"/>
          </a:ln>
        </p:spPr>
      </p:sp>
      <p:sp>
        <p:nvSpPr>
          <p:cNvPr id="16" name="Text 14"/>
          <p:cNvSpPr/>
          <p:nvPr/>
        </p:nvSpPr>
        <p:spPr>
          <a:xfrm>
            <a:off x="969264" y="4882896"/>
            <a:ext cx="228600" cy="182880"/>
          </a:xfrm>
          <a:prstGeom prst="rect">
            <a:avLst/>
          </a:prstGeom>
          <a:noFill/>
          <a:ln/>
        </p:spPr>
        <p:txBody>
          <a:bodyPr wrap="square" lIns="0" tIns="0" rIns="0" bIns="0" rtlCol="0" anchor="ctr"/>
          <a:lstStyle/>
          <a:p>
            <a:pPr algn="ctr" indent="0" marL="0">
              <a:buNone/>
            </a:pPr>
            <a:r>
              <a:rPr lang="en-US" sz="1600" b="1" dirty="0">
                <a:solidFill>
                  <a:srgbClr val="FFFFFF"/>
                </a:solidFill>
              </a:rPr>
              <a:t>4</a:t>
            </a:r>
            <a:endParaRPr lang="en-US" sz="1600" dirty="0"/>
          </a:p>
        </p:txBody>
      </p:sp>
      <p:sp>
        <p:nvSpPr>
          <p:cNvPr id="17" name="Text 15"/>
          <p:cNvSpPr/>
          <p:nvPr/>
        </p:nvSpPr>
        <p:spPr>
          <a:xfrm>
            <a:off x="1554480" y="4745736"/>
            <a:ext cx="2103120" cy="320040"/>
          </a:xfrm>
          <a:prstGeom prst="rect">
            <a:avLst/>
          </a:prstGeom>
          <a:noFill/>
          <a:ln/>
        </p:spPr>
        <p:txBody>
          <a:bodyPr wrap="square" lIns="0" tIns="0" rIns="0" bIns="0" rtlCol="0" anchor="ctr"/>
          <a:lstStyle/>
          <a:p>
            <a:pPr indent="0" marL="0">
              <a:buNone/>
            </a:pPr>
            <a:r>
              <a:rPr lang="en-US" sz="1800" b="1" dirty="0">
                <a:solidFill>
                  <a:srgbClr val="1F3A5F"/>
                </a:solidFill>
              </a:rPr>
              <a:t>Acceptance matters</a:t>
            </a:r>
            <a:endParaRPr lang="en-US" sz="1800" dirty="0"/>
          </a:p>
        </p:txBody>
      </p:sp>
      <p:sp>
        <p:nvSpPr>
          <p:cNvPr id="18" name="Text 16"/>
          <p:cNvSpPr/>
          <p:nvPr/>
        </p:nvSpPr>
        <p:spPr>
          <a:xfrm>
            <a:off x="3657600" y="4727448"/>
            <a:ext cx="7452360" cy="603504"/>
          </a:xfrm>
          <a:prstGeom prst="rect">
            <a:avLst/>
          </a:prstGeom>
          <a:noFill/>
          <a:ln/>
        </p:spPr>
        <p:txBody>
          <a:bodyPr wrap="square" lIns="254" tIns="254" rIns="254" bIns="254" rtlCol="0" anchor="ctr">
            <a:normAutofit/>
          </a:bodyPr>
          <a:lstStyle/>
          <a:p>
            <a:pPr indent="0" marL="0">
              <a:buNone/>
            </a:pPr>
            <a:r>
              <a:rPr lang="en-US" sz="1650" dirty="0">
                <a:solidFill>
                  <a:srgbClr val="1F2937"/>
                </a:solidFill>
              </a:rPr>
              <a:t>The State must appear as a general power representing reconciled interests.</a:t>
            </a:r>
            <a:endParaRPr lang="en-US" sz="1650" dirty="0"/>
          </a:p>
        </p:txBody>
      </p:sp>
      <p:sp>
        <p:nvSpPr>
          <p:cNvPr id="19" name="Text 17"/>
          <p:cNvSpPr/>
          <p:nvPr/>
        </p:nvSpPr>
        <p:spPr>
          <a:xfrm>
            <a:off x="1371600" y="5870448"/>
            <a:ext cx="9418320" cy="457200"/>
          </a:xfrm>
          <a:prstGeom prst="rect">
            <a:avLst/>
          </a:prstGeom>
          <a:noFill/>
          <a:ln/>
        </p:spPr>
        <p:txBody>
          <a:bodyPr wrap="square" lIns="0" tIns="0" rIns="0" bIns="0" rtlCol="0" anchor="ctr"/>
          <a:lstStyle/>
          <a:p>
            <a:pPr algn="ctr" indent="0" marL="0">
              <a:buNone/>
            </a:pPr>
            <a:r>
              <a:rPr lang="en-US" sz="1800" b="1" dirty="0">
                <a:solidFill>
                  <a:srgbClr val="C7923E"/>
                </a:solidFill>
              </a:rPr>
              <a:t>The laws of the State have primacy over other social rules and regulations.</a:t>
            </a:r>
            <a:endParaRPr lang="en-US" sz="18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lIns="0" tIns="0" rIns="0" bIns="0" rtlCol="0" anchor="ctr"/>
          <a:lstStyle/>
          <a:p>
            <a:pPr indent="0" marL="0">
              <a:buNone/>
            </a:pPr>
            <a:r>
              <a:rPr lang="en-US" sz="2700" b="1" dirty="0">
                <a:solidFill>
                  <a:srgbClr val="1F3A5F"/>
                </a:solidFill>
                <a:latin typeface="Aptos Display" pitchFamily="34" charset="0"/>
                <a:ea typeface="Aptos Display" pitchFamily="34" charset="-122"/>
                <a:cs typeface="Aptos Display" pitchFamily="34" charset="-120"/>
              </a:rPr>
              <a:t>How is State power organised today?</a:t>
            </a:r>
            <a:endParaRPr lang="en-US" sz="2700" dirty="0"/>
          </a:p>
        </p:txBody>
      </p:sp>
      <p:sp>
        <p:nvSpPr>
          <p:cNvPr id="3" name="Text 1"/>
          <p:cNvSpPr/>
          <p:nvPr/>
        </p:nvSpPr>
        <p:spPr>
          <a:xfrm>
            <a:off x="658368" y="1078992"/>
            <a:ext cx="10607040" cy="320040"/>
          </a:xfrm>
          <a:prstGeom prst="rect">
            <a:avLst/>
          </a:prstGeom>
          <a:noFill/>
          <a:ln/>
        </p:spPr>
        <p:txBody>
          <a:bodyPr wrap="square" lIns="0" tIns="0" rIns="0" bIns="0" rtlCol="0" anchor="ctr"/>
          <a:lstStyle/>
          <a:p>
            <a:pPr indent="0" marL="0">
              <a:buNone/>
            </a:pPr>
            <a:r>
              <a:rPr lang="en-US" sz="1300" dirty="0">
                <a:solidFill>
                  <a:srgbClr val="5B6470"/>
                </a:solidFill>
                <a:latin typeface="Aptos" pitchFamily="34" charset="0"/>
                <a:ea typeface="Aptos" pitchFamily="34" charset="-122"/>
                <a:cs typeface="Aptos" pitchFamily="34" charset="-120"/>
              </a:rPr>
              <a:t>Through the constitution and the government.</a:t>
            </a:r>
            <a:endParaRPr lang="en-US" sz="1300" dirty="0"/>
          </a:p>
        </p:txBody>
      </p:sp>
      <p:sp>
        <p:nvSpPr>
          <p:cNvPr id="4" name="Shape 2"/>
          <p:cNvSpPr/>
          <p:nvPr/>
        </p:nvSpPr>
        <p:spPr>
          <a:xfrm>
            <a:off x="868680" y="1965960"/>
            <a:ext cx="2926080" cy="2514600"/>
          </a:xfrm>
          <a:prstGeom prst="roundRect">
            <a:avLst/>
          </a:prstGeom>
          <a:solidFill>
            <a:srgbClr val="F0EBE4"/>
          </a:solidFill>
          <a:ln w="12700">
            <a:solidFill>
              <a:srgbClr val="E2D9CF"/>
            </a:solidFill>
            <a:prstDash val="solid"/>
          </a:ln>
        </p:spPr>
      </p:sp>
      <p:sp>
        <p:nvSpPr>
          <p:cNvPr id="5" name="Text 3"/>
          <p:cNvSpPr/>
          <p:nvPr/>
        </p:nvSpPr>
        <p:spPr>
          <a:xfrm>
            <a:off x="1417320" y="2331720"/>
            <a:ext cx="1828800" cy="411480"/>
          </a:xfrm>
          <a:prstGeom prst="rect">
            <a:avLst/>
          </a:prstGeom>
          <a:noFill/>
          <a:ln/>
        </p:spPr>
        <p:txBody>
          <a:bodyPr wrap="square" lIns="0" tIns="0" rIns="0" bIns="0" rtlCol="0" anchor="ctr"/>
          <a:lstStyle/>
          <a:p>
            <a:pPr algn="ctr" indent="0" marL="0">
              <a:buNone/>
            </a:pPr>
            <a:r>
              <a:rPr lang="en-US" sz="2400" b="1" dirty="0">
                <a:solidFill>
                  <a:srgbClr val="C7923E"/>
                </a:solidFill>
              </a:rPr>
              <a:t>STATE</a:t>
            </a:r>
            <a:endParaRPr lang="en-US" sz="2400" dirty="0"/>
          </a:p>
        </p:txBody>
      </p:sp>
      <p:sp>
        <p:nvSpPr>
          <p:cNvPr id="6" name="Text 4"/>
          <p:cNvSpPr/>
          <p:nvPr/>
        </p:nvSpPr>
        <p:spPr>
          <a:xfrm>
            <a:off x="1234440" y="3063240"/>
            <a:ext cx="2194560" cy="548640"/>
          </a:xfrm>
          <a:prstGeom prst="rect">
            <a:avLst/>
          </a:prstGeom>
          <a:noFill/>
          <a:ln/>
        </p:spPr>
        <p:txBody>
          <a:bodyPr wrap="square" lIns="0" tIns="0" rIns="0" bIns="0" rtlCol="0" anchor="ctr"/>
          <a:lstStyle/>
          <a:p>
            <a:pPr algn="ctr" indent="0" marL="0">
              <a:buNone/>
            </a:pPr>
            <a:r>
              <a:rPr lang="en-US" sz="1600" dirty="0">
                <a:solidFill>
                  <a:srgbClr val="1F2937"/>
                </a:solidFill>
              </a:rPr>
              <a:t>Source of political power</a:t>
            </a:r>
            <a:endParaRPr lang="en-US" sz="1600" dirty="0"/>
          </a:p>
        </p:txBody>
      </p:sp>
      <p:sp>
        <p:nvSpPr>
          <p:cNvPr id="7" name="Shape 5"/>
          <p:cNvSpPr/>
          <p:nvPr/>
        </p:nvSpPr>
        <p:spPr>
          <a:xfrm>
            <a:off x="3977640" y="2697480"/>
            <a:ext cx="914400" cy="868680"/>
          </a:xfrm>
          <a:prstGeom prst="chevron">
            <a:avLst/>
          </a:prstGeom>
          <a:solidFill>
            <a:srgbClr val="1F3A5F"/>
          </a:solidFill>
          <a:ln w="12700">
            <a:solidFill>
              <a:srgbClr val="1F3A5F"/>
            </a:solidFill>
            <a:prstDash val="solid"/>
          </a:ln>
        </p:spPr>
      </p:sp>
      <p:sp>
        <p:nvSpPr>
          <p:cNvPr id="8" name="Shape 6"/>
          <p:cNvSpPr/>
          <p:nvPr/>
        </p:nvSpPr>
        <p:spPr>
          <a:xfrm>
            <a:off x="5074920" y="1965960"/>
            <a:ext cx="2926080" cy="2514600"/>
          </a:xfrm>
          <a:prstGeom prst="roundRect">
            <a:avLst/>
          </a:prstGeom>
          <a:solidFill>
            <a:srgbClr val="EAF0F6"/>
          </a:solidFill>
          <a:ln w="12700">
            <a:solidFill>
              <a:srgbClr val="D7E1EA"/>
            </a:solidFill>
            <a:prstDash val="solid"/>
          </a:ln>
        </p:spPr>
      </p:sp>
      <p:sp>
        <p:nvSpPr>
          <p:cNvPr id="9" name="Text 7"/>
          <p:cNvSpPr/>
          <p:nvPr/>
        </p:nvSpPr>
        <p:spPr>
          <a:xfrm>
            <a:off x="5349240" y="2331720"/>
            <a:ext cx="2377440" cy="411480"/>
          </a:xfrm>
          <a:prstGeom prst="rect">
            <a:avLst/>
          </a:prstGeom>
          <a:noFill/>
          <a:ln/>
        </p:spPr>
        <p:txBody>
          <a:bodyPr wrap="square" lIns="0" tIns="0" rIns="0" bIns="0" rtlCol="0" anchor="ctr"/>
          <a:lstStyle/>
          <a:p>
            <a:pPr algn="ctr" indent="0" marL="0">
              <a:buNone/>
            </a:pPr>
            <a:r>
              <a:rPr lang="en-US" sz="2100" b="1" dirty="0">
                <a:solidFill>
                  <a:srgbClr val="1F3A5F"/>
                </a:solidFill>
              </a:rPr>
              <a:t>CONSTITUTION</a:t>
            </a:r>
            <a:endParaRPr lang="en-US" sz="2100" dirty="0"/>
          </a:p>
        </p:txBody>
      </p:sp>
      <p:sp>
        <p:nvSpPr>
          <p:cNvPr id="10" name="Text 8"/>
          <p:cNvSpPr/>
          <p:nvPr/>
        </p:nvSpPr>
        <p:spPr>
          <a:xfrm>
            <a:off x="5440680" y="2971800"/>
            <a:ext cx="2194560" cy="914400"/>
          </a:xfrm>
          <a:prstGeom prst="rect">
            <a:avLst/>
          </a:prstGeom>
          <a:noFill/>
          <a:ln/>
        </p:spPr>
        <p:txBody>
          <a:bodyPr wrap="square" lIns="381" tIns="381" rIns="381" bIns="381" rtlCol="0" anchor="ctr"/>
          <a:lstStyle/>
          <a:p>
            <a:pPr algn="ctr" indent="0" marL="0">
              <a:buNone/>
            </a:pPr>
            <a:r>
              <a:rPr lang="en-US" sz="1500" dirty="0">
                <a:solidFill>
                  <a:srgbClr val="1F2937"/>
                </a:solidFill>
              </a:rPr>
              <a:t>Defines scope, limits, rights, obligations and organs of power</a:t>
            </a:r>
            <a:endParaRPr lang="en-US" sz="1500" dirty="0"/>
          </a:p>
        </p:txBody>
      </p:sp>
      <p:sp>
        <p:nvSpPr>
          <p:cNvPr id="11" name="Shape 9"/>
          <p:cNvSpPr/>
          <p:nvPr/>
        </p:nvSpPr>
        <p:spPr>
          <a:xfrm>
            <a:off x="8183880" y="2697480"/>
            <a:ext cx="914400" cy="868680"/>
          </a:xfrm>
          <a:prstGeom prst="chevron">
            <a:avLst/>
          </a:prstGeom>
          <a:solidFill>
            <a:srgbClr val="2F6F6D"/>
          </a:solidFill>
          <a:ln w="12700">
            <a:solidFill>
              <a:srgbClr val="2F6F6D"/>
            </a:solidFill>
            <a:prstDash val="solid"/>
          </a:ln>
        </p:spPr>
      </p:sp>
      <p:sp>
        <p:nvSpPr>
          <p:cNvPr id="12" name="Shape 10"/>
          <p:cNvSpPr/>
          <p:nvPr/>
        </p:nvSpPr>
        <p:spPr>
          <a:xfrm>
            <a:off x="9281160" y="1965960"/>
            <a:ext cx="2011680" cy="2514600"/>
          </a:xfrm>
          <a:prstGeom prst="roundRect">
            <a:avLst/>
          </a:prstGeom>
          <a:solidFill>
            <a:srgbClr val="EAF4F1"/>
          </a:solidFill>
          <a:ln w="12700">
            <a:solidFill>
              <a:srgbClr val="D8E6E3"/>
            </a:solidFill>
            <a:prstDash val="solid"/>
          </a:ln>
        </p:spPr>
      </p:sp>
      <p:sp>
        <p:nvSpPr>
          <p:cNvPr id="13" name="Text 11"/>
          <p:cNvSpPr/>
          <p:nvPr/>
        </p:nvSpPr>
        <p:spPr>
          <a:xfrm>
            <a:off x="9464040" y="2331720"/>
            <a:ext cx="1645920" cy="411480"/>
          </a:xfrm>
          <a:prstGeom prst="rect">
            <a:avLst/>
          </a:prstGeom>
          <a:noFill/>
          <a:ln/>
        </p:spPr>
        <p:txBody>
          <a:bodyPr wrap="square" lIns="0" tIns="0" rIns="0" bIns="0" rtlCol="0" anchor="ctr"/>
          <a:lstStyle/>
          <a:p>
            <a:pPr algn="ctr" indent="0" marL="0">
              <a:buNone/>
            </a:pPr>
            <a:r>
              <a:rPr lang="en-US" sz="1800" b="1" dirty="0">
                <a:solidFill>
                  <a:srgbClr val="2F6F6D"/>
                </a:solidFill>
              </a:rPr>
              <a:t>GOVERNMENT</a:t>
            </a:r>
            <a:endParaRPr lang="en-US" sz="1800" dirty="0"/>
          </a:p>
        </p:txBody>
      </p:sp>
      <p:sp>
        <p:nvSpPr>
          <p:cNvPr id="14" name="Text 12"/>
          <p:cNvSpPr/>
          <p:nvPr/>
        </p:nvSpPr>
        <p:spPr>
          <a:xfrm>
            <a:off x="9555480" y="2999232"/>
            <a:ext cx="1463040" cy="731520"/>
          </a:xfrm>
          <a:prstGeom prst="rect">
            <a:avLst/>
          </a:prstGeom>
          <a:noFill/>
          <a:ln/>
        </p:spPr>
        <p:txBody>
          <a:bodyPr wrap="square" lIns="381" tIns="381" rIns="381" bIns="381" rtlCol="0" anchor="ctr"/>
          <a:lstStyle/>
          <a:p>
            <a:pPr algn="ctr" indent="0" marL="0">
              <a:buNone/>
            </a:pPr>
            <a:r>
              <a:rPr lang="en-US" sz="1500" dirty="0">
                <a:solidFill>
                  <a:srgbClr val="1F2937"/>
                </a:solidFill>
              </a:rPr>
              <a:t>Runs State power day to day</a:t>
            </a:r>
            <a:endParaRPr lang="en-US" sz="1500" dirty="0"/>
          </a:p>
        </p:txBody>
      </p:sp>
      <p:sp>
        <p:nvSpPr>
          <p:cNvPr id="15" name="Text 13"/>
          <p:cNvSpPr/>
          <p:nvPr/>
        </p:nvSpPr>
        <p:spPr>
          <a:xfrm>
            <a:off x="1920240" y="5074920"/>
            <a:ext cx="8229600" cy="640080"/>
          </a:xfrm>
          <a:prstGeom prst="rect">
            <a:avLst/>
          </a:prstGeom>
          <a:noFill/>
          <a:ln/>
        </p:spPr>
        <p:txBody>
          <a:bodyPr wrap="square" lIns="0" tIns="0" rIns="0" bIns="0" rtlCol="0" anchor="ctr"/>
          <a:lstStyle/>
          <a:p>
            <a:pPr algn="ctr" indent="0" marL="0">
              <a:buNone/>
            </a:pPr>
            <a:r>
              <a:rPr lang="en-US" sz="2000" b="1" dirty="0">
                <a:solidFill>
                  <a:srgbClr val="1F2937"/>
                </a:solidFill>
              </a:rPr>
              <a:t>Government works through the legislature, executive and judiciary.</a:t>
            </a:r>
            <a:endParaRPr lang="en-US" sz="2000" dirty="0"/>
          </a:p>
        </p:txBody>
      </p:sp>
      <p:sp>
        <p:nvSpPr>
          <p:cNvPr id="25" name="Slide Number Placeholder 0"/>
          <p:cNvSpPr>
            <a:spLocks noGrp="1"/>
          </p:cNvSpPr>
          <p:nvPr>
            <p:ph type="sldNum" sz="quarter" idx="4294967295"/>
          </p:nvPr>
        </p:nvSpPr>
        <p:spPr>
          <a:xfrm>
            <a:off x="11722608" y="6473952"/>
            <a:ext cx="228600" cy="182880"/>
          </a:xfrm>
          <a:prstGeom prst="rect">
            <a:avLst/>
          </a:prstGeom>
          <a:extLst>
            <a:ext uri="{C572A759-6A51-4108-AA02-DFA0A04FC94B}">
              <ma14:wrappingTextBoxFlag xmlns:ma14="http://schemas.microsoft.com/office/mac/drawingml/2011/main" val="0"/>
            </a:ext>
          </a:extLst>
        </p:spPr>
        <p:txBody>
          <a:bodyPr/>
          <a:lstStyle>
            <a:lvl1pPr>
              <a:defRPr sz="950">
                <a:solidFill>
                  <a:srgbClr val="6B7280"/>
                </a:solidFill>
                <a:latin typeface="Aptos"/>
                <a:ea typeface="Aptos"/>
                <a:cs typeface="Aptos"/>
              </a:defRPr>
            </a:lvl1pPr>
          </a:lstStyle>
          <a:p>
            <a:pPr algn="r"/>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Pandu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Idea and Concept of the State</dc:title>
  <dc:subject>Introduction to Political Theory - Idea and Concept of the State</dc:subject>
  <dc:creator>OpenAI</dc:creator>
  <cp:lastModifiedBy>OpenAI</cp:lastModifiedBy>
  <cp:revision>1</cp:revision>
  <dcterms:created xsi:type="dcterms:W3CDTF">2026-08-30T15:24:45Z</dcterms:created>
  <dcterms:modified xsi:type="dcterms:W3CDTF">2026-08-30T15:24:45Z</dcterms:modified>
</cp:coreProperties>
</file>