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1" r:id="rId18"/>
  </p:sldIdLst>
  <p:sldSz cx="12191365" cy="6858000"/>
  <p:notesSz cx="6858000" cy="1219136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20" Type="http://schemas.openxmlformats.org/officeDocument/2006/relationships/viewProps" Target="viewProps.xml"/><Relationship Id="rId2" Type="http://schemas.openxmlformats.org/officeDocument/2006/relationships/theme" Target="theme/theme1.xml"/><Relationship Id="rId19" Type="http://schemas.openxmlformats.org/officeDocument/2006/relationships/presProps" Target="presProps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324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E7C7B"/>
          </a:solidFill>
          <a:ln w="12700">
            <a:solidFill>
              <a:srgbClr val="0E7C7B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37160" y="6355080"/>
            <a:ext cx="3840480" cy="146304"/>
          </a:xfrm>
          <a:prstGeom prst="rect">
            <a:avLst/>
          </a:prstGeom>
          <a:solidFill>
            <a:srgbClr val="F2B134"/>
          </a:solidFill>
          <a:ln w="12700">
            <a:solidFill>
              <a:srgbClr val="F2B134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85800" y="1280160"/>
            <a:ext cx="6812280" cy="150876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4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Research Objectives</a:t>
            </a:r>
            <a:endParaRPr lang="en-US" sz="4000" dirty="0"/>
          </a:p>
          <a:p>
            <a:pPr marL="0" indent="0">
              <a:buNone/>
            </a:pPr>
            <a:r>
              <a:rPr lang="en-US" sz="4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and Research Questions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749808" y="2971800"/>
            <a:ext cx="658368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DDE7F0"/>
                </a:solidFill>
              </a:rPr>
              <a:t>A simple beginner-friendly guide for PG 1st Semester Political Science</a:t>
            </a:r>
            <a:endParaRPr lang="en-US" sz="1700" dirty="0"/>
          </a:p>
        </p:txBody>
      </p:sp>
      <p:sp>
        <p:nvSpPr>
          <p:cNvPr id="6" name="Shape 4"/>
          <p:cNvSpPr/>
          <p:nvPr/>
        </p:nvSpPr>
        <p:spPr>
          <a:xfrm>
            <a:off x="758952" y="3493008"/>
            <a:ext cx="4114800" cy="0"/>
          </a:xfrm>
          <a:prstGeom prst="line">
            <a:avLst/>
          </a:prstGeom>
          <a:noFill/>
          <a:ln w="50800">
            <a:solidFill>
              <a:srgbClr val="F2B134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7818120" y="1325880"/>
            <a:ext cx="2971800" cy="3474720"/>
          </a:xfrm>
          <a:prstGeom prst="roundRect">
            <a:avLst>
              <a:gd name="adj" fmla="val 2462"/>
            </a:avLst>
          </a:prstGeom>
          <a:solidFill>
            <a:srgbClr val="F4FAFA"/>
          </a:solidFill>
          <a:ln w="12700">
            <a:solidFill>
              <a:srgbClr val="F4FAF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046720" y="1645920"/>
            <a:ext cx="2514600" cy="731520"/>
          </a:xfrm>
          <a:prstGeom prst="rect">
            <a:avLst/>
          </a:prstGeom>
          <a:noFill/>
        </p:spPr>
        <p:txBody>
          <a:bodyPr wrap="square" lIns="762" tIns="762" rIns="762" bIns="762" rtlCol="0" anchor="t">
            <a:normAutofit/>
          </a:bodyPr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1632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Topic → Problem → Gap → Aim → Objectives → Questions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8046720" y="2834640"/>
            <a:ext cx="2514600" cy="1051560"/>
          </a:xfrm>
          <a:prstGeom prst="rect">
            <a:avLst/>
          </a:prstGeom>
          <a:noFill/>
        </p:spPr>
        <p:txBody>
          <a:bodyPr wrap="square" lIns="762" tIns="762" rIns="762" bIns="762" rtlCol="0" anchor="t">
            <a:normAutofit/>
          </a:bodyPr>
          <a:lstStyle/>
          <a:p>
            <a:pPr marL="0" indent="0" algn="ctr">
              <a:buNone/>
            </a:pPr>
            <a:r>
              <a:rPr lang="en-US" sz="1500" dirty="0">
                <a:solidFill>
                  <a:srgbClr val="24344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 this class, we learn how to turn a general idea into clear research direction.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E7C7B"/>
          </a:solidFill>
          <a:ln w="12700">
            <a:solidFill>
              <a:srgbClr val="0E7C7B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1658600" y="182880"/>
            <a:ext cx="347472" cy="6492240"/>
          </a:xfrm>
          <a:prstGeom prst="rect">
            <a:avLst/>
          </a:prstGeom>
          <a:solidFill>
            <a:srgbClr val="F6EBD2"/>
          </a:solidFill>
          <a:ln w="12700">
            <a:solidFill>
              <a:srgbClr val="F6EBD2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384048"/>
            <a:ext cx="1078992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6324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Difference Between Objectives and Questions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530352" y="868680"/>
            <a:ext cx="1042416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i="1" dirty="0">
                <a:solidFill>
                  <a:srgbClr val="64748B"/>
                </a:solidFill>
              </a:rPr>
              <a:t>They are partners, not competitors. Objectives say what you will do; questions ask what you will answer.</a:t>
            </a:r>
            <a:endParaRPr lang="en-US" sz="1250" dirty="0"/>
          </a:p>
        </p:txBody>
      </p:sp>
      <p:sp>
        <p:nvSpPr>
          <p:cNvPr id="6" name="Text 4"/>
          <p:cNvSpPr/>
          <p:nvPr/>
        </p:nvSpPr>
        <p:spPr>
          <a:xfrm>
            <a:off x="11137392" y="6382512"/>
            <a:ext cx="50292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0E7C7B"/>
                </a:solidFill>
              </a:rPr>
              <a:t>09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777240" y="1371600"/>
            <a:ext cx="5257800" cy="4480560"/>
          </a:xfrm>
          <a:prstGeom prst="roundRect">
            <a:avLst>
              <a:gd name="adj" fmla="val 1633"/>
            </a:avLst>
          </a:prstGeom>
          <a:solidFill>
            <a:srgbClr val="EAF4F4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6172200" y="1371600"/>
            <a:ext cx="5257800" cy="4480560"/>
          </a:xfrm>
          <a:prstGeom prst="roundRect">
            <a:avLst>
              <a:gd name="adj" fmla="val 1633"/>
            </a:avLst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005840" y="1691640"/>
            <a:ext cx="4754880" cy="320040"/>
          </a:xfrm>
          <a:prstGeom prst="rect">
            <a:avLst/>
          </a:prstGeom>
          <a:noFill/>
        </p:spPr>
        <p:txBody>
          <a:bodyPr wrap="square" lIns="762" tIns="762" rIns="762" bIns="762" rtlCol="0" anchor="t">
            <a:normAutofit/>
          </a:bodyPr>
          <a:lstStyle/>
          <a:p>
            <a:pPr marL="0" indent="0" algn="ctr">
              <a:buNone/>
            </a:pPr>
            <a:r>
              <a:rPr lang="en-US" sz="2300" b="1" dirty="0">
                <a:solidFill>
                  <a:srgbClr val="0E7C7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Research Objective</a:t>
            </a:r>
            <a:endParaRPr lang="en-US" sz="2300" dirty="0"/>
          </a:p>
        </p:txBody>
      </p:sp>
      <p:sp>
        <p:nvSpPr>
          <p:cNvPr id="10" name="Text 8"/>
          <p:cNvSpPr/>
          <p:nvPr/>
        </p:nvSpPr>
        <p:spPr>
          <a:xfrm>
            <a:off x="6400800" y="1691640"/>
            <a:ext cx="4754880" cy="320040"/>
          </a:xfrm>
          <a:prstGeom prst="rect">
            <a:avLst/>
          </a:prstGeom>
          <a:noFill/>
        </p:spPr>
        <p:txBody>
          <a:bodyPr wrap="square" lIns="762" tIns="762" rIns="762" bIns="762" rtlCol="0" anchor="t">
            <a:normAutofit/>
          </a:bodyPr>
          <a:lstStyle/>
          <a:p>
            <a:pPr marL="0" indent="0" algn="ctr">
              <a:buNone/>
            </a:pPr>
            <a:r>
              <a:rPr lang="en-US" sz="2300" b="1" dirty="0">
                <a:solidFill>
                  <a:srgbClr val="1632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Research Question</a:t>
            </a:r>
            <a:endParaRPr lang="en-US" sz="2300" dirty="0"/>
          </a:p>
        </p:txBody>
      </p:sp>
      <p:sp>
        <p:nvSpPr>
          <p:cNvPr id="11" name="Text 9"/>
          <p:cNvSpPr/>
          <p:nvPr/>
        </p:nvSpPr>
        <p:spPr>
          <a:xfrm>
            <a:off x="1143000" y="2331720"/>
            <a:ext cx="4572000" cy="1645920"/>
          </a:xfrm>
          <a:prstGeom prst="rect">
            <a:avLst/>
          </a:prstGeom>
          <a:noFill/>
        </p:spPr>
        <p:txBody>
          <a:bodyPr wrap="square" lIns="762" tIns="762" rIns="762" bIns="762" rtlCol="0" anchor="t">
            <a:normAutofit/>
          </a:bodyPr>
          <a:lstStyle/>
          <a:p>
            <a:pPr marL="0" indent="0" algn="ctr">
              <a:buNone/>
            </a:pPr>
            <a:r>
              <a:rPr lang="en-US" sz="1800" dirty="0">
                <a:solidFill>
                  <a:srgbClr val="24344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statement beginning with an action verb.</a:t>
            </a:r>
            <a:endParaRPr lang="en-US" sz="1800" dirty="0"/>
          </a:p>
          <a:p>
            <a:pPr marL="0" indent="0" algn="ctr">
              <a:buNone/>
            </a:pPr>
            <a:endParaRPr lang="en-US" sz="1800" dirty="0"/>
          </a:p>
          <a:p>
            <a:pPr marL="0" indent="0" algn="ctr">
              <a:buNone/>
            </a:pPr>
            <a:r>
              <a:rPr lang="en-US" sz="1800" dirty="0">
                <a:solidFill>
                  <a:srgbClr val="24344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Example: To identify the reasons for low youth turnout in municipal elections.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6537960" y="2331720"/>
            <a:ext cx="4572000" cy="1645920"/>
          </a:xfrm>
          <a:prstGeom prst="rect">
            <a:avLst/>
          </a:prstGeom>
          <a:noFill/>
        </p:spPr>
        <p:txBody>
          <a:bodyPr wrap="square" lIns="762" tIns="762" rIns="762" bIns="762" rtlCol="0" anchor="t">
            <a:normAutofit/>
          </a:bodyPr>
          <a:lstStyle/>
          <a:p>
            <a:pPr marL="0" indent="0" algn="ctr">
              <a:buNone/>
            </a:pPr>
            <a:r>
              <a:rPr lang="en-US" sz="1800" dirty="0">
                <a:solidFill>
                  <a:srgbClr val="24344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question beginning with what, why, how, to what extent, etc.</a:t>
            </a:r>
            <a:endParaRPr lang="en-US" sz="1800" dirty="0"/>
          </a:p>
          <a:p>
            <a:pPr marL="0" indent="0" algn="ctr">
              <a:buNone/>
            </a:pPr>
            <a:endParaRPr lang="en-US" sz="1800" dirty="0"/>
          </a:p>
          <a:p>
            <a:pPr marL="0" indent="0" algn="ctr">
              <a:buNone/>
            </a:pPr>
            <a:r>
              <a:rPr lang="en-US" sz="1800" dirty="0">
                <a:solidFill>
                  <a:srgbClr val="24344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Example: What are the reasons for low youth turnout in municipal elections?</a:t>
            </a:r>
            <a:endParaRPr lang="en-US" sz="1800" dirty="0"/>
          </a:p>
        </p:txBody>
      </p:sp>
      <p:sp>
        <p:nvSpPr>
          <p:cNvPr id="13" name="Shape 11"/>
          <p:cNvSpPr/>
          <p:nvPr/>
        </p:nvSpPr>
        <p:spPr>
          <a:xfrm>
            <a:off x="5623560" y="2971800"/>
            <a:ext cx="521208" cy="0"/>
          </a:xfrm>
          <a:prstGeom prst="line">
            <a:avLst/>
          </a:prstGeom>
          <a:noFill/>
          <a:ln w="25400">
            <a:solidFill>
              <a:srgbClr val="F2B134"/>
            </a:solidFill>
            <a:prstDash val="solid"/>
            <a:headEnd type="none"/>
            <a:tailEnd type="triangle"/>
          </a:ln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E7C7B"/>
          </a:solidFill>
          <a:ln w="12700">
            <a:solidFill>
              <a:srgbClr val="0E7C7B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1658600" y="182880"/>
            <a:ext cx="347472" cy="6492240"/>
          </a:xfrm>
          <a:prstGeom prst="rect">
            <a:avLst/>
          </a:prstGeom>
          <a:solidFill>
            <a:srgbClr val="F6EBD2"/>
          </a:solidFill>
          <a:ln w="12700">
            <a:solidFill>
              <a:srgbClr val="F6EBD2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384048"/>
            <a:ext cx="1078992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6324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How to Convert Objectives into Questions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530352" y="868680"/>
            <a:ext cx="1042416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i="1" dirty="0">
                <a:solidFill>
                  <a:srgbClr val="64748B"/>
                </a:solidFill>
              </a:rPr>
              <a:t>Keep the same meaning. Change the grammar.</a:t>
            </a:r>
            <a:endParaRPr lang="en-US" sz="1250" dirty="0"/>
          </a:p>
        </p:txBody>
      </p:sp>
      <p:sp>
        <p:nvSpPr>
          <p:cNvPr id="6" name="Text 4"/>
          <p:cNvSpPr/>
          <p:nvPr/>
        </p:nvSpPr>
        <p:spPr>
          <a:xfrm>
            <a:off x="11137392" y="6382512"/>
            <a:ext cx="50292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0E7C7B"/>
                </a:solidFill>
              </a:rPr>
              <a:t>10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731520" y="1417320"/>
            <a:ext cx="4892040" cy="1051560"/>
          </a:xfrm>
          <a:prstGeom prst="roundRect">
            <a:avLst>
              <a:gd name="adj" fmla="val 6957"/>
            </a:avLst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6537960" y="1417320"/>
            <a:ext cx="4892040" cy="1051560"/>
          </a:xfrm>
          <a:prstGeom prst="roundRect">
            <a:avLst>
              <a:gd name="adj" fmla="val 6957"/>
            </a:avLst>
          </a:prstGeom>
          <a:solidFill>
            <a:srgbClr val="FFF4D6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960120" y="1645920"/>
            <a:ext cx="4434840" cy="365760"/>
          </a:xfrm>
          <a:prstGeom prst="rect">
            <a:avLst/>
          </a:prstGeom>
          <a:noFill/>
        </p:spPr>
        <p:txBody>
          <a:bodyPr wrap="square" lIns="762" tIns="762" rIns="762" bIns="762" rtlCol="0" anchor="t">
            <a:normAutofit/>
          </a:bodyPr>
          <a:lstStyle/>
          <a:p>
            <a:pPr marL="0" indent="0" algn="l">
              <a:buNone/>
            </a:pPr>
            <a:r>
              <a:rPr lang="en-US" sz="1550" dirty="0">
                <a:solidFill>
                  <a:srgbClr val="24344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 describe the level of political awareness among young voters.</a:t>
            </a:r>
            <a:endParaRPr lang="en-US" sz="1550" dirty="0"/>
          </a:p>
        </p:txBody>
      </p:sp>
      <p:sp>
        <p:nvSpPr>
          <p:cNvPr id="10" name="Text 8"/>
          <p:cNvSpPr/>
          <p:nvPr/>
        </p:nvSpPr>
        <p:spPr>
          <a:xfrm>
            <a:off x="6766560" y="1645920"/>
            <a:ext cx="4434840" cy="365760"/>
          </a:xfrm>
          <a:prstGeom prst="rect">
            <a:avLst/>
          </a:prstGeom>
          <a:noFill/>
        </p:spPr>
        <p:txBody>
          <a:bodyPr wrap="square" lIns="762" tIns="762" rIns="762" bIns="762" rtlCol="0" anchor="t">
            <a:normAutofit/>
          </a:bodyPr>
          <a:lstStyle/>
          <a:p>
            <a:pPr marL="0" indent="0" algn="l">
              <a:buNone/>
            </a:pPr>
            <a:r>
              <a:rPr lang="en-US" sz="1550" b="1" dirty="0">
                <a:solidFill>
                  <a:srgbClr val="1632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is the level of political awareness among young voters?</a:t>
            </a:r>
            <a:endParaRPr lang="en-US" sz="1550" dirty="0"/>
          </a:p>
        </p:txBody>
      </p:sp>
      <p:sp>
        <p:nvSpPr>
          <p:cNvPr id="11" name="Shape 9"/>
          <p:cNvSpPr/>
          <p:nvPr/>
        </p:nvSpPr>
        <p:spPr>
          <a:xfrm>
            <a:off x="5669280" y="1947672"/>
            <a:ext cx="777240" cy="0"/>
          </a:xfrm>
          <a:prstGeom prst="line">
            <a:avLst/>
          </a:prstGeom>
          <a:noFill/>
          <a:ln w="25400">
            <a:solidFill>
              <a:srgbClr val="0E7C7B"/>
            </a:solidFill>
            <a:prstDash val="solid"/>
            <a:headEnd type="none"/>
            <a:tailEnd type="triangle"/>
          </a:ln>
        </p:spPr>
      </p:sp>
      <p:sp>
        <p:nvSpPr>
          <p:cNvPr id="12" name="Shape 10"/>
          <p:cNvSpPr/>
          <p:nvPr/>
        </p:nvSpPr>
        <p:spPr>
          <a:xfrm>
            <a:off x="731520" y="2926080"/>
            <a:ext cx="4892040" cy="1051560"/>
          </a:xfrm>
          <a:prstGeom prst="roundRect">
            <a:avLst>
              <a:gd name="adj" fmla="val 6957"/>
            </a:avLst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537960" y="2926080"/>
            <a:ext cx="4892040" cy="1051560"/>
          </a:xfrm>
          <a:prstGeom prst="roundRect">
            <a:avLst>
              <a:gd name="adj" fmla="val 6957"/>
            </a:avLst>
          </a:prstGeom>
          <a:solidFill>
            <a:srgbClr val="FFF4D6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60120" y="3154680"/>
            <a:ext cx="4434840" cy="365760"/>
          </a:xfrm>
          <a:prstGeom prst="rect">
            <a:avLst/>
          </a:prstGeom>
          <a:noFill/>
        </p:spPr>
        <p:txBody>
          <a:bodyPr wrap="square" lIns="762" tIns="762" rIns="762" bIns="762" rtlCol="0" anchor="t">
            <a:normAutofit/>
          </a:bodyPr>
          <a:lstStyle/>
          <a:p>
            <a:pPr marL="0" indent="0" algn="l">
              <a:buNone/>
            </a:pPr>
            <a:r>
              <a:rPr lang="en-US" sz="1550" dirty="0">
                <a:solidFill>
                  <a:srgbClr val="24344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 identify reasons for non-participation in municipal elections.</a:t>
            </a:r>
            <a:endParaRPr lang="en-US" sz="1550" dirty="0"/>
          </a:p>
        </p:txBody>
      </p:sp>
      <p:sp>
        <p:nvSpPr>
          <p:cNvPr id="15" name="Text 13"/>
          <p:cNvSpPr/>
          <p:nvPr/>
        </p:nvSpPr>
        <p:spPr>
          <a:xfrm>
            <a:off x="6766560" y="3154680"/>
            <a:ext cx="4434840" cy="365760"/>
          </a:xfrm>
          <a:prstGeom prst="rect">
            <a:avLst/>
          </a:prstGeom>
          <a:noFill/>
        </p:spPr>
        <p:txBody>
          <a:bodyPr wrap="square" lIns="762" tIns="762" rIns="762" bIns="762" rtlCol="0" anchor="t">
            <a:normAutofit/>
          </a:bodyPr>
          <a:lstStyle/>
          <a:p>
            <a:pPr marL="0" indent="0" algn="l">
              <a:buNone/>
            </a:pPr>
            <a:r>
              <a:rPr lang="en-US" sz="1550" b="1" dirty="0">
                <a:solidFill>
                  <a:srgbClr val="1632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reasons explain non-participation in municipal elections?</a:t>
            </a:r>
            <a:endParaRPr lang="en-US" sz="1550" dirty="0"/>
          </a:p>
        </p:txBody>
      </p:sp>
      <p:sp>
        <p:nvSpPr>
          <p:cNvPr id="16" name="Shape 14"/>
          <p:cNvSpPr/>
          <p:nvPr/>
        </p:nvSpPr>
        <p:spPr>
          <a:xfrm>
            <a:off x="5669280" y="3456432"/>
            <a:ext cx="777240" cy="0"/>
          </a:xfrm>
          <a:prstGeom prst="line">
            <a:avLst/>
          </a:prstGeom>
          <a:noFill/>
          <a:ln w="25400">
            <a:solidFill>
              <a:srgbClr val="0E7C7B"/>
            </a:solidFill>
            <a:prstDash val="solid"/>
            <a:headEnd type="none"/>
            <a:tailEnd type="triangle"/>
          </a:ln>
        </p:spPr>
      </p:sp>
      <p:sp>
        <p:nvSpPr>
          <p:cNvPr id="17" name="Shape 15"/>
          <p:cNvSpPr/>
          <p:nvPr/>
        </p:nvSpPr>
        <p:spPr>
          <a:xfrm>
            <a:off x="731520" y="4434840"/>
            <a:ext cx="4892040" cy="1051560"/>
          </a:xfrm>
          <a:prstGeom prst="roundRect">
            <a:avLst>
              <a:gd name="adj" fmla="val 6957"/>
            </a:avLst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6537960" y="4434840"/>
            <a:ext cx="4892040" cy="1051560"/>
          </a:xfrm>
          <a:prstGeom prst="roundRect">
            <a:avLst>
              <a:gd name="adj" fmla="val 6957"/>
            </a:avLst>
          </a:prstGeom>
          <a:solidFill>
            <a:srgbClr val="FFF4D6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960120" y="4663440"/>
            <a:ext cx="4434840" cy="365760"/>
          </a:xfrm>
          <a:prstGeom prst="rect">
            <a:avLst/>
          </a:prstGeom>
          <a:noFill/>
        </p:spPr>
        <p:txBody>
          <a:bodyPr wrap="square" lIns="762" tIns="762" rIns="762" bIns="762" rtlCol="0" anchor="t">
            <a:normAutofit/>
          </a:bodyPr>
          <a:lstStyle/>
          <a:p>
            <a:pPr marL="0" indent="0" algn="l">
              <a:buNone/>
            </a:pPr>
            <a:r>
              <a:rPr lang="en-US" sz="1550" dirty="0">
                <a:solidFill>
                  <a:srgbClr val="24344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 assess whether political trust affects voting intention.</a:t>
            </a:r>
            <a:endParaRPr lang="en-US" sz="1550" dirty="0"/>
          </a:p>
        </p:txBody>
      </p:sp>
      <p:sp>
        <p:nvSpPr>
          <p:cNvPr id="20" name="Text 18"/>
          <p:cNvSpPr/>
          <p:nvPr/>
        </p:nvSpPr>
        <p:spPr>
          <a:xfrm>
            <a:off x="6766560" y="4663440"/>
            <a:ext cx="4434840" cy="365760"/>
          </a:xfrm>
          <a:prstGeom prst="rect">
            <a:avLst/>
          </a:prstGeom>
          <a:noFill/>
        </p:spPr>
        <p:txBody>
          <a:bodyPr wrap="square" lIns="762" tIns="762" rIns="762" bIns="762" rtlCol="0" anchor="t">
            <a:normAutofit/>
          </a:bodyPr>
          <a:lstStyle/>
          <a:p>
            <a:pPr marL="0" indent="0" algn="l">
              <a:buNone/>
            </a:pPr>
            <a:r>
              <a:rPr lang="en-US" sz="1550" b="1" dirty="0">
                <a:solidFill>
                  <a:srgbClr val="1632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does political trust affect voting intention?</a:t>
            </a:r>
            <a:endParaRPr lang="en-US" sz="1550" dirty="0"/>
          </a:p>
        </p:txBody>
      </p:sp>
      <p:sp>
        <p:nvSpPr>
          <p:cNvPr id="21" name="Shape 19"/>
          <p:cNvSpPr/>
          <p:nvPr/>
        </p:nvSpPr>
        <p:spPr>
          <a:xfrm>
            <a:off x="5669280" y="4965192"/>
            <a:ext cx="777240" cy="0"/>
          </a:xfrm>
          <a:prstGeom prst="line">
            <a:avLst/>
          </a:prstGeom>
          <a:noFill/>
          <a:ln w="25400">
            <a:solidFill>
              <a:srgbClr val="0E7C7B"/>
            </a:solidFill>
            <a:prstDash val="solid"/>
            <a:headEnd type="none"/>
            <a:tailEnd type="triangle"/>
          </a:ln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E7C7B"/>
          </a:solidFill>
          <a:ln w="12700">
            <a:solidFill>
              <a:srgbClr val="0E7C7B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1658600" y="182880"/>
            <a:ext cx="347472" cy="6492240"/>
          </a:xfrm>
          <a:prstGeom prst="rect">
            <a:avLst/>
          </a:prstGeom>
          <a:solidFill>
            <a:srgbClr val="F6EBD2"/>
          </a:solidFill>
          <a:ln w="12700">
            <a:solidFill>
              <a:srgbClr val="F6EBD2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384048"/>
            <a:ext cx="1078992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6324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Step-by-Step Method for Beginners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530352" y="868680"/>
            <a:ext cx="1042416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i="1" dirty="0">
                <a:solidFill>
                  <a:srgbClr val="64748B"/>
                </a:solidFill>
              </a:rPr>
              <a:t>Use this when you are confused about what to write.</a:t>
            </a:r>
            <a:endParaRPr lang="en-US" sz="1250" dirty="0"/>
          </a:p>
        </p:txBody>
      </p:sp>
      <p:sp>
        <p:nvSpPr>
          <p:cNvPr id="6" name="Text 4"/>
          <p:cNvSpPr/>
          <p:nvPr/>
        </p:nvSpPr>
        <p:spPr>
          <a:xfrm>
            <a:off x="11137392" y="6382512"/>
            <a:ext cx="50292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0E7C7B"/>
                </a:solidFill>
              </a:rPr>
              <a:t>11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502920" y="1828800"/>
            <a:ext cx="1572768" cy="1600200"/>
          </a:xfrm>
          <a:prstGeom prst="roundRect">
            <a:avLst>
              <a:gd name="adj" fmla="val 4651"/>
            </a:avLst>
          </a:prstGeom>
          <a:solidFill>
            <a:srgbClr val="EAF4F4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088136" y="1993392"/>
            <a:ext cx="365760" cy="274320"/>
          </a:xfrm>
          <a:prstGeom prst="rect">
            <a:avLst/>
          </a:prstGeom>
          <a:noFill/>
        </p:spPr>
        <p:txBody>
          <a:bodyPr wrap="square" lIns="762" tIns="762" rIns="762" bIns="762" rtlCol="0" anchor="t">
            <a:normAutofit/>
          </a:bodyPr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2B13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612648" y="2514600"/>
            <a:ext cx="1353312" cy="320040"/>
          </a:xfrm>
          <a:prstGeom prst="rect">
            <a:avLst/>
          </a:prstGeom>
          <a:noFill/>
        </p:spPr>
        <p:txBody>
          <a:bodyPr wrap="square" lIns="762" tIns="762" rIns="762" bIns="762" rtlCol="0" anchor="t">
            <a:normAutofit/>
          </a:bodyPr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1632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a topic</a:t>
            </a:r>
            <a:endParaRPr lang="en-US" sz="1350" dirty="0"/>
          </a:p>
        </p:txBody>
      </p:sp>
      <p:sp>
        <p:nvSpPr>
          <p:cNvPr id="10" name="Text 8"/>
          <p:cNvSpPr/>
          <p:nvPr/>
        </p:nvSpPr>
        <p:spPr>
          <a:xfrm>
            <a:off x="612648" y="2926080"/>
            <a:ext cx="1353312" cy="292608"/>
          </a:xfrm>
          <a:prstGeom prst="rect">
            <a:avLst/>
          </a:prstGeom>
          <a:noFill/>
        </p:spPr>
        <p:txBody>
          <a:bodyPr wrap="square" lIns="762" tIns="762" rIns="762" bIns="762" rtlCol="0" anchor="t">
            <a:normAutofit/>
          </a:bodyPr>
          <a:lstStyle/>
          <a:p>
            <a:pPr marL="0" indent="0" algn="ctr">
              <a:buNone/>
            </a:pPr>
            <a:r>
              <a:rPr lang="en-US" sz="12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Youth voting</a:t>
            </a:r>
            <a:endParaRPr lang="en-US" sz="1250" dirty="0"/>
          </a:p>
        </p:txBody>
      </p:sp>
      <p:sp>
        <p:nvSpPr>
          <p:cNvPr id="11" name="Shape 9"/>
          <p:cNvSpPr/>
          <p:nvPr/>
        </p:nvSpPr>
        <p:spPr>
          <a:xfrm>
            <a:off x="2093976" y="2633472"/>
            <a:ext cx="265176" cy="0"/>
          </a:xfrm>
          <a:prstGeom prst="line">
            <a:avLst/>
          </a:prstGeom>
          <a:noFill/>
          <a:ln w="25400">
            <a:solidFill>
              <a:srgbClr val="0E7C7B"/>
            </a:solidFill>
            <a:prstDash val="solid"/>
            <a:headEnd type="none"/>
            <a:tailEnd type="triangle"/>
          </a:ln>
        </p:spPr>
      </p:sp>
      <p:sp>
        <p:nvSpPr>
          <p:cNvPr id="12" name="Shape 10"/>
          <p:cNvSpPr/>
          <p:nvPr/>
        </p:nvSpPr>
        <p:spPr>
          <a:xfrm>
            <a:off x="2404872" y="1828800"/>
            <a:ext cx="1572768" cy="1600200"/>
          </a:xfrm>
          <a:prstGeom prst="roundRect">
            <a:avLst>
              <a:gd name="adj" fmla="val 4651"/>
            </a:avLst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2990088" y="1993392"/>
            <a:ext cx="365760" cy="274320"/>
          </a:xfrm>
          <a:prstGeom prst="rect">
            <a:avLst/>
          </a:prstGeom>
          <a:noFill/>
        </p:spPr>
        <p:txBody>
          <a:bodyPr wrap="square" lIns="762" tIns="762" rIns="762" bIns="762" rtlCol="0" anchor="t">
            <a:normAutofit/>
          </a:bodyPr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2B13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2200" dirty="0"/>
          </a:p>
        </p:txBody>
      </p:sp>
      <p:sp>
        <p:nvSpPr>
          <p:cNvPr id="14" name="Text 12"/>
          <p:cNvSpPr/>
          <p:nvPr/>
        </p:nvSpPr>
        <p:spPr>
          <a:xfrm>
            <a:off x="2514600" y="2514600"/>
            <a:ext cx="1353312" cy="320040"/>
          </a:xfrm>
          <a:prstGeom prst="rect">
            <a:avLst/>
          </a:prstGeom>
          <a:noFill/>
        </p:spPr>
        <p:txBody>
          <a:bodyPr wrap="square" lIns="762" tIns="762" rIns="762" bIns="762" rtlCol="0" anchor="t">
            <a:normAutofit/>
          </a:bodyPr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1632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Find a problem</a:t>
            </a:r>
            <a:endParaRPr lang="en-US" sz="1350" dirty="0"/>
          </a:p>
        </p:txBody>
      </p:sp>
      <p:sp>
        <p:nvSpPr>
          <p:cNvPr id="15" name="Text 13"/>
          <p:cNvSpPr/>
          <p:nvPr/>
        </p:nvSpPr>
        <p:spPr>
          <a:xfrm>
            <a:off x="2514600" y="2926080"/>
            <a:ext cx="1353312" cy="292608"/>
          </a:xfrm>
          <a:prstGeom prst="rect">
            <a:avLst/>
          </a:prstGeom>
          <a:noFill/>
        </p:spPr>
        <p:txBody>
          <a:bodyPr wrap="square" lIns="762" tIns="762" rIns="762" bIns="762" rtlCol="0" anchor="t">
            <a:normAutofit/>
          </a:bodyPr>
          <a:lstStyle/>
          <a:p>
            <a:pPr marL="0" indent="0" algn="ctr">
              <a:buNone/>
            </a:pPr>
            <a:r>
              <a:rPr lang="en-US" sz="12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Low turnout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3995928" y="2633472"/>
            <a:ext cx="265176" cy="0"/>
          </a:xfrm>
          <a:prstGeom prst="line">
            <a:avLst/>
          </a:prstGeom>
          <a:noFill/>
          <a:ln w="25400">
            <a:solidFill>
              <a:srgbClr val="0E7C7B"/>
            </a:solidFill>
            <a:prstDash val="solid"/>
            <a:headEnd type="none"/>
            <a:tailEnd type="triangle"/>
          </a:ln>
        </p:spPr>
      </p:sp>
      <p:sp>
        <p:nvSpPr>
          <p:cNvPr id="17" name="Shape 15"/>
          <p:cNvSpPr/>
          <p:nvPr/>
        </p:nvSpPr>
        <p:spPr>
          <a:xfrm>
            <a:off x="4306824" y="1828800"/>
            <a:ext cx="1572768" cy="1600200"/>
          </a:xfrm>
          <a:prstGeom prst="roundRect">
            <a:avLst>
              <a:gd name="adj" fmla="val 4651"/>
            </a:avLst>
          </a:prstGeom>
          <a:solidFill>
            <a:srgbClr val="EAF4F4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892040" y="1993392"/>
            <a:ext cx="365760" cy="274320"/>
          </a:xfrm>
          <a:prstGeom prst="rect">
            <a:avLst/>
          </a:prstGeom>
          <a:noFill/>
        </p:spPr>
        <p:txBody>
          <a:bodyPr wrap="square" lIns="762" tIns="762" rIns="762" bIns="762" rtlCol="0" anchor="t">
            <a:normAutofit/>
          </a:bodyPr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2B13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2200" dirty="0"/>
          </a:p>
        </p:txBody>
      </p:sp>
      <p:sp>
        <p:nvSpPr>
          <p:cNvPr id="19" name="Text 17"/>
          <p:cNvSpPr/>
          <p:nvPr/>
        </p:nvSpPr>
        <p:spPr>
          <a:xfrm>
            <a:off x="4416552" y="2514600"/>
            <a:ext cx="1353312" cy="320040"/>
          </a:xfrm>
          <a:prstGeom prst="rect">
            <a:avLst/>
          </a:prstGeom>
          <a:noFill/>
        </p:spPr>
        <p:txBody>
          <a:bodyPr wrap="square" lIns="762" tIns="762" rIns="762" bIns="762" rtlCol="0" anchor="t">
            <a:normAutofit/>
          </a:bodyPr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1632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Read and find gap</a:t>
            </a:r>
            <a:endParaRPr lang="en-US" sz="1350" dirty="0"/>
          </a:p>
        </p:txBody>
      </p:sp>
      <p:sp>
        <p:nvSpPr>
          <p:cNvPr id="20" name="Text 18"/>
          <p:cNvSpPr/>
          <p:nvPr/>
        </p:nvSpPr>
        <p:spPr>
          <a:xfrm>
            <a:off x="4416552" y="2926080"/>
            <a:ext cx="1353312" cy="292608"/>
          </a:xfrm>
          <a:prstGeom prst="rect">
            <a:avLst/>
          </a:prstGeom>
          <a:noFill/>
        </p:spPr>
        <p:txBody>
          <a:bodyPr wrap="square" lIns="762" tIns="762" rIns="762" bIns="762" rtlCol="0" anchor="t">
            <a:normAutofit/>
          </a:bodyPr>
          <a:lstStyle/>
          <a:p>
            <a:pPr marL="0" indent="0" algn="ctr">
              <a:buNone/>
            </a:pPr>
            <a:r>
              <a:rPr lang="en-US" sz="12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Little focus on first-time voters</a:t>
            </a:r>
            <a:endParaRPr lang="en-US" sz="1250" dirty="0"/>
          </a:p>
        </p:txBody>
      </p:sp>
      <p:sp>
        <p:nvSpPr>
          <p:cNvPr id="21" name="Shape 19"/>
          <p:cNvSpPr/>
          <p:nvPr/>
        </p:nvSpPr>
        <p:spPr>
          <a:xfrm>
            <a:off x="5897880" y="2633472"/>
            <a:ext cx="265176" cy="0"/>
          </a:xfrm>
          <a:prstGeom prst="line">
            <a:avLst/>
          </a:prstGeom>
          <a:noFill/>
          <a:ln w="25400">
            <a:solidFill>
              <a:srgbClr val="0E7C7B"/>
            </a:solidFill>
            <a:prstDash val="solid"/>
            <a:headEnd type="none"/>
            <a:tailEnd type="triangle"/>
          </a:ln>
        </p:spPr>
      </p:sp>
      <p:sp>
        <p:nvSpPr>
          <p:cNvPr id="22" name="Shape 20"/>
          <p:cNvSpPr/>
          <p:nvPr/>
        </p:nvSpPr>
        <p:spPr>
          <a:xfrm>
            <a:off x="6208776" y="1828800"/>
            <a:ext cx="1572768" cy="1600200"/>
          </a:xfrm>
          <a:prstGeom prst="roundRect">
            <a:avLst>
              <a:gd name="adj" fmla="val 4651"/>
            </a:avLst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793992" y="1993392"/>
            <a:ext cx="365760" cy="274320"/>
          </a:xfrm>
          <a:prstGeom prst="rect">
            <a:avLst/>
          </a:prstGeom>
          <a:noFill/>
        </p:spPr>
        <p:txBody>
          <a:bodyPr wrap="square" lIns="762" tIns="762" rIns="762" bIns="762" rtlCol="0" anchor="t">
            <a:normAutofit/>
          </a:bodyPr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2B13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2200" dirty="0"/>
          </a:p>
        </p:txBody>
      </p:sp>
      <p:sp>
        <p:nvSpPr>
          <p:cNvPr id="24" name="Text 22"/>
          <p:cNvSpPr/>
          <p:nvPr/>
        </p:nvSpPr>
        <p:spPr>
          <a:xfrm>
            <a:off x="6318504" y="2514600"/>
            <a:ext cx="1353312" cy="320040"/>
          </a:xfrm>
          <a:prstGeom prst="rect">
            <a:avLst/>
          </a:prstGeom>
          <a:noFill/>
        </p:spPr>
        <p:txBody>
          <a:bodyPr wrap="square" lIns="762" tIns="762" rIns="762" bIns="762" rtlCol="0" anchor="t">
            <a:normAutofit/>
          </a:bodyPr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1632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Write aim</a:t>
            </a:r>
            <a:endParaRPr lang="en-US" sz="1350" dirty="0"/>
          </a:p>
        </p:txBody>
      </p:sp>
      <p:sp>
        <p:nvSpPr>
          <p:cNvPr id="25" name="Text 23"/>
          <p:cNvSpPr/>
          <p:nvPr/>
        </p:nvSpPr>
        <p:spPr>
          <a:xfrm>
            <a:off x="6318504" y="2926080"/>
            <a:ext cx="1353312" cy="292608"/>
          </a:xfrm>
          <a:prstGeom prst="rect">
            <a:avLst/>
          </a:prstGeom>
          <a:noFill/>
        </p:spPr>
        <p:txBody>
          <a:bodyPr wrap="square" lIns="762" tIns="762" rIns="762" bIns="762" rtlCol="0" anchor="t">
            <a:normAutofit/>
          </a:bodyPr>
          <a:lstStyle/>
          <a:p>
            <a:pPr marL="0" indent="0" algn="ctr">
              <a:buNone/>
            </a:pPr>
            <a:r>
              <a:rPr lang="en-US" sz="12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Understand factors</a:t>
            </a:r>
            <a:endParaRPr lang="en-US" sz="1250" dirty="0"/>
          </a:p>
        </p:txBody>
      </p:sp>
      <p:sp>
        <p:nvSpPr>
          <p:cNvPr id="26" name="Shape 24"/>
          <p:cNvSpPr/>
          <p:nvPr/>
        </p:nvSpPr>
        <p:spPr>
          <a:xfrm>
            <a:off x="7799832" y="2633472"/>
            <a:ext cx="265176" cy="0"/>
          </a:xfrm>
          <a:prstGeom prst="line">
            <a:avLst/>
          </a:prstGeom>
          <a:noFill/>
          <a:ln w="25400">
            <a:solidFill>
              <a:srgbClr val="0E7C7B"/>
            </a:solidFill>
            <a:prstDash val="solid"/>
            <a:headEnd type="none"/>
            <a:tailEnd type="triangle"/>
          </a:ln>
        </p:spPr>
      </p:sp>
      <p:sp>
        <p:nvSpPr>
          <p:cNvPr id="27" name="Shape 25"/>
          <p:cNvSpPr/>
          <p:nvPr/>
        </p:nvSpPr>
        <p:spPr>
          <a:xfrm>
            <a:off x="8110728" y="1828800"/>
            <a:ext cx="1572768" cy="1600200"/>
          </a:xfrm>
          <a:prstGeom prst="roundRect">
            <a:avLst>
              <a:gd name="adj" fmla="val 4651"/>
            </a:avLst>
          </a:prstGeom>
          <a:solidFill>
            <a:srgbClr val="EAF4F4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8695944" y="1993392"/>
            <a:ext cx="365760" cy="274320"/>
          </a:xfrm>
          <a:prstGeom prst="rect">
            <a:avLst/>
          </a:prstGeom>
          <a:noFill/>
        </p:spPr>
        <p:txBody>
          <a:bodyPr wrap="square" lIns="762" tIns="762" rIns="762" bIns="762" rtlCol="0" anchor="t">
            <a:normAutofit/>
          </a:bodyPr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2B13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</a:t>
            </a:r>
            <a:endParaRPr lang="en-US" sz="2200" dirty="0"/>
          </a:p>
        </p:txBody>
      </p:sp>
      <p:sp>
        <p:nvSpPr>
          <p:cNvPr id="29" name="Text 27"/>
          <p:cNvSpPr/>
          <p:nvPr/>
        </p:nvSpPr>
        <p:spPr>
          <a:xfrm>
            <a:off x="8220456" y="2514600"/>
            <a:ext cx="1353312" cy="320040"/>
          </a:xfrm>
          <a:prstGeom prst="rect">
            <a:avLst/>
          </a:prstGeom>
          <a:noFill/>
        </p:spPr>
        <p:txBody>
          <a:bodyPr wrap="square" lIns="762" tIns="762" rIns="762" bIns="762" rtlCol="0" anchor="t">
            <a:normAutofit/>
          </a:bodyPr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1632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Write objectives</a:t>
            </a:r>
            <a:endParaRPr lang="en-US" sz="1350" dirty="0"/>
          </a:p>
        </p:txBody>
      </p:sp>
      <p:sp>
        <p:nvSpPr>
          <p:cNvPr id="30" name="Text 28"/>
          <p:cNvSpPr/>
          <p:nvPr/>
        </p:nvSpPr>
        <p:spPr>
          <a:xfrm>
            <a:off x="8220456" y="2926080"/>
            <a:ext cx="1353312" cy="292608"/>
          </a:xfrm>
          <a:prstGeom prst="rect">
            <a:avLst/>
          </a:prstGeom>
          <a:noFill/>
        </p:spPr>
        <p:txBody>
          <a:bodyPr wrap="square" lIns="762" tIns="762" rIns="762" bIns="762" rtlCol="0" anchor="t">
            <a:normAutofit/>
          </a:bodyPr>
          <a:lstStyle/>
          <a:p>
            <a:pPr marL="0" indent="0" algn="ctr">
              <a:buNone/>
            </a:pPr>
            <a:r>
              <a:rPr lang="en-US" sz="12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Describe, identify, analyse</a:t>
            </a:r>
            <a:endParaRPr lang="en-US" sz="1250" dirty="0"/>
          </a:p>
        </p:txBody>
      </p:sp>
      <p:sp>
        <p:nvSpPr>
          <p:cNvPr id="31" name="Shape 29"/>
          <p:cNvSpPr/>
          <p:nvPr/>
        </p:nvSpPr>
        <p:spPr>
          <a:xfrm>
            <a:off x="9701784" y="2633472"/>
            <a:ext cx="265176" cy="0"/>
          </a:xfrm>
          <a:prstGeom prst="line">
            <a:avLst/>
          </a:prstGeom>
          <a:noFill/>
          <a:ln w="25400">
            <a:solidFill>
              <a:srgbClr val="0E7C7B"/>
            </a:solidFill>
            <a:prstDash val="solid"/>
            <a:headEnd type="none"/>
            <a:tailEnd type="triangle"/>
          </a:ln>
        </p:spPr>
      </p:sp>
      <p:sp>
        <p:nvSpPr>
          <p:cNvPr id="32" name="Shape 30"/>
          <p:cNvSpPr/>
          <p:nvPr/>
        </p:nvSpPr>
        <p:spPr>
          <a:xfrm>
            <a:off x="10012680" y="1828800"/>
            <a:ext cx="1572768" cy="1600200"/>
          </a:xfrm>
          <a:prstGeom prst="roundRect">
            <a:avLst>
              <a:gd name="adj" fmla="val 4651"/>
            </a:avLst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10597896" y="1993392"/>
            <a:ext cx="365760" cy="274320"/>
          </a:xfrm>
          <a:prstGeom prst="rect">
            <a:avLst/>
          </a:prstGeom>
          <a:noFill/>
        </p:spPr>
        <p:txBody>
          <a:bodyPr wrap="square" lIns="762" tIns="762" rIns="762" bIns="762" rtlCol="0" anchor="t">
            <a:normAutofit/>
          </a:bodyPr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2B13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</a:t>
            </a:r>
            <a:endParaRPr lang="en-US" sz="2200" dirty="0"/>
          </a:p>
        </p:txBody>
      </p:sp>
      <p:sp>
        <p:nvSpPr>
          <p:cNvPr id="34" name="Text 32"/>
          <p:cNvSpPr/>
          <p:nvPr/>
        </p:nvSpPr>
        <p:spPr>
          <a:xfrm>
            <a:off x="10122408" y="2514600"/>
            <a:ext cx="1353312" cy="320040"/>
          </a:xfrm>
          <a:prstGeom prst="rect">
            <a:avLst/>
          </a:prstGeom>
          <a:noFill/>
        </p:spPr>
        <p:txBody>
          <a:bodyPr wrap="square" lIns="762" tIns="762" rIns="762" bIns="762" rtlCol="0" anchor="t">
            <a:normAutofit/>
          </a:bodyPr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1632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Write questions</a:t>
            </a:r>
            <a:endParaRPr lang="en-US" sz="1350" dirty="0"/>
          </a:p>
        </p:txBody>
      </p:sp>
      <p:sp>
        <p:nvSpPr>
          <p:cNvPr id="35" name="Text 33"/>
          <p:cNvSpPr/>
          <p:nvPr/>
        </p:nvSpPr>
        <p:spPr>
          <a:xfrm>
            <a:off x="10122408" y="2926080"/>
            <a:ext cx="1353312" cy="292608"/>
          </a:xfrm>
          <a:prstGeom prst="rect">
            <a:avLst/>
          </a:prstGeom>
          <a:noFill/>
        </p:spPr>
        <p:txBody>
          <a:bodyPr wrap="square" lIns="762" tIns="762" rIns="762" bIns="762" rtlCol="0" anchor="t">
            <a:normAutofit/>
          </a:bodyPr>
          <a:lstStyle/>
          <a:p>
            <a:pPr marL="0" indent="0" algn="ctr">
              <a:buNone/>
            </a:pPr>
            <a:r>
              <a:rPr lang="en-US" sz="12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What, why, how</a:t>
            </a:r>
            <a:endParaRPr lang="en-US" sz="1250" dirty="0"/>
          </a:p>
        </p:txBody>
      </p:sp>
      <p:sp>
        <p:nvSpPr>
          <p:cNvPr id="36" name="Shape 34"/>
          <p:cNvSpPr/>
          <p:nvPr/>
        </p:nvSpPr>
        <p:spPr>
          <a:xfrm>
            <a:off x="1463040" y="4846320"/>
            <a:ext cx="9235440" cy="73152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1737360" y="5102352"/>
            <a:ext cx="8686800" cy="210312"/>
          </a:xfrm>
          <a:prstGeom prst="rect">
            <a:avLst/>
          </a:prstGeom>
          <a:noFill/>
        </p:spPr>
        <p:txBody>
          <a:bodyPr wrap="square" lIns="762" tIns="762" rIns="762" bIns="762" rtlCol="0" anchor="t">
            <a:norm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B74B4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Remember: Do not begin with objectives randomly. Begin with a real problem and a clear gap.</a:t>
            </a:r>
            <a:endParaRPr lang="en-US" sz="16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E7C7B"/>
          </a:solidFill>
          <a:ln w="12700">
            <a:solidFill>
              <a:srgbClr val="0E7C7B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1658600" y="182880"/>
            <a:ext cx="347472" cy="6492240"/>
          </a:xfrm>
          <a:prstGeom prst="rect">
            <a:avLst/>
          </a:prstGeom>
          <a:solidFill>
            <a:srgbClr val="F6EBD2"/>
          </a:solidFill>
          <a:ln w="12700">
            <a:solidFill>
              <a:srgbClr val="F6EBD2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384048"/>
            <a:ext cx="1078992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6324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Weak vs Strong Objectives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530352" y="868680"/>
            <a:ext cx="1042416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i="1" dirty="0">
                <a:solidFill>
                  <a:srgbClr val="64748B"/>
                </a:solidFill>
              </a:rPr>
              <a:t>Strong objectives are clear, limited, and researchable.</a:t>
            </a:r>
            <a:endParaRPr lang="en-US" sz="1250" dirty="0"/>
          </a:p>
        </p:txBody>
      </p:sp>
      <p:sp>
        <p:nvSpPr>
          <p:cNvPr id="6" name="Text 4"/>
          <p:cNvSpPr/>
          <p:nvPr/>
        </p:nvSpPr>
        <p:spPr>
          <a:xfrm>
            <a:off x="11137392" y="6382512"/>
            <a:ext cx="50292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0E7C7B"/>
                </a:solidFill>
              </a:rPr>
              <a:t>12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777240" y="1325880"/>
            <a:ext cx="5166360" cy="4480560"/>
          </a:xfrm>
          <a:prstGeom prst="roundRect">
            <a:avLst>
              <a:gd name="adj" fmla="val 1633"/>
            </a:avLst>
          </a:prstGeom>
          <a:solidFill>
            <a:srgbClr val="FCECEC"/>
          </a:solidFill>
          <a:ln w="12700">
            <a:solidFill>
              <a:srgbClr val="F3B5B5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6263640" y="1325880"/>
            <a:ext cx="5166360" cy="4480560"/>
          </a:xfrm>
          <a:prstGeom prst="roundRect">
            <a:avLst>
              <a:gd name="adj" fmla="val 1633"/>
            </a:avLst>
          </a:prstGeom>
          <a:solidFill>
            <a:srgbClr val="EAF7EF"/>
          </a:solidFill>
          <a:ln w="12700">
            <a:solidFill>
              <a:srgbClr val="A9D8B8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005840" y="1664208"/>
            <a:ext cx="4663440" cy="320040"/>
          </a:xfrm>
          <a:prstGeom prst="rect">
            <a:avLst/>
          </a:prstGeom>
          <a:noFill/>
        </p:spPr>
        <p:txBody>
          <a:bodyPr wrap="square" lIns="762" tIns="762" rIns="762" bIns="762" rtlCol="0" anchor="t">
            <a:normAutofit/>
          </a:bodyPr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B74B4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Weak</a:t>
            </a:r>
            <a:endParaRPr lang="en-US" sz="2400" dirty="0"/>
          </a:p>
        </p:txBody>
      </p:sp>
      <p:sp>
        <p:nvSpPr>
          <p:cNvPr id="10" name="Text 8"/>
          <p:cNvSpPr/>
          <p:nvPr/>
        </p:nvSpPr>
        <p:spPr>
          <a:xfrm>
            <a:off x="6492240" y="1664208"/>
            <a:ext cx="4663440" cy="320040"/>
          </a:xfrm>
          <a:prstGeom prst="rect">
            <a:avLst/>
          </a:prstGeom>
          <a:noFill/>
        </p:spPr>
        <p:txBody>
          <a:bodyPr wrap="square" lIns="762" tIns="762" rIns="762" bIns="762" rtlCol="0" anchor="t">
            <a:normAutofit/>
          </a:bodyPr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2E8B5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Strong</a:t>
            </a:r>
            <a:endParaRPr lang="en-US" sz="2400" dirty="0"/>
          </a:p>
        </p:txBody>
      </p:sp>
      <p:sp>
        <p:nvSpPr>
          <p:cNvPr id="11" name="Text 9"/>
          <p:cNvSpPr/>
          <p:nvPr/>
        </p:nvSpPr>
        <p:spPr>
          <a:xfrm>
            <a:off x="1143000" y="2514600"/>
            <a:ext cx="4572000" cy="1188720"/>
          </a:xfrm>
          <a:prstGeom prst="rect">
            <a:avLst/>
          </a:prstGeom>
          <a:noFill/>
        </p:spPr>
        <p:txBody>
          <a:bodyPr wrap="square" lIns="762" tIns="762" rIns="762" bIns="762" rtlCol="0" anchor="t">
            <a:normAutofit/>
          </a:bodyPr>
          <a:lstStyle/>
          <a:p>
            <a:pPr marL="0" indent="0" algn="ctr">
              <a:buNone/>
            </a:pPr>
            <a:r>
              <a:rPr lang="en-US" sz="1900" dirty="0">
                <a:solidFill>
                  <a:srgbClr val="24344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 study democracy.</a:t>
            </a:r>
            <a:endParaRPr lang="en-US" sz="1900" dirty="0"/>
          </a:p>
          <a:p>
            <a:pPr marL="0" indent="0" algn="ctr">
              <a:buNone/>
            </a:pPr>
            <a:endParaRPr lang="en-US" sz="1900" dirty="0"/>
          </a:p>
          <a:p>
            <a:pPr marL="0" indent="0" algn="ctr">
              <a:buNone/>
            </a:pPr>
            <a:r>
              <a:rPr lang="en-US" sz="1900" dirty="0">
                <a:solidFill>
                  <a:srgbClr val="24344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Too broad. No place, group, or issue is clear.</a:t>
            </a:r>
            <a:endParaRPr lang="en-US" sz="1900" dirty="0"/>
          </a:p>
        </p:txBody>
      </p:sp>
      <p:sp>
        <p:nvSpPr>
          <p:cNvPr id="12" name="Text 10"/>
          <p:cNvSpPr/>
          <p:nvPr/>
        </p:nvSpPr>
        <p:spPr>
          <a:xfrm>
            <a:off x="6537960" y="2331720"/>
            <a:ext cx="4663440" cy="1417320"/>
          </a:xfrm>
          <a:prstGeom prst="rect">
            <a:avLst/>
          </a:prstGeom>
          <a:noFill/>
        </p:spPr>
        <p:txBody>
          <a:bodyPr wrap="square" lIns="762" tIns="762" rIns="762" bIns="762" rtlCol="0" anchor="t">
            <a:normAutofit/>
          </a:bodyPr>
          <a:lstStyle/>
          <a:p>
            <a:pPr marL="0" indent="0" algn="ctr">
              <a:buNone/>
            </a:pPr>
            <a:r>
              <a:rPr lang="en-US" sz="1800" dirty="0">
                <a:solidFill>
                  <a:srgbClr val="24344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 analyse factors affecting youth participation in municipal elections in Guwahati.</a:t>
            </a:r>
            <a:endParaRPr lang="en-US" sz="1800" dirty="0"/>
          </a:p>
          <a:p>
            <a:pPr marL="0" indent="0" algn="ctr">
              <a:buNone/>
            </a:pPr>
            <a:endParaRPr lang="en-US" sz="1800" dirty="0"/>
          </a:p>
          <a:p>
            <a:pPr marL="0" indent="0" algn="ctr">
              <a:buNone/>
            </a:pPr>
            <a:r>
              <a:rPr lang="en-US" sz="1800" dirty="0">
                <a:solidFill>
                  <a:srgbClr val="24344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Clear issue, group, place, and action.</a:t>
            </a:r>
            <a:endParaRPr lang="en-US" sz="18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E7C7B"/>
          </a:solidFill>
          <a:ln w="12700">
            <a:solidFill>
              <a:srgbClr val="0E7C7B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1658600" y="182880"/>
            <a:ext cx="347472" cy="6492240"/>
          </a:xfrm>
          <a:prstGeom prst="rect">
            <a:avLst/>
          </a:prstGeom>
          <a:solidFill>
            <a:srgbClr val="F6EBD2"/>
          </a:solidFill>
          <a:ln w="12700">
            <a:solidFill>
              <a:srgbClr val="F6EBD2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384048"/>
            <a:ext cx="1078992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6324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Common Mistakes Students Make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530352" y="868680"/>
            <a:ext cx="1042416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i="1" dirty="0">
                <a:solidFill>
                  <a:srgbClr val="64748B"/>
                </a:solidFill>
              </a:rPr>
              <a:t>Avoid these and your research proposal becomes much clearer.</a:t>
            </a:r>
            <a:endParaRPr lang="en-US" sz="1250" dirty="0"/>
          </a:p>
        </p:txBody>
      </p:sp>
      <p:sp>
        <p:nvSpPr>
          <p:cNvPr id="6" name="Text 4"/>
          <p:cNvSpPr/>
          <p:nvPr/>
        </p:nvSpPr>
        <p:spPr>
          <a:xfrm>
            <a:off x="11137392" y="6382512"/>
            <a:ext cx="50292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0E7C7B"/>
                </a:solidFill>
              </a:rPr>
              <a:t>13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914400" y="1417320"/>
            <a:ext cx="10241280" cy="3840480"/>
          </a:xfrm>
          <a:prstGeom prst="rect">
            <a:avLst/>
          </a:prstGeom>
          <a:noFill/>
        </p:spPr>
        <p:txBody>
          <a:bodyPr wrap="square" lIns="1016" tIns="1016" rIns="1016" bIns="1016" rtlCol="0" anchor="ctr">
            <a:normAutofit/>
          </a:bodyPr>
          <a:lstStyle/>
          <a:p>
            <a:pPr marL="152400" indent="-152400">
              <a:buSzPct val="100000"/>
              <a:buChar char="•"/>
            </a:pPr>
            <a:r>
              <a:rPr lang="en-US" sz="1700" dirty="0">
                <a:solidFill>
                  <a:srgbClr val="243447"/>
                </a:solidFill>
              </a:rPr>
              <a:t>Writing objectives that are too broad: “To study politics.”</a:t>
            </a:r>
            <a:endParaRPr lang="en-US" sz="1700" dirty="0"/>
          </a:p>
          <a:p>
            <a:pPr marL="152400" indent="-152400">
              <a:buSzPct val="100000"/>
              <a:buChar char="•"/>
            </a:pPr>
            <a:r>
              <a:rPr lang="en-US" sz="1700" dirty="0">
                <a:solidFill>
                  <a:srgbClr val="243447"/>
                </a:solidFill>
              </a:rPr>
              <a:t>Using vague verbs: understand, know, learn, look at.</a:t>
            </a:r>
            <a:endParaRPr lang="en-US" sz="1700" dirty="0"/>
          </a:p>
          <a:p>
            <a:pPr marL="152400" indent="-152400">
              <a:buSzPct val="100000"/>
              <a:buChar char="•"/>
            </a:pPr>
            <a:r>
              <a:rPr lang="en-US" sz="1700" dirty="0">
                <a:solidFill>
                  <a:srgbClr val="243447"/>
                </a:solidFill>
              </a:rPr>
              <a:t>Writing too many objectives for a small study.</a:t>
            </a:r>
            <a:endParaRPr lang="en-US" sz="1700" dirty="0"/>
          </a:p>
          <a:p>
            <a:pPr marL="152400" indent="-152400">
              <a:buSzPct val="100000"/>
              <a:buChar char="•"/>
            </a:pPr>
            <a:r>
              <a:rPr lang="en-US" sz="1700" dirty="0">
                <a:solidFill>
                  <a:srgbClr val="243447"/>
                </a:solidFill>
              </a:rPr>
              <a:t>Writing questions that do not match objectives.</a:t>
            </a:r>
            <a:endParaRPr lang="en-US" sz="1700" dirty="0"/>
          </a:p>
          <a:p>
            <a:pPr marL="152400" indent="-152400">
              <a:buSzPct val="100000"/>
              <a:buChar char="•"/>
            </a:pPr>
            <a:r>
              <a:rPr lang="en-US" sz="1700" dirty="0">
                <a:solidFill>
                  <a:srgbClr val="243447"/>
                </a:solidFill>
              </a:rPr>
              <a:t>Mixing opinion questions with research questions.</a:t>
            </a:r>
            <a:endParaRPr lang="en-US" sz="1700" dirty="0"/>
          </a:p>
          <a:p>
            <a:pPr marL="152400" indent="-152400">
              <a:buSzPct val="100000"/>
              <a:buChar char="•"/>
            </a:pPr>
            <a:r>
              <a:rPr lang="en-US" sz="1700" dirty="0">
                <a:solidFill>
                  <a:srgbClr val="243447"/>
                </a:solidFill>
              </a:rPr>
              <a:t>Forgetting place, group, time, or context.</a:t>
            </a:r>
            <a:endParaRPr lang="en-US" sz="1700" dirty="0"/>
          </a:p>
        </p:txBody>
      </p:sp>
      <p:sp>
        <p:nvSpPr>
          <p:cNvPr id="8" name="Shape 6"/>
          <p:cNvSpPr/>
          <p:nvPr/>
        </p:nvSpPr>
        <p:spPr>
          <a:xfrm>
            <a:off x="1143000" y="5532120"/>
            <a:ext cx="9601200" cy="548640"/>
          </a:xfrm>
          <a:prstGeom prst="roundRect">
            <a:avLst>
              <a:gd name="adj" fmla="val 13333"/>
            </a:avLst>
          </a:prstGeom>
          <a:solidFill>
            <a:srgbClr val="FFF4D6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371600" y="5705856"/>
            <a:ext cx="9144000" cy="201168"/>
          </a:xfrm>
          <a:prstGeom prst="rect">
            <a:avLst/>
          </a:prstGeom>
          <a:noFill/>
        </p:spPr>
        <p:txBody>
          <a:bodyPr wrap="square" lIns="762" tIns="762" rIns="762" bIns="762" rtlCol="0" anchor="t">
            <a:normAutofit/>
          </a:bodyPr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1632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Simple rule: Every objective should have a matching question.</a:t>
            </a:r>
            <a:endParaRPr lang="en-US" sz="17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E7C7B"/>
          </a:solidFill>
          <a:ln w="12700">
            <a:solidFill>
              <a:srgbClr val="0E7C7B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1658600" y="182880"/>
            <a:ext cx="347472" cy="6492240"/>
          </a:xfrm>
          <a:prstGeom prst="rect">
            <a:avLst/>
          </a:prstGeom>
          <a:solidFill>
            <a:srgbClr val="F6EBD2"/>
          </a:solidFill>
          <a:ln w="12700">
            <a:solidFill>
              <a:srgbClr val="F6EBD2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384048"/>
            <a:ext cx="1078992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6324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Final Takeaway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530352" y="868680"/>
            <a:ext cx="1042416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i="1" dirty="0">
                <a:solidFill>
                  <a:srgbClr val="64748B"/>
                </a:solidFill>
              </a:rPr>
              <a:t>Research objectives and research questions are the backbone of a research proposal.</a:t>
            </a:r>
            <a:endParaRPr lang="en-US" sz="1250" dirty="0"/>
          </a:p>
        </p:txBody>
      </p:sp>
      <p:sp>
        <p:nvSpPr>
          <p:cNvPr id="6" name="Text 4"/>
          <p:cNvSpPr/>
          <p:nvPr/>
        </p:nvSpPr>
        <p:spPr>
          <a:xfrm>
            <a:off x="11137392" y="6382512"/>
            <a:ext cx="50292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0E7C7B"/>
                </a:solidFill>
              </a:rPr>
              <a:t>15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777240" y="1234440"/>
            <a:ext cx="10652760" cy="4297680"/>
          </a:xfrm>
          <a:prstGeom prst="roundRect">
            <a:avLst>
              <a:gd name="adj" fmla="val 1702"/>
            </a:avLst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143000" y="1645920"/>
            <a:ext cx="9966960" cy="2743200"/>
          </a:xfrm>
          <a:prstGeom prst="rect">
            <a:avLst/>
          </a:prstGeom>
          <a:noFill/>
        </p:spPr>
        <p:txBody>
          <a:bodyPr wrap="square" lIns="762" tIns="762" rIns="762" bIns="762" rtlCol="0" anchor="ctr">
            <a:normAutofit/>
          </a:bodyPr>
          <a:lstStyle/>
          <a:p>
            <a:pPr marL="0" indent="0" algn="ctr">
              <a:buNone/>
            </a:pPr>
            <a:r>
              <a:rPr lang="en-US" sz="2500" b="1" dirty="0">
                <a:solidFill>
                  <a:srgbClr val="1632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Topic gives the area.</a:t>
            </a:r>
            <a:endParaRPr lang="en-US" sz="2500" dirty="0"/>
          </a:p>
          <a:p>
            <a:pPr marL="0" indent="0" algn="ctr">
              <a:buNone/>
            </a:pPr>
            <a:r>
              <a:rPr lang="en-US" sz="2500" b="1" dirty="0">
                <a:solidFill>
                  <a:srgbClr val="1632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Problem gives the issue.</a:t>
            </a:r>
            <a:endParaRPr lang="en-US" sz="2500" dirty="0"/>
          </a:p>
          <a:p>
            <a:pPr marL="0" indent="0" algn="ctr">
              <a:buNone/>
            </a:pPr>
            <a:r>
              <a:rPr lang="en-US" sz="2500" b="1" dirty="0">
                <a:solidFill>
                  <a:srgbClr val="1632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Gap gives the reason for doing the study.</a:t>
            </a:r>
            <a:endParaRPr lang="en-US" sz="2500" dirty="0"/>
          </a:p>
          <a:p>
            <a:pPr marL="0" indent="0" algn="ctr">
              <a:buNone/>
            </a:pPr>
            <a:r>
              <a:rPr lang="en-US" sz="2500" b="1" dirty="0">
                <a:solidFill>
                  <a:srgbClr val="1632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Objective tells what the researcher will do.</a:t>
            </a:r>
            <a:endParaRPr lang="en-US" sz="2500" dirty="0"/>
          </a:p>
          <a:p>
            <a:pPr marL="0" indent="0" algn="ctr">
              <a:buNone/>
            </a:pPr>
            <a:r>
              <a:rPr lang="en-US" sz="2500" b="1" dirty="0">
                <a:solidFill>
                  <a:srgbClr val="1632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Question tells what the researcher will answer.</a:t>
            </a:r>
            <a:endParaRPr lang="en-US" sz="2500" dirty="0"/>
          </a:p>
        </p:txBody>
      </p:sp>
      <p:sp>
        <p:nvSpPr>
          <p:cNvPr id="9" name="Shape 7"/>
          <p:cNvSpPr/>
          <p:nvPr/>
        </p:nvSpPr>
        <p:spPr>
          <a:xfrm>
            <a:off x="1828800" y="5715000"/>
            <a:ext cx="8503920" cy="502920"/>
          </a:xfrm>
          <a:prstGeom prst="roundRect">
            <a:avLst>
              <a:gd name="adj" fmla="val 14545"/>
            </a:avLst>
          </a:prstGeom>
          <a:solidFill>
            <a:srgbClr val="EAF4F4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057400" y="5870448"/>
            <a:ext cx="8046720" cy="182880"/>
          </a:xfrm>
          <a:prstGeom prst="rect">
            <a:avLst/>
          </a:prstGeom>
          <a:noFill/>
        </p:spPr>
        <p:txBody>
          <a:bodyPr wrap="square" lIns="762" tIns="762" rIns="762" bIns="762" rtlCol="0" anchor="t">
            <a:normAutofit/>
          </a:bodyPr>
          <a:lstStyle/>
          <a:p>
            <a:pPr marL="0" indent="0" algn="ctr">
              <a:buNone/>
            </a:pPr>
            <a:r>
              <a:rPr lang="en-US" sz="1550" b="1" dirty="0">
                <a:solidFill>
                  <a:srgbClr val="0E7C7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formula: Objective = action statement; Question = answer-seeking question.</a:t>
            </a:r>
            <a:endParaRPr lang="en-US" sz="15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E7C7B"/>
          </a:solidFill>
          <a:ln w="12700">
            <a:solidFill>
              <a:srgbClr val="0E7C7B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1658600" y="182880"/>
            <a:ext cx="347472" cy="6492240"/>
          </a:xfrm>
          <a:prstGeom prst="rect">
            <a:avLst/>
          </a:prstGeom>
          <a:solidFill>
            <a:srgbClr val="F6EBD2"/>
          </a:solidFill>
          <a:ln w="12700">
            <a:solidFill>
              <a:srgbClr val="F6EBD2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384048"/>
            <a:ext cx="1078992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6324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Today’s Learning Map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530352" y="868680"/>
            <a:ext cx="1042416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i="1" dirty="0">
                <a:solidFill>
                  <a:srgbClr val="64748B"/>
                </a:solidFill>
              </a:rPr>
              <a:t>Students should be able to explain and write objectives and questions after this class.</a:t>
            </a:r>
            <a:endParaRPr lang="en-US" sz="1250" dirty="0"/>
          </a:p>
        </p:txBody>
      </p:sp>
      <p:sp>
        <p:nvSpPr>
          <p:cNvPr id="6" name="Text 4"/>
          <p:cNvSpPr/>
          <p:nvPr/>
        </p:nvSpPr>
        <p:spPr>
          <a:xfrm>
            <a:off x="11137392" y="6382512"/>
            <a:ext cx="50292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0E7C7B"/>
                </a:solidFill>
              </a:rPr>
              <a:t>01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594360" y="2103120"/>
            <a:ext cx="1691640" cy="1234440"/>
          </a:xfrm>
          <a:prstGeom prst="roundRect">
            <a:avLst>
              <a:gd name="adj" fmla="val 5926"/>
            </a:avLst>
          </a:prstGeom>
          <a:solidFill>
            <a:srgbClr val="EAF4F4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22376" y="2331720"/>
            <a:ext cx="1417320" cy="594360"/>
          </a:xfrm>
          <a:prstGeom prst="rect">
            <a:avLst/>
          </a:prstGeom>
          <a:noFill/>
        </p:spPr>
        <p:txBody>
          <a:bodyPr wrap="square" lIns="762" tIns="762" rIns="762" bIns="762" rtlCol="0" anchor="t">
            <a:norm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632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 Start with a topic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2304288" y="2724912"/>
            <a:ext cx="374904" cy="0"/>
          </a:xfrm>
          <a:prstGeom prst="line">
            <a:avLst/>
          </a:prstGeom>
          <a:noFill/>
          <a:ln w="25400">
            <a:solidFill>
              <a:srgbClr val="0E7C7B"/>
            </a:solidFill>
            <a:prstDash val="solid"/>
            <a:headEnd type="none"/>
            <a:tailEnd type="triangle"/>
          </a:ln>
        </p:spPr>
      </p:sp>
      <p:sp>
        <p:nvSpPr>
          <p:cNvPr id="10" name="Shape 8"/>
          <p:cNvSpPr/>
          <p:nvPr/>
        </p:nvSpPr>
        <p:spPr>
          <a:xfrm>
            <a:off x="2834640" y="2103120"/>
            <a:ext cx="1691640" cy="1234440"/>
          </a:xfrm>
          <a:prstGeom prst="roundRect">
            <a:avLst>
              <a:gd name="adj" fmla="val 5926"/>
            </a:avLst>
          </a:prstGeom>
          <a:solidFill>
            <a:srgbClr val="FFF4D6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2962656" y="2331720"/>
            <a:ext cx="1417320" cy="594360"/>
          </a:xfrm>
          <a:prstGeom prst="rect">
            <a:avLst/>
          </a:prstGeom>
          <a:noFill/>
        </p:spPr>
        <p:txBody>
          <a:bodyPr wrap="square" lIns="762" tIns="762" rIns="762" bIns="762" rtlCol="0" anchor="t">
            <a:norm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632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2. Identify a research problem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4544568" y="2724912"/>
            <a:ext cx="374904" cy="0"/>
          </a:xfrm>
          <a:prstGeom prst="line">
            <a:avLst/>
          </a:prstGeom>
          <a:noFill/>
          <a:ln w="25400">
            <a:solidFill>
              <a:srgbClr val="0E7C7B"/>
            </a:solidFill>
            <a:prstDash val="solid"/>
            <a:headEnd type="none"/>
            <a:tailEnd type="triangle"/>
          </a:ln>
        </p:spPr>
      </p:sp>
      <p:sp>
        <p:nvSpPr>
          <p:cNvPr id="13" name="Shape 11"/>
          <p:cNvSpPr/>
          <p:nvPr/>
        </p:nvSpPr>
        <p:spPr>
          <a:xfrm>
            <a:off x="5074920" y="2103120"/>
            <a:ext cx="1691640" cy="1234440"/>
          </a:xfrm>
          <a:prstGeom prst="roundRect">
            <a:avLst>
              <a:gd name="adj" fmla="val 5926"/>
            </a:avLst>
          </a:prstGeom>
          <a:solidFill>
            <a:srgbClr val="EAF4F4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202936" y="2331720"/>
            <a:ext cx="1417320" cy="594360"/>
          </a:xfrm>
          <a:prstGeom prst="rect">
            <a:avLst/>
          </a:prstGeom>
          <a:noFill/>
        </p:spPr>
        <p:txBody>
          <a:bodyPr wrap="square" lIns="762" tIns="762" rIns="762" bIns="762" rtlCol="0" anchor="t">
            <a:norm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632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3. Write the aim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6784848" y="2724912"/>
            <a:ext cx="374904" cy="0"/>
          </a:xfrm>
          <a:prstGeom prst="line">
            <a:avLst/>
          </a:prstGeom>
          <a:noFill/>
          <a:ln w="25400">
            <a:solidFill>
              <a:srgbClr val="0E7C7B"/>
            </a:solidFill>
            <a:prstDash val="solid"/>
            <a:headEnd type="none"/>
            <a:tailEnd type="triangle"/>
          </a:ln>
        </p:spPr>
      </p:sp>
      <p:sp>
        <p:nvSpPr>
          <p:cNvPr id="16" name="Shape 14"/>
          <p:cNvSpPr/>
          <p:nvPr/>
        </p:nvSpPr>
        <p:spPr>
          <a:xfrm>
            <a:off x="7315200" y="2103120"/>
            <a:ext cx="1691640" cy="1234440"/>
          </a:xfrm>
          <a:prstGeom prst="roundRect">
            <a:avLst>
              <a:gd name="adj" fmla="val 5926"/>
            </a:avLst>
          </a:prstGeom>
          <a:solidFill>
            <a:srgbClr val="FFF4D6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7443216" y="2331720"/>
            <a:ext cx="1417320" cy="594360"/>
          </a:xfrm>
          <a:prstGeom prst="rect">
            <a:avLst/>
          </a:prstGeom>
          <a:noFill/>
        </p:spPr>
        <p:txBody>
          <a:bodyPr wrap="square" lIns="762" tIns="762" rIns="762" bIns="762" rtlCol="0" anchor="t">
            <a:norm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632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4. Frame objectives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9025128" y="2724912"/>
            <a:ext cx="374904" cy="0"/>
          </a:xfrm>
          <a:prstGeom prst="line">
            <a:avLst/>
          </a:prstGeom>
          <a:noFill/>
          <a:ln w="25400">
            <a:solidFill>
              <a:srgbClr val="0E7C7B"/>
            </a:solidFill>
            <a:prstDash val="solid"/>
            <a:headEnd type="none"/>
            <a:tailEnd type="triangle"/>
          </a:ln>
        </p:spPr>
      </p:sp>
      <p:sp>
        <p:nvSpPr>
          <p:cNvPr id="19" name="Shape 17"/>
          <p:cNvSpPr/>
          <p:nvPr/>
        </p:nvSpPr>
        <p:spPr>
          <a:xfrm>
            <a:off x="9555480" y="2103120"/>
            <a:ext cx="1691640" cy="1234440"/>
          </a:xfrm>
          <a:prstGeom prst="roundRect">
            <a:avLst>
              <a:gd name="adj" fmla="val 5926"/>
            </a:avLst>
          </a:prstGeom>
          <a:solidFill>
            <a:srgbClr val="EAF4F4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9683496" y="2331720"/>
            <a:ext cx="1417320" cy="594360"/>
          </a:xfrm>
          <a:prstGeom prst="rect">
            <a:avLst/>
          </a:prstGeom>
          <a:noFill/>
        </p:spPr>
        <p:txBody>
          <a:bodyPr wrap="square" lIns="762" tIns="762" rIns="762" bIns="762" rtlCol="0" anchor="t">
            <a:norm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632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5. Frame questions</a:t>
            </a:r>
            <a:endParaRPr lang="en-US" sz="1600" dirty="0"/>
          </a:p>
        </p:txBody>
      </p:sp>
      <p:sp>
        <p:nvSpPr>
          <p:cNvPr id="21" name="Shape 19"/>
          <p:cNvSpPr/>
          <p:nvPr/>
        </p:nvSpPr>
        <p:spPr>
          <a:xfrm>
            <a:off x="1051560" y="4617720"/>
            <a:ext cx="10058400" cy="1005840"/>
          </a:xfrm>
          <a:prstGeom prst="roundRect">
            <a:avLst>
              <a:gd name="adj" fmla="val 7273"/>
            </a:avLst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1325880" y="4892040"/>
            <a:ext cx="9418320" cy="320040"/>
          </a:xfrm>
          <a:prstGeom prst="rect">
            <a:avLst/>
          </a:prstGeom>
          <a:noFill/>
        </p:spPr>
        <p:txBody>
          <a:bodyPr wrap="square" lIns="762" tIns="762" rIns="762" bIns="762" rtlCol="0" anchor="t">
            <a:normAutofit/>
          </a:bodyPr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E7C7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Example used throughout: “Youth participation in local body elections”</a:t>
            </a:r>
            <a:endParaRPr lang="en-US" sz="2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E7C7B"/>
          </a:solidFill>
          <a:ln w="12700">
            <a:solidFill>
              <a:srgbClr val="0E7C7B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1658600" y="182880"/>
            <a:ext cx="347472" cy="6492240"/>
          </a:xfrm>
          <a:prstGeom prst="rect">
            <a:avLst/>
          </a:prstGeom>
          <a:solidFill>
            <a:srgbClr val="F6EBD2"/>
          </a:solidFill>
          <a:ln w="12700">
            <a:solidFill>
              <a:srgbClr val="F6EBD2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384048"/>
            <a:ext cx="1078992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6324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First: Topic, Problem, Gap, Aim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530352" y="868680"/>
            <a:ext cx="1042416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i="1" dirty="0">
                <a:solidFill>
                  <a:srgbClr val="64748B"/>
                </a:solidFill>
              </a:rPr>
              <a:t>These four are connected, but they are not the same thing.</a:t>
            </a:r>
            <a:endParaRPr lang="en-US" sz="1250" dirty="0"/>
          </a:p>
        </p:txBody>
      </p:sp>
      <p:sp>
        <p:nvSpPr>
          <p:cNvPr id="6" name="Text 4"/>
          <p:cNvSpPr/>
          <p:nvPr/>
        </p:nvSpPr>
        <p:spPr>
          <a:xfrm>
            <a:off x="11137392" y="6382512"/>
            <a:ext cx="50292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0E7C7B"/>
                </a:solidFill>
              </a:rPr>
              <a:t>02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685800" y="1417320"/>
            <a:ext cx="1234440" cy="329184"/>
          </a:xfrm>
          <a:prstGeom prst="roundRect">
            <a:avLst>
              <a:gd name="adj" fmla="val 22222"/>
            </a:avLst>
          </a:prstGeom>
          <a:solidFill>
            <a:srgbClr val="16324F"/>
          </a:solidFill>
          <a:ln w="12700">
            <a:solidFill>
              <a:srgbClr val="16324F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68096" y="1499616"/>
            <a:ext cx="1069848" cy="1645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</a:rPr>
              <a:t>Topic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2103120" y="1463040"/>
            <a:ext cx="4114800" cy="365760"/>
          </a:xfrm>
          <a:prstGeom prst="rect">
            <a:avLst/>
          </a:prstGeom>
          <a:noFill/>
        </p:spPr>
        <p:txBody>
          <a:bodyPr wrap="square" lIns="762" tIns="762" rIns="762" bIns="762" rtlCol="0" anchor="t">
            <a:normAutofit/>
          </a:bodyPr>
          <a:lstStyle/>
          <a:p>
            <a:pPr marL="0" indent="0" algn="l">
              <a:buNone/>
            </a:pPr>
            <a:r>
              <a:rPr lang="en-US" sz="1500" dirty="0">
                <a:solidFill>
                  <a:srgbClr val="24344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broad area you are interested in.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6537960" y="1435608"/>
            <a:ext cx="4663440" cy="457200"/>
          </a:xfrm>
          <a:prstGeom prst="rect">
            <a:avLst/>
          </a:prstGeom>
          <a:noFill/>
        </p:spPr>
        <p:txBody>
          <a:bodyPr wrap="square" lIns="762" tIns="762" rIns="762" bIns="762" rtlCol="0" anchor="t">
            <a:normAutofit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632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Youth voting in local elections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685800" y="2560320"/>
            <a:ext cx="1234440" cy="329184"/>
          </a:xfrm>
          <a:prstGeom prst="roundRect">
            <a:avLst>
              <a:gd name="adj" fmla="val 22222"/>
            </a:avLst>
          </a:prstGeom>
          <a:solidFill>
            <a:srgbClr val="B74B4B"/>
          </a:solidFill>
          <a:ln w="12700">
            <a:solidFill>
              <a:srgbClr val="B74B4B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768096" y="2642616"/>
            <a:ext cx="1069848" cy="1645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</a:rPr>
              <a:t>Problem</a:t>
            </a:r>
            <a:endParaRPr lang="en-US" sz="950" dirty="0"/>
          </a:p>
        </p:txBody>
      </p:sp>
      <p:sp>
        <p:nvSpPr>
          <p:cNvPr id="13" name="Text 11"/>
          <p:cNvSpPr/>
          <p:nvPr/>
        </p:nvSpPr>
        <p:spPr>
          <a:xfrm>
            <a:off x="2103120" y="2606040"/>
            <a:ext cx="4114800" cy="365760"/>
          </a:xfrm>
          <a:prstGeom prst="rect">
            <a:avLst/>
          </a:prstGeom>
          <a:noFill/>
        </p:spPr>
        <p:txBody>
          <a:bodyPr wrap="square" lIns="762" tIns="762" rIns="762" bIns="762" rtlCol="0" anchor="t">
            <a:normAutofit/>
          </a:bodyPr>
          <a:lstStyle/>
          <a:p>
            <a:pPr marL="0" indent="0" algn="l">
              <a:buNone/>
            </a:pPr>
            <a:r>
              <a:rPr lang="en-US" sz="1500" dirty="0">
                <a:solidFill>
                  <a:srgbClr val="24344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difficulty, puzzle, or issue inside the topic.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6537960" y="2578608"/>
            <a:ext cx="4663440" cy="457200"/>
          </a:xfrm>
          <a:prstGeom prst="rect">
            <a:avLst/>
          </a:prstGeom>
          <a:noFill/>
        </p:spPr>
        <p:txBody>
          <a:bodyPr wrap="square" lIns="762" tIns="762" rIns="762" bIns="762" rtlCol="0" anchor="t">
            <a:normAutofit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632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Many young voters are eligible, but turnout seems low.</a:t>
            </a:r>
            <a:endParaRPr lang="en-US" sz="1500" dirty="0"/>
          </a:p>
        </p:txBody>
      </p:sp>
      <p:sp>
        <p:nvSpPr>
          <p:cNvPr id="15" name="Shape 13"/>
          <p:cNvSpPr/>
          <p:nvPr/>
        </p:nvSpPr>
        <p:spPr>
          <a:xfrm>
            <a:off x="685800" y="3703320"/>
            <a:ext cx="1234440" cy="329184"/>
          </a:xfrm>
          <a:prstGeom prst="roundRect">
            <a:avLst>
              <a:gd name="adj" fmla="val 22222"/>
            </a:avLst>
          </a:prstGeom>
          <a:solidFill>
            <a:srgbClr val="F2B134"/>
          </a:solidFill>
          <a:ln w="12700">
            <a:solidFill>
              <a:srgbClr val="F2B134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768096" y="3785616"/>
            <a:ext cx="1069848" cy="1645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</a:rPr>
              <a:t>Research Gap</a:t>
            </a:r>
            <a:endParaRPr lang="en-US" sz="950" dirty="0"/>
          </a:p>
        </p:txBody>
      </p:sp>
      <p:sp>
        <p:nvSpPr>
          <p:cNvPr id="17" name="Text 15"/>
          <p:cNvSpPr/>
          <p:nvPr/>
        </p:nvSpPr>
        <p:spPr>
          <a:xfrm>
            <a:off x="2103120" y="3749040"/>
            <a:ext cx="4114800" cy="365760"/>
          </a:xfrm>
          <a:prstGeom prst="rect">
            <a:avLst/>
          </a:prstGeom>
          <a:noFill/>
        </p:spPr>
        <p:txBody>
          <a:bodyPr wrap="square" lIns="762" tIns="762" rIns="762" bIns="762" rtlCol="0" anchor="t">
            <a:normAutofit/>
          </a:bodyPr>
          <a:lstStyle/>
          <a:p>
            <a:pPr marL="0" indent="0" algn="l">
              <a:buNone/>
            </a:pPr>
            <a:r>
              <a:rPr lang="en-US" sz="1500" dirty="0">
                <a:solidFill>
                  <a:srgbClr val="24344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existing studies have not clearly explained.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6537960" y="3721608"/>
            <a:ext cx="4663440" cy="457200"/>
          </a:xfrm>
          <a:prstGeom prst="rect">
            <a:avLst/>
          </a:prstGeom>
          <a:noFill/>
        </p:spPr>
        <p:txBody>
          <a:bodyPr wrap="square" lIns="762" tIns="762" rIns="762" bIns="762" rtlCol="0" anchor="t">
            <a:normAutofit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632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Few studies explain why urban first-time voters avoid local elections.</a:t>
            </a:r>
            <a:endParaRPr lang="en-US" sz="1500" dirty="0"/>
          </a:p>
        </p:txBody>
      </p:sp>
      <p:sp>
        <p:nvSpPr>
          <p:cNvPr id="19" name="Shape 17"/>
          <p:cNvSpPr/>
          <p:nvPr/>
        </p:nvSpPr>
        <p:spPr>
          <a:xfrm>
            <a:off x="685800" y="4846320"/>
            <a:ext cx="1234440" cy="329184"/>
          </a:xfrm>
          <a:prstGeom prst="roundRect">
            <a:avLst>
              <a:gd name="adj" fmla="val 22222"/>
            </a:avLst>
          </a:prstGeom>
          <a:solidFill>
            <a:srgbClr val="2E8B57"/>
          </a:solidFill>
          <a:ln w="12700">
            <a:solidFill>
              <a:srgbClr val="2E8B57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768096" y="4928616"/>
            <a:ext cx="1069848" cy="1645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</a:rPr>
              <a:t>Aim</a:t>
            </a:r>
            <a:endParaRPr lang="en-US" sz="950" dirty="0"/>
          </a:p>
        </p:txBody>
      </p:sp>
      <p:sp>
        <p:nvSpPr>
          <p:cNvPr id="21" name="Text 19"/>
          <p:cNvSpPr/>
          <p:nvPr/>
        </p:nvSpPr>
        <p:spPr>
          <a:xfrm>
            <a:off x="2103120" y="4892040"/>
            <a:ext cx="4114800" cy="365760"/>
          </a:xfrm>
          <a:prstGeom prst="rect">
            <a:avLst/>
          </a:prstGeom>
          <a:noFill/>
        </p:spPr>
        <p:txBody>
          <a:bodyPr wrap="square" lIns="762" tIns="762" rIns="762" bIns="762" rtlCol="0" anchor="t">
            <a:normAutofit/>
          </a:bodyPr>
          <a:lstStyle/>
          <a:p>
            <a:pPr marL="0" indent="0" algn="l">
              <a:buNone/>
            </a:pPr>
            <a:r>
              <a:rPr lang="en-US" sz="1500" dirty="0">
                <a:solidFill>
                  <a:srgbClr val="24344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broad purpose of your study.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6537960" y="4864608"/>
            <a:ext cx="4663440" cy="457200"/>
          </a:xfrm>
          <a:prstGeom prst="rect">
            <a:avLst/>
          </a:prstGeom>
          <a:noFill/>
        </p:spPr>
        <p:txBody>
          <a:bodyPr wrap="square" lIns="762" tIns="762" rIns="762" bIns="762" rtlCol="0" anchor="t">
            <a:normAutofit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632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 understand factors shaping youth participation in local elections.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E7C7B"/>
          </a:solidFill>
          <a:ln w="12700">
            <a:solidFill>
              <a:srgbClr val="0E7C7B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1658600" y="182880"/>
            <a:ext cx="347472" cy="6492240"/>
          </a:xfrm>
          <a:prstGeom prst="rect">
            <a:avLst/>
          </a:prstGeom>
          <a:solidFill>
            <a:srgbClr val="F6EBD2"/>
          </a:solidFill>
          <a:ln w="12700">
            <a:solidFill>
              <a:srgbClr val="F6EBD2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384048"/>
            <a:ext cx="1078992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6324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are Research Objectives?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530352" y="868680"/>
            <a:ext cx="1042416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i="1" dirty="0">
                <a:solidFill>
                  <a:srgbClr val="64748B"/>
                </a:solidFill>
              </a:rPr>
              <a:t>Objectives are action statements. They tell what the researcher will do.</a:t>
            </a:r>
            <a:endParaRPr lang="en-US" sz="1250" dirty="0"/>
          </a:p>
        </p:txBody>
      </p:sp>
      <p:sp>
        <p:nvSpPr>
          <p:cNvPr id="6" name="Text 4"/>
          <p:cNvSpPr/>
          <p:nvPr/>
        </p:nvSpPr>
        <p:spPr>
          <a:xfrm>
            <a:off x="11137392" y="6382512"/>
            <a:ext cx="50292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0E7C7B"/>
                </a:solidFill>
              </a:rPr>
              <a:t>03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731520" y="1417320"/>
            <a:ext cx="4754880" cy="4389120"/>
          </a:xfrm>
          <a:prstGeom prst="roundRect">
            <a:avLst>
              <a:gd name="adj" fmla="val 1667"/>
            </a:avLst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005840" y="1719072"/>
            <a:ext cx="4114800" cy="320040"/>
          </a:xfrm>
          <a:prstGeom prst="rect">
            <a:avLst/>
          </a:prstGeom>
          <a:noFill/>
        </p:spPr>
        <p:txBody>
          <a:bodyPr wrap="square" lIns="762" tIns="762" rIns="762" bIns="762" rtlCol="0" anchor="t">
            <a:normAutofit/>
          </a:bodyPr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E7C7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Meaning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1005840" y="2240280"/>
            <a:ext cx="4069080" cy="1051560"/>
          </a:xfrm>
          <a:prstGeom prst="rect">
            <a:avLst/>
          </a:prstGeom>
          <a:noFill/>
        </p:spPr>
        <p:txBody>
          <a:bodyPr wrap="square" lIns="762" tIns="762" rIns="762" bIns="762" rtlCol="0" anchor="t">
            <a:normAutofit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24344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Research objectives are clear, specific statements of what your study intends to examine, describe, compare, analyse, or evaluate.</a:t>
            </a:r>
            <a:endParaRPr lang="en-US" sz="1800" dirty="0"/>
          </a:p>
        </p:txBody>
      </p:sp>
      <p:sp>
        <p:nvSpPr>
          <p:cNvPr id="10" name="Shape 8"/>
          <p:cNvSpPr/>
          <p:nvPr/>
        </p:nvSpPr>
        <p:spPr>
          <a:xfrm>
            <a:off x="5989320" y="1417320"/>
            <a:ext cx="5349240" cy="4389120"/>
          </a:xfrm>
          <a:prstGeom prst="roundRect">
            <a:avLst>
              <a:gd name="adj" fmla="val 1667"/>
            </a:avLst>
          </a:prstGeom>
          <a:solidFill>
            <a:srgbClr val="EAF4F4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309360" y="1719072"/>
            <a:ext cx="4480560" cy="320040"/>
          </a:xfrm>
          <a:prstGeom prst="rect">
            <a:avLst/>
          </a:prstGeom>
          <a:noFill/>
        </p:spPr>
        <p:txBody>
          <a:bodyPr wrap="square" lIns="762" tIns="762" rIns="762" bIns="762" rtlCol="0" anchor="t">
            <a:normAutofit/>
          </a:bodyPr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1632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Easy formula</a:t>
            </a:r>
            <a:endParaRPr lang="en-US" sz="2200" dirty="0"/>
          </a:p>
        </p:txBody>
      </p:sp>
      <p:sp>
        <p:nvSpPr>
          <p:cNvPr id="12" name="Text 10"/>
          <p:cNvSpPr/>
          <p:nvPr/>
        </p:nvSpPr>
        <p:spPr>
          <a:xfrm>
            <a:off x="6309360" y="2240280"/>
            <a:ext cx="4434840" cy="548640"/>
          </a:xfrm>
          <a:prstGeom prst="rect">
            <a:avLst/>
          </a:prstGeom>
          <a:noFill/>
        </p:spPr>
        <p:txBody>
          <a:bodyPr wrap="square" lIns="762" tIns="762" rIns="762" bIns="762" rtlCol="0" anchor="t">
            <a:normAutofit/>
          </a:bodyPr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0E7C7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 + action verb + issue + place/group/context</a:t>
            </a:r>
            <a:endParaRPr lang="en-US" sz="2100" dirty="0"/>
          </a:p>
        </p:txBody>
      </p:sp>
      <p:sp>
        <p:nvSpPr>
          <p:cNvPr id="13" name="Text 11"/>
          <p:cNvSpPr/>
          <p:nvPr/>
        </p:nvSpPr>
        <p:spPr>
          <a:xfrm>
            <a:off x="6309360" y="3337560"/>
            <a:ext cx="4434840" cy="822960"/>
          </a:xfrm>
          <a:prstGeom prst="rect">
            <a:avLst/>
          </a:prstGeom>
          <a:noFill/>
        </p:spPr>
        <p:txBody>
          <a:bodyPr wrap="square" lIns="762" tIns="762" rIns="762" bIns="762" rtlCol="0" anchor="t">
            <a:normAutofit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24344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Example: To examine the factors affecting youth participation in municipal elections in Guwahati.</a:t>
            </a:r>
            <a:endParaRPr lang="en-US" sz="1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E7C7B"/>
          </a:solidFill>
          <a:ln w="12700">
            <a:solidFill>
              <a:srgbClr val="0E7C7B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1658600" y="182880"/>
            <a:ext cx="347472" cy="6492240"/>
          </a:xfrm>
          <a:prstGeom prst="rect">
            <a:avLst/>
          </a:prstGeom>
          <a:solidFill>
            <a:srgbClr val="F6EBD2"/>
          </a:solidFill>
          <a:ln w="12700">
            <a:solidFill>
              <a:srgbClr val="F6EBD2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384048"/>
            <a:ext cx="1078992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6324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 Good Objective Has Four Qualities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530352" y="868680"/>
            <a:ext cx="1042416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i="1" dirty="0">
                <a:solidFill>
                  <a:srgbClr val="64748B"/>
                </a:solidFill>
              </a:rPr>
              <a:t>A weak objective confuses the study; a good objective gives direction.</a:t>
            </a:r>
            <a:endParaRPr lang="en-US" sz="1250" dirty="0"/>
          </a:p>
        </p:txBody>
      </p:sp>
      <p:sp>
        <p:nvSpPr>
          <p:cNvPr id="6" name="Text 4"/>
          <p:cNvSpPr/>
          <p:nvPr/>
        </p:nvSpPr>
        <p:spPr>
          <a:xfrm>
            <a:off x="11137392" y="6382512"/>
            <a:ext cx="50292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0E7C7B"/>
                </a:solidFill>
              </a:rPr>
              <a:t>04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777240" y="1554480"/>
            <a:ext cx="4800600" cy="1417320"/>
          </a:xfrm>
          <a:prstGeom prst="roundRect">
            <a:avLst>
              <a:gd name="adj" fmla="val 5161"/>
            </a:avLst>
          </a:prstGeom>
          <a:solidFill>
            <a:srgbClr val="EAF4F4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005840" y="1755648"/>
            <a:ext cx="1645920" cy="274320"/>
          </a:xfrm>
          <a:prstGeom prst="rect">
            <a:avLst/>
          </a:prstGeom>
          <a:noFill/>
        </p:spPr>
        <p:txBody>
          <a:bodyPr wrap="square" lIns="762" tIns="762" rIns="762" bIns="762" rtlCol="0" anchor="t">
            <a:normAutofit/>
          </a:bodyPr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1632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Specific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1005840" y="2212848"/>
            <a:ext cx="4297680" cy="502920"/>
          </a:xfrm>
          <a:prstGeom prst="rect">
            <a:avLst/>
          </a:prstGeom>
          <a:noFill/>
        </p:spPr>
        <p:txBody>
          <a:bodyPr wrap="square" lIns="762" tIns="762" rIns="762" bIns="762" rtlCol="0" anchor="t">
            <a:normAutofit/>
          </a:bodyPr>
          <a:lstStyle/>
          <a:p>
            <a:pPr marL="0" indent="0" algn="l">
              <a:buNone/>
            </a:pPr>
            <a:r>
              <a:rPr lang="en-US" sz="1500" dirty="0">
                <a:solidFill>
                  <a:srgbClr val="24344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Not “study youth”; say exactly what aspect of youth participation.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6263640" y="1554480"/>
            <a:ext cx="4800600" cy="1417320"/>
          </a:xfrm>
          <a:prstGeom prst="roundRect">
            <a:avLst>
              <a:gd name="adj" fmla="val 5161"/>
            </a:avLst>
          </a:prstGeom>
          <a:solidFill>
            <a:srgbClr val="FFF4D6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492240" y="1755648"/>
            <a:ext cx="1645920" cy="274320"/>
          </a:xfrm>
          <a:prstGeom prst="rect">
            <a:avLst/>
          </a:prstGeom>
          <a:noFill/>
        </p:spPr>
        <p:txBody>
          <a:bodyPr wrap="square" lIns="762" tIns="762" rIns="762" bIns="762" rtlCol="0" anchor="t">
            <a:normAutofit/>
          </a:bodyPr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1632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Measurable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6492240" y="2212848"/>
            <a:ext cx="4297680" cy="502920"/>
          </a:xfrm>
          <a:prstGeom prst="rect">
            <a:avLst/>
          </a:prstGeom>
          <a:noFill/>
        </p:spPr>
        <p:txBody>
          <a:bodyPr wrap="square" lIns="762" tIns="762" rIns="762" bIns="762" rtlCol="0" anchor="t">
            <a:normAutofit/>
          </a:bodyPr>
          <a:lstStyle/>
          <a:p>
            <a:pPr marL="0" indent="0" algn="l">
              <a:buNone/>
            </a:pPr>
            <a:r>
              <a:rPr lang="en-US" sz="1500" dirty="0">
                <a:solidFill>
                  <a:srgbClr val="24344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should be possible to collect data for it.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777240" y="3611880"/>
            <a:ext cx="4800600" cy="1417320"/>
          </a:xfrm>
          <a:prstGeom prst="roundRect">
            <a:avLst>
              <a:gd name="adj" fmla="val 5161"/>
            </a:avLst>
          </a:prstGeom>
          <a:solidFill>
            <a:srgbClr val="EAF4F4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005840" y="3813048"/>
            <a:ext cx="1645920" cy="274320"/>
          </a:xfrm>
          <a:prstGeom prst="rect">
            <a:avLst/>
          </a:prstGeom>
          <a:noFill/>
        </p:spPr>
        <p:txBody>
          <a:bodyPr wrap="square" lIns="762" tIns="762" rIns="762" bIns="762" rtlCol="0" anchor="t">
            <a:normAutofit/>
          </a:bodyPr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1632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Relevant</a:t>
            </a:r>
            <a:endParaRPr lang="en-US" sz="2000" dirty="0"/>
          </a:p>
        </p:txBody>
      </p:sp>
      <p:sp>
        <p:nvSpPr>
          <p:cNvPr id="15" name="Text 13"/>
          <p:cNvSpPr/>
          <p:nvPr/>
        </p:nvSpPr>
        <p:spPr>
          <a:xfrm>
            <a:off x="1005840" y="4270248"/>
            <a:ext cx="4297680" cy="502920"/>
          </a:xfrm>
          <a:prstGeom prst="rect">
            <a:avLst/>
          </a:prstGeom>
          <a:noFill/>
        </p:spPr>
        <p:txBody>
          <a:bodyPr wrap="square" lIns="762" tIns="762" rIns="762" bIns="762" rtlCol="0" anchor="t">
            <a:normAutofit/>
          </a:bodyPr>
          <a:lstStyle/>
          <a:p>
            <a:pPr marL="0" indent="0" algn="l">
              <a:buNone/>
            </a:pPr>
            <a:r>
              <a:rPr lang="en-US" sz="1500" dirty="0">
                <a:solidFill>
                  <a:srgbClr val="24344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must match the research gap and topic.</a:t>
            </a:r>
            <a:endParaRPr lang="en-US" sz="1500" dirty="0"/>
          </a:p>
        </p:txBody>
      </p:sp>
      <p:sp>
        <p:nvSpPr>
          <p:cNvPr id="16" name="Shape 14"/>
          <p:cNvSpPr/>
          <p:nvPr/>
        </p:nvSpPr>
        <p:spPr>
          <a:xfrm>
            <a:off x="6263640" y="3611880"/>
            <a:ext cx="4800600" cy="1417320"/>
          </a:xfrm>
          <a:prstGeom prst="roundRect">
            <a:avLst>
              <a:gd name="adj" fmla="val 5161"/>
            </a:avLst>
          </a:prstGeom>
          <a:solidFill>
            <a:srgbClr val="FFF4D6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492240" y="3813048"/>
            <a:ext cx="1645920" cy="274320"/>
          </a:xfrm>
          <a:prstGeom prst="rect">
            <a:avLst/>
          </a:prstGeom>
          <a:noFill/>
        </p:spPr>
        <p:txBody>
          <a:bodyPr wrap="square" lIns="762" tIns="762" rIns="762" bIns="762" rtlCol="0" anchor="t">
            <a:normAutofit/>
          </a:bodyPr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1632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Doable</a:t>
            </a:r>
            <a:endParaRPr lang="en-US" sz="2000" dirty="0"/>
          </a:p>
        </p:txBody>
      </p:sp>
      <p:sp>
        <p:nvSpPr>
          <p:cNvPr id="18" name="Text 16"/>
          <p:cNvSpPr/>
          <p:nvPr/>
        </p:nvSpPr>
        <p:spPr>
          <a:xfrm>
            <a:off x="6492240" y="4270248"/>
            <a:ext cx="4297680" cy="502920"/>
          </a:xfrm>
          <a:prstGeom prst="rect">
            <a:avLst/>
          </a:prstGeom>
          <a:noFill/>
        </p:spPr>
        <p:txBody>
          <a:bodyPr wrap="square" lIns="762" tIns="762" rIns="762" bIns="762" rtlCol="0" anchor="t">
            <a:normAutofit/>
          </a:bodyPr>
          <a:lstStyle/>
          <a:p>
            <a:pPr marL="0" indent="0" algn="l">
              <a:buNone/>
            </a:pPr>
            <a:r>
              <a:rPr lang="en-US" sz="1500" dirty="0">
                <a:solidFill>
                  <a:srgbClr val="24344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must be possible within time, resources, and access.</a:t>
            </a:r>
            <a:endParaRPr lang="en-US" sz="1500" dirty="0"/>
          </a:p>
        </p:txBody>
      </p:sp>
      <p:sp>
        <p:nvSpPr>
          <p:cNvPr id="19" name="Shape 17"/>
          <p:cNvSpPr/>
          <p:nvPr/>
        </p:nvSpPr>
        <p:spPr>
          <a:xfrm>
            <a:off x="1828800" y="5532120"/>
            <a:ext cx="8503920" cy="502920"/>
          </a:xfrm>
          <a:prstGeom prst="roundRect">
            <a:avLst>
              <a:gd name="adj" fmla="val 14545"/>
            </a:avLst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2011680" y="5669280"/>
            <a:ext cx="8138160" cy="201168"/>
          </a:xfrm>
          <a:prstGeom prst="rect">
            <a:avLst/>
          </a:prstGeom>
          <a:noFill/>
        </p:spPr>
        <p:txBody>
          <a:bodyPr wrap="square" lIns="762" tIns="762" rIns="762" bIns="762" rtlCol="0" anchor="t">
            <a:norm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E7C7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Ask: “Can I actually collect evidence to answer this objective?”</a:t>
            </a:r>
            <a:endParaRPr lang="en-US" sz="16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E7C7B"/>
          </a:solidFill>
          <a:ln w="12700">
            <a:solidFill>
              <a:srgbClr val="0E7C7B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1658600" y="182880"/>
            <a:ext cx="347472" cy="6492240"/>
          </a:xfrm>
          <a:prstGeom prst="rect">
            <a:avLst/>
          </a:prstGeom>
          <a:solidFill>
            <a:srgbClr val="F6EBD2"/>
          </a:solidFill>
          <a:ln w="12700">
            <a:solidFill>
              <a:srgbClr val="F6EBD2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384048"/>
            <a:ext cx="1078992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6324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Types of Research Objectives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530352" y="868680"/>
            <a:ext cx="1042416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i="1" dirty="0">
                <a:solidFill>
                  <a:srgbClr val="64748B"/>
                </a:solidFill>
              </a:rPr>
              <a:t>Use different action verbs depending on what your study wants to do.</a:t>
            </a:r>
            <a:endParaRPr lang="en-US" sz="1250" dirty="0"/>
          </a:p>
        </p:txBody>
      </p:sp>
      <p:sp>
        <p:nvSpPr>
          <p:cNvPr id="6" name="Text 4"/>
          <p:cNvSpPr/>
          <p:nvPr/>
        </p:nvSpPr>
        <p:spPr>
          <a:xfrm>
            <a:off x="11137392" y="6382512"/>
            <a:ext cx="50292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0E7C7B"/>
                </a:solidFill>
              </a:rPr>
              <a:t>05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640080" y="1234440"/>
            <a:ext cx="5074920" cy="1170432"/>
          </a:xfrm>
          <a:prstGeom prst="roundRect">
            <a:avLst>
              <a:gd name="adj" fmla="val 6250"/>
            </a:avLst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41248" y="1417320"/>
            <a:ext cx="1554480" cy="256032"/>
          </a:xfrm>
          <a:prstGeom prst="rect">
            <a:avLst/>
          </a:prstGeom>
          <a:noFill/>
        </p:spPr>
        <p:txBody>
          <a:bodyPr wrap="square" lIns="762" tIns="762" rIns="762" bIns="762" rtlCol="0" anchor="t">
            <a:normAutofit/>
          </a:bodyPr>
          <a:lstStyle/>
          <a:p>
            <a:pPr marL="0" indent="0" algn="l">
              <a:buNone/>
            </a:pPr>
            <a:r>
              <a:rPr lang="en-US" sz="1700" b="1" dirty="0">
                <a:solidFill>
                  <a:srgbClr val="0E7C7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Descriptive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2468880" y="1399032"/>
            <a:ext cx="2880360" cy="502920"/>
          </a:xfrm>
          <a:prstGeom prst="rect">
            <a:avLst/>
          </a:prstGeom>
          <a:noFill/>
        </p:spPr>
        <p:txBody>
          <a:bodyPr wrap="square" lIns="762" tIns="762" rIns="762" bIns="762" rtlCol="0" anchor="t">
            <a:normAutofit/>
          </a:bodyPr>
          <a:lstStyle/>
          <a:p>
            <a:pPr marL="0" indent="0" algn="l">
              <a:buNone/>
            </a:pPr>
            <a:r>
              <a:rPr lang="en-US" sz="1450" dirty="0">
                <a:solidFill>
                  <a:srgbClr val="24344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 describe voter awareness among college students.</a:t>
            </a:r>
            <a:endParaRPr lang="en-US" sz="1450" dirty="0"/>
          </a:p>
        </p:txBody>
      </p:sp>
      <p:sp>
        <p:nvSpPr>
          <p:cNvPr id="10" name="Shape 8"/>
          <p:cNvSpPr/>
          <p:nvPr/>
        </p:nvSpPr>
        <p:spPr>
          <a:xfrm>
            <a:off x="6217920" y="1234440"/>
            <a:ext cx="5074920" cy="1170432"/>
          </a:xfrm>
          <a:prstGeom prst="roundRect">
            <a:avLst>
              <a:gd name="adj" fmla="val 6250"/>
            </a:avLst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419088" y="1417320"/>
            <a:ext cx="1554480" cy="256032"/>
          </a:xfrm>
          <a:prstGeom prst="rect">
            <a:avLst/>
          </a:prstGeom>
          <a:noFill/>
        </p:spPr>
        <p:txBody>
          <a:bodyPr wrap="square" lIns="762" tIns="762" rIns="762" bIns="762" rtlCol="0" anchor="t">
            <a:normAutofit/>
          </a:bodyPr>
          <a:lstStyle/>
          <a:p>
            <a:pPr marL="0" indent="0" algn="l">
              <a:buNone/>
            </a:pPr>
            <a:r>
              <a:rPr lang="en-US" sz="1700" b="1" dirty="0">
                <a:solidFill>
                  <a:srgbClr val="0E7C7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Analytical</a:t>
            </a:r>
            <a:endParaRPr lang="en-US" sz="1700" dirty="0"/>
          </a:p>
        </p:txBody>
      </p:sp>
      <p:sp>
        <p:nvSpPr>
          <p:cNvPr id="12" name="Text 10"/>
          <p:cNvSpPr/>
          <p:nvPr/>
        </p:nvSpPr>
        <p:spPr>
          <a:xfrm>
            <a:off x="8046720" y="1399032"/>
            <a:ext cx="2880360" cy="502920"/>
          </a:xfrm>
          <a:prstGeom prst="rect">
            <a:avLst/>
          </a:prstGeom>
          <a:noFill/>
        </p:spPr>
        <p:txBody>
          <a:bodyPr wrap="square" lIns="762" tIns="762" rIns="762" bIns="762" rtlCol="0" anchor="t">
            <a:normAutofit/>
          </a:bodyPr>
          <a:lstStyle/>
          <a:p>
            <a:pPr marL="0" indent="0" algn="l">
              <a:buNone/>
            </a:pPr>
            <a:r>
              <a:rPr lang="en-US" sz="1450" dirty="0">
                <a:solidFill>
                  <a:srgbClr val="24344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 analyse reasons for low youth turnout.</a:t>
            </a:r>
            <a:endParaRPr lang="en-US" sz="1450" dirty="0"/>
          </a:p>
        </p:txBody>
      </p:sp>
      <p:sp>
        <p:nvSpPr>
          <p:cNvPr id="13" name="Shape 11"/>
          <p:cNvSpPr/>
          <p:nvPr/>
        </p:nvSpPr>
        <p:spPr>
          <a:xfrm>
            <a:off x="640080" y="2834640"/>
            <a:ext cx="5074920" cy="1170432"/>
          </a:xfrm>
          <a:prstGeom prst="roundRect">
            <a:avLst>
              <a:gd name="adj" fmla="val 6250"/>
            </a:avLst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41248" y="3017520"/>
            <a:ext cx="1554480" cy="256032"/>
          </a:xfrm>
          <a:prstGeom prst="rect">
            <a:avLst/>
          </a:prstGeom>
          <a:noFill/>
        </p:spPr>
        <p:txBody>
          <a:bodyPr wrap="square" lIns="762" tIns="762" rIns="762" bIns="762" rtlCol="0" anchor="t">
            <a:normAutofit/>
          </a:bodyPr>
          <a:lstStyle/>
          <a:p>
            <a:pPr marL="0" indent="0" algn="l">
              <a:buNone/>
            </a:pPr>
            <a:r>
              <a:rPr lang="en-US" sz="1700" b="1" dirty="0">
                <a:solidFill>
                  <a:srgbClr val="0E7C7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Comparative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2468880" y="2999232"/>
            <a:ext cx="2880360" cy="502920"/>
          </a:xfrm>
          <a:prstGeom prst="rect">
            <a:avLst/>
          </a:prstGeom>
          <a:noFill/>
        </p:spPr>
        <p:txBody>
          <a:bodyPr wrap="square" lIns="762" tIns="762" rIns="762" bIns="762" rtlCol="0" anchor="t">
            <a:normAutofit/>
          </a:bodyPr>
          <a:lstStyle/>
          <a:p>
            <a:pPr marL="0" indent="0" algn="l">
              <a:buNone/>
            </a:pPr>
            <a:r>
              <a:rPr lang="en-US" sz="1450" dirty="0">
                <a:solidFill>
                  <a:srgbClr val="24344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 compare participation between male and female students.</a:t>
            </a:r>
            <a:endParaRPr lang="en-US" sz="1450" dirty="0"/>
          </a:p>
        </p:txBody>
      </p:sp>
      <p:sp>
        <p:nvSpPr>
          <p:cNvPr id="16" name="Shape 14"/>
          <p:cNvSpPr/>
          <p:nvPr/>
        </p:nvSpPr>
        <p:spPr>
          <a:xfrm>
            <a:off x="6217920" y="2834640"/>
            <a:ext cx="5074920" cy="1170432"/>
          </a:xfrm>
          <a:prstGeom prst="roundRect">
            <a:avLst>
              <a:gd name="adj" fmla="val 6250"/>
            </a:avLst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419088" y="3017520"/>
            <a:ext cx="1554480" cy="256032"/>
          </a:xfrm>
          <a:prstGeom prst="rect">
            <a:avLst/>
          </a:prstGeom>
          <a:noFill/>
        </p:spPr>
        <p:txBody>
          <a:bodyPr wrap="square" lIns="762" tIns="762" rIns="762" bIns="762" rtlCol="0" anchor="t">
            <a:normAutofit/>
          </a:bodyPr>
          <a:lstStyle/>
          <a:p>
            <a:pPr marL="0" indent="0" algn="l">
              <a:buNone/>
            </a:pPr>
            <a:r>
              <a:rPr lang="en-US" sz="1700" b="1" dirty="0">
                <a:solidFill>
                  <a:srgbClr val="0E7C7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Evaluative</a:t>
            </a:r>
            <a:endParaRPr lang="en-US" sz="1700" dirty="0"/>
          </a:p>
        </p:txBody>
      </p:sp>
      <p:sp>
        <p:nvSpPr>
          <p:cNvPr id="18" name="Text 16"/>
          <p:cNvSpPr/>
          <p:nvPr/>
        </p:nvSpPr>
        <p:spPr>
          <a:xfrm>
            <a:off x="8046720" y="2999232"/>
            <a:ext cx="2880360" cy="502920"/>
          </a:xfrm>
          <a:prstGeom prst="rect">
            <a:avLst/>
          </a:prstGeom>
          <a:noFill/>
        </p:spPr>
        <p:txBody>
          <a:bodyPr wrap="square" lIns="762" tIns="762" rIns="762" bIns="762" rtlCol="0" anchor="t">
            <a:normAutofit/>
          </a:bodyPr>
          <a:lstStyle/>
          <a:p>
            <a:pPr marL="0" indent="0" algn="l">
              <a:buNone/>
            </a:pPr>
            <a:r>
              <a:rPr lang="en-US" sz="1450" dirty="0">
                <a:solidFill>
                  <a:srgbClr val="24344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 assess the effectiveness of voter-awareness campaigns.</a:t>
            </a:r>
            <a:endParaRPr lang="en-US" sz="1450" dirty="0"/>
          </a:p>
        </p:txBody>
      </p:sp>
      <p:sp>
        <p:nvSpPr>
          <p:cNvPr id="19" name="Shape 17"/>
          <p:cNvSpPr/>
          <p:nvPr/>
        </p:nvSpPr>
        <p:spPr>
          <a:xfrm>
            <a:off x="640080" y="4434840"/>
            <a:ext cx="5074920" cy="1170432"/>
          </a:xfrm>
          <a:prstGeom prst="roundRect">
            <a:avLst>
              <a:gd name="adj" fmla="val 6250"/>
            </a:avLst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41248" y="4617720"/>
            <a:ext cx="1554480" cy="256032"/>
          </a:xfrm>
          <a:prstGeom prst="rect">
            <a:avLst/>
          </a:prstGeom>
          <a:noFill/>
        </p:spPr>
        <p:txBody>
          <a:bodyPr wrap="square" lIns="762" tIns="762" rIns="762" bIns="762" rtlCol="0" anchor="t">
            <a:normAutofit/>
          </a:bodyPr>
          <a:lstStyle/>
          <a:p>
            <a:pPr marL="0" indent="0" algn="l">
              <a:buNone/>
            </a:pPr>
            <a:r>
              <a:rPr lang="en-US" sz="1700" b="1" dirty="0">
                <a:solidFill>
                  <a:srgbClr val="0E7C7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Exploratory</a:t>
            </a:r>
            <a:endParaRPr lang="en-US" sz="1700" dirty="0"/>
          </a:p>
        </p:txBody>
      </p:sp>
      <p:sp>
        <p:nvSpPr>
          <p:cNvPr id="21" name="Text 19"/>
          <p:cNvSpPr/>
          <p:nvPr/>
        </p:nvSpPr>
        <p:spPr>
          <a:xfrm>
            <a:off x="2468880" y="4599432"/>
            <a:ext cx="2880360" cy="502920"/>
          </a:xfrm>
          <a:prstGeom prst="rect">
            <a:avLst/>
          </a:prstGeom>
          <a:noFill/>
        </p:spPr>
        <p:txBody>
          <a:bodyPr wrap="square" lIns="762" tIns="762" rIns="762" bIns="762" rtlCol="0" anchor="t">
            <a:normAutofit/>
          </a:bodyPr>
          <a:lstStyle/>
          <a:p>
            <a:pPr marL="0" indent="0" algn="l">
              <a:buNone/>
            </a:pPr>
            <a:r>
              <a:rPr lang="en-US" sz="1450" dirty="0">
                <a:solidFill>
                  <a:srgbClr val="24344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 explore how young voters understand local governance.</a:t>
            </a:r>
            <a:endParaRPr lang="en-US" sz="1450" dirty="0"/>
          </a:p>
        </p:txBody>
      </p:sp>
      <p:sp>
        <p:nvSpPr>
          <p:cNvPr id="22" name="Shape 20"/>
          <p:cNvSpPr/>
          <p:nvPr/>
        </p:nvSpPr>
        <p:spPr>
          <a:xfrm>
            <a:off x="6217920" y="4434840"/>
            <a:ext cx="5074920" cy="1170432"/>
          </a:xfrm>
          <a:prstGeom prst="roundRect">
            <a:avLst>
              <a:gd name="adj" fmla="val 6250"/>
            </a:avLst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419088" y="4617720"/>
            <a:ext cx="1554480" cy="256032"/>
          </a:xfrm>
          <a:prstGeom prst="rect">
            <a:avLst/>
          </a:prstGeom>
          <a:noFill/>
        </p:spPr>
        <p:txBody>
          <a:bodyPr wrap="square" lIns="762" tIns="762" rIns="762" bIns="762" rtlCol="0" anchor="t">
            <a:normAutofit/>
          </a:bodyPr>
          <a:lstStyle/>
          <a:p>
            <a:pPr marL="0" indent="0" algn="l">
              <a:buNone/>
            </a:pPr>
            <a:r>
              <a:rPr lang="en-US" sz="1700" b="1" dirty="0">
                <a:solidFill>
                  <a:srgbClr val="0E7C7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Explanatory</a:t>
            </a:r>
            <a:endParaRPr lang="en-US" sz="1700" dirty="0"/>
          </a:p>
        </p:txBody>
      </p:sp>
      <p:sp>
        <p:nvSpPr>
          <p:cNvPr id="24" name="Text 22"/>
          <p:cNvSpPr/>
          <p:nvPr/>
        </p:nvSpPr>
        <p:spPr>
          <a:xfrm>
            <a:off x="8046720" y="4599432"/>
            <a:ext cx="2880360" cy="502920"/>
          </a:xfrm>
          <a:prstGeom prst="rect">
            <a:avLst/>
          </a:prstGeom>
          <a:noFill/>
        </p:spPr>
        <p:txBody>
          <a:bodyPr wrap="square" lIns="762" tIns="762" rIns="762" bIns="762" rtlCol="0" anchor="t">
            <a:normAutofit/>
          </a:bodyPr>
          <a:lstStyle/>
          <a:p>
            <a:pPr marL="0" indent="0" algn="l">
              <a:buNone/>
            </a:pPr>
            <a:r>
              <a:rPr lang="en-US" sz="1450" dirty="0">
                <a:solidFill>
                  <a:srgbClr val="24344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 examine whether political trust influences voting behaviour.</a:t>
            </a:r>
            <a:endParaRPr lang="en-US" sz="14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E7C7B"/>
          </a:solidFill>
          <a:ln w="12700">
            <a:solidFill>
              <a:srgbClr val="0E7C7B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1658600" y="182880"/>
            <a:ext cx="347472" cy="6492240"/>
          </a:xfrm>
          <a:prstGeom prst="rect">
            <a:avLst/>
          </a:prstGeom>
          <a:solidFill>
            <a:srgbClr val="F6EBD2"/>
          </a:solidFill>
          <a:ln w="12700">
            <a:solidFill>
              <a:srgbClr val="F6EBD2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384048"/>
            <a:ext cx="1078992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6324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Main Objective and Specific Objectives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530352" y="868680"/>
            <a:ext cx="1042416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i="1" dirty="0">
                <a:solidFill>
                  <a:srgbClr val="64748B"/>
                </a:solidFill>
              </a:rPr>
              <a:t>One main objective gives the broad direction. Specific objectives divide it into smaller tasks.</a:t>
            </a:r>
            <a:endParaRPr lang="en-US" sz="1250" dirty="0"/>
          </a:p>
        </p:txBody>
      </p:sp>
      <p:sp>
        <p:nvSpPr>
          <p:cNvPr id="6" name="Text 4"/>
          <p:cNvSpPr/>
          <p:nvPr/>
        </p:nvSpPr>
        <p:spPr>
          <a:xfrm>
            <a:off x="11137392" y="6382512"/>
            <a:ext cx="50292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0E7C7B"/>
                </a:solidFill>
              </a:rPr>
              <a:t>06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731520" y="1417320"/>
            <a:ext cx="10744200" cy="1234440"/>
          </a:xfrm>
          <a:prstGeom prst="roundRect">
            <a:avLst>
              <a:gd name="adj" fmla="val 5926"/>
            </a:avLst>
          </a:prstGeom>
          <a:solidFill>
            <a:srgbClr val="16324F"/>
          </a:solidFill>
          <a:ln w="12700">
            <a:solidFill>
              <a:srgbClr val="16324F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051560" y="1783080"/>
            <a:ext cx="10058400" cy="320040"/>
          </a:xfrm>
          <a:prstGeom prst="rect">
            <a:avLst/>
          </a:prstGeom>
          <a:noFill/>
        </p:spPr>
        <p:txBody>
          <a:bodyPr wrap="square" lIns="762" tIns="762" rIns="762" bIns="762" rtlCol="0" anchor="t">
            <a:normAutofit/>
          </a:bodyPr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Main Objective: To examine the factors influencing youth participation in municipal elections in Guwahati.</a:t>
            </a:r>
            <a:endParaRPr lang="en-US" sz="2100" dirty="0"/>
          </a:p>
        </p:txBody>
      </p:sp>
      <p:sp>
        <p:nvSpPr>
          <p:cNvPr id="9" name="Shape 7"/>
          <p:cNvSpPr/>
          <p:nvPr/>
        </p:nvSpPr>
        <p:spPr>
          <a:xfrm>
            <a:off x="960120" y="3063240"/>
            <a:ext cx="329184" cy="329184"/>
          </a:xfrm>
          <a:prstGeom prst="ellipse">
            <a:avLst/>
          </a:prstGeom>
          <a:solidFill>
            <a:srgbClr val="0E7C7B"/>
          </a:solidFill>
          <a:ln w="12700">
            <a:solidFill>
              <a:srgbClr val="0E7C7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060704" y="3127248"/>
            <a:ext cx="137160" cy="137160"/>
          </a:xfrm>
          <a:prstGeom prst="rect">
            <a:avLst/>
          </a:prstGeom>
          <a:noFill/>
        </p:spPr>
        <p:txBody>
          <a:bodyPr wrap="square" lIns="762" tIns="762" rIns="762" bIns="762" rtlCol="0" anchor="t">
            <a:normAutofit/>
          </a:bodyPr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1417320" y="3044952"/>
            <a:ext cx="9601200" cy="365760"/>
          </a:xfrm>
          <a:prstGeom prst="rect">
            <a:avLst/>
          </a:prstGeom>
          <a:noFill/>
        </p:spPr>
        <p:txBody>
          <a:bodyPr wrap="square" lIns="762" tIns="762" rIns="762" bIns="762" rtlCol="0" anchor="t">
            <a:normAutofit/>
          </a:bodyPr>
          <a:lstStyle/>
          <a:p>
            <a:pPr marL="0" indent="0" algn="l">
              <a:buNone/>
            </a:pPr>
            <a:r>
              <a:rPr lang="en-US" sz="1700" dirty="0">
                <a:solidFill>
                  <a:srgbClr val="24344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 describe the level of political awareness among young voters.</a:t>
            </a:r>
            <a:endParaRPr lang="en-US" sz="1700" dirty="0"/>
          </a:p>
        </p:txBody>
      </p:sp>
      <p:sp>
        <p:nvSpPr>
          <p:cNvPr id="12" name="Shape 10"/>
          <p:cNvSpPr/>
          <p:nvPr/>
        </p:nvSpPr>
        <p:spPr>
          <a:xfrm>
            <a:off x="960120" y="3749040"/>
            <a:ext cx="329184" cy="329184"/>
          </a:xfrm>
          <a:prstGeom prst="ellipse">
            <a:avLst/>
          </a:prstGeom>
          <a:solidFill>
            <a:srgbClr val="0E7C7B"/>
          </a:solidFill>
          <a:ln w="12700">
            <a:solidFill>
              <a:srgbClr val="0E7C7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060704" y="3813048"/>
            <a:ext cx="137160" cy="137160"/>
          </a:xfrm>
          <a:prstGeom prst="rect">
            <a:avLst/>
          </a:prstGeom>
          <a:noFill/>
        </p:spPr>
        <p:txBody>
          <a:bodyPr wrap="square" lIns="762" tIns="762" rIns="762" bIns="762" rtlCol="0" anchor="t">
            <a:normAutofit/>
          </a:bodyPr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1417320" y="3730752"/>
            <a:ext cx="9601200" cy="365760"/>
          </a:xfrm>
          <a:prstGeom prst="rect">
            <a:avLst/>
          </a:prstGeom>
          <a:noFill/>
        </p:spPr>
        <p:txBody>
          <a:bodyPr wrap="square" lIns="762" tIns="762" rIns="762" bIns="762" rtlCol="0" anchor="t">
            <a:normAutofit/>
          </a:bodyPr>
          <a:lstStyle/>
          <a:p>
            <a:pPr marL="0" indent="0" algn="l">
              <a:buNone/>
            </a:pPr>
            <a:r>
              <a:rPr lang="en-US" sz="1700" dirty="0">
                <a:solidFill>
                  <a:srgbClr val="24344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 identify reasons for non-participation in municipal elections.</a:t>
            </a:r>
            <a:endParaRPr lang="en-US" sz="1700" dirty="0"/>
          </a:p>
        </p:txBody>
      </p:sp>
      <p:sp>
        <p:nvSpPr>
          <p:cNvPr id="15" name="Shape 13"/>
          <p:cNvSpPr/>
          <p:nvPr/>
        </p:nvSpPr>
        <p:spPr>
          <a:xfrm>
            <a:off x="960120" y="4434840"/>
            <a:ext cx="329184" cy="329184"/>
          </a:xfrm>
          <a:prstGeom prst="ellipse">
            <a:avLst/>
          </a:prstGeom>
          <a:solidFill>
            <a:srgbClr val="0E7C7B"/>
          </a:solidFill>
          <a:ln w="12700">
            <a:solidFill>
              <a:srgbClr val="0E7C7B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060704" y="4498848"/>
            <a:ext cx="137160" cy="137160"/>
          </a:xfrm>
          <a:prstGeom prst="rect">
            <a:avLst/>
          </a:prstGeom>
          <a:noFill/>
        </p:spPr>
        <p:txBody>
          <a:bodyPr wrap="square" lIns="762" tIns="762" rIns="762" bIns="762" rtlCol="0" anchor="t">
            <a:normAutofit/>
          </a:bodyPr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1417320" y="4416552"/>
            <a:ext cx="9601200" cy="365760"/>
          </a:xfrm>
          <a:prstGeom prst="rect">
            <a:avLst/>
          </a:prstGeom>
          <a:noFill/>
        </p:spPr>
        <p:txBody>
          <a:bodyPr wrap="square" lIns="762" tIns="762" rIns="762" bIns="762" rtlCol="0" anchor="t">
            <a:normAutofit/>
          </a:bodyPr>
          <a:lstStyle/>
          <a:p>
            <a:pPr marL="0" indent="0" algn="l">
              <a:buNone/>
            </a:pPr>
            <a:r>
              <a:rPr lang="en-US" sz="1700" dirty="0">
                <a:solidFill>
                  <a:srgbClr val="24344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 analyse the role of family, media, and peer influence.</a:t>
            </a:r>
            <a:endParaRPr lang="en-US" sz="1700" dirty="0"/>
          </a:p>
        </p:txBody>
      </p:sp>
      <p:sp>
        <p:nvSpPr>
          <p:cNvPr id="18" name="Shape 16"/>
          <p:cNvSpPr/>
          <p:nvPr/>
        </p:nvSpPr>
        <p:spPr>
          <a:xfrm>
            <a:off x="960120" y="5120640"/>
            <a:ext cx="329184" cy="329184"/>
          </a:xfrm>
          <a:prstGeom prst="ellipse">
            <a:avLst/>
          </a:prstGeom>
          <a:solidFill>
            <a:srgbClr val="0E7C7B"/>
          </a:solidFill>
          <a:ln w="12700">
            <a:solidFill>
              <a:srgbClr val="0E7C7B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1060704" y="5184648"/>
            <a:ext cx="137160" cy="137160"/>
          </a:xfrm>
          <a:prstGeom prst="rect">
            <a:avLst/>
          </a:prstGeom>
          <a:noFill/>
        </p:spPr>
        <p:txBody>
          <a:bodyPr wrap="square" lIns="762" tIns="762" rIns="762" bIns="762" rtlCol="0" anchor="t">
            <a:normAutofit/>
          </a:bodyPr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1417320" y="5102352"/>
            <a:ext cx="9601200" cy="365760"/>
          </a:xfrm>
          <a:prstGeom prst="rect">
            <a:avLst/>
          </a:prstGeom>
          <a:noFill/>
        </p:spPr>
        <p:txBody>
          <a:bodyPr wrap="square" lIns="762" tIns="762" rIns="762" bIns="762" rtlCol="0" anchor="t">
            <a:normAutofit/>
          </a:bodyPr>
          <a:lstStyle/>
          <a:p>
            <a:pPr marL="0" indent="0" algn="l">
              <a:buNone/>
            </a:pPr>
            <a:r>
              <a:rPr lang="en-US" sz="1700" dirty="0">
                <a:solidFill>
                  <a:srgbClr val="24344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 assess whether trust in local government affects voting intention.</a:t>
            </a:r>
            <a:endParaRPr lang="en-US" sz="17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E7C7B"/>
          </a:solidFill>
          <a:ln w="12700">
            <a:solidFill>
              <a:srgbClr val="0E7C7B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1658600" y="182880"/>
            <a:ext cx="347472" cy="6492240"/>
          </a:xfrm>
          <a:prstGeom prst="rect">
            <a:avLst/>
          </a:prstGeom>
          <a:solidFill>
            <a:srgbClr val="F6EBD2"/>
          </a:solidFill>
          <a:ln w="12700">
            <a:solidFill>
              <a:srgbClr val="F6EBD2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384048"/>
            <a:ext cx="1078992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6324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are Research Questions?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530352" y="868680"/>
            <a:ext cx="1042416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i="1" dirty="0">
                <a:solidFill>
                  <a:srgbClr val="64748B"/>
                </a:solidFill>
              </a:rPr>
              <a:t>Research questions are the questions your study tries to answer through evidence.</a:t>
            </a:r>
            <a:endParaRPr lang="en-US" sz="1250" dirty="0"/>
          </a:p>
        </p:txBody>
      </p:sp>
      <p:sp>
        <p:nvSpPr>
          <p:cNvPr id="6" name="Text 4"/>
          <p:cNvSpPr/>
          <p:nvPr/>
        </p:nvSpPr>
        <p:spPr>
          <a:xfrm>
            <a:off x="11137392" y="6382512"/>
            <a:ext cx="50292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0E7C7B"/>
                </a:solidFill>
              </a:rPr>
              <a:t>07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777240" y="1417320"/>
            <a:ext cx="5074920" cy="4343400"/>
          </a:xfrm>
          <a:prstGeom prst="roundRect">
            <a:avLst>
              <a:gd name="adj" fmla="val 1684"/>
            </a:avLst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051560" y="1737360"/>
            <a:ext cx="4206240" cy="320040"/>
          </a:xfrm>
          <a:prstGeom prst="rect">
            <a:avLst/>
          </a:prstGeom>
          <a:noFill/>
        </p:spPr>
        <p:txBody>
          <a:bodyPr wrap="square" lIns="762" tIns="762" rIns="762" bIns="762" rtlCol="0" anchor="t">
            <a:normAutofit/>
          </a:bodyPr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E7C7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Meaning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1051560" y="2240280"/>
            <a:ext cx="4389120" cy="1005840"/>
          </a:xfrm>
          <a:prstGeom prst="rect">
            <a:avLst/>
          </a:prstGeom>
          <a:noFill/>
        </p:spPr>
        <p:txBody>
          <a:bodyPr wrap="square" lIns="762" tIns="762" rIns="762" bIns="762" rtlCol="0" anchor="t">
            <a:normAutofit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24344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Research questions convert the objectives into answerable questions. They guide data collection, analysis, and interpretation.</a:t>
            </a:r>
            <a:endParaRPr lang="en-US" sz="1800" dirty="0"/>
          </a:p>
        </p:txBody>
      </p:sp>
      <p:sp>
        <p:nvSpPr>
          <p:cNvPr id="10" name="Shape 8"/>
          <p:cNvSpPr/>
          <p:nvPr/>
        </p:nvSpPr>
        <p:spPr>
          <a:xfrm>
            <a:off x="6263640" y="1417320"/>
            <a:ext cx="5166360" cy="4343400"/>
          </a:xfrm>
          <a:prstGeom prst="roundRect">
            <a:avLst>
              <a:gd name="adj" fmla="val 1684"/>
            </a:avLst>
          </a:prstGeom>
          <a:solidFill>
            <a:srgbClr val="FFF4D6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537960" y="1737360"/>
            <a:ext cx="4389120" cy="320040"/>
          </a:xfrm>
          <a:prstGeom prst="rect">
            <a:avLst/>
          </a:prstGeom>
          <a:noFill/>
        </p:spPr>
        <p:txBody>
          <a:bodyPr wrap="square" lIns="762" tIns="762" rIns="762" bIns="762" rtlCol="0" anchor="t">
            <a:normAutofit/>
          </a:bodyPr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1632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Easy formula</a:t>
            </a:r>
            <a:endParaRPr lang="en-US" sz="2200" dirty="0"/>
          </a:p>
        </p:txBody>
      </p:sp>
      <p:sp>
        <p:nvSpPr>
          <p:cNvPr id="12" name="Text 10"/>
          <p:cNvSpPr/>
          <p:nvPr/>
        </p:nvSpPr>
        <p:spPr>
          <a:xfrm>
            <a:off x="6537960" y="2240280"/>
            <a:ext cx="4297680" cy="640080"/>
          </a:xfrm>
          <a:prstGeom prst="rect">
            <a:avLst/>
          </a:prstGeom>
          <a:noFill/>
        </p:spPr>
        <p:txBody>
          <a:bodyPr wrap="square" lIns="762" tIns="762" rIns="762" bIns="762" rtlCol="0" anchor="t">
            <a:normAutofit/>
          </a:bodyPr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E7C7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Question word + issue + group/place/context?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6537960" y="3337560"/>
            <a:ext cx="4297680" cy="685800"/>
          </a:xfrm>
          <a:prstGeom prst="rect">
            <a:avLst/>
          </a:prstGeom>
          <a:noFill/>
        </p:spPr>
        <p:txBody>
          <a:bodyPr wrap="square" lIns="762" tIns="762" rIns="762" bIns="762" rtlCol="0" anchor="t">
            <a:normAutofit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24344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Example: What factors influence youth participation in municipal elections in Guwahati?</a:t>
            </a:r>
            <a:endParaRPr lang="en-US" sz="1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E7C7B"/>
          </a:solidFill>
          <a:ln w="12700">
            <a:solidFill>
              <a:srgbClr val="0E7C7B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1658600" y="182880"/>
            <a:ext cx="347472" cy="6492240"/>
          </a:xfrm>
          <a:prstGeom prst="rect">
            <a:avLst/>
          </a:prstGeom>
          <a:solidFill>
            <a:srgbClr val="F6EBD2"/>
          </a:solidFill>
          <a:ln w="12700">
            <a:solidFill>
              <a:srgbClr val="F6EBD2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384048"/>
            <a:ext cx="1078992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6324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Types of Research Questions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530352" y="868680"/>
            <a:ext cx="1042416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i="1" dirty="0">
                <a:solidFill>
                  <a:srgbClr val="64748B"/>
                </a:solidFill>
              </a:rPr>
              <a:t>Different questions lead to different kinds of data and analysis.</a:t>
            </a:r>
            <a:endParaRPr lang="en-US" sz="1250" dirty="0"/>
          </a:p>
        </p:txBody>
      </p:sp>
      <p:sp>
        <p:nvSpPr>
          <p:cNvPr id="6" name="Text 4"/>
          <p:cNvSpPr/>
          <p:nvPr/>
        </p:nvSpPr>
        <p:spPr>
          <a:xfrm>
            <a:off x="11137392" y="6382512"/>
            <a:ext cx="50292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0E7C7B"/>
                </a:solidFill>
              </a:rPr>
              <a:t>08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685800" y="1554480"/>
            <a:ext cx="3337560" cy="1508760"/>
          </a:xfrm>
          <a:prstGeom prst="roundRect">
            <a:avLst>
              <a:gd name="adj" fmla="val 4848"/>
            </a:avLst>
          </a:prstGeom>
          <a:solidFill>
            <a:srgbClr val="EAF4F4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1737360"/>
            <a:ext cx="3017520" cy="228600"/>
          </a:xfrm>
          <a:prstGeom prst="rect">
            <a:avLst/>
          </a:prstGeom>
          <a:noFill/>
        </p:spPr>
        <p:txBody>
          <a:bodyPr wrap="square" lIns="762" tIns="762" rIns="762" bIns="762" rtlCol="0" anchor="t">
            <a:normAutofit/>
          </a:bodyPr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1632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Descriptive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886968" y="2194560"/>
            <a:ext cx="2926080" cy="594360"/>
          </a:xfrm>
          <a:prstGeom prst="rect">
            <a:avLst/>
          </a:prstGeom>
          <a:noFill/>
        </p:spPr>
        <p:txBody>
          <a:bodyPr wrap="square" lIns="762" tIns="762" rIns="762" bIns="762" rtlCol="0" anchor="t">
            <a:normAutofit/>
          </a:bodyPr>
          <a:lstStyle/>
          <a:p>
            <a:pPr marL="0" indent="0" algn="ctr">
              <a:buNone/>
            </a:pPr>
            <a:r>
              <a:rPr lang="en-US" sz="1370" dirty="0">
                <a:solidFill>
                  <a:srgbClr val="24344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is the level of political awareness among young voters?</a:t>
            </a:r>
            <a:endParaRPr lang="en-US" sz="1370" dirty="0"/>
          </a:p>
        </p:txBody>
      </p:sp>
      <p:sp>
        <p:nvSpPr>
          <p:cNvPr id="10" name="Shape 8"/>
          <p:cNvSpPr/>
          <p:nvPr/>
        </p:nvSpPr>
        <p:spPr>
          <a:xfrm>
            <a:off x="4480560" y="1554480"/>
            <a:ext cx="3337560" cy="1508760"/>
          </a:xfrm>
          <a:prstGeom prst="roundRect">
            <a:avLst>
              <a:gd name="adj" fmla="val 4848"/>
            </a:avLst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645152" y="1737360"/>
            <a:ext cx="3017520" cy="228600"/>
          </a:xfrm>
          <a:prstGeom prst="rect">
            <a:avLst/>
          </a:prstGeom>
          <a:noFill/>
        </p:spPr>
        <p:txBody>
          <a:bodyPr wrap="square" lIns="762" tIns="762" rIns="762" bIns="762" rtlCol="0" anchor="t">
            <a:normAutofit/>
          </a:bodyPr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1632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Explanatory</a:t>
            </a:r>
            <a:endParaRPr lang="en-US" sz="1700" dirty="0"/>
          </a:p>
        </p:txBody>
      </p:sp>
      <p:sp>
        <p:nvSpPr>
          <p:cNvPr id="12" name="Text 10"/>
          <p:cNvSpPr/>
          <p:nvPr/>
        </p:nvSpPr>
        <p:spPr>
          <a:xfrm>
            <a:off x="4681728" y="2194560"/>
            <a:ext cx="2926080" cy="594360"/>
          </a:xfrm>
          <a:prstGeom prst="rect">
            <a:avLst/>
          </a:prstGeom>
          <a:noFill/>
        </p:spPr>
        <p:txBody>
          <a:bodyPr wrap="square" lIns="762" tIns="762" rIns="762" bIns="762" rtlCol="0" anchor="t">
            <a:normAutofit/>
          </a:bodyPr>
          <a:lstStyle/>
          <a:p>
            <a:pPr marL="0" indent="0" algn="ctr">
              <a:buNone/>
            </a:pPr>
            <a:r>
              <a:rPr lang="en-US" sz="1370" dirty="0">
                <a:solidFill>
                  <a:srgbClr val="24344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do some young voters not participate in municipal elections?</a:t>
            </a:r>
            <a:endParaRPr lang="en-US" sz="1370" dirty="0"/>
          </a:p>
        </p:txBody>
      </p:sp>
      <p:sp>
        <p:nvSpPr>
          <p:cNvPr id="13" name="Shape 11"/>
          <p:cNvSpPr/>
          <p:nvPr/>
        </p:nvSpPr>
        <p:spPr>
          <a:xfrm>
            <a:off x="8275320" y="1554480"/>
            <a:ext cx="3337560" cy="1508760"/>
          </a:xfrm>
          <a:prstGeom prst="roundRect">
            <a:avLst>
              <a:gd name="adj" fmla="val 4848"/>
            </a:avLst>
          </a:prstGeom>
          <a:solidFill>
            <a:srgbClr val="EAF4F4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439912" y="1737360"/>
            <a:ext cx="3017520" cy="228600"/>
          </a:xfrm>
          <a:prstGeom prst="rect">
            <a:avLst/>
          </a:prstGeom>
          <a:noFill/>
        </p:spPr>
        <p:txBody>
          <a:bodyPr wrap="square" lIns="762" tIns="762" rIns="762" bIns="762" rtlCol="0" anchor="t">
            <a:normAutofit/>
          </a:bodyPr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1632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Comparative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8476488" y="2194560"/>
            <a:ext cx="2926080" cy="594360"/>
          </a:xfrm>
          <a:prstGeom prst="rect">
            <a:avLst/>
          </a:prstGeom>
          <a:noFill/>
        </p:spPr>
        <p:txBody>
          <a:bodyPr wrap="square" lIns="762" tIns="762" rIns="762" bIns="762" rtlCol="0" anchor="t">
            <a:normAutofit/>
          </a:bodyPr>
          <a:lstStyle/>
          <a:p>
            <a:pPr marL="0" indent="0" algn="ctr">
              <a:buNone/>
            </a:pPr>
            <a:r>
              <a:rPr lang="en-US" sz="1370" dirty="0">
                <a:solidFill>
                  <a:srgbClr val="24344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does participation differ between students and working youth?</a:t>
            </a:r>
            <a:endParaRPr lang="en-US" sz="1370" dirty="0"/>
          </a:p>
        </p:txBody>
      </p:sp>
      <p:sp>
        <p:nvSpPr>
          <p:cNvPr id="16" name="Shape 14"/>
          <p:cNvSpPr/>
          <p:nvPr/>
        </p:nvSpPr>
        <p:spPr>
          <a:xfrm>
            <a:off x="2606040" y="3977640"/>
            <a:ext cx="3337560" cy="1508760"/>
          </a:xfrm>
          <a:prstGeom prst="roundRect">
            <a:avLst>
              <a:gd name="adj" fmla="val 4848"/>
            </a:avLst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2770632" y="4160520"/>
            <a:ext cx="3017520" cy="228600"/>
          </a:xfrm>
          <a:prstGeom prst="rect">
            <a:avLst/>
          </a:prstGeom>
          <a:noFill/>
        </p:spPr>
        <p:txBody>
          <a:bodyPr wrap="square" lIns="762" tIns="762" rIns="762" bIns="762" rtlCol="0" anchor="t">
            <a:normAutofit/>
          </a:bodyPr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1632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Evaluative</a:t>
            </a:r>
            <a:endParaRPr lang="en-US" sz="1700" dirty="0"/>
          </a:p>
        </p:txBody>
      </p:sp>
      <p:sp>
        <p:nvSpPr>
          <p:cNvPr id="18" name="Text 16"/>
          <p:cNvSpPr/>
          <p:nvPr/>
        </p:nvSpPr>
        <p:spPr>
          <a:xfrm>
            <a:off x="2807208" y="4617720"/>
            <a:ext cx="2926080" cy="594360"/>
          </a:xfrm>
          <a:prstGeom prst="rect">
            <a:avLst/>
          </a:prstGeom>
          <a:noFill/>
        </p:spPr>
        <p:txBody>
          <a:bodyPr wrap="square" lIns="762" tIns="762" rIns="762" bIns="762" rtlCol="0" anchor="t">
            <a:normAutofit/>
          </a:bodyPr>
          <a:lstStyle/>
          <a:p>
            <a:pPr marL="0" indent="0" algn="ctr">
              <a:buNone/>
            </a:pPr>
            <a:r>
              <a:rPr lang="en-US" sz="1370" dirty="0">
                <a:solidFill>
                  <a:srgbClr val="24344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effective are voter-awareness campaigns for first-time voters?</a:t>
            </a:r>
            <a:endParaRPr lang="en-US" sz="1370" dirty="0"/>
          </a:p>
        </p:txBody>
      </p:sp>
      <p:sp>
        <p:nvSpPr>
          <p:cNvPr id="19" name="Shape 17"/>
          <p:cNvSpPr/>
          <p:nvPr/>
        </p:nvSpPr>
        <p:spPr>
          <a:xfrm>
            <a:off x="6583680" y="3977640"/>
            <a:ext cx="3337560" cy="1508760"/>
          </a:xfrm>
          <a:prstGeom prst="roundRect">
            <a:avLst>
              <a:gd name="adj" fmla="val 4848"/>
            </a:avLst>
          </a:prstGeom>
          <a:solidFill>
            <a:srgbClr val="EAF4F4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748272" y="4160520"/>
            <a:ext cx="3017520" cy="228600"/>
          </a:xfrm>
          <a:prstGeom prst="rect">
            <a:avLst/>
          </a:prstGeom>
          <a:noFill/>
        </p:spPr>
        <p:txBody>
          <a:bodyPr wrap="square" lIns="762" tIns="762" rIns="762" bIns="762" rtlCol="0" anchor="t">
            <a:normAutofit/>
          </a:bodyPr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1632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Exploratory</a:t>
            </a:r>
            <a:endParaRPr lang="en-US" sz="1700" dirty="0"/>
          </a:p>
        </p:txBody>
      </p:sp>
      <p:sp>
        <p:nvSpPr>
          <p:cNvPr id="21" name="Text 19"/>
          <p:cNvSpPr/>
          <p:nvPr/>
        </p:nvSpPr>
        <p:spPr>
          <a:xfrm>
            <a:off x="6784848" y="4617720"/>
            <a:ext cx="2926080" cy="594360"/>
          </a:xfrm>
          <a:prstGeom prst="rect">
            <a:avLst/>
          </a:prstGeom>
          <a:noFill/>
        </p:spPr>
        <p:txBody>
          <a:bodyPr wrap="square" lIns="762" tIns="762" rIns="762" bIns="762" rtlCol="0" anchor="t">
            <a:normAutofit/>
          </a:bodyPr>
          <a:lstStyle/>
          <a:p>
            <a:pPr marL="0" indent="0" algn="ctr">
              <a:buNone/>
            </a:pPr>
            <a:r>
              <a:rPr lang="en-US" sz="1370" dirty="0">
                <a:solidFill>
                  <a:srgbClr val="24344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do young citizens understand the role of local government?</a:t>
            </a:r>
            <a:endParaRPr lang="en-US" sz="137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6026</Words>
  <Application>WPS Presentation</Application>
  <PresentationFormat>On-screen Show (16:9)</PresentationFormat>
  <Paragraphs>320</Paragraphs>
  <Slides>15</Slides>
  <Notes>16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15</vt:i4>
      </vt:variant>
    </vt:vector>
  </HeadingPairs>
  <TitlesOfParts>
    <vt:vector size="29" baseType="lpstr">
      <vt:lpstr>Arial</vt:lpstr>
      <vt:lpstr>SimSun</vt:lpstr>
      <vt:lpstr>Wingdings</vt:lpstr>
      <vt:lpstr>Aptos Display</vt:lpstr>
      <vt:lpstr>Segoe UI Variable Display</vt:lpstr>
      <vt:lpstr>Aptos Display</vt:lpstr>
      <vt:lpstr>Aptos Display</vt:lpstr>
      <vt:lpstr>Aptos</vt:lpstr>
      <vt:lpstr>Aptos</vt:lpstr>
      <vt:lpstr>Aptos</vt:lpstr>
      <vt:lpstr>Segoe UI</vt:lpstr>
      <vt:lpstr>Microsoft YaHei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OpenAI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Research Objectives and Research Questions</dc:title>
  <dc:creator>OpenAI</dc:creator>
  <dc:subject>Research Methodology</dc:subject>
  <cp:lastModifiedBy>WPS_1743332713</cp:lastModifiedBy>
  <cp:revision>2</cp:revision>
  <dcterms:created xsi:type="dcterms:W3CDTF">2026-08-24T15:45:00Z</dcterms:created>
  <dcterms:modified xsi:type="dcterms:W3CDTF">2026-08-24T15:49:59Z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FF0D4903B6FA452699CAFD192A84ABF2_13</vt:lpwstr>
  </property>
  <property fmtid="{D5CDD505-2E9C-101B-9397-08002B2CF9AE}" pid="3" name="KSOProductBuildVer">
    <vt:lpwstr>1033-12.1.0.28032</vt:lpwstr>
  </property>
</Properties>
</file>