
<file path=[Content_Types].xml><?xml version="1.0" encoding="utf-8"?>
<Types xmlns="http://schemas.openxmlformats.org/package/2006/content-types">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263" r:id="rId11"/>
    <p:sldId id="264" r:id="rId12"/>
    <p:sldId id="265" r:id="rId13"/>
    <p:sldId id="267" r:id="rId14"/>
    <p:sldId id="268" r:id="rId15"/>
    <p:sldId id="266" r:id="rId16"/>
    <p:sldId id="269" r:id="rId17"/>
    <p:sldId id="270" r:id="rId18"/>
    <p:sldId id="272" r:id="rId19"/>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640080" y="914400"/>
            <a:ext cx="6035040" cy="731520"/>
          </a:xfrm>
          <a:prstGeom prst="rect">
            <a:avLst/>
          </a:prstGeom>
          <a:noFill/>
        </p:spPr>
        <p:txBody>
          <a:bodyPr wrap="square" lIns="0" tIns="0" rIns="0" bIns="0" rtlCol="0" anchor="ctr"/>
          <a:lstStyle/>
          <a:p>
            <a:pPr marL="0" indent="0">
              <a:buNone/>
            </a:pPr>
            <a:r>
              <a:rPr lang="en-US" sz="4900" b="1" dirty="0">
                <a:solidFill>
                  <a:srgbClr val="172033"/>
                </a:solidFill>
              </a:rPr>
              <a:t>Research Gap</a:t>
            </a:r>
            <a:endParaRPr lang="en-US" sz="4900" dirty="0"/>
          </a:p>
        </p:txBody>
      </p:sp>
      <p:sp>
        <p:nvSpPr>
          <p:cNvPr id="3" name="Text 1"/>
          <p:cNvSpPr/>
          <p:nvPr/>
        </p:nvSpPr>
        <p:spPr>
          <a:xfrm>
            <a:off x="658368" y="1664208"/>
            <a:ext cx="6309360" cy="411480"/>
          </a:xfrm>
          <a:prstGeom prst="rect">
            <a:avLst/>
          </a:prstGeom>
          <a:noFill/>
        </p:spPr>
        <p:txBody>
          <a:bodyPr wrap="square" lIns="0" tIns="0" rIns="0" bIns="0" rtlCol="0" anchor="ctr"/>
          <a:lstStyle/>
          <a:p>
            <a:pPr marL="0" indent="0">
              <a:buNone/>
            </a:pPr>
            <a:r>
              <a:rPr lang="en-US" sz="2500" b="1" dirty="0">
                <a:solidFill>
                  <a:srgbClr val="2563EB"/>
                </a:solidFill>
              </a:rPr>
              <a:t>Concept, Types, and How to Find It</a:t>
            </a:r>
            <a:endParaRPr lang="en-US" sz="2500" dirty="0"/>
          </a:p>
        </p:txBody>
      </p:sp>
      <p:sp>
        <p:nvSpPr>
          <p:cNvPr id="4" name="Text 2"/>
          <p:cNvSpPr/>
          <p:nvPr/>
        </p:nvSpPr>
        <p:spPr>
          <a:xfrm>
            <a:off x="676656" y="2212848"/>
            <a:ext cx="6309360" cy="320040"/>
          </a:xfrm>
          <a:prstGeom prst="rect">
            <a:avLst/>
          </a:prstGeom>
          <a:noFill/>
        </p:spPr>
        <p:txBody>
          <a:bodyPr wrap="square" lIns="0" tIns="0" rIns="0" bIns="0" rtlCol="0" anchor="ctr"/>
          <a:lstStyle/>
          <a:p>
            <a:pPr marL="0" indent="0">
              <a:buNone/>
            </a:pPr>
            <a:r>
              <a:rPr lang="en-US" sz="1700" dirty="0">
                <a:solidFill>
                  <a:srgbClr val="52616B"/>
                </a:solidFill>
              </a:rPr>
              <a:t>PG 1st Semester · Political Science · Research Methodology</a:t>
            </a:r>
            <a:endParaRPr lang="en-US" sz="1700" dirty="0"/>
          </a:p>
        </p:txBody>
      </p:sp>
      <p:sp>
        <p:nvSpPr>
          <p:cNvPr id="5" name="Shape 3"/>
          <p:cNvSpPr/>
          <p:nvPr/>
        </p:nvSpPr>
        <p:spPr>
          <a:xfrm>
            <a:off x="7635240" y="777240"/>
            <a:ext cx="1417320" cy="1417320"/>
          </a:xfrm>
          <a:prstGeom prst="ellipse">
            <a:avLst/>
          </a:prstGeom>
          <a:solidFill>
            <a:srgbClr val="DBEAFE"/>
          </a:solidFill>
          <a:ln w="12700">
            <a:solidFill>
              <a:srgbClr val="DBEAFE"/>
            </a:solidFill>
            <a:prstDash val="solid"/>
          </a:ln>
        </p:spPr>
      </p:sp>
      <p:sp>
        <p:nvSpPr>
          <p:cNvPr id="6" name="Shape 4"/>
          <p:cNvSpPr/>
          <p:nvPr/>
        </p:nvSpPr>
        <p:spPr>
          <a:xfrm>
            <a:off x="9281160" y="2377440"/>
            <a:ext cx="1325880" cy="1325880"/>
          </a:xfrm>
          <a:prstGeom prst="ellipse">
            <a:avLst/>
          </a:prstGeom>
          <a:solidFill>
            <a:srgbClr val="EDE9FE"/>
          </a:solidFill>
          <a:ln w="12700">
            <a:solidFill>
              <a:srgbClr val="EDE9FE"/>
            </a:solidFill>
            <a:prstDash val="solid"/>
          </a:ln>
        </p:spPr>
      </p:sp>
      <p:sp>
        <p:nvSpPr>
          <p:cNvPr id="7" name="Shape 5"/>
          <p:cNvSpPr/>
          <p:nvPr/>
        </p:nvSpPr>
        <p:spPr>
          <a:xfrm>
            <a:off x="7360920" y="3977640"/>
            <a:ext cx="1143000" cy="1143000"/>
          </a:xfrm>
          <a:prstGeom prst="ellipse">
            <a:avLst/>
          </a:prstGeom>
          <a:solidFill>
            <a:srgbClr val="DCFCE7"/>
          </a:solidFill>
          <a:ln w="12700">
            <a:solidFill>
              <a:srgbClr val="DCFCE7"/>
            </a:solidFill>
            <a:prstDash val="solid"/>
          </a:ln>
        </p:spPr>
      </p:sp>
      <p:sp>
        <p:nvSpPr>
          <p:cNvPr id="8" name="Text 6"/>
          <p:cNvSpPr/>
          <p:nvPr/>
        </p:nvSpPr>
        <p:spPr>
          <a:xfrm>
            <a:off x="8028432" y="1042416"/>
            <a:ext cx="320040" cy="365760"/>
          </a:xfrm>
          <a:prstGeom prst="rect">
            <a:avLst/>
          </a:prstGeom>
          <a:noFill/>
        </p:spPr>
        <p:txBody>
          <a:bodyPr wrap="square" lIns="0" tIns="0" rIns="0" bIns="0" rtlCol="0" anchor="ctr"/>
          <a:lstStyle/>
          <a:p>
            <a:pPr marL="0" indent="0" algn="ctr">
              <a:buNone/>
            </a:pPr>
            <a:r>
              <a:rPr lang="en-US" sz="3000" b="1" dirty="0">
                <a:solidFill>
                  <a:srgbClr val="2563EB"/>
                </a:solidFill>
              </a:rPr>
              <a:t>?</a:t>
            </a:r>
            <a:endParaRPr lang="en-US" sz="3000" dirty="0"/>
          </a:p>
        </p:txBody>
      </p:sp>
      <p:sp>
        <p:nvSpPr>
          <p:cNvPr id="9" name="Text 7"/>
          <p:cNvSpPr/>
          <p:nvPr/>
        </p:nvSpPr>
        <p:spPr>
          <a:xfrm>
            <a:off x="9491472" y="2816352"/>
            <a:ext cx="777240" cy="228600"/>
          </a:xfrm>
          <a:prstGeom prst="rect">
            <a:avLst/>
          </a:prstGeom>
          <a:noFill/>
        </p:spPr>
        <p:txBody>
          <a:bodyPr wrap="square" lIns="0" tIns="0" rIns="0" bIns="0" rtlCol="0" anchor="ctr"/>
          <a:lstStyle/>
          <a:p>
            <a:pPr marL="0" indent="0" algn="ctr">
              <a:buNone/>
            </a:pPr>
            <a:r>
              <a:rPr lang="en-US" sz="1800" b="1" dirty="0">
                <a:solidFill>
                  <a:srgbClr val="7C3AED"/>
                </a:solidFill>
              </a:rPr>
              <a:t>gap</a:t>
            </a:r>
            <a:endParaRPr lang="en-US" sz="1800" dirty="0"/>
          </a:p>
        </p:txBody>
      </p:sp>
      <p:sp>
        <p:nvSpPr>
          <p:cNvPr id="10" name="Text 8"/>
          <p:cNvSpPr/>
          <p:nvPr/>
        </p:nvSpPr>
        <p:spPr>
          <a:xfrm>
            <a:off x="7479792" y="4370832"/>
            <a:ext cx="731520" cy="201168"/>
          </a:xfrm>
          <a:prstGeom prst="rect">
            <a:avLst/>
          </a:prstGeom>
          <a:noFill/>
        </p:spPr>
        <p:txBody>
          <a:bodyPr wrap="square" lIns="0" tIns="0" rIns="0" bIns="0" rtlCol="0" anchor="ctr"/>
          <a:lstStyle/>
          <a:p>
            <a:pPr marL="0" indent="0" algn="ctr">
              <a:buNone/>
            </a:pPr>
            <a:r>
              <a:rPr lang="en-US" sz="1400" b="1" dirty="0">
                <a:solidFill>
                  <a:srgbClr val="0F766E"/>
                </a:solidFill>
              </a:rPr>
              <a:t>idea</a:t>
            </a:r>
            <a:endParaRPr lang="en-US" sz="1400" dirty="0"/>
          </a:p>
        </p:txBody>
      </p:sp>
      <p:sp>
        <p:nvSpPr>
          <p:cNvPr id="11" name="Shape 9"/>
          <p:cNvSpPr/>
          <p:nvPr/>
        </p:nvSpPr>
        <p:spPr>
          <a:xfrm>
            <a:off x="658368" y="5349240"/>
            <a:ext cx="10881360" cy="594360"/>
          </a:xfrm>
          <a:prstGeom prst="roundRect">
            <a:avLst>
              <a:gd name="adj" fmla="val 18462"/>
            </a:avLst>
          </a:prstGeom>
          <a:solidFill>
            <a:srgbClr val="DBEAFE"/>
          </a:solidFill>
          <a:ln w="12700">
            <a:solidFill>
              <a:srgbClr val="DBEAFE"/>
            </a:solidFill>
            <a:prstDash val="solid"/>
          </a:ln>
        </p:spPr>
      </p:sp>
      <p:sp>
        <p:nvSpPr>
          <p:cNvPr id="12" name="Text 10"/>
          <p:cNvSpPr/>
          <p:nvPr/>
        </p:nvSpPr>
        <p:spPr>
          <a:xfrm>
            <a:off x="804672" y="5486400"/>
            <a:ext cx="10588752" cy="320040"/>
          </a:xfrm>
          <a:prstGeom prst="rect">
            <a:avLst/>
          </a:prstGeom>
          <a:noFill/>
        </p:spPr>
        <p:txBody>
          <a:bodyPr wrap="square" lIns="254" tIns="254" rIns="254" bIns="254" rtlCol="0" anchor="ctr">
            <a:normAutofit/>
          </a:bodyPr>
          <a:lstStyle/>
          <a:p>
            <a:pPr marL="0" indent="0">
              <a:buNone/>
            </a:pPr>
            <a:r>
              <a:rPr lang="en-US" sz="2000" b="1" dirty="0">
                <a:solidFill>
                  <a:srgbClr val="2563EB"/>
                </a:solidFill>
              </a:rPr>
              <a:t>By the end: students can identify a gap and write a simple gap statement.</a:t>
            </a:r>
            <a:endParaRPr lang="en-US" sz="2000" dirty="0"/>
          </a:p>
        </p:txBody>
      </p:sp>
      <p:sp>
        <p:nvSpPr>
          <p:cNvPr id="13" name="Text 11"/>
          <p:cNvSpPr/>
          <p:nvPr/>
        </p:nvSpPr>
        <p:spPr>
          <a:xfrm>
            <a:off x="9509760" y="6492240"/>
            <a:ext cx="2057400" cy="182880"/>
          </a:xfrm>
          <a:prstGeom prst="rect">
            <a:avLst/>
          </a:prstGeom>
          <a:noFill/>
        </p:spPr>
        <p:txBody>
          <a:bodyPr wrap="square" lIns="0" tIns="0" rIns="0" bIns="0" rtlCol="0" anchor="ctr"/>
          <a:lstStyle/>
          <a:p>
            <a:pPr marL="0" indent="0" algn="r">
              <a:buNone/>
            </a:pPr>
            <a:r>
              <a:rPr lang="en-US" sz="900" dirty="0">
                <a:solidFill>
                  <a:srgbClr val="94A3B8"/>
                </a:solidFill>
              </a:rPr>
              <a:t>Research Methodology · Research Gap · 1</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02920" y="256032"/>
            <a:ext cx="11155680" cy="457200"/>
          </a:xfrm>
          <a:prstGeom prst="rect">
            <a:avLst/>
          </a:prstGeom>
          <a:noFill/>
        </p:spPr>
        <p:txBody>
          <a:bodyPr wrap="square" lIns="0" tIns="0" rIns="0" bIns="0" rtlCol="0" anchor="ctr"/>
          <a:lstStyle/>
          <a:p>
            <a:pPr marL="0" indent="0">
              <a:buNone/>
            </a:pPr>
            <a:r>
              <a:rPr lang="en-US" sz="3100" b="1" dirty="0">
                <a:solidFill>
                  <a:srgbClr val="172033"/>
                </a:solidFill>
                <a:latin typeface="Aptos Display" pitchFamily="34" charset="0"/>
                <a:ea typeface="Aptos Display" pitchFamily="34" charset="-122"/>
                <a:cs typeface="Aptos Display" pitchFamily="34" charset="-120"/>
              </a:rPr>
              <a:t>4. Contextual / Population Gap</a:t>
            </a:r>
            <a:endParaRPr lang="en-US" sz="3100" dirty="0"/>
          </a:p>
        </p:txBody>
      </p:sp>
      <p:sp>
        <p:nvSpPr>
          <p:cNvPr id="3" name="Text 1"/>
          <p:cNvSpPr/>
          <p:nvPr/>
        </p:nvSpPr>
        <p:spPr>
          <a:xfrm>
            <a:off x="530352" y="749808"/>
            <a:ext cx="10515600" cy="292608"/>
          </a:xfrm>
          <a:prstGeom prst="rect">
            <a:avLst/>
          </a:prstGeom>
          <a:noFill/>
        </p:spPr>
        <p:txBody>
          <a:bodyPr wrap="square" lIns="0" tIns="0" rIns="0" bIns="0" rtlCol="0" anchor="ctr"/>
          <a:lstStyle/>
          <a:p>
            <a:pPr marL="0" indent="0">
              <a:buNone/>
            </a:pPr>
            <a:r>
              <a:rPr lang="en-US" sz="1450" dirty="0">
                <a:solidFill>
                  <a:srgbClr val="52616B"/>
                </a:solidFill>
              </a:rPr>
              <a:t>When a place, group, institution, or case has not been adequately studied.</a:t>
            </a:r>
            <a:endParaRPr lang="en-US" sz="1450" dirty="0"/>
          </a:p>
        </p:txBody>
      </p:sp>
      <p:sp>
        <p:nvSpPr>
          <p:cNvPr id="4" name="Shape 2"/>
          <p:cNvSpPr/>
          <p:nvPr/>
        </p:nvSpPr>
        <p:spPr>
          <a:xfrm>
            <a:off x="502920" y="1078992"/>
            <a:ext cx="11064240" cy="0"/>
          </a:xfrm>
          <a:prstGeom prst="line">
            <a:avLst/>
          </a:prstGeom>
          <a:noFill/>
          <a:ln w="12700">
            <a:solidFill>
              <a:srgbClr val="CBD5E1"/>
            </a:solidFill>
            <a:prstDash val="solid"/>
          </a:ln>
        </p:spPr>
      </p:sp>
      <p:sp>
        <p:nvSpPr>
          <p:cNvPr id="5" name="Shape 3"/>
          <p:cNvSpPr/>
          <p:nvPr/>
        </p:nvSpPr>
        <p:spPr>
          <a:xfrm>
            <a:off x="731520" y="1417320"/>
            <a:ext cx="3657600" cy="1371600"/>
          </a:xfrm>
          <a:prstGeom prst="roundRect">
            <a:avLst>
              <a:gd name="adj" fmla="val 8000"/>
            </a:avLst>
          </a:prstGeom>
          <a:solidFill>
            <a:srgbClr val="DCFCE7"/>
          </a:solidFill>
          <a:ln w="12700">
            <a:solidFill>
              <a:srgbClr val="DCFCE7"/>
            </a:solidFill>
            <a:prstDash val="solid"/>
          </a:ln>
        </p:spPr>
      </p:sp>
      <p:sp>
        <p:nvSpPr>
          <p:cNvPr id="6" name="Text 4"/>
          <p:cNvSpPr/>
          <p:nvPr/>
        </p:nvSpPr>
        <p:spPr>
          <a:xfrm>
            <a:off x="877824" y="1554480"/>
            <a:ext cx="3364992" cy="1097280"/>
          </a:xfrm>
          <a:prstGeom prst="rect">
            <a:avLst/>
          </a:prstGeom>
          <a:noFill/>
        </p:spPr>
        <p:txBody>
          <a:bodyPr wrap="square" lIns="254" tIns="254" rIns="254" bIns="254" rtlCol="0" anchor="ctr">
            <a:normAutofit/>
          </a:bodyPr>
          <a:lstStyle/>
          <a:p>
            <a:pPr marL="0" indent="0">
              <a:buNone/>
            </a:pPr>
            <a:r>
              <a:rPr lang="en-US" sz="2000" b="1" dirty="0">
                <a:solidFill>
                  <a:srgbClr val="0F766E"/>
                </a:solidFill>
              </a:rPr>
              <a:t>Question to ask:</a:t>
            </a:r>
            <a:endParaRPr lang="en-US" sz="2000" dirty="0"/>
          </a:p>
          <a:p>
            <a:pPr marL="0" indent="0">
              <a:buNone/>
            </a:pPr>
            <a:r>
              <a:rPr lang="en-US" sz="2000" b="1" dirty="0">
                <a:solidFill>
                  <a:srgbClr val="0F766E"/>
                </a:solidFill>
              </a:rPr>
              <a:t>“Whose experience is missing?”</a:t>
            </a:r>
            <a:endParaRPr lang="en-US" sz="2000" dirty="0"/>
          </a:p>
        </p:txBody>
      </p:sp>
      <p:sp>
        <p:nvSpPr>
          <p:cNvPr id="7" name="Shape 5"/>
          <p:cNvSpPr/>
          <p:nvPr/>
        </p:nvSpPr>
        <p:spPr>
          <a:xfrm>
            <a:off x="4754880" y="1417320"/>
            <a:ext cx="6400800" cy="1371600"/>
          </a:xfrm>
          <a:prstGeom prst="roundRect">
            <a:avLst>
              <a:gd name="adj" fmla="val 8000"/>
            </a:avLst>
          </a:prstGeom>
          <a:solidFill>
            <a:srgbClr val="FFFFFF"/>
          </a:solidFill>
          <a:ln w="12700">
            <a:solidFill>
              <a:srgbClr val="CBD5E1"/>
            </a:solidFill>
            <a:prstDash val="solid"/>
          </a:ln>
        </p:spPr>
      </p:sp>
      <p:sp>
        <p:nvSpPr>
          <p:cNvPr id="8" name="Text 6"/>
          <p:cNvSpPr/>
          <p:nvPr/>
        </p:nvSpPr>
        <p:spPr>
          <a:xfrm>
            <a:off x="4901184" y="1554480"/>
            <a:ext cx="6108192" cy="1097280"/>
          </a:xfrm>
          <a:prstGeom prst="rect">
            <a:avLst/>
          </a:prstGeom>
          <a:noFill/>
        </p:spPr>
        <p:txBody>
          <a:bodyPr wrap="square" lIns="254" tIns="254" rIns="254" bIns="254" rtlCol="0" anchor="ctr">
            <a:normAutofit/>
          </a:bodyPr>
          <a:lstStyle/>
          <a:p>
            <a:pPr marL="0" indent="0">
              <a:buNone/>
            </a:pPr>
            <a:r>
              <a:rPr lang="en-US" sz="1800" dirty="0">
                <a:solidFill>
                  <a:srgbClr val="172033"/>
                </a:solidFill>
              </a:rPr>
              <a:t>Example:</a:t>
            </a:r>
            <a:endParaRPr lang="en-US" sz="1800" dirty="0"/>
          </a:p>
          <a:p>
            <a:pPr marL="0" indent="0">
              <a:buNone/>
            </a:pPr>
            <a:r>
              <a:rPr lang="en-US" sz="1800" dirty="0">
                <a:solidFill>
                  <a:srgbClr val="172033"/>
                </a:solidFill>
              </a:rPr>
              <a:t>National studies discuss youth voting behaviour, but may not explain first-time women voters in rural Assam, tribal students, or small-town students.</a:t>
            </a:r>
            <a:endParaRPr lang="en-US" sz="1800" dirty="0"/>
          </a:p>
        </p:txBody>
      </p:sp>
      <p:sp>
        <p:nvSpPr>
          <p:cNvPr id="9" name="Shape 7"/>
          <p:cNvSpPr/>
          <p:nvPr/>
        </p:nvSpPr>
        <p:spPr>
          <a:xfrm>
            <a:off x="914400" y="3657600"/>
            <a:ext cx="1280160" cy="914400"/>
          </a:xfrm>
          <a:prstGeom prst="ellipse">
            <a:avLst/>
          </a:prstGeom>
          <a:solidFill>
            <a:srgbClr val="DBEAFE"/>
          </a:solidFill>
          <a:ln w="15240">
            <a:solidFill>
              <a:srgbClr val="2563EB"/>
            </a:solidFill>
            <a:prstDash val="solid"/>
          </a:ln>
        </p:spPr>
      </p:sp>
      <p:sp>
        <p:nvSpPr>
          <p:cNvPr id="10" name="Text 8"/>
          <p:cNvSpPr/>
          <p:nvPr/>
        </p:nvSpPr>
        <p:spPr>
          <a:xfrm>
            <a:off x="1069848" y="3941064"/>
            <a:ext cx="960120" cy="228600"/>
          </a:xfrm>
          <a:prstGeom prst="rect">
            <a:avLst/>
          </a:prstGeom>
          <a:noFill/>
        </p:spPr>
        <p:txBody>
          <a:bodyPr wrap="square" lIns="0" tIns="0" rIns="0" bIns="0" rtlCol="0" anchor="ctr"/>
          <a:lstStyle/>
          <a:p>
            <a:pPr marL="0" indent="0" algn="ctr">
              <a:buNone/>
            </a:pPr>
            <a:r>
              <a:rPr lang="en-US" sz="1500" b="1" dirty="0">
                <a:solidFill>
                  <a:srgbClr val="2563EB"/>
                </a:solidFill>
              </a:rPr>
              <a:t>India</a:t>
            </a:r>
            <a:endParaRPr lang="en-US" sz="1500" dirty="0"/>
          </a:p>
        </p:txBody>
      </p:sp>
      <p:sp>
        <p:nvSpPr>
          <p:cNvPr id="11" name="Shape 9"/>
          <p:cNvSpPr/>
          <p:nvPr/>
        </p:nvSpPr>
        <p:spPr>
          <a:xfrm>
            <a:off x="2240280" y="4114800"/>
            <a:ext cx="914400" cy="0"/>
          </a:xfrm>
          <a:prstGeom prst="line">
            <a:avLst/>
          </a:prstGeom>
          <a:noFill/>
          <a:ln w="25400">
            <a:solidFill>
              <a:srgbClr val="0F766E"/>
            </a:solidFill>
            <a:prstDash val="solid"/>
            <a:tailEnd type="triangle"/>
          </a:ln>
        </p:spPr>
      </p:sp>
      <p:sp>
        <p:nvSpPr>
          <p:cNvPr id="12" name="Shape 10"/>
          <p:cNvSpPr/>
          <p:nvPr/>
        </p:nvSpPr>
        <p:spPr>
          <a:xfrm>
            <a:off x="3200400" y="3520440"/>
            <a:ext cx="1508760" cy="1097280"/>
          </a:xfrm>
          <a:prstGeom prst="ellipse">
            <a:avLst/>
          </a:prstGeom>
          <a:solidFill>
            <a:srgbClr val="DCFCE7"/>
          </a:solidFill>
          <a:ln w="15240">
            <a:solidFill>
              <a:srgbClr val="0F766E"/>
            </a:solidFill>
            <a:prstDash val="solid"/>
          </a:ln>
        </p:spPr>
      </p:sp>
      <p:sp>
        <p:nvSpPr>
          <p:cNvPr id="13" name="Text 11"/>
          <p:cNvSpPr/>
          <p:nvPr/>
        </p:nvSpPr>
        <p:spPr>
          <a:xfrm>
            <a:off x="3383280" y="3886200"/>
            <a:ext cx="1097280" cy="228600"/>
          </a:xfrm>
          <a:prstGeom prst="rect">
            <a:avLst/>
          </a:prstGeom>
          <a:noFill/>
        </p:spPr>
        <p:txBody>
          <a:bodyPr wrap="square" lIns="0" tIns="0" rIns="0" bIns="0" rtlCol="0" anchor="ctr"/>
          <a:lstStyle/>
          <a:p>
            <a:pPr marL="0" indent="0" algn="ctr">
              <a:buNone/>
            </a:pPr>
            <a:r>
              <a:rPr lang="en-US" sz="1500" b="1" dirty="0">
                <a:solidFill>
                  <a:srgbClr val="0F766E"/>
                </a:solidFill>
              </a:rPr>
              <a:t>Assam</a:t>
            </a:r>
            <a:endParaRPr lang="en-US" sz="1500" dirty="0"/>
          </a:p>
        </p:txBody>
      </p:sp>
      <p:sp>
        <p:nvSpPr>
          <p:cNvPr id="14" name="Shape 12"/>
          <p:cNvSpPr/>
          <p:nvPr/>
        </p:nvSpPr>
        <p:spPr>
          <a:xfrm>
            <a:off x="4754880" y="4114800"/>
            <a:ext cx="1005840" cy="0"/>
          </a:xfrm>
          <a:prstGeom prst="line">
            <a:avLst/>
          </a:prstGeom>
          <a:noFill/>
          <a:ln w="25400">
            <a:solidFill>
              <a:srgbClr val="0F766E"/>
            </a:solidFill>
            <a:prstDash val="solid"/>
            <a:tailEnd type="triangle"/>
          </a:ln>
        </p:spPr>
      </p:sp>
      <p:sp>
        <p:nvSpPr>
          <p:cNvPr id="15" name="Shape 13"/>
          <p:cNvSpPr/>
          <p:nvPr/>
        </p:nvSpPr>
        <p:spPr>
          <a:xfrm>
            <a:off x="5852160" y="3429000"/>
            <a:ext cx="1920240" cy="1280160"/>
          </a:xfrm>
          <a:prstGeom prst="ellipse">
            <a:avLst/>
          </a:prstGeom>
          <a:solidFill>
            <a:srgbClr val="FEF3C7"/>
          </a:solidFill>
          <a:ln w="15240">
            <a:solidFill>
              <a:srgbClr val="F59E0B"/>
            </a:solidFill>
            <a:prstDash val="solid"/>
          </a:ln>
        </p:spPr>
      </p:sp>
      <p:sp>
        <p:nvSpPr>
          <p:cNvPr id="16" name="Text 14"/>
          <p:cNvSpPr/>
          <p:nvPr/>
        </p:nvSpPr>
        <p:spPr>
          <a:xfrm>
            <a:off x="6126480" y="3721608"/>
            <a:ext cx="1371600" cy="457200"/>
          </a:xfrm>
          <a:prstGeom prst="rect">
            <a:avLst/>
          </a:prstGeom>
          <a:noFill/>
        </p:spPr>
        <p:txBody>
          <a:bodyPr wrap="square" lIns="0" tIns="0" rIns="0" bIns="0" rtlCol="0" anchor="ctr"/>
          <a:lstStyle/>
          <a:p>
            <a:pPr marL="0" indent="0" algn="ctr">
              <a:buNone/>
            </a:pPr>
            <a:r>
              <a:rPr lang="en-US" sz="1450" b="1" dirty="0">
                <a:solidFill>
                  <a:srgbClr val="F59E0B"/>
                </a:solidFill>
              </a:rPr>
              <a:t>Rural</a:t>
            </a:r>
            <a:endParaRPr lang="en-US" sz="1450" dirty="0"/>
          </a:p>
          <a:p>
            <a:pPr marL="0" indent="0" algn="ctr">
              <a:buNone/>
            </a:pPr>
            <a:r>
              <a:rPr lang="en-US" sz="1450" b="1" dirty="0">
                <a:solidFill>
                  <a:srgbClr val="F59E0B"/>
                </a:solidFill>
              </a:rPr>
              <a:t>college students</a:t>
            </a:r>
            <a:endParaRPr lang="en-US" sz="1450" dirty="0"/>
          </a:p>
        </p:txBody>
      </p:sp>
      <p:sp>
        <p:nvSpPr>
          <p:cNvPr id="17" name="Shape 15"/>
          <p:cNvSpPr/>
          <p:nvPr/>
        </p:nvSpPr>
        <p:spPr>
          <a:xfrm>
            <a:off x="7863840" y="4114800"/>
            <a:ext cx="914400" cy="0"/>
          </a:xfrm>
          <a:prstGeom prst="line">
            <a:avLst/>
          </a:prstGeom>
          <a:noFill/>
          <a:ln w="25400">
            <a:solidFill>
              <a:srgbClr val="0F766E"/>
            </a:solidFill>
            <a:prstDash val="solid"/>
            <a:tailEnd type="triangle"/>
          </a:ln>
        </p:spPr>
      </p:sp>
      <p:sp>
        <p:nvSpPr>
          <p:cNvPr id="18" name="Shape 16"/>
          <p:cNvSpPr/>
          <p:nvPr/>
        </p:nvSpPr>
        <p:spPr>
          <a:xfrm>
            <a:off x="8869680" y="3337560"/>
            <a:ext cx="2194560" cy="1463040"/>
          </a:xfrm>
          <a:prstGeom prst="ellipse">
            <a:avLst/>
          </a:prstGeom>
          <a:solidFill>
            <a:srgbClr val="EDE9FE"/>
          </a:solidFill>
          <a:ln w="15240">
            <a:solidFill>
              <a:srgbClr val="7C3AED"/>
            </a:solidFill>
            <a:prstDash val="solid"/>
          </a:ln>
        </p:spPr>
      </p:sp>
      <p:sp>
        <p:nvSpPr>
          <p:cNvPr id="19" name="Text 17"/>
          <p:cNvSpPr/>
          <p:nvPr/>
        </p:nvSpPr>
        <p:spPr>
          <a:xfrm>
            <a:off x="9189720" y="3675888"/>
            <a:ext cx="1554480" cy="502920"/>
          </a:xfrm>
          <a:prstGeom prst="rect">
            <a:avLst/>
          </a:prstGeom>
          <a:noFill/>
        </p:spPr>
        <p:txBody>
          <a:bodyPr wrap="square" lIns="0" tIns="0" rIns="0" bIns="0" rtlCol="0" anchor="ctr"/>
          <a:lstStyle/>
          <a:p>
            <a:pPr marL="0" indent="0" algn="ctr">
              <a:buNone/>
            </a:pPr>
            <a:r>
              <a:rPr lang="en-US" sz="1450" b="1" dirty="0">
                <a:solidFill>
                  <a:srgbClr val="7C3AED"/>
                </a:solidFill>
              </a:rPr>
              <a:t>First-time</a:t>
            </a:r>
            <a:endParaRPr lang="en-US" sz="1450" dirty="0"/>
          </a:p>
          <a:p>
            <a:pPr marL="0" indent="0" algn="ctr">
              <a:buNone/>
            </a:pPr>
            <a:r>
              <a:rPr lang="en-US" sz="1450" b="1" dirty="0">
                <a:solidFill>
                  <a:srgbClr val="7C3AED"/>
                </a:solidFill>
              </a:rPr>
              <a:t>women voters</a:t>
            </a:r>
            <a:endParaRPr lang="en-US" sz="1450" dirty="0"/>
          </a:p>
        </p:txBody>
      </p:sp>
      <p:sp>
        <p:nvSpPr>
          <p:cNvPr id="20" name="Text 18"/>
          <p:cNvSpPr/>
          <p:nvPr/>
        </p:nvSpPr>
        <p:spPr>
          <a:xfrm>
            <a:off x="9509760" y="6492240"/>
            <a:ext cx="2057400" cy="182880"/>
          </a:xfrm>
          <a:prstGeom prst="rect">
            <a:avLst/>
          </a:prstGeom>
          <a:noFill/>
        </p:spPr>
        <p:txBody>
          <a:bodyPr wrap="square" lIns="0" tIns="0" rIns="0" bIns="0" rtlCol="0" anchor="ctr"/>
          <a:lstStyle/>
          <a:p>
            <a:pPr marL="0" indent="0" algn="r">
              <a:buNone/>
            </a:pPr>
            <a:r>
              <a:rPr lang="en-US" sz="900" dirty="0">
                <a:solidFill>
                  <a:srgbClr val="94A3B8"/>
                </a:solidFill>
              </a:rPr>
              <a:t>Research Methodology · Research Gap · 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02920" y="256032"/>
            <a:ext cx="11155680" cy="457200"/>
          </a:xfrm>
          <a:prstGeom prst="rect">
            <a:avLst/>
          </a:prstGeom>
          <a:noFill/>
        </p:spPr>
        <p:txBody>
          <a:bodyPr wrap="square" lIns="0" tIns="0" rIns="0" bIns="0" rtlCol="0" anchor="ctr"/>
          <a:lstStyle/>
          <a:p>
            <a:pPr marL="0" indent="0">
              <a:buNone/>
            </a:pPr>
            <a:r>
              <a:rPr lang="en-US" sz="3100" b="1" dirty="0">
                <a:solidFill>
                  <a:srgbClr val="172033"/>
                </a:solidFill>
                <a:latin typeface="Aptos Display" pitchFamily="34" charset="0"/>
                <a:ea typeface="Aptos Display" pitchFamily="34" charset="-122"/>
                <a:cs typeface="Aptos Display" pitchFamily="34" charset="-120"/>
              </a:rPr>
              <a:t>6. Contradictory Findings Gap</a:t>
            </a:r>
            <a:endParaRPr lang="en-US" sz="3100" dirty="0"/>
          </a:p>
        </p:txBody>
      </p:sp>
      <p:sp>
        <p:nvSpPr>
          <p:cNvPr id="3" name="Text 1"/>
          <p:cNvSpPr/>
          <p:nvPr/>
        </p:nvSpPr>
        <p:spPr>
          <a:xfrm>
            <a:off x="530352" y="749808"/>
            <a:ext cx="10515600" cy="292608"/>
          </a:xfrm>
          <a:prstGeom prst="rect">
            <a:avLst/>
          </a:prstGeom>
          <a:noFill/>
        </p:spPr>
        <p:txBody>
          <a:bodyPr wrap="square" lIns="0" tIns="0" rIns="0" bIns="0" rtlCol="0" anchor="ctr"/>
          <a:lstStyle/>
          <a:p>
            <a:pPr marL="0" indent="0">
              <a:buNone/>
            </a:pPr>
            <a:r>
              <a:rPr lang="en-US" sz="1450" dirty="0">
                <a:solidFill>
                  <a:srgbClr val="52616B"/>
                </a:solidFill>
              </a:rPr>
              <a:t>When studies do not agree, your research can clarify why.</a:t>
            </a:r>
            <a:endParaRPr lang="en-US" sz="1450" dirty="0"/>
          </a:p>
        </p:txBody>
      </p:sp>
      <p:sp>
        <p:nvSpPr>
          <p:cNvPr id="4" name="Shape 2"/>
          <p:cNvSpPr/>
          <p:nvPr/>
        </p:nvSpPr>
        <p:spPr>
          <a:xfrm>
            <a:off x="502920" y="1078992"/>
            <a:ext cx="11064240" cy="0"/>
          </a:xfrm>
          <a:prstGeom prst="line">
            <a:avLst/>
          </a:prstGeom>
          <a:noFill/>
          <a:ln w="12700">
            <a:solidFill>
              <a:srgbClr val="CBD5E1"/>
            </a:solidFill>
            <a:prstDash val="solid"/>
          </a:ln>
        </p:spPr>
      </p:sp>
      <p:sp>
        <p:nvSpPr>
          <p:cNvPr id="5" name="Shape 3"/>
          <p:cNvSpPr/>
          <p:nvPr/>
        </p:nvSpPr>
        <p:spPr>
          <a:xfrm>
            <a:off x="731520" y="1417320"/>
            <a:ext cx="4297680" cy="1371600"/>
          </a:xfrm>
          <a:prstGeom prst="roundRect">
            <a:avLst>
              <a:gd name="adj" fmla="val 8000"/>
            </a:avLst>
          </a:prstGeom>
          <a:solidFill>
            <a:srgbClr val="E0F2FE"/>
          </a:solidFill>
          <a:ln w="12700">
            <a:solidFill>
              <a:srgbClr val="E0F2FE"/>
            </a:solidFill>
            <a:prstDash val="solid"/>
          </a:ln>
        </p:spPr>
      </p:sp>
      <p:sp>
        <p:nvSpPr>
          <p:cNvPr id="6" name="Text 4"/>
          <p:cNvSpPr/>
          <p:nvPr/>
        </p:nvSpPr>
        <p:spPr>
          <a:xfrm>
            <a:off x="877824" y="1554480"/>
            <a:ext cx="4005072" cy="1097280"/>
          </a:xfrm>
          <a:prstGeom prst="rect">
            <a:avLst/>
          </a:prstGeom>
          <a:noFill/>
        </p:spPr>
        <p:txBody>
          <a:bodyPr wrap="square" lIns="254" tIns="254" rIns="254" bIns="254" rtlCol="0" anchor="ctr">
            <a:normAutofit/>
          </a:bodyPr>
          <a:lstStyle/>
          <a:p>
            <a:pPr marL="0" indent="0">
              <a:buNone/>
            </a:pPr>
            <a:r>
              <a:rPr lang="en-US" sz="1900" b="1" dirty="0">
                <a:solidFill>
                  <a:srgbClr val="06B6D4"/>
                </a:solidFill>
              </a:rPr>
              <a:t>Question to ask:</a:t>
            </a:r>
            <a:endParaRPr lang="en-US" sz="1900" dirty="0"/>
          </a:p>
          <a:p>
            <a:pPr marL="0" indent="0">
              <a:buNone/>
            </a:pPr>
            <a:r>
              <a:rPr lang="en-US" sz="1900" b="1" dirty="0">
                <a:solidFill>
                  <a:srgbClr val="06B6D4"/>
                </a:solidFill>
              </a:rPr>
              <a:t>“Why do different studies reach different conclusions?”</a:t>
            </a:r>
            <a:endParaRPr lang="en-US" sz="1900" dirty="0"/>
          </a:p>
        </p:txBody>
      </p:sp>
      <p:sp>
        <p:nvSpPr>
          <p:cNvPr id="7" name="Shape 5"/>
          <p:cNvSpPr/>
          <p:nvPr/>
        </p:nvSpPr>
        <p:spPr>
          <a:xfrm>
            <a:off x="1097280" y="3337560"/>
            <a:ext cx="3749040" cy="1417320"/>
          </a:xfrm>
          <a:prstGeom prst="roundRect">
            <a:avLst>
              <a:gd name="adj" fmla="val 7742"/>
            </a:avLst>
          </a:prstGeom>
          <a:solidFill>
            <a:srgbClr val="DCFCE7"/>
          </a:solidFill>
          <a:ln w="12700">
            <a:solidFill>
              <a:srgbClr val="DCFCE7"/>
            </a:solidFill>
            <a:prstDash val="solid"/>
          </a:ln>
        </p:spPr>
      </p:sp>
      <p:sp>
        <p:nvSpPr>
          <p:cNvPr id="8" name="Text 6"/>
          <p:cNvSpPr/>
          <p:nvPr/>
        </p:nvSpPr>
        <p:spPr>
          <a:xfrm>
            <a:off x="1417320" y="3767328"/>
            <a:ext cx="3017520" cy="457200"/>
          </a:xfrm>
          <a:prstGeom prst="rect">
            <a:avLst/>
          </a:prstGeom>
          <a:noFill/>
        </p:spPr>
        <p:txBody>
          <a:bodyPr wrap="square" lIns="0" tIns="0" rIns="0" bIns="0" rtlCol="0" anchor="ctr"/>
          <a:lstStyle/>
          <a:p>
            <a:pPr marL="0" indent="0">
              <a:buNone/>
            </a:pPr>
            <a:r>
              <a:rPr lang="en-US" sz="1900" b="1" dirty="0">
                <a:solidFill>
                  <a:srgbClr val="16A34A"/>
                </a:solidFill>
              </a:rPr>
              <a:t>Study A: Social media increases participation.</a:t>
            </a:r>
            <a:endParaRPr lang="en-US" sz="1900" dirty="0"/>
          </a:p>
        </p:txBody>
      </p:sp>
      <p:sp>
        <p:nvSpPr>
          <p:cNvPr id="9" name="Shape 7"/>
          <p:cNvSpPr/>
          <p:nvPr/>
        </p:nvSpPr>
        <p:spPr>
          <a:xfrm>
            <a:off x="7040880" y="3337560"/>
            <a:ext cx="3749040" cy="1417320"/>
          </a:xfrm>
          <a:prstGeom prst="roundRect">
            <a:avLst>
              <a:gd name="adj" fmla="val 7742"/>
            </a:avLst>
          </a:prstGeom>
          <a:solidFill>
            <a:srgbClr val="FEE2E2"/>
          </a:solidFill>
          <a:ln w="12700">
            <a:solidFill>
              <a:srgbClr val="FEE2E2"/>
            </a:solidFill>
            <a:prstDash val="solid"/>
          </a:ln>
        </p:spPr>
      </p:sp>
      <p:sp>
        <p:nvSpPr>
          <p:cNvPr id="10" name="Text 8"/>
          <p:cNvSpPr/>
          <p:nvPr/>
        </p:nvSpPr>
        <p:spPr>
          <a:xfrm>
            <a:off x="7360920" y="3675888"/>
            <a:ext cx="3017520" cy="685800"/>
          </a:xfrm>
          <a:prstGeom prst="rect">
            <a:avLst/>
          </a:prstGeom>
          <a:noFill/>
        </p:spPr>
        <p:txBody>
          <a:bodyPr wrap="square" lIns="0" tIns="0" rIns="0" bIns="0" rtlCol="0" anchor="ctr"/>
          <a:lstStyle/>
          <a:p>
            <a:pPr marL="0" indent="0">
              <a:buNone/>
            </a:pPr>
            <a:r>
              <a:rPr lang="en-US" sz="1900" b="1" dirty="0">
                <a:solidFill>
                  <a:srgbClr val="DC2626"/>
                </a:solidFill>
              </a:rPr>
              <a:t>Study B: Social media creates only “clicktivism”.</a:t>
            </a:r>
            <a:endParaRPr lang="en-US" sz="1900" dirty="0"/>
          </a:p>
        </p:txBody>
      </p:sp>
      <p:sp>
        <p:nvSpPr>
          <p:cNvPr id="11" name="Shape 9"/>
          <p:cNvSpPr/>
          <p:nvPr/>
        </p:nvSpPr>
        <p:spPr>
          <a:xfrm>
            <a:off x="5074920" y="4041648"/>
            <a:ext cx="1737360" cy="0"/>
          </a:xfrm>
          <a:prstGeom prst="line">
            <a:avLst/>
          </a:prstGeom>
          <a:noFill/>
          <a:ln w="25400">
            <a:solidFill>
              <a:srgbClr val="06B6D4"/>
            </a:solidFill>
            <a:prstDash val="solid"/>
            <a:tailEnd type="triangle"/>
          </a:ln>
        </p:spPr>
      </p:sp>
      <p:sp>
        <p:nvSpPr>
          <p:cNvPr id="12" name="Shape 10"/>
          <p:cNvSpPr/>
          <p:nvPr/>
        </p:nvSpPr>
        <p:spPr>
          <a:xfrm>
            <a:off x="3886200" y="5166360"/>
            <a:ext cx="4389120" cy="749808"/>
          </a:xfrm>
          <a:prstGeom prst="roundRect">
            <a:avLst>
              <a:gd name="adj" fmla="val 14634"/>
            </a:avLst>
          </a:prstGeom>
          <a:solidFill>
            <a:srgbClr val="FFFFFF"/>
          </a:solidFill>
          <a:ln w="12700">
            <a:solidFill>
              <a:srgbClr val="CBD5E1"/>
            </a:solidFill>
            <a:prstDash val="solid"/>
          </a:ln>
        </p:spPr>
      </p:sp>
      <p:sp>
        <p:nvSpPr>
          <p:cNvPr id="13" name="Text 11"/>
          <p:cNvSpPr/>
          <p:nvPr/>
        </p:nvSpPr>
        <p:spPr>
          <a:xfrm>
            <a:off x="4032504" y="5303520"/>
            <a:ext cx="4096512" cy="475488"/>
          </a:xfrm>
          <a:prstGeom prst="rect">
            <a:avLst/>
          </a:prstGeom>
          <a:noFill/>
        </p:spPr>
        <p:txBody>
          <a:bodyPr wrap="square" lIns="254" tIns="254" rIns="254" bIns="254" rtlCol="0" anchor="ctr">
            <a:normAutofit/>
          </a:bodyPr>
          <a:lstStyle/>
          <a:p>
            <a:pPr marL="0" indent="0">
              <a:buNone/>
            </a:pPr>
            <a:r>
              <a:rPr lang="en-US" sz="1800" b="1" dirty="0">
                <a:solidFill>
                  <a:srgbClr val="172033"/>
                </a:solidFill>
              </a:rPr>
              <a:t>Your study asks:</a:t>
            </a:r>
            <a:endParaRPr lang="en-US" sz="1800" dirty="0"/>
          </a:p>
          <a:p>
            <a:pPr marL="0" indent="0">
              <a:buNone/>
            </a:pPr>
            <a:r>
              <a:rPr lang="en-US" sz="1800" b="1" dirty="0">
                <a:solidFill>
                  <a:srgbClr val="172033"/>
                </a:solidFill>
              </a:rPr>
              <a:t>For whom, where, and under what conditions?</a:t>
            </a:r>
            <a:endParaRPr lang="en-US" sz="1800" dirty="0"/>
          </a:p>
        </p:txBody>
      </p:sp>
      <p:sp>
        <p:nvSpPr>
          <p:cNvPr id="14" name="Text 12"/>
          <p:cNvSpPr/>
          <p:nvPr/>
        </p:nvSpPr>
        <p:spPr>
          <a:xfrm>
            <a:off x="9509760" y="6492240"/>
            <a:ext cx="2057400" cy="182880"/>
          </a:xfrm>
          <a:prstGeom prst="rect">
            <a:avLst/>
          </a:prstGeom>
          <a:noFill/>
        </p:spPr>
        <p:txBody>
          <a:bodyPr wrap="square" lIns="0" tIns="0" rIns="0" bIns="0" rtlCol="0" anchor="ctr"/>
          <a:lstStyle/>
          <a:p>
            <a:pPr marL="0" indent="0" algn="r">
              <a:buNone/>
            </a:pPr>
            <a:r>
              <a:rPr lang="en-US" sz="900" dirty="0">
                <a:solidFill>
                  <a:srgbClr val="94A3B8"/>
                </a:solidFill>
              </a:rPr>
              <a:t>Research Methodology · Research Gap · 12</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02920" y="256032"/>
            <a:ext cx="11155680" cy="457200"/>
          </a:xfrm>
          <a:prstGeom prst="rect">
            <a:avLst/>
          </a:prstGeom>
          <a:noFill/>
        </p:spPr>
        <p:txBody>
          <a:bodyPr wrap="square" lIns="0" tIns="0" rIns="0" bIns="0" rtlCol="0" anchor="ctr"/>
          <a:lstStyle/>
          <a:p>
            <a:pPr marL="0" indent="0">
              <a:buNone/>
            </a:pPr>
            <a:r>
              <a:rPr lang="en-US" sz="3100" b="1" dirty="0">
                <a:solidFill>
                  <a:srgbClr val="172033"/>
                </a:solidFill>
                <a:latin typeface="Aptos Display" pitchFamily="34" charset="0"/>
                <a:ea typeface="Aptos Display" pitchFamily="34" charset="-122"/>
                <a:cs typeface="Aptos Display" pitchFamily="34" charset="-120"/>
              </a:rPr>
              <a:t>How to Find a Research Gap: A Simple 6-Step Method</a:t>
            </a:r>
            <a:endParaRPr lang="en-US" sz="3100" dirty="0"/>
          </a:p>
        </p:txBody>
      </p:sp>
      <p:sp>
        <p:nvSpPr>
          <p:cNvPr id="3" name="Text 1"/>
          <p:cNvSpPr/>
          <p:nvPr/>
        </p:nvSpPr>
        <p:spPr>
          <a:xfrm>
            <a:off x="530352" y="749808"/>
            <a:ext cx="10515600" cy="292608"/>
          </a:xfrm>
          <a:prstGeom prst="rect">
            <a:avLst/>
          </a:prstGeom>
          <a:noFill/>
        </p:spPr>
        <p:txBody>
          <a:bodyPr wrap="square" lIns="0" tIns="0" rIns="0" bIns="0" rtlCol="0" anchor="ctr"/>
          <a:lstStyle/>
          <a:p>
            <a:pPr marL="0" indent="0">
              <a:buNone/>
            </a:pPr>
            <a:r>
              <a:rPr lang="en-US" sz="1450" dirty="0">
                <a:solidFill>
                  <a:srgbClr val="52616B"/>
                </a:solidFill>
              </a:rPr>
              <a:t>Use this as a classroom workflow.</a:t>
            </a:r>
            <a:endParaRPr lang="en-US" sz="1450" dirty="0"/>
          </a:p>
        </p:txBody>
      </p:sp>
      <p:sp>
        <p:nvSpPr>
          <p:cNvPr id="4" name="Shape 2"/>
          <p:cNvSpPr/>
          <p:nvPr/>
        </p:nvSpPr>
        <p:spPr>
          <a:xfrm>
            <a:off x="502920" y="1078992"/>
            <a:ext cx="11064240" cy="0"/>
          </a:xfrm>
          <a:prstGeom prst="line">
            <a:avLst/>
          </a:prstGeom>
          <a:noFill/>
          <a:ln w="12700">
            <a:solidFill>
              <a:srgbClr val="CBD5E1"/>
            </a:solidFill>
            <a:prstDash val="solid"/>
          </a:ln>
        </p:spPr>
      </p:sp>
      <p:sp>
        <p:nvSpPr>
          <p:cNvPr id="5" name="Shape 3"/>
          <p:cNvSpPr/>
          <p:nvPr/>
        </p:nvSpPr>
        <p:spPr>
          <a:xfrm>
            <a:off x="640080" y="1325880"/>
            <a:ext cx="5257800" cy="1143000"/>
          </a:xfrm>
          <a:prstGeom prst="roundRect">
            <a:avLst>
              <a:gd name="adj" fmla="val 9600"/>
            </a:avLst>
          </a:prstGeom>
          <a:solidFill>
            <a:srgbClr val="FFFFFF"/>
          </a:solidFill>
          <a:ln w="12700">
            <a:solidFill>
              <a:srgbClr val="CBD5E1"/>
            </a:solidFill>
            <a:prstDash val="solid"/>
          </a:ln>
        </p:spPr>
      </p:sp>
      <p:sp>
        <p:nvSpPr>
          <p:cNvPr id="6" name="Shape 4"/>
          <p:cNvSpPr/>
          <p:nvPr/>
        </p:nvSpPr>
        <p:spPr>
          <a:xfrm>
            <a:off x="804672" y="1554480"/>
            <a:ext cx="594360" cy="594360"/>
          </a:xfrm>
          <a:prstGeom prst="ellipse">
            <a:avLst/>
          </a:prstGeom>
          <a:solidFill>
            <a:srgbClr val="DBEAFE"/>
          </a:solidFill>
          <a:ln w="12700">
            <a:solidFill>
              <a:srgbClr val="DBEAFE"/>
            </a:solidFill>
            <a:prstDash val="solid"/>
          </a:ln>
        </p:spPr>
      </p:sp>
      <p:sp>
        <p:nvSpPr>
          <p:cNvPr id="7" name="Text 5"/>
          <p:cNvSpPr/>
          <p:nvPr/>
        </p:nvSpPr>
        <p:spPr>
          <a:xfrm>
            <a:off x="996696" y="1700784"/>
            <a:ext cx="228600" cy="182880"/>
          </a:xfrm>
          <a:prstGeom prst="rect">
            <a:avLst/>
          </a:prstGeom>
          <a:noFill/>
        </p:spPr>
        <p:txBody>
          <a:bodyPr wrap="square" lIns="0" tIns="0" rIns="0" bIns="0" rtlCol="0" anchor="ctr"/>
          <a:lstStyle/>
          <a:p>
            <a:pPr marL="0" indent="0" algn="ctr">
              <a:buNone/>
            </a:pPr>
            <a:r>
              <a:rPr lang="en-US" sz="1400" b="1" dirty="0">
                <a:solidFill>
                  <a:srgbClr val="2563EB"/>
                </a:solidFill>
              </a:rPr>
              <a:t>1</a:t>
            </a:r>
            <a:endParaRPr lang="en-US" sz="1400" dirty="0"/>
          </a:p>
        </p:txBody>
      </p:sp>
      <p:sp>
        <p:nvSpPr>
          <p:cNvPr id="8" name="Text 6"/>
          <p:cNvSpPr/>
          <p:nvPr/>
        </p:nvSpPr>
        <p:spPr>
          <a:xfrm>
            <a:off x="1554480" y="1508760"/>
            <a:ext cx="4023360" cy="228600"/>
          </a:xfrm>
          <a:prstGeom prst="rect">
            <a:avLst/>
          </a:prstGeom>
          <a:noFill/>
        </p:spPr>
        <p:txBody>
          <a:bodyPr wrap="square" lIns="0" tIns="0" rIns="0" bIns="0" rtlCol="0" anchor="ctr"/>
          <a:lstStyle/>
          <a:p>
            <a:pPr marL="0" indent="0">
              <a:buNone/>
            </a:pPr>
            <a:r>
              <a:rPr lang="en-US" sz="1800" b="1" dirty="0">
                <a:solidFill>
                  <a:srgbClr val="172033"/>
                </a:solidFill>
              </a:rPr>
              <a:t>Choose broad topic</a:t>
            </a:r>
            <a:endParaRPr lang="en-US" sz="1800" dirty="0"/>
          </a:p>
        </p:txBody>
      </p:sp>
      <p:sp>
        <p:nvSpPr>
          <p:cNvPr id="9" name="Text 7"/>
          <p:cNvSpPr/>
          <p:nvPr/>
        </p:nvSpPr>
        <p:spPr>
          <a:xfrm>
            <a:off x="1554480" y="1892808"/>
            <a:ext cx="3977640" cy="292608"/>
          </a:xfrm>
          <a:prstGeom prst="rect">
            <a:avLst/>
          </a:prstGeom>
          <a:noFill/>
        </p:spPr>
        <p:txBody>
          <a:bodyPr wrap="square" lIns="0" tIns="0" rIns="0" bIns="0" rtlCol="0" anchor="ctr"/>
          <a:lstStyle/>
          <a:p>
            <a:pPr marL="0" indent="0">
              <a:buNone/>
            </a:pPr>
            <a:r>
              <a:rPr lang="en-US" sz="1450" dirty="0">
                <a:solidFill>
                  <a:srgbClr val="52616B"/>
                </a:solidFill>
              </a:rPr>
              <a:t>Example: Youth and political participation</a:t>
            </a:r>
            <a:endParaRPr lang="en-US" sz="1450" dirty="0"/>
          </a:p>
        </p:txBody>
      </p:sp>
      <p:sp>
        <p:nvSpPr>
          <p:cNvPr id="10" name="Shape 8"/>
          <p:cNvSpPr/>
          <p:nvPr/>
        </p:nvSpPr>
        <p:spPr>
          <a:xfrm>
            <a:off x="6309360" y="1325880"/>
            <a:ext cx="5257800" cy="1143000"/>
          </a:xfrm>
          <a:prstGeom prst="roundRect">
            <a:avLst>
              <a:gd name="adj" fmla="val 9600"/>
            </a:avLst>
          </a:prstGeom>
          <a:solidFill>
            <a:srgbClr val="FFFFFF"/>
          </a:solidFill>
          <a:ln w="12700">
            <a:solidFill>
              <a:srgbClr val="CBD5E1"/>
            </a:solidFill>
            <a:prstDash val="solid"/>
          </a:ln>
        </p:spPr>
      </p:sp>
      <p:sp>
        <p:nvSpPr>
          <p:cNvPr id="11" name="Shape 9"/>
          <p:cNvSpPr/>
          <p:nvPr/>
        </p:nvSpPr>
        <p:spPr>
          <a:xfrm>
            <a:off x="6473952" y="1554480"/>
            <a:ext cx="594360" cy="594360"/>
          </a:xfrm>
          <a:prstGeom prst="ellipse">
            <a:avLst/>
          </a:prstGeom>
          <a:solidFill>
            <a:srgbClr val="DBEAFE"/>
          </a:solidFill>
          <a:ln w="12700">
            <a:solidFill>
              <a:srgbClr val="DBEAFE"/>
            </a:solidFill>
            <a:prstDash val="solid"/>
          </a:ln>
        </p:spPr>
      </p:sp>
      <p:sp>
        <p:nvSpPr>
          <p:cNvPr id="12" name="Text 10"/>
          <p:cNvSpPr/>
          <p:nvPr/>
        </p:nvSpPr>
        <p:spPr>
          <a:xfrm>
            <a:off x="6665976" y="1700784"/>
            <a:ext cx="228600" cy="182880"/>
          </a:xfrm>
          <a:prstGeom prst="rect">
            <a:avLst/>
          </a:prstGeom>
          <a:noFill/>
        </p:spPr>
        <p:txBody>
          <a:bodyPr wrap="square" lIns="0" tIns="0" rIns="0" bIns="0" rtlCol="0" anchor="ctr"/>
          <a:lstStyle/>
          <a:p>
            <a:pPr marL="0" indent="0" algn="ctr">
              <a:buNone/>
            </a:pPr>
            <a:r>
              <a:rPr lang="en-US" sz="1400" b="1" dirty="0">
                <a:solidFill>
                  <a:srgbClr val="2563EB"/>
                </a:solidFill>
              </a:rPr>
              <a:t>2</a:t>
            </a:r>
            <a:endParaRPr lang="en-US" sz="1400" dirty="0"/>
          </a:p>
        </p:txBody>
      </p:sp>
      <p:sp>
        <p:nvSpPr>
          <p:cNvPr id="13" name="Text 11"/>
          <p:cNvSpPr/>
          <p:nvPr/>
        </p:nvSpPr>
        <p:spPr>
          <a:xfrm>
            <a:off x="7223760" y="1508760"/>
            <a:ext cx="4023360" cy="228600"/>
          </a:xfrm>
          <a:prstGeom prst="rect">
            <a:avLst/>
          </a:prstGeom>
          <a:noFill/>
        </p:spPr>
        <p:txBody>
          <a:bodyPr wrap="square" lIns="0" tIns="0" rIns="0" bIns="0" rtlCol="0" anchor="ctr"/>
          <a:lstStyle/>
          <a:p>
            <a:pPr marL="0" indent="0">
              <a:buNone/>
            </a:pPr>
            <a:r>
              <a:rPr lang="en-US" sz="1800" b="1" dirty="0">
                <a:solidFill>
                  <a:srgbClr val="172033"/>
                </a:solidFill>
              </a:rPr>
              <a:t>Read 8–10 key studies</a:t>
            </a:r>
            <a:endParaRPr lang="en-US" sz="1800" dirty="0"/>
          </a:p>
        </p:txBody>
      </p:sp>
      <p:sp>
        <p:nvSpPr>
          <p:cNvPr id="14" name="Text 12"/>
          <p:cNvSpPr/>
          <p:nvPr/>
        </p:nvSpPr>
        <p:spPr>
          <a:xfrm>
            <a:off x="7223760" y="1892808"/>
            <a:ext cx="3977640" cy="292608"/>
          </a:xfrm>
          <a:prstGeom prst="rect">
            <a:avLst/>
          </a:prstGeom>
          <a:noFill/>
        </p:spPr>
        <p:txBody>
          <a:bodyPr wrap="square" lIns="0" tIns="0" rIns="0" bIns="0" rtlCol="0" anchor="ctr"/>
          <a:lstStyle/>
          <a:p>
            <a:pPr marL="0" indent="0">
              <a:buNone/>
            </a:pPr>
            <a:r>
              <a:rPr lang="en-US" sz="1450" dirty="0">
                <a:solidFill>
                  <a:srgbClr val="52616B"/>
                </a:solidFill>
              </a:rPr>
              <a:t>Note place, method, theory, findings</a:t>
            </a:r>
            <a:endParaRPr lang="en-US" sz="1450" dirty="0"/>
          </a:p>
        </p:txBody>
      </p:sp>
      <p:sp>
        <p:nvSpPr>
          <p:cNvPr id="15" name="Shape 13"/>
          <p:cNvSpPr/>
          <p:nvPr/>
        </p:nvSpPr>
        <p:spPr>
          <a:xfrm>
            <a:off x="640080" y="2926080"/>
            <a:ext cx="5257800" cy="1143000"/>
          </a:xfrm>
          <a:prstGeom prst="roundRect">
            <a:avLst>
              <a:gd name="adj" fmla="val 9600"/>
            </a:avLst>
          </a:prstGeom>
          <a:solidFill>
            <a:srgbClr val="FFFFFF"/>
          </a:solidFill>
          <a:ln w="12700">
            <a:solidFill>
              <a:srgbClr val="CBD5E1"/>
            </a:solidFill>
            <a:prstDash val="solid"/>
          </a:ln>
        </p:spPr>
      </p:sp>
      <p:sp>
        <p:nvSpPr>
          <p:cNvPr id="16" name="Shape 14"/>
          <p:cNvSpPr/>
          <p:nvPr/>
        </p:nvSpPr>
        <p:spPr>
          <a:xfrm>
            <a:off x="804672" y="3154680"/>
            <a:ext cx="594360" cy="594360"/>
          </a:xfrm>
          <a:prstGeom prst="ellipse">
            <a:avLst/>
          </a:prstGeom>
          <a:solidFill>
            <a:srgbClr val="DBEAFE"/>
          </a:solidFill>
          <a:ln w="12700">
            <a:solidFill>
              <a:srgbClr val="DBEAFE"/>
            </a:solidFill>
            <a:prstDash val="solid"/>
          </a:ln>
        </p:spPr>
      </p:sp>
      <p:sp>
        <p:nvSpPr>
          <p:cNvPr id="17" name="Text 15"/>
          <p:cNvSpPr/>
          <p:nvPr/>
        </p:nvSpPr>
        <p:spPr>
          <a:xfrm>
            <a:off x="996696" y="3300984"/>
            <a:ext cx="228600" cy="182880"/>
          </a:xfrm>
          <a:prstGeom prst="rect">
            <a:avLst/>
          </a:prstGeom>
          <a:noFill/>
        </p:spPr>
        <p:txBody>
          <a:bodyPr wrap="square" lIns="0" tIns="0" rIns="0" bIns="0" rtlCol="0" anchor="ctr"/>
          <a:lstStyle/>
          <a:p>
            <a:pPr marL="0" indent="0" algn="ctr">
              <a:buNone/>
            </a:pPr>
            <a:r>
              <a:rPr lang="en-US" sz="1400" b="1" dirty="0">
                <a:solidFill>
                  <a:srgbClr val="2563EB"/>
                </a:solidFill>
              </a:rPr>
              <a:t>3</a:t>
            </a:r>
            <a:endParaRPr lang="en-US" sz="1400" dirty="0"/>
          </a:p>
        </p:txBody>
      </p:sp>
      <p:sp>
        <p:nvSpPr>
          <p:cNvPr id="18" name="Text 16"/>
          <p:cNvSpPr/>
          <p:nvPr/>
        </p:nvSpPr>
        <p:spPr>
          <a:xfrm>
            <a:off x="1554480" y="3108960"/>
            <a:ext cx="4023360" cy="228600"/>
          </a:xfrm>
          <a:prstGeom prst="rect">
            <a:avLst/>
          </a:prstGeom>
          <a:noFill/>
        </p:spPr>
        <p:txBody>
          <a:bodyPr wrap="square" lIns="0" tIns="0" rIns="0" bIns="0" rtlCol="0" anchor="ctr"/>
          <a:lstStyle/>
          <a:p>
            <a:pPr marL="0" indent="0">
              <a:buNone/>
            </a:pPr>
            <a:r>
              <a:rPr lang="en-US" sz="1800" b="1" dirty="0">
                <a:solidFill>
                  <a:srgbClr val="172033"/>
                </a:solidFill>
              </a:rPr>
              <a:t>Make a comparison table</a:t>
            </a:r>
            <a:endParaRPr lang="en-US" sz="1800" dirty="0"/>
          </a:p>
        </p:txBody>
      </p:sp>
      <p:sp>
        <p:nvSpPr>
          <p:cNvPr id="19" name="Text 17"/>
          <p:cNvSpPr/>
          <p:nvPr/>
        </p:nvSpPr>
        <p:spPr>
          <a:xfrm>
            <a:off x="1554480" y="3493008"/>
            <a:ext cx="3977640" cy="292608"/>
          </a:xfrm>
          <a:prstGeom prst="rect">
            <a:avLst/>
          </a:prstGeom>
          <a:noFill/>
        </p:spPr>
        <p:txBody>
          <a:bodyPr wrap="square" lIns="0" tIns="0" rIns="0" bIns="0" rtlCol="0" anchor="ctr"/>
          <a:lstStyle/>
          <a:p>
            <a:pPr marL="0" indent="0">
              <a:buNone/>
            </a:pPr>
            <a:r>
              <a:rPr lang="en-US" sz="1450" dirty="0">
                <a:solidFill>
                  <a:srgbClr val="52616B"/>
                </a:solidFill>
              </a:rPr>
              <a:t>Who studied what, where, how?</a:t>
            </a:r>
            <a:endParaRPr lang="en-US" sz="1450" dirty="0"/>
          </a:p>
        </p:txBody>
      </p:sp>
      <p:sp>
        <p:nvSpPr>
          <p:cNvPr id="20" name="Shape 18"/>
          <p:cNvSpPr/>
          <p:nvPr/>
        </p:nvSpPr>
        <p:spPr>
          <a:xfrm>
            <a:off x="6309360" y="2926080"/>
            <a:ext cx="5257800" cy="1143000"/>
          </a:xfrm>
          <a:prstGeom prst="roundRect">
            <a:avLst>
              <a:gd name="adj" fmla="val 9600"/>
            </a:avLst>
          </a:prstGeom>
          <a:solidFill>
            <a:srgbClr val="FFFFFF"/>
          </a:solidFill>
          <a:ln w="12700">
            <a:solidFill>
              <a:srgbClr val="CBD5E1"/>
            </a:solidFill>
            <a:prstDash val="solid"/>
          </a:ln>
        </p:spPr>
      </p:sp>
      <p:sp>
        <p:nvSpPr>
          <p:cNvPr id="21" name="Shape 19"/>
          <p:cNvSpPr/>
          <p:nvPr/>
        </p:nvSpPr>
        <p:spPr>
          <a:xfrm>
            <a:off x="6473952" y="3154680"/>
            <a:ext cx="594360" cy="594360"/>
          </a:xfrm>
          <a:prstGeom prst="ellipse">
            <a:avLst/>
          </a:prstGeom>
          <a:solidFill>
            <a:srgbClr val="DBEAFE"/>
          </a:solidFill>
          <a:ln w="12700">
            <a:solidFill>
              <a:srgbClr val="DBEAFE"/>
            </a:solidFill>
            <a:prstDash val="solid"/>
          </a:ln>
        </p:spPr>
      </p:sp>
      <p:sp>
        <p:nvSpPr>
          <p:cNvPr id="22" name="Text 20"/>
          <p:cNvSpPr/>
          <p:nvPr/>
        </p:nvSpPr>
        <p:spPr>
          <a:xfrm>
            <a:off x="6665976" y="3300984"/>
            <a:ext cx="228600" cy="182880"/>
          </a:xfrm>
          <a:prstGeom prst="rect">
            <a:avLst/>
          </a:prstGeom>
          <a:noFill/>
        </p:spPr>
        <p:txBody>
          <a:bodyPr wrap="square" lIns="0" tIns="0" rIns="0" bIns="0" rtlCol="0" anchor="ctr"/>
          <a:lstStyle/>
          <a:p>
            <a:pPr marL="0" indent="0" algn="ctr">
              <a:buNone/>
            </a:pPr>
            <a:r>
              <a:rPr lang="en-US" sz="1400" b="1" dirty="0">
                <a:solidFill>
                  <a:srgbClr val="2563EB"/>
                </a:solidFill>
              </a:rPr>
              <a:t>4</a:t>
            </a:r>
            <a:endParaRPr lang="en-US" sz="1400" dirty="0"/>
          </a:p>
        </p:txBody>
      </p:sp>
      <p:sp>
        <p:nvSpPr>
          <p:cNvPr id="23" name="Text 21"/>
          <p:cNvSpPr/>
          <p:nvPr/>
        </p:nvSpPr>
        <p:spPr>
          <a:xfrm>
            <a:off x="7223760" y="3108960"/>
            <a:ext cx="4023360" cy="228600"/>
          </a:xfrm>
          <a:prstGeom prst="rect">
            <a:avLst/>
          </a:prstGeom>
          <a:noFill/>
        </p:spPr>
        <p:txBody>
          <a:bodyPr wrap="square" lIns="0" tIns="0" rIns="0" bIns="0" rtlCol="0" anchor="ctr"/>
          <a:lstStyle/>
          <a:p>
            <a:pPr marL="0" indent="0">
              <a:buNone/>
            </a:pPr>
            <a:r>
              <a:rPr lang="en-US" sz="1800" b="1" dirty="0">
                <a:solidFill>
                  <a:srgbClr val="172033"/>
                </a:solidFill>
              </a:rPr>
              <a:t>Look for missing pattern</a:t>
            </a:r>
            <a:endParaRPr lang="en-US" sz="1800" dirty="0"/>
          </a:p>
        </p:txBody>
      </p:sp>
      <p:sp>
        <p:nvSpPr>
          <p:cNvPr id="24" name="Text 22"/>
          <p:cNvSpPr/>
          <p:nvPr/>
        </p:nvSpPr>
        <p:spPr>
          <a:xfrm>
            <a:off x="7223760" y="3493008"/>
            <a:ext cx="3977640" cy="292608"/>
          </a:xfrm>
          <a:prstGeom prst="rect">
            <a:avLst/>
          </a:prstGeom>
          <a:noFill/>
        </p:spPr>
        <p:txBody>
          <a:bodyPr wrap="square" lIns="0" tIns="0" rIns="0" bIns="0" rtlCol="0" anchor="ctr"/>
          <a:lstStyle/>
          <a:p>
            <a:pPr marL="0" indent="0">
              <a:buNone/>
            </a:pPr>
            <a:r>
              <a:rPr lang="en-US" sz="1450" dirty="0">
                <a:solidFill>
                  <a:srgbClr val="52616B"/>
                </a:solidFill>
              </a:rPr>
              <a:t>Group, place, method, theory, time</a:t>
            </a:r>
            <a:endParaRPr lang="en-US" sz="1450" dirty="0"/>
          </a:p>
        </p:txBody>
      </p:sp>
      <p:sp>
        <p:nvSpPr>
          <p:cNvPr id="25" name="Shape 23"/>
          <p:cNvSpPr/>
          <p:nvPr/>
        </p:nvSpPr>
        <p:spPr>
          <a:xfrm>
            <a:off x="640080" y="4526280"/>
            <a:ext cx="5257800" cy="1143000"/>
          </a:xfrm>
          <a:prstGeom prst="roundRect">
            <a:avLst>
              <a:gd name="adj" fmla="val 9600"/>
            </a:avLst>
          </a:prstGeom>
          <a:solidFill>
            <a:srgbClr val="FFFFFF"/>
          </a:solidFill>
          <a:ln w="12700">
            <a:solidFill>
              <a:srgbClr val="CBD5E1"/>
            </a:solidFill>
            <a:prstDash val="solid"/>
          </a:ln>
        </p:spPr>
      </p:sp>
      <p:sp>
        <p:nvSpPr>
          <p:cNvPr id="26" name="Shape 24"/>
          <p:cNvSpPr/>
          <p:nvPr/>
        </p:nvSpPr>
        <p:spPr>
          <a:xfrm>
            <a:off x="804672" y="4754880"/>
            <a:ext cx="594360" cy="594360"/>
          </a:xfrm>
          <a:prstGeom prst="ellipse">
            <a:avLst/>
          </a:prstGeom>
          <a:solidFill>
            <a:srgbClr val="DBEAFE"/>
          </a:solidFill>
          <a:ln w="12700">
            <a:solidFill>
              <a:srgbClr val="DBEAFE"/>
            </a:solidFill>
            <a:prstDash val="solid"/>
          </a:ln>
        </p:spPr>
      </p:sp>
      <p:sp>
        <p:nvSpPr>
          <p:cNvPr id="27" name="Text 25"/>
          <p:cNvSpPr/>
          <p:nvPr/>
        </p:nvSpPr>
        <p:spPr>
          <a:xfrm>
            <a:off x="996696" y="4901184"/>
            <a:ext cx="228600" cy="182880"/>
          </a:xfrm>
          <a:prstGeom prst="rect">
            <a:avLst/>
          </a:prstGeom>
          <a:noFill/>
        </p:spPr>
        <p:txBody>
          <a:bodyPr wrap="square" lIns="0" tIns="0" rIns="0" bIns="0" rtlCol="0" anchor="ctr"/>
          <a:lstStyle/>
          <a:p>
            <a:pPr marL="0" indent="0" algn="ctr">
              <a:buNone/>
            </a:pPr>
            <a:r>
              <a:rPr lang="en-US" sz="1400" b="1" dirty="0">
                <a:solidFill>
                  <a:srgbClr val="2563EB"/>
                </a:solidFill>
              </a:rPr>
              <a:t>5</a:t>
            </a:r>
            <a:endParaRPr lang="en-US" sz="1400" dirty="0"/>
          </a:p>
        </p:txBody>
      </p:sp>
      <p:sp>
        <p:nvSpPr>
          <p:cNvPr id="28" name="Text 26"/>
          <p:cNvSpPr/>
          <p:nvPr/>
        </p:nvSpPr>
        <p:spPr>
          <a:xfrm>
            <a:off x="1554480" y="4709160"/>
            <a:ext cx="4023360" cy="228600"/>
          </a:xfrm>
          <a:prstGeom prst="rect">
            <a:avLst/>
          </a:prstGeom>
          <a:noFill/>
        </p:spPr>
        <p:txBody>
          <a:bodyPr wrap="square" lIns="0" tIns="0" rIns="0" bIns="0" rtlCol="0" anchor="ctr"/>
          <a:lstStyle/>
          <a:p>
            <a:pPr marL="0" indent="0">
              <a:buNone/>
            </a:pPr>
            <a:r>
              <a:rPr lang="en-US" sz="1800" b="1" dirty="0">
                <a:solidFill>
                  <a:srgbClr val="172033"/>
                </a:solidFill>
              </a:rPr>
              <a:t>Ask “so what?”</a:t>
            </a:r>
            <a:endParaRPr lang="en-US" sz="1800" dirty="0"/>
          </a:p>
        </p:txBody>
      </p:sp>
      <p:sp>
        <p:nvSpPr>
          <p:cNvPr id="29" name="Text 27"/>
          <p:cNvSpPr/>
          <p:nvPr/>
        </p:nvSpPr>
        <p:spPr>
          <a:xfrm>
            <a:off x="1554480" y="5093208"/>
            <a:ext cx="3977640" cy="292608"/>
          </a:xfrm>
          <a:prstGeom prst="rect">
            <a:avLst/>
          </a:prstGeom>
          <a:noFill/>
        </p:spPr>
        <p:txBody>
          <a:bodyPr wrap="square" lIns="0" tIns="0" rIns="0" bIns="0" rtlCol="0" anchor="ctr"/>
          <a:lstStyle/>
          <a:p>
            <a:pPr marL="0" indent="0">
              <a:buNone/>
            </a:pPr>
            <a:r>
              <a:rPr lang="en-US" sz="1450" dirty="0">
                <a:solidFill>
                  <a:srgbClr val="52616B"/>
                </a:solidFill>
              </a:rPr>
              <a:t>Why does this missing part matter?</a:t>
            </a:r>
            <a:endParaRPr lang="en-US" sz="1450" dirty="0"/>
          </a:p>
        </p:txBody>
      </p:sp>
      <p:sp>
        <p:nvSpPr>
          <p:cNvPr id="30" name="Shape 28"/>
          <p:cNvSpPr/>
          <p:nvPr/>
        </p:nvSpPr>
        <p:spPr>
          <a:xfrm>
            <a:off x="6309360" y="4526280"/>
            <a:ext cx="5257800" cy="1143000"/>
          </a:xfrm>
          <a:prstGeom prst="roundRect">
            <a:avLst>
              <a:gd name="adj" fmla="val 9600"/>
            </a:avLst>
          </a:prstGeom>
          <a:solidFill>
            <a:srgbClr val="FFFFFF"/>
          </a:solidFill>
          <a:ln w="12700">
            <a:solidFill>
              <a:srgbClr val="CBD5E1"/>
            </a:solidFill>
            <a:prstDash val="solid"/>
          </a:ln>
        </p:spPr>
      </p:sp>
      <p:sp>
        <p:nvSpPr>
          <p:cNvPr id="31" name="Shape 29"/>
          <p:cNvSpPr/>
          <p:nvPr/>
        </p:nvSpPr>
        <p:spPr>
          <a:xfrm>
            <a:off x="6473952" y="4754880"/>
            <a:ext cx="594360" cy="594360"/>
          </a:xfrm>
          <a:prstGeom prst="ellipse">
            <a:avLst/>
          </a:prstGeom>
          <a:solidFill>
            <a:srgbClr val="DBEAFE"/>
          </a:solidFill>
          <a:ln w="12700">
            <a:solidFill>
              <a:srgbClr val="DBEAFE"/>
            </a:solidFill>
            <a:prstDash val="solid"/>
          </a:ln>
        </p:spPr>
      </p:sp>
      <p:sp>
        <p:nvSpPr>
          <p:cNvPr id="32" name="Text 30"/>
          <p:cNvSpPr/>
          <p:nvPr/>
        </p:nvSpPr>
        <p:spPr>
          <a:xfrm>
            <a:off x="6665976" y="4901184"/>
            <a:ext cx="228600" cy="182880"/>
          </a:xfrm>
          <a:prstGeom prst="rect">
            <a:avLst/>
          </a:prstGeom>
          <a:noFill/>
        </p:spPr>
        <p:txBody>
          <a:bodyPr wrap="square" lIns="0" tIns="0" rIns="0" bIns="0" rtlCol="0" anchor="ctr"/>
          <a:lstStyle/>
          <a:p>
            <a:pPr marL="0" indent="0" algn="ctr">
              <a:buNone/>
            </a:pPr>
            <a:r>
              <a:rPr lang="en-US" sz="1400" b="1" dirty="0">
                <a:solidFill>
                  <a:srgbClr val="2563EB"/>
                </a:solidFill>
              </a:rPr>
              <a:t>6</a:t>
            </a:r>
            <a:endParaRPr lang="en-US" sz="1400" dirty="0"/>
          </a:p>
        </p:txBody>
      </p:sp>
      <p:sp>
        <p:nvSpPr>
          <p:cNvPr id="33" name="Text 31"/>
          <p:cNvSpPr/>
          <p:nvPr/>
        </p:nvSpPr>
        <p:spPr>
          <a:xfrm>
            <a:off x="7223760" y="4709160"/>
            <a:ext cx="4023360" cy="228600"/>
          </a:xfrm>
          <a:prstGeom prst="rect">
            <a:avLst/>
          </a:prstGeom>
          <a:noFill/>
        </p:spPr>
        <p:txBody>
          <a:bodyPr wrap="square" lIns="0" tIns="0" rIns="0" bIns="0" rtlCol="0" anchor="ctr"/>
          <a:lstStyle/>
          <a:p>
            <a:pPr marL="0" indent="0">
              <a:buNone/>
            </a:pPr>
            <a:r>
              <a:rPr lang="en-US" sz="1800" b="1" dirty="0">
                <a:solidFill>
                  <a:srgbClr val="172033"/>
                </a:solidFill>
              </a:rPr>
              <a:t>Write gap statement</a:t>
            </a:r>
            <a:endParaRPr lang="en-US" sz="1800" dirty="0"/>
          </a:p>
        </p:txBody>
      </p:sp>
      <p:sp>
        <p:nvSpPr>
          <p:cNvPr id="34" name="Text 32"/>
          <p:cNvSpPr/>
          <p:nvPr/>
        </p:nvSpPr>
        <p:spPr>
          <a:xfrm>
            <a:off x="7223760" y="5093208"/>
            <a:ext cx="3977640" cy="292608"/>
          </a:xfrm>
          <a:prstGeom prst="rect">
            <a:avLst/>
          </a:prstGeom>
          <a:noFill/>
        </p:spPr>
        <p:txBody>
          <a:bodyPr wrap="square" lIns="0" tIns="0" rIns="0" bIns="0" rtlCol="0" anchor="ctr"/>
          <a:lstStyle/>
          <a:p>
            <a:pPr marL="0" indent="0">
              <a:buNone/>
            </a:pPr>
            <a:r>
              <a:rPr lang="en-US" sz="1450" dirty="0">
                <a:solidFill>
                  <a:srgbClr val="52616B"/>
                </a:solidFill>
              </a:rPr>
              <a:t>Known → Missing → Need for study</a:t>
            </a:r>
            <a:endParaRPr lang="en-US" sz="1450" dirty="0"/>
          </a:p>
        </p:txBody>
      </p:sp>
      <p:sp>
        <p:nvSpPr>
          <p:cNvPr id="35" name="Text 33"/>
          <p:cNvSpPr/>
          <p:nvPr/>
        </p:nvSpPr>
        <p:spPr>
          <a:xfrm>
            <a:off x="9509760" y="6492240"/>
            <a:ext cx="2057400" cy="182880"/>
          </a:xfrm>
          <a:prstGeom prst="rect">
            <a:avLst/>
          </a:prstGeom>
          <a:noFill/>
        </p:spPr>
        <p:txBody>
          <a:bodyPr wrap="square" lIns="0" tIns="0" rIns="0" bIns="0" rtlCol="0" anchor="ctr"/>
          <a:lstStyle/>
          <a:p>
            <a:pPr marL="0" indent="0" algn="r">
              <a:buNone/>
            </a:pPr>
            <a:r>
              <a:rPr lang="en-US" sz="900" dirty="0">
                <a:solidFill>
                  <a:srgbClr val="94A3B8"/>
                </a:solidFill>
              </a:rPr>
              <a:t>Research Methodology · Research Gap · 13</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02920" y="256032"/>
            <a:ext cx="11155680" cy="457200"/>
          </a:xfrm>
          <a:prstGeom prst="rect">
            <a:avLst/>
          </a:prstGeom>
          <a:noFill/>
        </p:spPr>
        <p:txBody>
          <a:bodyPr wrap="square" lIns="0" tIns="0" rIns="0" bIns="0" rtlCol="0" anchor="ctr"/>
          <a:lstStyle/>
          <a:p>
            <a:pPr marL="0" indent="0">
              <a:buNone/>
            </a:pPr>
            <a:r>
              <a:rPr lang="en-US" sz="3100" b="1" dirty="0">
                <a:solidFill>
                  <a:srgbClr val="172033"/>
                </a:solidFill>
                <a:latin typeface="Aptos Display" pitchFamily="34" charset="0"/>
                <a:ea typeface="Aptos Display" pitchFamily="34" charset="-122"/>
                <a:cs typeface="Aptos Display" pitchFamily="34" charset="-120"/>
              </a:rPr>
              <a:t>5. Temporal Gap</a:t>
            </a:r>
            <a:endParaRPr lang="en-US" sz="3100" dirty="0"/>
          </a:p>
        </p:txBody>
      </p:sp>
      <p:sp>
        <p:nvSpPr>
          <p:cNvPr id="3" name="Text 1"/>
          <p:cNvSpPr/>
          <p:nvPr/>
        </p:nvSpPr>
        <p:spPr>
          <a:xfrm>
            <a:off x="530352" y="749808"/>
            <a:ext cx="10515600" cy="292608"/>
          </a:xfrm>
          <a:prstGeom prst="rect">
            <a:avLst/>
          </a:prstGeom>
          <a:noFill/>
        </p:spPr>
        <p:txBody>
          <a:bodyPr wrap="square" lIns="0" tIns="0" rIns="0" bIns="0" rtlCol="0" anchor="ctr"/>
          <a:lstStyle/>
          <a:p>
            <a:pPr marL="0" indent="0">
              <a:buNone/>
            </a:pPr>
            <a:r>
              <a:rPr lang="en-US" sz="1450" dirty="0">
                <a:solidFill>
                  <a:srgbClr val="52616B"/>
                </a:solidFill>
              </a:rPr>
              <a:t>When old findings may no longer explain the present situation.</a:t>
            </a:r>
            <a:endParaRPr lang="en-US" sz="1450" dirty="0"/>
          </a:p>
        </p:txBody>
      </p:sp>
      <p:sp>
        <p:nvSpPr>
          <p:cNvPr id="4" name="Shape 2"/>
          <p:cNvSpPr/>
          <p:nvPr/>
        </p:nvSpPr>
        <p:spPr>
          <a:xfrm>
            <a:off x="502920" y="1078992"/>
            <a:ext cx="11064240" cy="0"/>
          </a:xfrm>
          <a:prstGeom prst="line">
            <a:avLst/>
          </a:prstGeom>
          <a:noFill/>
          <a:ln w="12700">
            <a:solidFill>
              <a:srgbClr val="CBD5E1"/>
            </a:solidFill>
            <a:prstDash val="solid"/>
          </a:ln>
        </p:spPr>
      </p:sp>
      <p:sp>
        <p:nvSpPr>
          <p:cNvPr id="5" name="Shape 3"/>
          <p:cNvSpPr/>
          <p:nvPr/>
        </p:nvSpPr>
        <p:spPr>
          <a:xfrm>
            <a:off x="731520" y="1417320"/>
            <a:ext cx="4206240" cy="1417320"/>
          </a:xfrm>
          <a:prstGeom prst="roundRect">
            <a:avLst>
              <a:gd name="adj" fmla="val 7742"/>
            </a:avLst>
          </a:prstGeom>
          <a:solidFill>
            <a:srgbClr val="FEE2E2"/>
          </a:solidFill>
          <a:ln w="12700">
            <a:solidFill>
              <a:srgbClr val="FEE2E2"/>
            </a:solidFill>
            <a:prstDash val="solid"/>
          </a:ln>
        </p:spPr>
      </p:sp>
      <p:sp>
        <p:nvSpPr>
          <p:cNvPr id="6" name="Text 4"/>
          <p:cNvSpPr/>
          <p:nvPr/>
        </p:nvSpPr>
        <p:spPr>
          <a:xfrm>
            <a:off x="877824" y="1554480"/>
            <a:ext cx="3913632" cy="1143000"/>
          </a:xfrm>
          <a:prstGeom prst="rect">
            <a:avLst/>
          </a:prstGeom>
          <a:noFill/>
        </p:spPr>
        <p:txBody>
          <a:bodyPr wrap="square" lIns="254" tIns="254" rIns="254" bIns="254" rtlCol="0" anchor="ctr">
            <a:normAutofit/>
          </a:bodyPr>
          <a:lstStyle/>
          <a:p>
            <a:pPr marL="0" indent="0">
              <a:buNone/>
            </a:pPr>
            <a:r>
              <a:rPr lang="en-US" sz="1900" b="1" dirty="0">
                <a:solidFill>
                  <a:srgbClr val="DC2626"/>
                </a:solidFill>
              </a:rPr>
              <a:t>Question to ask:</a:t>
            </a:r>
            <a:endParaRPr lang="en-US" sz="1900" dirty="0"/>
          </a:p>
          <a:p>
            <a:pPr marL="0" indent="0">
              <a:buNone/>
            </a:pPr>
            <a:r>
              <a:rPr lang="en-US" sz="1900" b="1" dirty="0">
                <a:solidFill>
                  <a:srgbClr val="DC2626"/>
                </a:solidFill>
              </a:rPr>
              <a:t>“Has society, law, technology, or politics changed?”</a:t>
            </a:r>
            <a:endParaRPr lang="en-US" sz="1900" dirty="0"/>
          </a:p>
        </p:txBody>
      </p:sp>
      <p:sp>
        <p:nvSpPr>
          <p:cNvPr id="7" name="Shape 5"/>
          <p:cNvSpPr/>
          <p:nvPr/>
        </p:nvSpPr>
        <p:spPr>
          <a:xfrm>
            <a:off x="5303520" y="1417320"/>
            <a:ext cx="5852160" cy="1417320"/>
          </a:xfrm>
          <a:prstGeom prst="roundRect">
            <a:avLst>
              <a:gd name="adj" fmla="val 7742"/>
            </a:avLst>
          </a:prstGeom>
          <a:solidFill>
            <a:srgbClr val="FFFFFF"/>
          </a:solidFill>
          <a:ln w="12700">
            <a:solidFill>
              <a:srgbClr val="CBD5E1"/>
            </a:solidFill>
            <a:prstDash val="solid"/>
          </a:ln>
        </p:spPr>
      </p:sp>
      <p:sp>
        <p:nvSpPr>
          <p:cNvPr id="8" name="Text 6"/>
          <p:cNvSpPr/>
          <p:nvPr/>
        </p:nvSpPr>
        <p:spPr>
          <a:xfrm>
            <a:off x="5449824" y="1554480"/>
            <a:ext cx="5559552" cy="1143000"/>
          </a:xfrm>
          <a:prstGeom prst="rect">
            <a:avLst/>
          </a:prstGeom>
          <a:noFill/>
        </p:spPr>
        <p:txBody>
          <a:bodyPr wrap="square" lIns="254" tIns="254" rIns="254" bIns="254" rtlCol="0" anchor="ctr">
            <a:normAutofit/>
          </a:bodyPr>
          <a:lstStyle/>
          <a:p>
            <a:pPr marL="0" indent="0">
              <a:buNone/>
            </a:pPr>
            <a:r>
              <a:rPr lang="en-US" sz="1800" dirty="0">
                <a:solidFill>
                  <a:srgbClr val="172033"/>
                </a:solidFill>
              </a:rPr>
              <a:t>Example:</a:t>
            </a:r>
            <a:endParaRPr lang="en-US" sz="1800" dirty="0"/>
          </a:p>
          <a:p>
            <a:pPr marL="0" indent="0">
              <a:buNone/>
            </a:pPr>
            <a:r>
              <a:rPr lang="en-US" sz="1800" dirty="0">
                <a:solidFill>
                  <a:srgbClr val="172033"/>
                </a:solidFill>
              </a:rPr>
              <a:t>A study on campaigning before short-video platforms may not explain how youth now encounter politics through reels and influencers.</a:t>
            </a:r>
            <a:endParaRPr lang="en-US" sz="1800" dirty="0"/>
          </a:p>
        </p:txBody>
      </p:sp>
      <p:sp>
        <p:nvSpPr>
          <p:cNvPr id="9" name="Shape 7"/>
          <p:cNvSpPr/>
          <p:nvPr/>
        </p:nvSpPr>
        <p:spPr>
          <a:xfrm>
            <a:off x="2011680" y="4160520"/>
            <a:ext cx="1828800" cy="0"/>
          </a:xfrm>
          <a:prstGeom prst="line">
            <a:avLst/>
          </a:prstGeom>
          <a:noFill/>
          <a:ln w="25400">
            <a:solidFill>
              <a:srgbClr val="DC2626"/>
            </a:solidFill>
            <a:prstDash val="solid"/>
            <a:tailEnd type="triangle"/>
          </a:ln>
        </p:spPr>
      </p:sp>
      <p:sp>
        <p:nvSpPr>
          <p:cNvPr id="10" name="Shape 8"/>
          <p:cNvSpPr/>
          <p:nvPr/>
        </p:nvSpPr>
        <p:spPr>
          <a:xfrm>
            <a:off x="4572000" y="4160520"/>
            <a:ext cx="1828800" cy="0"/>
          </a:xfrm>
          <a:prstGeom prst="line">
            <a:avLst/>
          </a:prstGeom>
          <a:noFill/>
          <a:ln w="25400">
            <a:solidFill>
              <a:srgbClr val="DC2626"/>
            </a:solidFill>
            <a:prstDash val="solid"/>
            <a:tailEnd type="triangle"/>
          </a:ln>
        </p:spPr>
      </p:sp>
      <p:sp>
        <p:nvSpPr>
          <p:cNvPr id="11" name="Shape 9"/>
          <p:cNvSpPr/>
          <p:nvPr/>
        </p:nvSpPr>
        <p:spPr>
          <a:xfrm>
            <a:off x="7132320" y="4160520"/>
            <a:ext cx="1828800" cy="0"/>
          </a:xfrm>
          <a:prstGeom prst="line">
            <a:avLst/>
          </a:prstGeom>
          <a:noFill/>
          <a:ln w="25400">
            <a:solidFill>
              <a:srgbClr val="DC2626"/>
            </a:solidFill>
            <a:prstDash val="solid"/>
            <a:tailEnd type="triangle"/>
          </a:ln>
        </p:spPr>
      </p:sp>
      <p:sp>
        <p:nvSpPr>
          <p:cNvPr id="12" name="Shape 10"/>
          <p:cNvSpPr/>
          <p:nvPr/>
        </p:nvSpPr>
        <p:spPr>
          <a:xfrm>
            <a:off x="914400" y="3566160"/>
            <a:ext cx="1097280" cy="1143000"/>
          </a:xfrm>
          <a:prstGeom prst="roundRect">
            <a:avLst>
              <a:gd name="adj" fmla="val 10000"/>
            </a:avLst>
          </a:prstGeom>
          <a:solidFill>
            <a:srgbClr val="DBEAFE"/>
          </a:solidFill>
          <a:ln w="12700">
            <a:solidFill>
              <a:srgbClr val="DBEAFE"/>
            </a:solidFill>
            <a:prstDash val="solid"/>
          </a:ln>
        </p:spPr>
      </p:sp>
      <p:sp>
        <p:nvSpPr>
          <p:cNvPr id="13" name="Text 11"/>
          <p:cNvSpPr/>
          <p:nvPr/>
        </p:nvSpPr>
        <p:spPr>
          <a:xfrm>
            <a:off x="1060704" y="3703320"/>
            <a:ext cx="804672" cy="868680"/>
          </a:xfrm>
          <a:prstGeom prst="rect">
            <a:avLst/>
          </a:prstGeom>
          <a:noFill/>
        </p:spPr>
        <p:txBody>
          <a:bodyPr wrap="square" lIns="254" tIns="254" rIns="254" bIns="254" rtlCol="0" anchor="ctr">
            <a:normAutofit/>
          </a:bodyPr>
          <a:lstStyle/>
          <a:p>
            <a:pPr marL="0" indent="0">
              <a:buNone/>
            </a:pPr>
            <a:r>
              <a:rPr lang="en-US" sz="1700" b="1" dirty="0">
                <a:solidFill>
                  <a:srgbClr val="2563EB"/>
                </a:solidFill>
              </a:rPr>
              <a:t>Older</a:t>
            </a:r>
            <a:endParaRPr lang="en-US" sz="1700" dirty="0"/>
          </a:p>
          <a:p>
            <a:pPr marL="0" indent="0">
              <a:buNone/>
            </a:pPr>
            <a:r>
              <a:rPr lang="en-US" sz="1700" b="1" dirty="0">
                <a:solidFill>
                  <a:srgbClr val="2563EB"/>
                </a:solidFill>
              </a:rPr>
              <a:t>Studies</a:t>
            </a:r>
            <a:endParaRPr lang="en-US" sz="1700" dirty="0"/>
          </a:p>
        </p:txBody>
      </p:sp>
      <p:sp>
        <p:nvSpPr>
          <p:cNvPr id="14" name="Shape 12"/>
          <p:cNvSpPr/>
          <p:nvPr/>
        </p:nvSpPr>
        <p:spPr>
          <a:xfrm>
            <a:off x="3840480" y="3566160"/>
            <a:ext cx="1097280" cy="1143000"/>
          </a:xfrm>
          <a:prstGeom prst="roundRect">
            <a:avLst>
              <a:gd name="adj" fmla="val 10000"/>
            </a:avLst>
          </a:prstGeom>
          <a:solidFill>
            <a:srgbClr val="FEF3C7"/>
          </a:solidFill>
          <a:ln w="12700">
            <a:solidFill>
              <a:srgbClr val="FEF3C7"/>
            </a:solidFill>
            <a:prstDash val="solid"/>
          </a:ln>
        </p:spPr>
      </p:sp>
      <p:sp>
        <p:nvSpPr>
          <p:cNvPr id="15" name="Text 13"/>
          <p:cNvSpPr/>
          <p:nvPr/>
        </p:nvSpPr>
        <p:spPr>
          <a:xfrm>
            <a:off x="3986784" y="3703320"/>
            <a:ext cx="804672" cy="868680"/>
          </a:xfrm>
          <a:prstGeom prst="rect">
            <a:avLst/>
          </a:prstGeom>
          <a:noFill/>
        </p:spPr>
        <p:txBody>
          <a:bodyPr wrap="square" lIns="254" tIns="254" rIns="254" bIns="254" rtlCol="0" anchor="ctr">
            <a:normAutofit/>
          </a:bodyPr>
          <a:lstStyle/>
          <a:p>
            <a:pPr marL="0" indent="0">
              <a:buNone/>
            </a:pPr>
            <a:r>
              <a:rPr lang="en-US" sz="1700" b="1" dirty="0">
                <a:solidFill>
                  <a:srgbClr val="F59E0B"/>
                </a:solidFill>
              </a:rPr>
              <a:t>New</a:t>
            </a:r>
            <a:endParaRPr lang="en-US" sz="1700" dirty="0"/>
          </a:p>
          <a:p>
            <a:pPr marL="0" indent="0">
              <a:buNone/>
            </a:pPr>
            <a:r>
              <a:rPr lang="en-US" sz="1700" b="1" dirty="0">
                <a:solidFill>
                  <a:srgbClr val="F59E0B"/>
                </a:solidFill>
              </a:rPr>
              <a:t>Technology</a:t>
            </a:r>
            <a:endParaRPr lang="en-US" sz="1700" dirty="0"/>
          </a:p>
        </p:txBody>
      </p:sp>
      <p:sp>
        <p:nvSpPr>
          <p:cNvPr id="16" name="Shape 14"/>
          <p:cNvSpPr/>
          <p:nvPr/>
        </p:nvSpPr>
        <p:spPr>
          <a:xfrm>
            <a:off x="6400800" y="3566160"/>
            <a:ext cx="1097280" cy="1143000"/>
          </a:xfrm>
          <a:prstGeom prst="roundRect">
            <a:avLst>
              <a:gd name="adj" fmla="val 10000"/>
            </a:avLst>
          </a:prstGeom>
          <a:solidFill>
            <a:srgbClr val="EDE9FE"/>
          </a:solidFill>
          <a:ln w="12700">
            <a:solidFill>
              <a:srgbClr val="EDE9FE"/>
            </a:solidFill>
            <a:prstDash val="solid"/>
          </a:ln>
        </p:spPr>
      </p:sp>
      <p:sp>
        <p:nvSpPr>
          <p:cNvPr id="17" name="Text 15"/>
          <p:cNvSpPr/>
          <p:nvPr/>
        </p:nvSpPr>
        <p:spPr>
          <a:xfrm>
            <a:off x="6547104" y="3703320"/>
            <a:ext cx="804672" cy="868680"/>
          </a:xfrm>
          <a:prstGeom prst="rect">
            <a:avLst/>
          </a:prstGeom>
          <a:noFill/>
        </p:spPr>
        <p:txBody>
          <a:bodyPr wrap="square" lIns="254" tIns="254" rIns="254" bIns="254" rtlCol="0" anchor="ctr">
            <a:normAutofit/>
          </a:bodyPr>
          <a:lstStyle/>
          <a:p>
            <a:pPr marL="0" indent="0">
              <a:buNone/>
            </a:pPr>
            <a:r>
              <a:rPr lang="en-US" sz="1700" b="1" dirty="0">
                <a:solidFill>
                  <a:srgbClr val="7C3AED"/>
                </a:solidFill>
              </a:rPr>
              <a:t>New</a:t>
            </a:r>
            <a:endParaRPr lang="en-US" sz="1700" dirty="0"/>
          </a:p>
          <a:p>
            <a:pPr marL="0" indent="0">
              <a:buNone/>
            </a:pPr>
            <a:r>
              <a:rPr lang="en-US" sz="1700" b="1" dirty="0">
                <a:solidFill>
                  <a:srgbClr val="7C3AED"/>
                </a:solidFill>
              </a:rPr>
              <a:t>Behaviour</a:t>
            </a:r>
            <a:endParaRPr lang="en-US" sz="1700" dirty="0"/>
          </a:p>
        </p:txBody>
      </p:sp>
      <p:sp>
        <p:nvSpPr>
          <p:cNvPr id="18" name="Shape 16"/>
          <p:cNvSpPr/>
          <p:nvPr/>
        </p:nvSpPr>
        <p:spPr>
          <a:xfrm>
            <a:off x="8961120" y="3566160"/>
            <a:ext cx="1463040" cy="1143000"/>
          </a:xfrm>
          <a:prstGeom prst="roundRect">
            <a:avLst>
              <a:gd name="adj" fmla="val 9600"/>
            </a:avLst>
          </a:prstGeom>
          <a:solidFill>
            <a:srgbClr val="DCFCE7"/>
          </a:solidFill>
          <a:ln w="12700">
            <a:solidFill>
              <a:srgbClr val="DCFCE7"/>
            </a:solidFill>
            <a:prstDash val="solid"/>
          </a:ln>
        </p:spPr>
      </p:sp>
      <p:sp>
        <p:nvSpPr>
          <p:cNvPr id="19" name="Text 17"/>
          <p:cNvSpPr/>
          <p:nvPr/>
        </p:nvSpPr>
        <p:spPr>
          <a:xfrm>
            <a:off x="9107424" y="3703320"/>
            <a:ext cx="1170432" cy="868680"/>
          </a:xfrm>
          <a:prstGeom prst="rect">
            <a:avLst/>
          </a:prstGeom>
          <a:noFill/>
        </p:spPr>
        <p:txBody>
          <a:bodyPr wrap="square" lIns="254" tIns="254" rIns="254" bIns="254" rtlCol="0" anchor="ctr">
            <a:normAutofit/>
          </a:bodyPr>
          <a:lstStyle/>
          <a:p>
            <a:pPr marL="0" indent="0">
              <a:buNone/>
            </a:pPr>
            <a:r>
              <a:rPr lang="en-US" sz="1700" b="1" dirty="0">
                <a:solidFill>
                  <a:srgbClr val="16A34A"/>
                </a:solidFill>
              </a:rPr>
              <a:t>New</a:t>
            </a:r>
            <a:endParaRPr lang="en-US" sz="1700" dirty="0"/>
          </a:p>
          <a:p>
            <a:pPr marL="0" indent="0">
              <a:buNone/>
            </a:pPr>
            <a:r>
              <a:rPr lang="en-US" sz="1700" b="1" dirty="0">
                <a:solidFill>
                  <a:srgbClr val="16A34A"/>
                </a:solidFill>
              </a:rPr>
              <a:t>Question</a:t>
            </a:r>
            <a:endParaRPr lang="en-US" sz="1700" dirty="0"/>
          </a:p>
        </p:txBody>
      </p:sp>
      <p:sp>
        <p:nvSpPr>
          <p:cNvPr id="20" name="Text 18"/>
          <p:cNvSpPr/>
          <p:nvPr/>
        </p:nvSpPr>
        <p:spPr>
          <a:xfrm>
            <a:off x="9509760" y="6492240"/>
            <a:ext cx="2057400" cy="182880"/>
          </a:xfrm>
          <a:prstGeom prst="rect">
            <a:avLst/>
          </a:prstGeom>
          <a:noFill/>
        </p:spPr>
        <p:txBody>
          <a:bodyPr wrap="square" lIns="0" tIns="0" rIns="0" bIns="0" rtlCol="0" anchor="ctr"/>
          <a:lstStyle/>
          <a:p>
            <a:pPr marL="0" indent="0" algn="r">
              <a:buNone/>
            </a:pPr>
            <a:r>
              <a:rPr lang="en-US" sz="900" dirty="0">
                <a:solidFill>
                  <a:srgbClr val="94A3B8"/>
                </a:solidFill>
              </a:rPr>
              <a:t>Research Methodology · Research Gap · 11</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02920" y="256032"/>
            <a:ext cx="11155680" cy="457200"/>
          </a:xfrm>
          <a:prstGeom prst="rect">
            <a:avLst/>
          </a:prstGeom>
          <a:noFill/>
        </p:spPr>
        <p:txBody>
          <a:bodyPr wrap="square" lIns="0" tIns="0" rIns="0" bIns="0" rtlCol="0" anchor="ctr"/>
          <a:lstStyle/>
          <a:p>
            <a:pPr marL="0" indent="0">
              <a:buNone/>
            </a:pPr>
            <a:r>
              <a:rPr lang="en-US" sz="3100" b="1" dirty="0">
                <a:solidFill>
                  <a:srgbClr val="172033"/>
                </a:solidFill>
                <a:latin typeface="Aptos Display" pitchFamily="34" charset="0"/>
                <a:ea typeface="Aptos Display" pitchFamily="34" charset="-122"/>
                <a:cs typeface="Aptos Display" pitchFamily="34" charset="-120"/>
              </a:rPr>
              <a:t>Example Walkthrough: From Topic to Gap</a:t>
            </a:r>
            <a:endParaRPr lang="en-US" sz="3100" dirty="0"/>
          </a:p>
        </p:txBody>
      </p:sp>
      <p:sp>
        <p:nvSpPr>
          <p:cNvPr id="3" name="Text 1"/>
          <p:cNvSpPr/>
          <p:nvPr/>
        </p:nvSpPr>
        <p:spPr>
          <a:xfrm>
            <a:off x="530352" y="749808"/>
            <a:ext cx="10515600" cy="292608"/>
          </a:xfrm>
          <a:prstGeom prst="rect">
            <a:avLst/>
          </a:prstGeom>
          <a:noFill/>
        </p:spPr>
        <p:txBody>
          <a:bodyPr wrap="square" lIns="0" tIns="0" rIns="0" bIns="0" rtlCol="0" anchor="ctr"/>
          <a:lstStyle/>
          <a:p>
            <a:pPr marL="0" indent="0">
              <a:buNone/>
            </a:pPr>
            <a:r>
              <a:rPr lang="en-US" sz="1450" dirty="0">
                <a:solidFill>
                  <a:srgbClr val="52616B"/>
                </a:solidFill>
              </a:rPr>
              <a:t>Easy Political Science topic for beginners.</a:t>
            </a:r>
            <a:endParaRPr lang="en-US" sz="1450" dirty="0"/>
          </a:p>
        </p:txBody>
      </p:sp>
      <p:sp>
        <p:nvSpPr>
          <p:cNvPr id="4" name="Shape 2"/>
          <p:cNvSpPr/>
          <p:nvPr/>
        </p:nvSpPr>
        <p:spPr>
          <a:xfrm>
            <a:off x="502920" y="1078992"/>
            <a:ext cx="11064240" cy="0"/>
          </a:xfrm>
          <a:prstGeom prst="line">
            <a:avLst/>
          </a:prstGeom>
          <a:noFill/>
          <a:ln w="12700">
            <a:solidFill>
              <a:srgbClr val="CBD5E1"/>
            </a:solidFill>
            <a:prstDash val="solid"/>
          </a:ln>
        </p:spPr>
      </p:sp>
      <p:sp>
        <p:nvSpPr>
          <p:cNvPr id="5" name="Shape 3"/>
          <p:cNvSpPr/>
          <p:nvPr/>
        </p:nvSpPr>
        <p:spPr>
          <a:xfrm>
            <a:off x="731520" y="1371600"/>
            <a:ext cx="3657600" cy="1188720"/>
          </a:xfrm>
          <a:prstGeom prst="roundRect">
            <a:avLst>
              <a:gd name="adj" fmla="val 9231"/>
            </a:avLst>
          </a:prstGeom>
          <a:solidFill>
            <a:srgbClr val="DBEAFE"/>
          </a:solidFill>
          <a:ln w="12700">
            <a:solidFill>
              <a:srgbClr val="DBEAFE"/>
            </a:solidFill>
            <a:prstDash val="solid"/>
          </a:ln>
        </p:spPr>
      </p:sp>
      <p:sp>
        <p:nvSpPr>
          <p:cNvPr id="6" name="Text 4"/>
          <p:cNvSpPr/>
          <p:nvPr/>
        </p:nvSpPr>
        <p:spPr>
          <a:xfrm>
            <a:off x="877824" y="1508760"/>
            <a:ext cx="3364992" cy="914400"/>
          </a:xfrm>
          <a:prstGeom prst="rect">
            <a:avLst/>
          </a:prstGeom>
          <a:noFill/>
        </p:spPr>
        <p:txBody>
          <a:bodyPr wrap="square" lIns="254" tIns="254" rIns="254" bIns="254" rtlCol="0" anchor="ctr">
            <a:normAutofit/>
          </a:bodyPr>
          <a:lstStyle/>
          <a:p>
            <a:pPr marL="0" indent="0">
              <a:buNone/>
            </a:pPr>
            <a:r>
              <a:rPr lang="en-US" sz="1900" b="1" dirty="0">
                <a:solidFill>
                  <a:srgbClr val="2563EB"/>
                </a:solidFill>
              </a:rPr>
              <a:t>Broad topic:</a:t>
            </a:r>
            <a:endParaRPr lang="en-US" sz="1900" dirty="0"/>
          </a:p>
          <a:p>
            <a:pPr marL="0" indent="0">
              <a:buNone/>
            </a:pPr>
            <a:r>
              <a:rPr lang="en-US" sz="1900" b="1" dirty="0">
                <a:solidFill>
                  <a:srgbClr val="2563EB"/>
                </a:solidFill>
              </a:rPr>
              <a:t>Social media and youth political participation</a:t>
            </a:r>
            <a:endParaRPr lang="en-US" sz="1900" dirty="0"/>
          </a:p>
        </p:txBody>
      </p:sp>
      <p:sp>
        <p:nvSpPr>
          <p:cNvPr id="7" name="Shape 5"/>
          <p:cNvSpPr/>
          <p:nvPr/>
        </p:nvSpPr>
        <p:spPr>
          <a:xfrm>
            <a:off x="4572000" y="1371600"/>
            <a:ext cx="6720840" cy="1188720"/>
          </a:xfrm>
          <a:prstGeom prst="roundRect">
            <a:avLst>
              <a:gd name="adj" fmla="val 9231"/>
            </a:avLst>
          </a:prstGeom>
          <a:solidFill>
            <a:srgbClr val="FFFFFF"/>
          </a:solidFill>
          <a:ln w="12700">
            <a:solidFill>
              <a:srgbClr val="CBD5E1"/>
            </a:solidFill>
            <a:prstDash val="solid"/>
          </a:ln>
        </p:spPr>
      </p:sp>
      <p:sp>
        <p:nvSpPr>
          <p:cNvPr id="8" name="Text 6"/>
          <p:cNvSpPr/>
          <p:nvPr/>
        </p:nvSpPr>
        <p:spPr>
          <a:xfrm>
            <a:off x="4718304" y="1508760"/>
            <a:ext cx="6428232" cy="914400"/>
          </a:xfrm>
          <a:prstGeom prst="rect">
            <a:avLst/>
          </a:prstGeom>
          <a:noFill/>
        </p:spPr>
        <p:txBody>
          <a:bodyPr wrap="square" lIns="254" tIns="254" rIns="254" bIns="254" rtlCol="0" anchor="ctr">
            <a:normAutofit/>
          </a:bodyPr>
          <a:lstStyle/>
          <a:p>
            <a:pPr marL="0" indent="0">
              <a:buNone/>
            </a:pPr>
            <a:r>
              <a:rPr lang="en-US" sz="1800" dirty="0">
                <a:solidFill>
                  <a:srgbClr val="172033"/>
                </a:solidFill>
              </a:rPr>
              <a:t>What previous studies may show:</a:t>
            </a:r>
            <a:endParaRPr lang="en-US" sz="1800" dirty="0"/>
          </a:p>
          <a:p>
            <a:pPr marL="0" indent="0">
              <a:buNone/>
            </a:pPr>
            <a:r>
              <a:rPr lang="en-US" sz="1800" dirty="0">
                <a:solidFill>
                  <a:srgbClr val="172033"/>
                </a:solidFill>
              </a:rPr>
              <a:t>Social media spreads information, shapes political opinions, and mobilises campaigns.</a:t>
            </a:r>
            <a:endParaRPr lang="en-US" sz="1800" dirty="0"/>
          </a:p>
        </p:txBody>
      </p:sp>
      <p:sp>
        <p:nvSpPr>
          <p:cNvPr id="9" name="Shape 7"/>
          <p:cNvSpPr/>
          <p:nvPr/>
        </p:nvSpPr>
        <p:spPr>
          <a:xfrm>
            <a:off x="731520" y="3017520"/>
            <a:ext cx="10561320" cy="1005840"/>
          </a:xfrm>
          <a:prstGeom prst="roundRect">
            <a:avLst>
              <a:gd name="adj" fmla="val 10909"/>
            </a:avLst>
          </a:prstGeom>
          <a:solidFill>
            <a:srgbClr val="FEF3C7"/>
          </a:solidFill>
          <a:ln w="12700">
            <a:solidFill>
              <a:srgbClr val="FEF3C7"/>
            </a:solidFill>
            <a:prstDash val="solid"/>
          </a:ln>
        </p:spPr>
      </p:sp>
      <p:sp>
        <p:nvSpPr>
          <p:cNvPr id="10" name="Text 8"/>
          <p:cNvSpPr/>
          <p:nvPr/>
        </p:nvSpPr>
        <p:spPr>
          <a:xfrm>
            <a:off x="877824" y="3154680"/>
            <a:ext cx="10268712" cy="731520"/>
          </a:xfrm>
          <a:prstGeom prst="rect">
            <a:avLst/>
          </a:prstGeom>
          <a:noFill/>
        </p:spPr>
        <p:txBody>
          <a:bodyPr wrap="square" lIns="254" tIns="254" rIns="254" bIns="254" rtlCol="0" anchor="ctr">
            <a:normAutofit/>
          </a:bodyPr>
          <a:lstStyle/>
          <a:p>
            <a:pPr marL="0" indent="0">
              <a:buNone/>
            </a:pPr>
            <a:r>
              <a:rPr lang="en-US" sz="2000" b="1" dirty="0">
                <a:solidFill>
                  <a:srgbClr val="F59E0B"/>
                </a:solidFill>
              </a:rPr>
              <a:t>Possible missing point:</a:t>
            </a:r>
            <a:endParaRPr lang="en-US" sz="2000" dirty="0"/>
          </a:p>
          <a:p>
            <a:pPr marL="0" indent="0">
              <a:buNone/>
            </a:pPr>
            <a:r>
              <a:rPr lang="en-US" sz="2000" b="1" dirty="0">
                <a:solidFill>
                  <a:srgbClr val="F59E0B"/>
                </a:solidFill>
              </a:rPr>
              <a:t>Less is known about whether online engagement becomes real offline participation among first-time college voters in Assam.</a:t>
            </a:r>
            <a:endParaRPr lang="en-US" sz="2000" dirty="0"/>
          </a:p>
        </p:txBody>
      </p:sp>
      <p:sp>
        <p:nvSpPr>
          <p:cNvPr id="11" name="Shape 9"/>
          <p:cNvSpPr/>
          <p:nvPr/>
        </p:nvSpPr>
        <p:spPr>
          <a:xfrm>
            <a:off x="731520" y="4800600"/>
            <a:ext cx="10561320" cy="1051560"/>
          </a:xfrm>
          <a:prstGeom prst="roundRect">
            <a:avLst>
              <a:gd name="adj" fmla="val 10435"/>
            </a:avLst>
          </a:prstGeom>
          <a:solidFill>
            <a:srgbClr val="DCFCE7"/>
          </a:solidFill>
          <a:ln w="12700">
            <a:solidFill>
              <a:srgbClr val="DCFCE7"/>
            </a:solidFill>
            <a:prstDash val="solid"/>
          </a:ln>
        </p:spPr>
      </p:sp>
      <p:sp>
        <p:nvSpPr>
          <p:cNvPr id="12" name="Text 10"/>
          <p:cNvSpPr/>
          <p:nvPr/>
        </p:nvSpPr>
        <p:spPr>
          <a:xfrm>
            <a:off x="877824" y="4937760"/>
            <a:ext cx="10268712" cy="777240"/>
          </a:xfrm>
          <a:prstGeom prst="rect">
            <a:avLst/>
          </a:prstGeom>
          <a:noFill/>
        </p:spPr>
        <p:txBody>
          <a:bodyPr wrap="square" lIns="254" tIns="254" rIns="254" bIns="254" rtlCol="0" anchor="ctr">
            <a:normAutofit/>
          </a:bodyPr>
          <a:lstStyle/>
          <a:p>
            <a:pPr marL="0" indent="0">
              <a:buNone/>
            </a:pPr>
            <a:r>
              <a:rPr lang="en-US" sz="1900" b="1" dirty="0">
                <a:solidFill>
                  <a:srgbClr val="0F766E"/>
                </a:solidFill>
              </a:rPr>
              <a:t>Strong gap statement:</a:t>
            </a:r>
            <a:endParaRPr lang="en-US" sz="1900" dirty="0"/>
          </a:p>
          <a:p>
            <a:pPr marL="0" indent="0">
              <a:buNone/>
            </a:pPr>
            <a:r>
              <a:rPr lang="en-US" sz="1900" b="1" dirty="0">
                <a:solidFill>
                  <a:srgbClr val="0F766E"/>
                </a:solidFill>
              </a:rPr>
              <a:t>Although studies discuss the role of social media in youth politics, limited research examines how social media engagement translates into offline political participation among first-time college voters in Assam.</a:t>
            </a:r>
            <a:endParaRPr lang="en-US" sz="1900" dirty="0"/>
          </a:p>
        </p:txBody>
      </p:sp>
      <p:sp>
        <p:nvSpPr>
          <p:cNvPr id="13" name="Text 11"/>
          <p:cNvSpPr/>
          <p:nvPr/>
        </p:nvSpPr>
        <p:spPr>
          <a:xfrm>
            <a:off x="9509760" y="6492240"/>
            <a:ext cx="2057400" cy="182880"/>
          </a:xfrm>
          <a:prstGeom prst="rect">
            <a:avLst/>
          </a:prstGeom>
          <a:noFill/>
        </p:spPr>
        <p:txBody>
          <a:bodyPr wrap="square" lIns="0" tIns="0" rIns="0" bIns="0" rtlCol="0" anchor="ctr"/>
          <a:lstStyle/>
          <a:p>
            <a:pPr marL="0" indent="0" algn="r">
              <a:buNone/>
            </a:pPr>
            <a:r>
              <a:rPr lang="en-US" sz="900" dirty="0">
                <a:solidFill>
                  <a:srgbClr val="94A3B8"/>
                </a:solidFill>
              </a:rPr>
              <a:t>Research Methodology · Research Gap · 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02920" y="256032"/>
            <a:ext cx="11155680" cy="457200"/>
          </a:xfrm>
          <a:prstGeom prst="rect">
            <a:avLst/>
          </a:prstGeom>
          <a:noFill/>
        </p:spPr>
        <p:txBody>
          <a:bodyPr wrap="square" lIns="0" tIns="0" rIns="0" bIns="0" rtlCol="0" anchor="ctr"/>
          <a:lstStyle/>
          <a:p>
            <a:pPr marL="0" indent="0">
              <a:buNone/>
            </a:pPr>
            <a:r>
              <a:rPr lang="en-US" sz="3100" b="1" dirty="0">
                <a:solidFill>
                  <a:srgbClr val="172033"/>
                </a:solidFill>
                <a:latin typeface="Aptos Display" pitchFamily="34" charset="0"/>
                <a:ea typeface="Aptos Display" pitchFamily="34" charset="-122"/>
                <a:cs typeface="Aptos Display" pitchFamily="34" charset="-120"/>
              </a:rPr>
              <a:t>How to Write a Gap Statement</a:t>
            </a:r>
            <a:endParaRPr lang="en-US" sz="3100" dirty="0"/>
          </a:p>
        </p:txBody>
      </p:sp>
      <p:sp>
        <p:nvSpPr>
          <p:cNvPr id="3" name="Text 1"/>
          <p:cNvSpPr/>
          <p:nvPr/>
        </p:nvSpPr>
        <p:spPr>
          <a:xfrm>
            <a:off x="530352" y="749808"/>
            <a:ext cx="10515600" cy="292608"/>
          </a:xfrm>
          <a:prstGeom prst="rect">
            <a:avLst/>
          </a:prstGeom>
          <a:noFill/>
        </p:spPr>
        <p:txBody>
          <a:bodyPr wrap="square" lIns="0" tIns="0" rIns="0" bIns="0" rtlCol="0" anchor="ctr"/>
          <a:lstStyle/>
          <a:p>
            <a:pPr marL="0" indent="0">
              <a:buNone/>
            </a:pPr>
            <a:r>
              <a:rPr lang="en-US" sz="1450" dirty="0">
                <a:solidFill>
                  <a:srgbClr val="52616B"/>
                </a:solidFill>
              </a:rPr>
              <a:t>A gap statement should be precise and evidence-based.</a:t>
            </a:r>
            <a:endParaRPr lang="en-US" sz="1450" dirty="0"/>
          </a:p>
        </p:txBody>
      </p:sp>
      <p:sp>
        <p:nvSpPr>
          <p:cNvPr id="4" name="Shape 2"/>
          <p:cNvSpPr/>
          <p:nvPr/>
        </p:nvSpPr>
        <p:spPr>
          <a:xfrm>
            <a:off x="502920" y="1078992"/>
            <a:ext cx="11064240" cy="0"/>
          </a:xfrm>
          <a:prstGeom prst="line">
            <a:avLst/>
          </a:prstGeom>
          <a:noFill/>
          <a:ln w="12700">
            <a:solidFill>
              <a:srgbClr val="CBD5E1"/>
            </a:solidFill>
            <a:prstDash val="solid"/>
          </a:ln>
        </p:spPr>
      </p:sp>
      <p:sp>
        <p:nvSpPr>
          <p:cNvPr id="5" name="Shape 3"/>
          <p:cNvSpPr/>
          <p:nvPr/>
        </p:nvSpPr>
        <p:spPr>
          <a:xfrm>
            <a:off x="3520440" y="3154680"/>
            <a:ext cx="731520" cy="0"/>
          </a:xfrm>
          <a:prstGeom prst="line">
            <a:avLst/>
          </a:prstGeom>
          <a:noFill/>
          <a:ln w="25400">
            <a:solidFill>
              <a:srgbClr val="2563EB"/>
            </a:solidFill>
            <a:prstDash val="solid"/>
            <a:tailEnd type="triangle"/>
          </a:ln>
        </p:spPr>
      </p:sp>
      <p:sp>
        <p:nvSpPr>
          <p:cNvPr id="6" name="Shape 4"/>
          <p:cNvSpPr/>
          <p:nvPr/>
        </p:nvSpPr>
        <p:spPr>
          <a:xfrm>
            <a:off x="777240" y="2377440"/>
            <a:ext cx="2743200" cy="1554480"/>
          </a:xfrm>
          <a:prstGeom prst="roundRect">
            <a:avLst>
              <a:gd name="adj" fmla="val 7059"/>
            </a:avLst>
          </a:prstGeom>
          <a:solidFill>
            <a:srgbClr val="DBEAFE"/>
          </a:solidFill>
          <a:ln w="12700">
            <a:solidFill>
              <a:srgbClr val="DBEAFE"/>
            </a:solidFill>
            <a:prstDash val="solid"/>
          </a:ln>
        </p:spPr>
      </p:sp>
      <p:sp>
        <p:nvSpPr>
          <p:cNvPr id="7" name="Text 5"/>
          <p:cNvSpPr/>
          <p:nvPr/>
        </p:nvSpPr>
        <p:spPr>
          <a:xfrm>
            <a:off x="923544" y="2514600"/>
            <a:ext cx="2450592" cy="1280160"/>
          </a:xfrm>
          <a:prstGeom prst="rect">
            <a:avLst/>
          </a:prstGeom>
          <a:noFill/>
        </p:spPr>
        <p:txBody>
          <a:bodyPr wrap="square" lIns="254" tIns="254" rIns="254" bIns="254" rtlCol="0" anchor="ctr">
            <a:normAutofit/>
          </a:bodyPr>
          <a:lstStyle/>
          <a:p>
            <a:pPr marL="0" indent="0">
              <a:buNone/>
            </a:pPr>
            <a:r>
              <a:rPr lang="en-US" sz="1800" b="1" dirty="0">
                <a:solidFill>
                  <a:srgbClr val="2563EB"/>
                </a:solidFill>
              </a:rPr>
              <a:t>Known</a:t>
            </a:r>
            <a:endParaRPr lang="en-US" sz="1800" dirty="0"/>
          </a:p>
          <a:p>
            <a:pPr marL="0" indent="0">
              <a:buNone/>
            </a:pPr>
            <a:r>
              <a:rPr lang="en-US" sz="1800" b="1" dirty="0">
                <a:solidFill>
                  <a:srgbClr val="2563EB"/>
                </a:solidFill>
              </a:rPr>
              <a:t>“Existing studies have examined…”</a:t>
            </a:r>
            <a:endParaRPr lang="en-US" sz="1800" dirty="0"/>
          </a:p>
        </p:txBody>
      </p:sp>
      <p:sp>
        <p:nvSpPr>
          <p:cNvPr id="8" name="Shape 6"/>
          <p:cNvSpPr/>
          <p:nvPr/>
        </p:nvSpPr>
        <p:spPr>
          <a:xfrm>
            <a:off x="7360920" y="3154680"/>
            <a:ext cx="731520" cy="0"/>
          </a:xfrm>
          <a:prstGeom prst="line">
            <a:avLst/>
          </a:prstGeom>
          <a:noFill/>
          <a:ln w="25400">
            <a:solidFill>
              <a:srgbClr val="F59E0B"/>
            </a:solidFill>
            <a:prstDash val="solid"/>
            <a:tailEnd type="triangle"/>
          </a:ln>
        </p:spPr>
      </p:sp>
      <p:sp>
        <p:nvSpPr>
          <p:cNvPr id="9" name="Shape 7"/>
          <p:cNvSpPr/>
          <p:nvPr/>
        </p:nvSpPr>
        <p:spPr>
          <a:xfrm>
            <a:off x="4617720" y="2377440"/>
            <a:ext cx="2743200" cy="1554480"/>
          </a:xfrm>
          <a:prstGeom prst="roundRect">
            <a:avLst>
              <a:gd name="adj" fmla="val 7059"/>
            </a:avLst>
          </a:prstGeom>
          <a:solidFill>
            <a:srgbClr val="FEF3C7"/>
          </a:solidFill>
          <a:ln w="12700">
            <a:solidFill>
              <a:srgbClr val="FEF3C7"/>
            </a:solidFill>
            <a:prstDash val="solid"/>
          </a:ln>
        </p:spPr>
      </p:sp>
      <p:sp>
        <p:nvSpPr>
          <p:cNvPr id="10" name="Text 8"/>
          <p:cNvSpPr/>
          <p:nvPr/>
        </p:nvSpPr>
        <p:spPr>
          <a:xfrm>
            <a:off x="4764024" y="2514600"/>
            <a:ext cx="2450592" cy="1280160"/>
          </a:xfrm>
          <a:prstGeom prst="rect">
            <a:avLst/>
          </a:prstGeom>
          <a:noFill/>
        </p:spPr>
        <p:txBody>
          <a:bodyPr wrap="square" lIns="254" tIns="254" rIns="254" bIns="254" rtlCol="0" anchor="ctr">
            <a:normAutofit/>
          </a:bodyPr>
          <a:lstStyle/>
          <a:p>
            <a:pPr marL="0" indent="0">
              <a:buNone/>
            </a:pPr>
            <a:r>
              <a:rPr lang="en-US" sz="1800" b="1" dirty="0">
                <a:solidFill>
                  <a:srgbClr val="F59E0B"/>
                </a:solidFill>
              </a:rPr>
              <a:t>Missing</a:t>
            </a:r>
            <a:endParaRPr lang="en-US" sz="1800" dirty="0"/>
          </a:p>
          <a:p>
            <a:pPr marL="0" indent="0">
              <a:buNone/>
            </a:pPr>
            <a:r>
              <a:rPr lang="en-US" sz="1800" b="1" dirty="0">
                <a:solidFill>
                  <a:srgbClr val="F59E0B"/>
                </a:solidFill>
              </a:rPr>
              <a:t>“However, limited attention has been paid to…”</a:t>
            </a:r>
            <a:endParaRPr lang="en-US" sz="1800" dirty="0"/>
          </a:p>
        </p:txBody>
      </p:sp>
      <p:sp>
        <p:nvSpPr>
          <p:cNvPr id="11" name="Shape 9"/>
          <p:cNvSpPr/>
          <p:nvPr/>
        </p:nvSpPr>
        <p:spPr>
          <a:xfrm>
            <a:off x="8458200" y="2377440"/>
            <a:ext cx="2743200" cy="1554480"/>
          </a:xfrm>
          <a:prstGeom prst="roundRect">
            <a:avLst>
              <a:gd name="adj" fmla="val 7059"/>
            </a:avLst>
          </a:prstGeom>
          <a:solidFill>
            <a:srgbClr val="DCFCE7"/>
          </a:solidFill>
          <a:ln w="12700">
            <a:solidFill>
              <a:srgbClr val="DCFCE7"/>
            </a:solidFill>
            <a:prstDash val="solid"/>
          </a:ln>
        </p:spPr>
      </p:sp>
      <p:sp>
        <p:nvSpPr>
          <p:cNvPr id="12" name="Text 10"/>
          <p:cNvSpPr/>
          <p:nvPr/>
        </p:nvSpPr>
        <p:spPr>
          <a:xfrm>
            <a:off x="8604504" y="2514600"/>
            <a:ext cx="2450592" cy="1280160"/>
          </a:xfrm>
          <a:prstGeom prst="rect">
            <a:avLst/>
          </a:prstGeom>
          <a:noFill/>
        </p:spPr>
        <p:txBody>
          <a:bodyPr wrap="square" lIns="254" tIns="254" rIns="254" bIns="254" rtlCol="0" anchor="ctr">
            <a:normAutofit/>
          </a:bodyPr>
          <a:lstStyle/>
          <a:p>
            <a:pPr marL="0" indent="0">
              <a:buNone/>
            </a:pPr>
            <a:r>
              <a:rPr lang="en-US" sz="1800" b="1" dirty="0">
                <a:solidFill>
                  <a:srgbClr val="0F766E"/>
                </a:solidFill>
              </a:rPr>
              <a:t>Need</a:t>
            </a:r>
            <a:endParaRPr lang="en-US" sz="1800" dirty="0"/>
          </a:p>
          <a:p>
            <a:pPr marL="0" indent="0">
              <a:buNone/>
            </a:pPr>
            <a:r>
              <a:rPr lang="en-US" sz="1800" b="1" dirty="0">
                <a:solidFill>
                  <a:srgbClr val="0F766E"/>
                </a:solidFill>
              </a:rPr>
              <a:t>“Therefore, this study seeks to examine…”</a:t>
            </a:r>
            <a:endParaRPr lang="en-US" sz="1800" dirty="0"/>
          </a:p>
        </p:txBody>
      </p:sp>
      <p:sp>
        <p:nvSpPr>
          <p:cNvPr id="13" name="Text 11"/>
          <p:cNvSpPr/>
          <p:nvPr/>
        </p:nvSpPr>
        <p:spPr>
          <a:xfrm>
            <a:off x="960120" y="4754880"/>
            <a:ext cx="1508760" cy="320040"/>
          </a:xfrm>
          <a:prstGeom prst="rect">
            <a:avLst/>
          </a:prstGeom>
          <a:noFill/>
        </p:spPr>
        <p:txBody>
          <a:bodyPr wrap="square" lIns="0" tIns="0" rIns="0" bIns="0" rtlCol="0" anchor="ctr"/>
          <a:lstStyle/>
          <a:p>
            <a:pPr marL="0" indent="0">
              <a:buNone/>
            </a:pPr>
            <a:r>
              <a:rPr lang="en-US" sz="1900" b="1" dirty="0">
                <a:solidFill>
                  <a:srgbClr val="172033"/>
                </a:solidFill>
              </a:rPr>
              <a:t>Final example:</a:t>
            </a:r>
            <a:endParaRPr lang="en-US" sz="1900" dirty="0"/>
          </a:p>
        </p:txBody>
      </p:sp>
      <p:sp>
        <p:nvSpPr>
          <p:cNvPr id="14" name="Text 12"/>
          <p:cNvSpPr/>
          <p:nvPr/>
        </p:nvSpPr>
        <p:spPr>
          <a:xfrm>
            <a:off x="2788920" y="4599432"/>
            <a:ext cx="8321040" cy="777240"/>
          </a:xfrm>
          <a:prstGeom prst="rect">
            <a:avLst/>
          </a:prstGeom>
          <a:noFill/>
        </p:spPr>
        <p:txBody>
          <a:bodyPr wrap="square" lIns="0" tIns="0" rIns="0" bIns="0" rtlCol="0" anchor="ctr">
            <a:normAutofit/>
          </a:bodyPr>
          <a:lstStyle/>
          <a:p>
            <a:pPr marL="0" indent="0">
              <a:buNone/>
            </a:pPr>
            <a:r>
              <a:rPr lang="en-US" sz="1800" dirty="0">
                <a:solidFill>
                  <a:srgbClr val="172033"/>
                </a:solidFill>
              </a:rPr>
              <a:t>Existing studies discuss women’s political representation, but fewer examine whether elected women representatives influence actual budget priorities in village councils. Therefore, this study examines women’s substantive participation in local governance.</a:t>
            </a:r>
            <a:endParaRPr lang="en-US" sz="1800" dirty="0"/>
          </a:p>
        </p:txBody>
      </p:sp>
      <p:sp>
        <p:nvSpPr>
          <p:cNvPr id="15" name="Text 13"/>
          <p:cNvSpPr/>
          <p:nvPr/>
        </p:nvSpPr>
        <p:spPr>
          <a:xfrm>
            <a:off x="9509760" y="6492240"/>
            <a:ext cx="2057400" cy="182880"/>
          </a:xfrm>
          <a:prstGeom prst="rect">
            <a:avLst/>
          </a:prstGeom>
          <a:noFill/>
        </p:spPr>
        <p:txBody>
          <a:bodyPr wrap="square" lIns="0" tIns="0" rIns="0" bIns="0" rtlCol="0" anchor="ctr"/>
          <a:lstStyle/>
          <a:p>
            <a:pPr marL="0" indent="0" algn="r">
              <a:buNone/>
            </a:pPr>
            <a:r>
              <a:rPr lang="en-US" sz="900" dirty="0">
                <a:solidFill>
                  <a:srgbClr val="94A3B8"/>
                </a:solidFill>
              </a:rPr>
              <a:t>Research Methodology · Research Gap · 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02920" y="256032"/>
            <a:ext cx="11155680" cy="457200"/>
          </a:xfrm>
          <a:prstGeom prst="rect">
            <a:avLst/>
          </a:prstGeom>
          <a:noFill/>
        </p:spPr>
        <p:txBody>
          <a:bodyPr wrap="square" lIns="0" tIns="0" rIns="0" bIns="0" rtlCol="0" anchor="ctr"/>
          <a:lstStyle/>
          <a:p>
            <a:pPr marL="0" indent="0">
              <a:buNone/>
            </a:pPr>
            <a:r>
              <a:rPr lang="en-US" sz="3100" b="1" dirty="0">
                <a:solidFill>
                  <a:srgbClr val="172033"/>
                </a:solidFill>
                <a:latin typeface="Aptos Display" pitchFamily="34" charset="0"/>
                <a:ea typeface="Aptos Display" pitchFamily="34" charset="-122"/>
                <a:cs typeface="Aptos Display" pitchFamily="34" charset="-120"/>
              </a:rPr>
              <a:t>Final Takeaway</a:t>
            </a:r>
            <a:endParaRPr lang="en-US" sz="3100" dirty="0"/>
          </a:p>
        </p:txBody>
      </p:sp>
      <p:sp>
        <p:nvSpPr>
          <p:cNvPr id="3" name="Text 1"/>
          <p:cNvSpPr/>
          <p:nvPr/>
        </p:nvSpPr>
        <p:spPr>
          <a:xfrm>
            <a:off x="530352" y="749808"/>
            <a:ext cx="10515600" cy="292608"/>
          </a:xfrm>
          <a:prstGeom prst="rect">
            <a:avLst/>
          </a:prstGeom>
          <a:noFill/>
        </p:spPr>
        <p:txBody>
          <a:bodyPr wrap="square" lIns="0" tIns="0" rIns="0" bIns="0" rtlCol="0" anchor="ctr"/>
          <a:lstStyle/>
          <a:p>
            <a:pPr marL="0" indent="0">
              <a:buNone/>
            </a:pPr>
            <a:r>
              <a:rPr lang="en-US" sz="1450" dirty="0">
                <a:solidFill>
                  <a:srgbClr val="52616B"/>
                </a:solidFill>
              </a:rPr>
              <a:t>A research gap is the bridge between literature review and your own study.</a:t>
            </a:r>
            <a:endParaRPr lang="en-US" sz="1450" dirty="0"/>
          </a:p>
        </p:txBody>
      </p:sp>
      <p:sp>
        <p:nvSpPr>
          <p:cNvPr id="4" name="Shape 2"/>
          <p:cNvSpPr/>
          <p:nvPr/>
        </p:nvSpPr>
        <p:spPr>
          <a:xfrm>
            <a:off x="502920" y="1078992"/>
            <a:ext cx="11064240" cy="0"/>
          </a:xfrm>
          <a:prstGeom prst="line">
            <a:avLst/>
          </a:prstGeom>
          <a:noFill/>
          <a:ln w="12700">
            <a:solidFill>
              <a:srgbClr val="CBD5E1"/>
            </a:solidFill>
            <a:prstDash val="solid"/>
          </a:ln>
        </p:spPr>
      </p:sp>
      <p:sp>
        <p:nvSpPr>
          <p:cNvPr id="5" name="Shape 3"/>
          <p:cNvSpPr/>
          <p:nvPr/>
        </p:nvSpPr>
        <p:spPr>
          <a:xfrm>
            <a:off x="2651760" y="3291840"/>
            <a:ext cx="1097280" cy="0"/>
          </a:xfrm>
          <a:prstGeom prst="line">
            <a:avLst/>
          </a:prstGeom>
          <a:noFill/>
          <a:ln w="25400">
            <a:solidFill>
              <a:srgbClr val="2563EB"/>
            </a:solidFill>
            <a:prstDash val="solid"/>
            <a:tailEnd type="triangle"/>
          </a:ln>
        </p:spPr>
      </p:sp>
      <p:sp>
        <p:nvSpPr>
          <p:cNvPr id="6" name="Shape 4"/>
          <p:cNvSpPr/>
          <p:nvPr/>
        </p:nvSpPr>
        <p:spPr>
          <a:xfrm>
            <a:off x="4754880" y="3291840"/>
            <a:ext cx="1097280" cy="0"/>
          </a:xfrm>
          <a:prstGeom prst="line">
            <a:avLst/>
          </a:prstGeom>
          <a:noFill/>
          <a:ln w="25400">
            <a:solidFill>
              <a:srgbClr val="2563EB"/>
            </a:solidFill>
            <a:prstDash val="solid"/>
            <a:tailEnd type="triangle"/>
          </a:ln>
        </p:spPr>
      </p:sp>
      <p:sp>
        <p:nvSpPr>
          <p:cNvPr id="7" name="Shape 5"/>
          <p:cNvSpPr/>
          <p:nvPr/>
        </p:nvSpPr>
        <p:spPr>
          <a:xfrm>
            <a:off x="6858000" y="3291840"/>
            <a:ext cx="1097280" cy="0"/>
          </a:xfrm>
          <a:prstGeom prst="line">
            <a:avLst/>
          </a:prstGeom>
          <a:noFill/>
          <a:ln w="25400">
            <a:solidFill>
              <a:srgbClr val="2563EB"/>
            </a:solidFill>
            <a:prstDash val="solid"/>
            <a:tailEnd type="triangle"/>
          </a:ln>
        </p:spPr>
      </p:sp>
      <p:sp>
        <p:nvSpPr>
          <p:cNvPr id="8" name="Shape 6"/>
          <p:cNvSpPr/>
          <p:nvPr/>
        </p:nvSpPr>
        <p:spPr>
          <a:xfrm>
            <a:off x="822960" y="2606040"/>
            <a:ext cx="1828800" cy="1325880"/>
          </a:xfrm>
          <a:prstGeom prst="roundRect">
            <a:avLst>
              <a:gd name="adj" fmla="val 8276"/>
            </a:avLst>
          </a:prstGeom>
          <a:solidFill>
            <a:srgbClr val="DBEAFE"/>
          </a:solidFill>
          <a:ln w="12700">
            <a:solidFill>
              <a:srgbClr val="DBEAFE"/>
            </a:solidFill>
            <a:prstDash val="solid"/>
          </a:ln>
        </p:spPr>
      </p:sp>
      <p:sp>
        <p:nvSpPr>
          <p:cNvPr id="9" name="Text 7"/>
          <p:cNvSpPr/>
          <p:nvPr/>
        </p:nvSpPr>
        <p:spPr>
          <a:xfrm>
            <a:off x="969264" y="2743200"/>
            <a:ext cx="1536192" cy="1051560"/>
          </a:xfrm>
          <a:prstGeom prst="rect">
            <a:avLst/>
          </a:prstGeom>
          <a:noFill/>
        </p:spPr>
        <p:txBody>
          <a:bodyPr wrap="square" lIns="254" tIns="254" rIns="254" bIns="254" rtlCol="0" anchor="ctr">
            <a:normAutofit/>
          </a:bodyPr>
          <a:lstStyle/>
          <a:p>
            <a:pPr marL="0" indent="0">
              <a:buNone/>
            </a:pPr>
            <a:r>
              <a:rPr lang="en-US" sz="2000" b="1" dirty="0">
                <a:solidFill>
                  <a:srgbClr val="2563EB"/>
                </a:solidFill>
              </a:rPr>
              <a:t>Literature</a:t>
            </a:r>
            <a:endParaRPr lang="en-US" sz="2000" dirty="0"/>
          </a:p>
          <a:p>
            <a:pPr marL="0" indent="0">
              <a:buNone/>
            </a:pPr>
            <a:r>
              <a:rPr lang="en-US" sz="2000" b="1" dirty="0">
                <a:solidFill>
                  <a:srgbClr val="2563EB"/>
                </a:solidFill>
              </a:rPr>
              <a:t>Review</a:t>
            </a:r>
            <a:endParaRPr lang="en-US" sz="2000" dirty="0"/>
          </a:p>
        </p:txBody>
      </p:sp>
      <p:sp>
        <p:nvSpPr>
          <p:cNvPr id="10" name="Shape 8"/>
          <p:cNvSpPr/>
          <p:nvPr/>
        </p:nvSpPr>
        <p:spPr>
          <a:xfrm>
            <a:off x="3749040" y="2606040"/>
            <a:ext cx="1005840" cy="1325880"/>
          </a:xfrm>
          <a:prstGeom prst="roundRect">
            <a:avLst>
              <a:gd name="adj" fmla="val 10909"/>
            </a:avLst>
          </a:prstGeom>
          <a:solidFill>
            <a:srgbClr val="FEF3C7"/>
          </a:solidFill>
          <a:ln w="12700">
            <a:solidFill>
              <a:srgbClr val="FEF3C7"/>
            </a:solidFill>
            <a:prstDash val="solid"/>
          </a:ln>
        </p:spPr>
      </p:sp>
      <p:sp>
        <p:nvSpPr>
          <p:cNvPr id="11" name="Text 9"/>
          <p:cNvSpPr/>
          <p:nvPr/>
        </p:nvSpPr>
        <p:spPr>
          <a:xfrm>
            <a:off x="3895344" y="2743200"/>
            <a:ext cx="713232" cy="1051560"/>
          </a:xfrm>
          <a:prstGeom prst="rect">
            <a:avLst/>
          </a:prstGeom>
          <a:noFill/>
        </p:spPr>
        <p:txBody>
          <a:bodyPr wrap="square" lIns="254" tIns="254" rIns="254" bIns="254" rtlCol="0" anchor="ctr">
            <a:normAutofit/>
          </a:bodyPr>
          <a:lstStyle/>
          <a:p>
            <a:pPr marL="0" indent="0">
              <a:buNone/>
            </a:pPr>
            <a:r>
              <a:rPr lang="en-US" sz="1800" b="1" dirty="0">
                <a:solidFill>
                  <a:srgbClr val="F59E0B"/>
                </a:solidFill>
              </a:rPr>
              <a:t>Research</a:t>
            </a:r>
            <a:endParaRPr lang="en-US" sz="1800" dirty="0"/>
          </a:p>
          <a:p>
            <a:pPr marL="0" indent="0">
              <a:buNone/>
            </a:pPr>
            <a:r>
              <a:rPr lang="en-US" sz="1800" b="1" dirty="0">
                <a:solidFill>
                  <a:srgbClr val="F59E0B"/>
                </a:solidFill>
              </a:rPr>
              <a:t>Gap</a:t>
            </a:r>
            <a:endParaRPr lang="en-US" sz="1800" dirty="0"/>
          </a:p>
        </p:txBody>
      </p:sp>
      <p:sp>
        <p:nvSpPr>
          <p:cNvPr id="12" name="Shape 10"/>
          <p:cNvSpPr/>
          <p:nvPr/>
        </p:nvSpPr>
        <p:spPr>
          <a:xfrm>
            <a:off x="5852160" y="2606040"/>
            <a:ext cx="1005840" cy="1325880"/>
          </a:xfrm>
          <a:prstGeom prst="roundRect">
            <a:avLst>
              <a:gd name="adj" fmla="val 10909"/>
            </a:avLst>
          </a:prstGeom>
          <a:solidFill>
            <a:srgbClr val="EDE9FE"/>
          </a:solidFill>
          <a:ln w="12700">
            <a:solidFill>
              <a:srgbClr val="EDE9FE"/>
            </a:solidFill>
            <a:prstDash val="solid"/>
          </a:ln>
        </p:spPr>
      </p:sp>
      <p:sp>
        <p:nvSpPr>
          <p:cNvPr id="13" name="Text 11"/>
          <p:cNvSpPr/>
          <p:nvPr/>
        </p:nvSpPr>
        <p:spPr>
          <a:xfrm>
            <a:off x="5998464" y="2743200"/>
            <a:ext cx="713232" cy="1051560"/>
          </a:xfrm>
          <a:prstGeom prst="rect">
            <a:avLst/>
          </a:prstGeom>
          <a:noFill/>
        </p:spPr>
        <p:txBody>
          <a:bodyPr wrap="square" lIns="254" tIns="254" rIns="254" bIns="254" rtlCol="0" anchor="ctr">
            <a:normAutofit/>
          </a:bodyPr>
          <a:lstStyle/>
          <a:p>
            <a:pPr marL="0" indent="0">
              <a:buNone/>
            </a:pPr>
            <a:r>
              <a:rPr lang="en-US" sz="1700" b="1" dirty="0">
                <a:solidFill>
                  <a:srgbClr val="7C3AED"/>
                </a:solidFill>
              </a:rPr>
              <a:t>Research</a:t>
            </a:r>
            <a:endParaRPr lang="en-US" sz="1700" dirty="0"/>
          </a:p>
          <a:p>
            <a:pPr marL="0" indent="0">
              <a:buNone/>
            </a:pPr>
            <a:r>
              <a:rPr lang="en-US" sz="1700" b="1" dirty="0">
                <a:solidFill>
                  <a:srgbClr val="7C3AED"/>
                </a:solidFill>
              </a:rPr>
              <a:t>Problem</a:t>
            </a:r>
            <a:endParaRPr lang="en-US" sz="1700" dirty="0"/>
          </a:p>
        </p:txBody>
      </p:sp>
      <p:sp>
        <p:nvSpPr>
          <p:cNvPr id="14" name="Shape 12"/>
          <p:cNvSpPr/>
          <p:nvPr/>
        </p:nvSpPr>
        <p:spPr>
          <a:xfrm>
            <a:off x="7955280" y="2606040"/>
            <a:ext cx="2148840" cy="1325880"/>
          </a:xfrm>
          <a:prstGeom prst="roundRect">
            <a:avLst>
              <a:gd name="adj" fmla="val 8276"/>
            </a:avLst>
          </a:prstGeom>
          <a:solidFill>
            <a:srgbClr val="DCFCE7"/>
          </a:solidFill>
          <a:ln w="12700">
            <a:solidFill>
              <a:srgbClr val="DCFCE7"/>
            </a:solidFill>
            <a:prstDash val="solid"/>
          </a:ln>
        </p:spPr>
      </p:sp>
      <p:sp>
        <p:nvSpPr>
          <p:cNvPr id="15" name="Text 13"/>
          <p:cNvSpPr/>
          <p:nvPr/>
        </p:nvSpPr>
        <p:spPr>
          <a:xfrm>
            <a:off x="8101584" y="2743200"/>
            <a:ext cx="1856232" cy="1051560"/>
          </a:xfrm>
          <a:prstGeom prst="rect">
            <a:avLst/>
          </a:prstGeom>
          <a:noFill/>
        </p:spPr>
        <p:txBody>
          <a:bodyPr wrap="square" lIns="254" tIns="254" rIns="254" bIns="254" rtlCol="0" anchor="ctr">
            <a:normAutofit/>
          </a:bodyPr>
          <a:lstStyle/>
          <a:p>
            <a:pPr marL="0" indent="0">
              <a:buNone/>
            </a:pPr>
            <a:r>
              <a:rPr lang="en-US" sz="1900" b="1" dirty="0">
                <a:solidFill>
                  <a:srgbClr val="0F766E"/>
                </a:solidFill>
              </a:rPr>
              <a:t>Objectives &amp;</a:t>
            </a:r>
            <a:endParaRPr lang="en-US" sz="1900" dirty="0"/>
          </a:p>
          <a:p>
            <a:pPr marL="0" indent="0">
              <a:buNone/>
            </a:pPr>
            <a:r>
              <a:rPr lang="en-US" sz="1900" b="1" dirty="0">
                <a:solidFill>
                  <a:srgbClr val="0F766E"/>
                </a:solidFill>
              </a:rPr>
              <a:t>Questions</a:t>
            </a:r>
            <a:endParaRPr lang="en-US" sz="1900" dirty="0"/>
          </a:p>
        </p:txBody>
      </p:sp>
      <p:sp>
        <p:nvSpPr>
          <p:cNvPr id="16" name="Shape 14"/>
          <p:cNvSpPr/>
          <p:nvPr/>
        </p:nvSpPr>
        <p:spPr>
          <a:xfrm>
            <a:off x="1051560" y="5166360"/>
            <a:ext cx="9966960" cy="594360"/>
          </a:xfrm>
          <a:prstGeom prst="roundRect">
            <a:avLst>
              <a:gd name="adj" fmla="val 18462"/>
            </a:avLst>
          </a:prstGeom>
          <a:solidFill>
            <a:srgbClr val="FFFFFF"/>
          </a:solidFill>
          <a:ln w="12700">
            <a:solidFill>
              <a:srgbClr val="CBD5E1"/>
            </a:solidFill>
            <a:prstDash val="solid"/>
          </a:ln>
        </p:spPr>
      </p:sp>
      <p:sp>
        <p:nvSpPr>
          <p:cNvPr id="17" name="Text 15"/>
          <p:cNvSpPr/>
          <p:nvPr/>
        </p:nvSpPr>
        <p:spPr>
          <a:xfrm>
            <a:off x="1197864" y="5303520"/>
            <a:ext cx="9674352" cy="320040"/>
          </a:xfrm>
          <a:prstGeom prst="rect">
            <a:avLst/>
          </a:prstGeom>
          <a:noFill/>
        </p:spPr>
        <p:txBody>
          <a:bodyPr wrap="square" lIns="254" tIns="254" rIns="254" bIns="254" rtlCol="0" anchor="ctr">
            <a:normAutofit/>
          </a:bodyPr>
          <a:lstStyle/>
          <a:p>
            <a:pPr marL="0" indent="0">
              <a:buNone/>
            </a:pPr>
            <a:r>
              <a:rPr lang="en-US" sz="2100" b="1" dirty="0">
                <a:solidFill>
                  <a:srgbClr val="172033"/>
                </a:solidFill>
              </a:rPr>
              <a:t>Remember: A good research gap is specific, justified, researchable, and meaningful.</a:t>
            </a:r>
            <a:endParaRPr lang="en-US" sz="2100" dirty="0"/>
          </a:p>
        </p:txBody>
      </p:sp>
      <p:sp>
        <p:nvSpPr>
          <p:cNvPr id="18" name="Text 16"/>
          <p:cNvSpPr/>
          <p:nvPr/>
        </p:nvSpPr>
        <p:spPr>
          <a:xfrm>
            <a:off x="9509760" y="6492240"/>
            <a:ext cx="2057400" cy="182880"/>
          </a:xfrm>
          <a:prstGeom prst="rect">
            <a:avLst/>
          </a:prstGeom>
          <a:noFill/>
        </p:spPr>
        <p:txBody>
          <a:bodyPr wrap="square" lIns="0" tIns="0" rIns="0" bIns="0" rtlCol="0" anchor="ctr"/>
          <a:lstStyle/>
          <a:p>
            <a:pPr marL="0" indent="0" algn="r">
              <a:buNone/>
            </a:pPr>
            <a:r>
              <a:rPr lang="en-US" sz="900" dirty="0">
                <a:solidFill>
                  <a:srgbClr val="94A3B8"/>
                </a:solidFill>
              </a:rPr>
              <a:t>Research Methodology · Research Gap · 17</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02920" y="256032"/>
            <a:ext cx="11155680" cy="457200"/>
          </a:xfrm>
          <a:prstGeom prst="rect">
            <a:avLst/>
          </a:prstGeom>
          <a:noFill/>
        </p:spPr>
        <p:txBody>
          <a:bodyPr wrap="square" lIns="0" tIns="0" rIns="0" bIns="0" rtlCol="0" anchor="ctr"/>
          <a:lstStyle/>
          <a:p>
            <a:pPr marL="0" indent="0">
              <a:buNone/>
            </a:pPr>
            <a:r>
              <a:rPr lang="en-US" sz="3100" b="1" dirty="0">
                <a:solidFill>
                  <a:srgbClr val="172033"/>
                </a:solidFill>
                <a:latin typeface="Aptos Display" pitchFamily="34" charset="0"/>
                <a:ea typeface="Aptos Display" pitchFamily="34" charset="-122"/>
                <a:cs typeface="Aptos Display" pitchFamily="34" charset="-120"/>
              </a:rPr>
              <a:t>The Big Idea: Research Starts from “What is Missing?”</a:t>
            </a:r>
            <a:endParaRPr lang="en-US" sz="3100" dirty="0"/>
          </a:p>
        </p:txBody>
      </p:sp>
      <p:sp>
        <p:nvSpPr>
          <p:cNvPr id="3" name="Text 1"/>
          <p:cNvSpPr/>
          <p:nvPr/>
        </p:nvSpPr>
        <p:spPr>
          <a:xfrm>
            <a:off x="530352" y="749808"/>
            <a:ext cx="10515600" cy="292608"/>
          </a:xfrm>
          <a:prstGeom prst="rect">
            <a:avLst/>
          </a:prstGeom>
          <a:noFill/>
        </p:spPr>
        <p:txBody>
          <a:bodyPr wrap="square" lIns="0" tIns="0" rIns="0" bIns="0" rtlCol="0" anchor="ctr"/>
          <a:lstStyle/>
          <a:p>
            <a:pPr marL="0" indent="0">
              <a:buNone/>
            </a:pPr>
            <a:r>
              <a:rPr lang="en-US" sz="1450" dirty="0">
                <a:solidFill>
                  <a:srgbClr val="52616B"/>
                </a:solidFill>
              </a:rPr>
              <a:t>A research gap is the reason your study needs to exist.</a:t>
            </a:r>
            <a:endParaRPr lang="en-US" sz="1450" dirty="0"/>
          </a:p>
        </p:txBody>
      </p:sp>
      <p:sp>
        <p:nvSpPr>
          <p:cNvPr id="4" name="Shape 2"/>
          <p:cNvSpPr/>
          <p:nvPr/>
        </p:nvSpPr>
        <p:spPr>
          <a:xfrm>
            <a:off x="502920" y="1078992"/>
            <a:ext cx="11064240" cy="0"/>
          </a:xfrm>
          <a:prstGeom prst="line">
            <a:avLst/>
          </a:prstGeom>
          <a:noFill/>
          <a:ln w="12700">
            <a:solidFill>
              <a:srgbClr val="CBD5E1"/>
            </a:solidFill>
            <a:prstDash val="solid"/>
          </a:ln>
        </p:spPr>
      </p:sp>
      <p:sp>
        <p:nvSpPr>
          <p:cNvPr id="5" name="Shape 3"/>
          <p:cNvSpPr/>
          <p:nvPr/>
        </p:nvSpPr>
        <p:spPr>
          <a:xfrm>
            <a:off x="2788920" y="2926080"/>
            <a:ext cx="1097280" cy="0"/>
          </a:xfrm>
          <a:prstGeom prst="line">
            <a:avLst/>
          </a:prstGeom>
          <a:noFill/>
          <a:ln w="25400">
            <a:solidFill>
              <a:srgbClr val="2563EB"/>
            </a:solidFill>
            <a:prstDash val="solid"/>
            <a:tailEnd type="triangle"/>
          </a:ln>
        </p:spPr>
      </p:sp>
      <p:sp>
        <p:nvSpPr>
          <p:cNvPr id="6" name="Shape 4"/>
          <p:cNvSpPr/>
          <p:nvPr/>
        </p:nvSpPr>
        <p:spPr>
          <a:xfrm>
            <a:off x="4800600" y="2926080"/>
            <a:ext cx="1097280" cy="0"/>
          </a:xfrm>
          <a:prstGeom prst="line">
            <a:avLst/>
          </a:prstGeom>
          <a:noFill/>
          <a:ln w="25400">
            <a:solidFill>
              <a:srgbClr val="2563EB"/>
            </a:solidFill>
            <a:prstDash val="solid"/>
            <a:tailEnd type="triangle"/>
          </a:ln>
        </p:spPr>
      </p:sp>
      <p:sp>
        <p:nvSpPr>
          <p:cNvPr id="7" name="Shape 5"/>
          <p:cNvSpPr/>
          <p:nvPr/>
        </p:nvSpPr>
        <p:spPr>
          <a:xfrm>
            <a:off x="6812280" y="2926080"/>
            <a:ext cx="1097280" cy="0"/>
          </a:xfrm>
          <a:prstGeom prst="line">
            <a:avLst/>
          </a:prstGeom>
          <a:noFill/>
          <a:ln w="25400">
            <a:solidFill>
              <a:srgbClr val="2563EB"/>
            </a:solidFill>
            <a:prstDash val="solid"/>
            <a:tailEnd type="triangle"/>
          </a:ln>
        </p:spPr>
      </p:sp>
      <p:sp>
        <p:nvSpPr>
          <p:cNvPr id="8" name="Shape 6"/>
          <p:cNvSpPr/>
          <p:nvPr/>
        </p:nvSpPr>
        <p:spPr>
          <a:xfrm>
            <a:off x="777240" y="2148840"/>
            <a:ext cx="2011680" cy="1554480"/>
          </a:xfrm>
          <a:prstGeom prst="roundRect">
            <a:avLst>
              <a:gd name="adj" fmla="val 7059"/>
            </a:avLst>
          </a:prstGeom>
          <a:solidFill>
            <a:srgbClr val="DCFCE7"/>
          </a:solidFill>
          <a:ln w="12700">
            <a:solidFill>
              <a:srgbClr val="DCFCE7"/>
            </a:solidFill>
            <a:prstDash val="solid"/>
          </a:ln>
        </p:spPr>
      </p:sp>
      <p:sp>
        <p:nvSpPr>
          <p:cNvPr id="9" name="Text 7"/>
          <p:cNvSpPr/>
          <p:nvPr/>
        </p:nvSpPr>
        <p:spPr>
          <a:xfrm>
            <a:off x="923544" y="2286000"/>
            <a:ext cx="1719072" cy="1280160"/>
          </a:xfrm>
          <a:prstGeom prst="rect">
            <a:avLst/>
          </a:prstGeom>
          <a:noFill/>
        </p:spPr>
        <p:txBody>
          <a:bodyPr wrap="square" lIns="254" tIns="254" rIns="254" bIns="254" rtlCol="0" anchor="ctr">
            <a:normAutofit/>
          </a:bodyPr>
          <a:lstStyle/>
          <a:p>
            <a:pPr marL="0" indent="0">
              <a:buNone/>
            </a:pPr>
            <a:r>
              <a:rPr lang="en-US" sz="2200" b="1" dirty="0">
                <a:solidFill>
                  <a:srgbClr val="0F766E"/>
                </a:solidFill>
              </a:rPr>
              <a:t>Known</a:t>
            </a:r>
            <a:endParaRPr lang="en-US" sz="2200" dirty="0"/>
          </a:p>
          <a:p>
            <a:pPr marL="0" indent="0">
              <a:buNone/>
            </a:pPr>
            <a:r>
              <a:rPr lang="en-US" sz="2200" b="1" dirty="0">
                <a:solidFill>
                  <a:srgbClr val="0F766E"/>
                </a:solidFill>
              </a:rPr>
              <a:t>Research</a:t>
            </a:r>
            <a:endParaRPr lang="en-US" sz="2200" dirty="0"/>
          </a:p>
        </p:txBody>
      </p:sp>
      <p:sp>
        <p:nvSpPr>
          <p:cNvPr id="10" name="Shape 8"/>
          <p:cNvSpPr/>
          <p:nvPr/>
        </p:nvSpPr>
        <p:spPr>
          <a:xfrm>
            <a:off x="3886200" y="2148840"/>
            <a:ext cx="914400" cy="1554480"/>
          </a:xfrm>
          <a:prstGeom prst="roundRect">
            <a:avLst>
              <a:gd name="adj" fmla="val 12000"/>
            </a:avLst>
          </a:prstGeom>
          <a:solidFill>
            <a:srgbClr val="FEF3C7"/>
          </a:solidFill>
          <a:ln w="12700">
            <a:solidFill>
              <a:srgbClr val="FEF3C7"/>
            </a:solidFill>
            <a:prstDash val="solid"/>
          </a:ln>
        </p:spPr>
      </p:sp>
      <p:sp>
        <p:nvSpPr>
          <p:cNvPr id="11" name="Text 9"/>
          <p:cNvSpPr/>
          <p:nvPr/>
        </p:nvSpPr>
        <p:spPr>
          <a:xfrm>
            <a:off x="4032504" y="2286000"/>
            <a:ext cx="621792" cy="1280160"/>
          </a:xfrm>
          <a:prstGeom prst="rect">
            <a:avLst/>
          </a:prstGeom>
          <a:noFill/>
        </p:spPr>
        <p:txBody>
          <a:bodyPr wrap="square" lIns="254" tIns="254" rIns="254" bIns="254" rtlCol="0" anchor="ctr">
            <a:normAutofit/>
          </a:bodyPr>
          <a:lstStyle/>
          <a:p>
            <a:pPr marL="0" indent="0">
              <a:buNone/>
            </a:pPr>
            <a:r>
              <a:rPr lang="en-US" sz="2000" b="1" dirty="0">
                <a:solidFill>
                  <a:srgbClr val="F59E0B"/>
                </a:solidFill>
              </a:rPr>
              <a:t>Missing</a:t>
            </a:r>
            <a:endParaRPr lang="en-US" sz="2000" dirty="0"/>
          </a:p>
          <a:p>
            <a:pPr marL="0" indent="0">
              <a:buNone/>
            </a:pPr>
            <a:r>
              <a:rPr lang="en-US" sz="2000" b="1" dirty="0">
                <a:solidFill>
                  <a:srgbClr val="F59E0B"/>
                </a:solidFill>
              </a:rPr>
              <a:t>Point</a:t>
            </a:r>
            <a:endParaRPr lang="en-US" sz="2000" dirty="0"/>
          </a:p>
        </p:txBody>
      </p:sp>
      <p:sp>
        <p:nvSpPr>
          <p:cNvPr id="12" name="Shape 10"/>
          <p:cNvSpPr/>
          <p:nvPr/>
        </p:nvSpPr>
        <p:spPr>
          <a:xfrm>
            <a:off x="5897880" y="2148840"/>
            <a:ext cx="1828800" cy="1554480"/>
          </a:xfrm>
          <a:prstGeom prst="roundRect">
            <a:avLst>
              <a:gd name="adj" fmla="val 7059"/>
            </a:avLst>
          </a:prstGeom>
          <a:solidFill>
            <a:srgbClr val="DBEAFE"/>
          </a:solidFill>
          <a:ln w="12700">
            <a:solidFill>
              <a:srgbClr val="DBEAFE"/>
            </a:solidFill>
            <a:prstDash val="solid"/>
          </a:ln>
        </p:spPr>
      </p:sp>
      <p:sp>
        <p:nvSpPr>
          <p:cNvPr id="13" name="Text 11"/>
          <p:cNvSpPr/>
          <p:nvPr/>
        </p:nvSpPr>
        <p:spPr>
          <a:xfrm>
            <a:off x="6044184" y="2286000"/>
            <a:ext cx="1536192" cy="1280160"/>
          </a:xfrm>
          <a:prstGeom prst="rect">
            <a:avLst/>
          </a:prstGeom>
          <a:noFill/>
        </p:spPr>
        <p:txBody>
          <a:bodyPr wrap="square" lIns="254" tIns="254" rIns="254" bIns="254" rtlCol="0" anchor="ctr">
            <a:normAutofit/>
          </a:bodyPr>
          <a:lstStyle/>
          <a:p>
            <a:pPr marL="0" indent="0">
              <a:buNone/>
            </a:pPr>
            <a:r>
              <a:rPr lang="en-US" sz="2200" b="1" dirty="0">
                <a:solidFill>
                  <a:srgbClr val="2563EB"/>
                </a:solidFill>
              </a:rPr>
              <a:t>Your</a:t>
            </a:r>
            <a:endParaRPr lang="en-US" sz="2200" dirty="0"/>
          </a:p>
          <a:p>
            <a:pPr marL="0" indent="0">
              <a:buNone/>
            </a:pPr>
            <a:r>
              <a:rPr lang="en-US" sz="2200" b="1" dirty="0">
                <a:solidFill>
                  <a:srgbClr val="2563EB"/>
                </a:solidFill>
              </a:rPr>
              <a:t>Study</a:t>
            </a:r>
            <a:endParaRPr lang="en-US" sz="2200" dirty="0"/>
          </a:p>
        </p:txBody>
      </p:sp>
      <p:sp>
        <p:nvSpPr>
          <p:cNvPr id="14" name="Shape 12"/>
          <p:cNvSpPr/>
          <p:nvPr/>
        </p:nvSpPr>
        <p:spPr>
          <a:xfrm>
            <a:off x="8458200" y="2148840"/>
            <a:ext cx="2514600" cy="1554480"/>
          </a:xfrm>
          <a:prstGeom prst="roundRect">
            <a:avLst>
              <a:gd name="adj" fmla="val 7059"/>
            </a:avLst>
          </a:prstGeom>
          <a:solidFill>
            <a:srgbClr val="EDE9FE"/>
          </a:solidFill>
          <a:ln w="12700">
            <a:solidFill>
              <a:srgbClr val="EDE9FE"/>
            </a:solidFill>
            <a:prstDash val="solid"/>
          </a:ln>
        </p:spPr>
      </p:sp>
      <p:sp>
        <p:nvSpPr>
          <p:cNvPr id="15" name="Text 13"/>
          <p:cNvSpPr/>
          <p:nvPr/>
        </p:nvSpPr>
        <p:spPr>
          <a:xfrm>
            <a:off x="8604504" y="2286000"/>
            <a:ext cx="2221992" cy="1280160"/>
          </a:xfrm>
          <a:prstGeom prst="rect">
            <a:avLst/>
          </a:prstGeom>
          <a:noFill/>
        </p:spPr>
        <p:txBody>
          <a:bodyPr wrap="square" lIns="254" tIns="254" rIns="254" bIns="254" rtlCol="0" anchor="ctr">
            <a:normAutofit/>
          </a:bodyPr>
          <a:lstStyle/>
          <a:p>
            <a:pPr marL="0" indent="0">
              <a:buNone/>
            </a:pPr>
            <a:r>
              <a:rPr lang="en-US" sz="2100" b="1" dirty="0">
                <a:solidFill>
                  <a:srgbClr val="7C3AED"/>
                </a:solidFill>
              </a:rPr>
              <a:t>Contribution</a:t>
            </a:r>
            <a:endParaRPr lang="en-US" sz="2100" dirty="0"/>
          </a:p>
          <a:p>
            <a:pPr marL="0" indent="0">
              <a:buNone/>
            </a:pPr>
            <a:r>
              <a:rPr lang="en-US" sz="2100" b="1" dirty="0">
                <a:solidFill>
                  <a:srgbClr val="7C3AED"/>
                </a:solidFill>
              </a:rPr>
              <a:t>New knowledge</a:t>
            </a:r>
            <a:endParaRPr lang="en-US" sz="2100" dirty="0"/>
          </a:p>
        </p:txBody>
      </p:sp>
      <p:sp>
        <p:nvSpPr>
          <p:cNvPr id="16" name="Text 14"/>
          <p:cNvSpPr/>
          <p:nvPr/>
        </p:nvSpPr>
        <p:spPr>
          <a:xfrm>
            <a:off x="822960" y="4754880"/>
            <a:ext cx="1508760" cy="320040"/>
          </a:xfrm>
          <a:prstGeom prst="rect">
            <a:avLst/>
          </a:prstGeom>
          <a:noFill/>
        </p:spPr>
        <p:txBody>
          <a:bodyPr wrap="square" lIns="0" tIns="0" rIns="0" bIns="0" rtlCol="0" anchor="ctr"/>
          <a:lstStyle/>
          <a:p>
            <a:pPr marL="0" indent="0">
              <a:buNone/>
            </a:pPr>
            <a:r>
              <a:rPr lang="en-US" sz="1900" b="1" dirty="0">
                <a:solidFill>
                  <a:srgbClr val="172033"/>
                </a:solidFill>
              </a:rPr>
              <a:t>Simple formula:</a:t>
            </a:r>
            <a:endParaRPr lang="en-US" sz="1900" dirty="0"/>
          </a:p>
        </p:txBody>
      </p:sp>
      <p:sp>
        <p:nvSpPr>
          <p:cNvPr id="17" name="Text 15"/>
          <p:cNvSpPr/>
          <p:nvPr/>
        </p:nvSpPr>
        <p:spPr>
          <a:xfrm>
            <a:off x="2651760" y="4700016"/>
            <a:ext cx="8046720" cy="457200"/>
          </a:xfrm>
          <a:prstGeom prst="rect">
            <a:avLst/>
          </a:prstGeom>
          <a:noFill/>
        </p:spPr>
        <p:txBody>
          <a:bodyPr wrap="square" lIns="0" tIns="0" rIns="0" bIns="0" rtlCol="0" anchor="ctr"/>
          <a:lstStyle/>
          <a:p>
            <a:pPr marL="0" indent="0">
              <a:buNone/>
            </a:pPr>
            <a:r>
              <a:rPr lang="en-US" sz="2000" i="1" dirty="0">
                <a:solidFill>
                  <a:srgbClr val="172033"/>
                </a:solidFill>
              </a:rPr>
              <a:t>“Many studies explain A, but have not sufficiently examined B in C context.”</a:t>
            </a:r>
            <a:endParaRPr lang="en-US" sz="2000" dirty="0"/>
          </a:p>
        </p:txBody>
      </p:sp>
      <p:sp>
        <p:nvSpPr>
          <p:cNvPr id="18" name="Text 16"/>
          <p:cNvSpPr/>
          <p:nvPr/>
        </p:nvSpPr>
        <p:spPr>
          <a:xfrm>
            <a:off x="9509760" y="6492240"/>
            <a:ext cx="2057400" cy="182880"/>
          </a:xfrm>
          <a:prstGeom prst="rect">
            <a:avLst/>
          </a:prstGeom>
          <a:noFill/>
        </p:spPr>
        <p:txBody>
          <a:bodyPr wrap="square" lIns="0" tIns="0" rIns="0" bIns="0" rtlCol="0" anchor="ctr"/>
          <a:lstStyle/>
          <a:p>
            <a:pPr marL="0" indent="0" algn="r">
              <a:buNone/>
            </a:pPr>
            <a:r>
              <a:rPr lang="en-US" sz="900" dirty="0">
                <a:solidFill>
                  <a:srgbClr val="94A3B8"/>
                </a:solidFill>
              </a:rPr>
              <a:t>Research Methodology · Research Gap · 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02920" y="256032"/>
            <a:ext cx="11155680" cy="457200"/>
          </a:xfrm>
          <a:prstGeom prst="rect">
            <a:avLst/>
          </a:prstGeom>
          <a:noFill/>
        </p:spPr>
        <p:txBody>
          <a:bodyPr wrap="square" lIns="0" tIns="0" rIns="0" bIns="0" rtlCol="0" anchor="ctr"/>
          <a:lstStyle/>
          <a:p>
            <a:pPr marL="0" indent="0">
              <a:buNone/>
            </a:pPr>
            <a:r>
              <a:rPr lang="en-US" sz="3100" b="1" dirty="0">
                <a:solidFill>
                  <a:srgbClr val="172033"/>
                </a:solidFill>
                <a:latin typeface="Aptos Display" pitchFamily="34" charset="0"/>
                <a:ea typeface="Aptos Display" pitchFamily="34" charset="-122"/>
                <a:cs typeface="Aptos Display" pitchFamily="34" charset="-120"/>
              </a:rPr>
              <a:t>Definition in Simple Words</a:t>
            </a:r>
            <a:endParaRPr lang="en-US" sz="3100" dirty="0"/>
          </a:p>
        </p:txBody>
      </p:sp>
      <p:sp>
        <p:nvSpPr>
          <p:cNvPr id="3" name="Text 1"/>
          <p:cNvSpPr/>
          <p:nvPr/>
        </p:nvSpPr>
        <p:spPr>
          <a:xfrm>
            <a:off x="530352" y="749808"/>
            <a:ext cx="10515600" cy="292608"/>
          </a:xfrm>
          <a:prstGeom prst="rect">
            <a:avLst/>
          </a:prstGeom>
          <a:noFill/>
        </p:spPr>
        <p:txBody>
          <a:bodyPr wrap="square" lIns="0" tIns="0" rIns="0" bIns="0" rtlCol="0" anchor="ctr"/>
          <a:lstStyle/>
          <a:p>
            <a:pPr marL="0" indent="0">
              <a:buNone/>
            </a:pPr>
            <a:r>
              <a:rPr lang="en-US" sz="1450" dirty="0">
                <a:solidFill>
                  <a:srgbClr val="52616B"/>
                </a:solidFill>
              </a:rPr>
              <a:t>A gap is not always a complete absence of studies. It can be a weakness, silence, or unfinished area.</a:t>
            </a:r>
            <a:endParaRPr lang="en-US" sz="1450" dirty="0"/>
          </a:p>
        </p:txBody>
      </p:sp>
      <p:sp>
        <p:nvSpPr>
          <p:cNvPr id="4" name="Shape 2"/>
          <p:cNvSpPr/>
          <p:nvPr/>
        </p:nvSpPr>
        <p:spPr>
          <a:xfrm>
            <a:off x="502920" y="1078992"/>
            <a:ext cx="11064240" cy="0"/>
          </a:xfrm>
          <a:prstGeom prst="line">
            <a:avLst/>
          </a:prstGeom>
          <a:noFill/>
          <a:ln w="12700">
            <a:solidFill>
              <a:srgbClr val="CBD5E1"/>
            </a:solidFill>
            <a:prstDash val="solid"/>
          </a:ln>
        </p:spPr>
      </p:sp>
      <p:sp>
        <p:nvSpPr>
          <p:cNvPr id="5" name="Shape 3"/>
          <p:cNvSpPr/>
          <p:nvPr/>
        </p:nvSpPr>
        <p:spPr>
          <a:xfrm>
            <a:off x="731520" y="1417320"/>
            <a:ext cx="5303520" cy="4480560"/>
          </a:xfrm>
          <a:prstGeom prst="roundRect">
            <a:avLst>
              <a:gd name="adj" fmla="val 2449"/>
            </a:avLst>
          </a:prstGeom>
          <a:solidFill>
            <a:srgbClr val="FFFFFF"/>
          </a:solidFill>
          <a:ln w="12700">
            <a:solidFill>
              <a:srgbClr val="CBD5E1"/>
            </a:solidFill>
            <a:prstDash val="solid"/>
          </a:ln>
        </p:spPr>
      </p:sp>
      <p:sp>
        <p:nvSpPr>
          <p:cNvPr id="6" name="Text 4"/>
          <p:cNvSpPr/>
          <p:nvPr/>
        </p:nvSpPr>
        <p:spPr>
          <a:xfrm>
            <a:off x="1005840" y="1737360"/>
            <a:ext cx="4663440" cy="365760"/>
          </a:xfrm>
          <a:prstGeom prst="rect">
            <a:avLst/>
          </a:prstGeom>
          <a:noFill/>
        </p:spPr>
        <p:txBody>
          <a:bodyPr wrap="square" lIns="0" tIns="0" rIns="0" bIns="0" rtlCol="0" anchor="ctr"/>
          <a:lstStyle/>
          <a:p>
            <a:pPr marL="0" indent="0">
              <a:buNone/>
            </a:pPr>
            <a:r>
              <a:rPr lang="en-US" sz="2500" b="1" dirty="0">
                <a:solidFill>
                  <a:srgbClr val="2563EB"/>
                </a:solidFill>
              </a:rPr>
              <a:t>A research gap is…</a:t>
            </a:r>
            <a:endParaRPr lang="en-US" sz="2500" dirty="0"/>
          </a:p>
        </p:txBody>
      </p:sp>
      <p:sp>
        <p:nvSpPr>
          <p:cNvPr id="7" name="Text 5"/>
          <p:cNvSpPr/>
          <p:nvPr/>
        </p:nvSpPr>
        <p:spPr>
          <a:xfrm>
            <a:off x="1143000" y="2331720"/>
            <a:ext cx="4480560" cy="2468880"/>
          </a:xfrm>
          <a:prstGeom prst="rect">
            <a:avLst/>
          </a:prstGeom>
          <a:noFill/>
        </p:spPr>
        <p:txBody>
          <a:bodyPr wrap="square" lIns="381" tIns="381" rIns="381" bIns="381" rtlCol="0" anchor="ctr">
            <a:normAutofit/>
          </a:bodyPr>
          <a:lstStyle/>
          <a:p>
            <a:r>
              <a:rPr lang="en-US" sz="1800" dirty="0">
                <a:solidFill>
                  <a:srgbClr val="172033"/>
                </a:solidFill>
              </a:rPr>
              <a:t>a question not properly answered yet</a:t>
            </a:r>
            <a:endParaRPr lang="en-US" sz="1800" dirty="0"/>
          </a:p>
          <a:p>
            <a:r>
              <a:rPr lang="en-US" sz="1800" dirty="0">
                <a:solidFill>
                  <a:srgbClr val="172033"/>
                </a:solidFill>
              </a:rPr>
              <a:t>a group, place, period, or case not studied enough</a:t>
            </a:r>
            <a:endParaRPr lang="en-US" sz="1800" dirty="0"/>
          </a:p>
          <a:p>
            <a:r>
              <a:rPr lang="en-US" sz="1800" dirty="0">
                <a:solidFill>
                  <a:srgbClr val="172033"/>
                </a:solidFill>
              </a:rPr>
              <a:t>a method or theory that has not been used</a:t>
            </a:r>
            <a:endParaRPr lang="en-US" sz="1800" dirty="0"/>
          </a:p>
          <a:p>
            <a:r>
              <a:rPr lang="en-US" sz="1800" dirty="0">
                <a:solidFill>
                  <a:srgbClr val="172033"/>
                </a:solidFill>
              </a:rPr>
              <a:t>a contradiction in existing findings</a:t>
            </a:r>
            <a:endParaRPr lang="en-US" sz="1800" dirty="0"/>
          </a:p>
          <a:p>
            <a:r>
              <a:rPr lang="en-US" sz="1800" dirty="0">
                <a:solidFill>
                  <a:srgbClr val="172033"/>
                </a:solidFill>
              </a:rPr>
              <a:t>a practical problem scholarship has not explained well</a:t>
            </a:r>
            <a:endParaRPr lang="en-US" sz="1800" dirty="0"/>
          </a:p>
        </p:txBody>
      </p:sp>
      <p:sp>
        <p:nvSpPr>
          <p:cNvPr id="8" name="Shape 6"/>
          <p:cNvSpPr/>
          <p:nvPr/>
        </p:nvSpPr>
        <p:spPr>
          <a:xfrm>
            <a:off x="6400800" y="1417320"/>
            <a:ext cx="5029200" cy="4480560"/>
          </a:xfrm>
          <a:prstGeom prst="roundRect">
            <a:avLst>
              <a:gd name="adj" fmla="val 2449"/>
            </a:avLst>
          </a:prstGeom>
          <a:solidFill>
            <a:srgbClr val="DBEAFE"/>
          </a:solidFill>
          <a:ln w="12700">
            <a:solidFill>
              <a:srgbClr val="DBEAFE"/>
            </a:solidFill>
            <a:prstDash val="solid"/>
          </a:ln>
        </p:spPr>
      </p:sp>
      <p:sp>
        <p:nvSpPr>
          <p:cNvPr id="9" name="Text 7"/>
          <p:cNvSpPr/>
          <p:nvPr/>
        </p:nvSpPr>
        <p:spPr>
          <a:xfrm>
            <a:off x="6720840" y="1737360"/>
            <a:ext cx="2743200" cy="365760"/>
          </a:xfrm>
          <a:prstGeom prst="rect">
            <a:avLst/>
          </a:prstGeom>
          <a:noFill/>
        </p:spPr>
        <p:txBody>
          <a:bodyPr wrap="square" lIns="0" tIns="0" rIns="0" bIns="0" rtlCol="0" anchor="ctr"/>
          <a:lstStyle/>
          <a:p>
            <a:pPr marL="0" indent="0">
              <a:buNone/>
            </a:pPr>
            <a:r>
              <a:rPr lang="en-US" sz="2500" b="1" dirty="0">
                <a:solidFill>
                  <a:srgbClr val="2563EB"/>
                </a:solidFill>
              </a:rPr>
              <a:t>Example</a:t>
            </a:r>
            <a:endParaRPr lang="en-US" sz="2500" dirty="0"/>
          </a:p>
        </p:txBody>
      </p:sp>
      <p:sp>
        <p:nvSpPr>
          <p:cNvPr id="10" name="Text 8"/>
          <p:cNvSpPr/>
          <p:nvPr/>
        </p:nvSpPr>
        <p:spPr>
          <a:xfrm>
            <a:off x="6720840" y="2377440"/>
            <a:ext cx="4389120" cy="320040"/>
          </a:xfrm>
          <a:prstGeom prst="rect">
            <a:avLst/>
          </a:prstGeom>
          <a:noFill/>
        </p:spPr>
        <p:txBody>
          <a:bodyPr wrap="square" lIns="0" tIns="0" rIns="0" bIns="0" rtlCol="0" anchor="ctr"/>
          <a:lstStyle/>
          <a:p>
            <a:pPr marL="0" indent="0">
              <a:buNone/>
            </a:pPr>
            <a:r>
              <a:rPr lang="en-US" sz="2000" b="1" dirty="0">
                <a:solidFill>
                  <a:srgbClr val="172033"/>
                </a:solidFill>
              </a:rPr>
              <a:t>Topic: Women in Panchayati Raj</a:t>
            </a:r>
            <a:endParaRPr lang="en-US" sz="2000" dirty="0"/>
          </a:p>
        </p:txBody>
      </p:sp>
      <p:sp>
        <p:nvSpPr>
          <p:cNvPr id="11" name="Text 9"/>
          <p:cNvSpPr/>
          <p:nvPr/>
        </p:nvSpPr>
        <p:spPr>
          <a:xfrm>
            <a:off x="6720840" y="2907792"/>
            <a:ext cx="4297680" cy="1645920"/>
          </a:xfrm>
          <a:prstGeom prst="rect">
            <a:avLst/>
          </a:prstGeom>
          <a:noFill/>
        </p:spPr>
        <p:txBody>
          <a:bodyPr wrap="square" lIns="0" tIns="0" rIns="0" bIns="0" rtlCol="0" anchor="ctr">
            <a:normAutofit/>
          </a:bodyPr>
          <a:lstStyle/>
          <a:p>
            <a:pPr marL="0" indent="0">
              <a:buNone/>
            </a:pPr>
            <a:r>
              <a:rPr lang="en-US" sz="2000" dirty="0">
                <a:solidFill>
                  <a:srgbClr val="172033"/>
                </a:solidFill>
              </a:rPr>
              <a:t>Possible gap: Many studies discuss reservation for women, but fewer examine whether elected women representatives actually influence budget decisions in a specific district.</a:t>
            </a:r>
            <a:endParaRPr lang="en-US" sz="2000" dirty="0"/>
          </a:p>
        </p:txBody>
      </p:sp>
      <p:sp>
        <p:nvSpPr>
          <p:cNvPr id="12" name="Text 10"/>
          <p:cNvSpPr/>
          <p:nvPr/>
        </p:nvSpPr>
        <p:spPr>
          <a:xfrm>
            <a:off x="9509760" y="6492240"/>
            <a:ext cx="2057400" cy="182880"/>
          </a:xfrm>
          <a:prstGeom prst="rect">
            <a:avLst/>
          </a:prstGeom>
          <a:noFill/>
        </p:spPr>
        <p:txBody>
          <a:bodyPr wrap="square" lIns="0" tIns="0" rIns="0" bIns="0" rtlCol="0" anchor="ctr"/>
          <a:lstStyle/>
          <a:p>
            <a:pPr marL="0" indent="0" algn="r">
              <a:buNone/>
            </a:pPr>
            <a:r>
              <a:rPr lang="en-US" sz="900" dirty="0">
                <a:solidFill>
                  <a:srgbClr val="94A3B8"/>
                </a:solidFill>
              </a:rPr>
              <a:t>Research Methodology · Research Gap · 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02920" y="256032"/>
            <a:ext cx="11155680" cy="457200"/>
          </a:xfrm>
          <a:prstGeom prst="rect">
            <a:avLst/>
          </a:prstGeom>
          <a:noFill/>
        </p:spPr>
        <p:txBody>
          <a:bodyPr wrap="square" lIns="0" tIns="0" rIns="0" bIns="0" rtlCol="0" anchor="ctr"/>
          <a:lstStyle/>
          <a:p>
            <a:pPr marL="0" indent="0">
              <a:buNone/>
            </a:pPr>
            <a:r>
              <a:rPr lang="en-US" sz="3100" b="1" dirty="0">
                <a:solidFill>
                  <a:srgbClr val="172033"/>
                </a:solidFill>
                <a:latin typeface="Aptos Display" pitchFamily="34" charset="0"/>
                <a:ea typeface="Aptos Display" pitchFamily="34" charset="-122"/>
                <a:cs typeface="Aptos Display" pitchFamily="34" charset="-120"/>
              </a:rPr>
              <a:t>Research as a Classroom Conversation</a:t>
            </a:r>
            <a:endParaRPr lang="en-US" sz="3100" dirty="0"/>
          </a:p>
        </p:txBody>
      </p:sp>
      <p:sp>
        <p:nvSpPr>
          <p:cNvPr id="3" name="Text 1"/>
          <p:cNvSpPr/>
          <p:nvPr/>
        </p:nvSpPr>
        <p:spPr>
          <a:xfrm>
            <a:off x="530352" y="749808"/>
            <a:ext cx="10515600" cy="292608"/>
          </a:xfrm>
          <a:prstGeom prst="rect">
            <a:avLst/>
          </a:prstGeom>
          <a:noFill/>
        </p:spPr>
        <p:txBody>
          <a:bodyPr wrap="square" lIns="0" tIns="0" rIns="0" bIns="0" rtlCol="0" anchor="ctr"/>
          <a:lstStyle/>
          <a:p>
            <a:pPr marL="0" indent="0">
              <a:buNone/>
            </a:pPr>
            <a:r>
              <a:rPr lang="en-US" sz="1450" dirty="0">
                <a:solidFill>
                  <a:srgbClr val="52616B"/>
                </a:solidFill>
              </a:rPr>
              <a:t>A gap appears when the conversation has not yet addressed something important.</a:t>
            </a:r>
            <a:endParaRPr lang="en-US" sz="1450" dirty="0"/>
          </a:p>
        </p:txBody>
      </p:sp>
      <p:sp>
        <p:nvSpPr>
          <p:cNvPr id="4" name="Shape 2"/>
          <p:cNvSpPr/>
          <p:nvPr/>
        </p:nvSpPr>
        <p:spPr>
          <a:xfrm>
            <a:off x="502920" y="1078992"/>
            <a:ext cx="11064240" cy="0"/>
          </a:xfrm>
          <a:prstGeom prst="line">
            <a:avLst/>
          </a:prstGeom>
          <a:noFill/>
          <a:ln w="12700">
            <a:solidFill>
              <a:srgbClr val="CBD5E1"/>
            </a:solidFill>
            <a:prstDash val="solid"/>
          </a:ln>
        </p:spPr>
      </p:sp>
      <p:sp>
        <p:nvSpPr>
          <p:cNvPr id="5" name="Shape 3"/>
          <p:cNvSpPr/>
          <p:nvPr/>
        </p:nvSpPr>
        <p:spPr>
          <a:xfrm>
            <a:off x="685800" y="1417320"/>
            <a:ext cx="2834640" cy="4434840"/>
          </a:xfrm>
          <a:prstGeom prst="roundRect">
            <a:avLst>
              <a:gd name="adj" fmla="val 3871"/>
            </a:avLst>
          </a:prstGeom>
          <a:solidFill>
            <a:srgbClr val="DCFCE7"/>
          </a:solidFill>
          <a:ln w="12700">
            <a:solidFill>
              <a:srgbClr val="DCFCE7"/>
            </a:solidFill>
            <a:prstDash val="solid"/>
          </a:ln>
        </p:spPr>
      </p:sp>
      <p:sp>
        <p:nvSpPr>
          <p:cNvPr id="6" name="Shape 4"/>
          <p:cNvSpPr/>
          <p:nvPr/>
        </p:nvSpPr>
        <p:spPr>
          <a:xfrm>
            <a:off x="3703320" y="1417320"/>
            <a:ext cx="2834640" cy="4434840"/>
          </a:xfrm>
          <a:prstGeom prst="roundRect">
            <a:avLst>
              <a:gd name="adj" fmla="val 3871"/>
            </a:avLst>
          </a:prstGeom>
          <a:solidFill>
            <a:srgbClr val="FEF3C7"/>
          </a:solidFill>
          <a:ln w="12700">
            <a:solidFill>
              <a:srgbClr val="FEF3C7"/>
            </a:solidFill>
            <a:prstDash val="solid"/>
          </a:ln>
        </p:spPr>
      </p:sp>
      <p:sp>
        <p:nvSpPr>
          <p:cNvPr id="7" name="Shape 5"/>
          <p:cNvSpPr/>
          <p:nvPr/>
        </p:nvSpPr>
        <p:spPr>
          <a:xfrm>
            <a:off x="6720840" y="1417320"/>
            <a:ext cx="2834640" cy="4434840"/>
          </a:xfrm>
          <a:prstGeom prst="roundRect">
            <a:avLst>
              <a:gd name="adj" fmla="val 3871"/>
            </a:avLst>
          </a:prstGeom>
          <a:solidFill>
            <a:srgbClr val="EDE9FE"/>
          </a:solidFill>
          <a:ln w="12700">
            <a:solidFill>
              <a:srgbClr val="EDE9FE"/>
            </a:solidFill>
            <a:prstDash val="solid"/>
          </a:ln>
        </p:spPr>
      </p:sp>
      <p:sp>
        <p:nvSpPr>
          <p:cNvPr id="8" name="Text 6"/>
          <p:cNvSpPr/>
          <p:nvPr/>
        </p:nvSpPr>
        <p:spPr>
          <a:xfrm>
            <a:off x="960120" y="1783080"/>
            <a:ext cx="2194560" cy="274320"/>
          </a:xfrm>
          <a:prstGeom prst="rect">
            <a:avLst/>
          </a:prstGeom>
          <a:noFill/>
        </p:spPr>
        <p:txBody>
          <a:bodyPr wrap="square" lIns="0" tIns="0" rIns="0" bIns="0" rtlCol="0" anchor="ctr"/>
          <a:lstStyle/>
          <a:p>
            <a:pPr marL="0" indent="0">
              <a:buNone/>
            </a:pPr>
            <a:r>
              <a:rPr lang="en-US" sz="1900" b="1" dirty="0">
                <a:solidFill>
                  <a:srgbClr val="0F766E"/>
                </a:solidFill>
              </a:rPr>
              <a:t>Scholar 1 says:</a:t>
            </a:r>
            <a:endParaRPr lang="en-US" sz="1900" dirty="0"/>
          </a:p>
        </p:txBody>
      </p:sp>
      <p:sp>
        <p:nvSpPr>
          <p:cNvPr id="9" name="Text 7"/>
          <p:cNvSpPr/>
          <p:nvPr/>
        </p:nvSpPr>
        <p:spPr>
          <a:xfrm>
            <a:off x="960120" y="2331720"/>
            <a:ext cx="2148840" cy="1188720"/>
          </a:xfrm>
          <a:prstGeom prst="rect">
            <a:avLst/>
          </a:prstGeom>
          <a:noFill/>
        </p:spPr>
        <p:txBody>
          <a:bodyPr wrap="square" lIns="0" tIns="0" rIns="0" bIns="0" rtlCol="0" anchor="ctr">
            <a:normAutofit/>
          </a:bodyPr>
          <a:lstStyle/>
          <a:p>
            <a:pPr marL="0" indent="0">
              <a:buNone/>
            </a:pPr>
            <a:r>
              <a:rPr lang="en-US" sz="2100" dirty="0">
                <a:solidFill>
                  <a:srgbClr val="172033"/>
                </a:solidFill>
              </a:rPr>
              <a:t>“Social media increases political awareness.”</a:t>
            </a:r>
            <a:endParaRPr lang="en-US" sz="2100" dirty="0"/>
          </a:p>
        </p:txBody>
      </p:sp>
      <p:sp>
        <p:nvSpPr>
          <p:cNvPr id="10" name="Text 8"/>
          <p:cNvSpPr/>
          <p:nvPr/>
        </p:nvSpPr>
        <p:spPr>
          <a:xfrm>
            <a:off x="3977640" y="1783080"/>
            <a:ext cx="2194560" cy="274320"/>
          </a:xfrm>
          <a:prstGeom prst="rect">
            <a:avLst/>
          </a:prstGeom>
          <a:noFill/>
        </p:spPr>
        <p:txBody>
          <a:bodyPr wrap="square" lIns="0" tIns="0" rIns="0" bIns="0" rtlCol="0" anchor="ctr"/>
          <a:lstStyle/>
          <a:p>
            <a:pPr marL="0" indent="0">
              <a:buNone/>
            </a:pPr>
            <a:r>
              <a:rPr lang="en-US" sz="1900" b="1" dirty="0">
                <a:solidFill>
                  <a:srgbClr val="F59E0B"/>
                </a:solidFill>
              </a:rPr>
              <a:t>Scholar 2 says:</a:t>
            </a:r>
            <a:endParaRPr lang="en-US" sz="1900" dirty="0"/>
          </a:p>
        </p:txBody>
      </p:sp>
      <p:sp>
        <p:nvSpPr>
          <p:cNvPr id="11" name="Text 9"/>
          <p:cNvSpPr/>
          <p:nvPr/>
        </p:nvSpPr>
        <p:spPr>
          <a:xfrm>
            <a:off x="3977640" y="2331720"/>
            <a:ext cx="2148840" cy="1188720"/>
          </a:xfrm>
          <a:prstGeom prst="rect">
            <a:avLst/>
          </a:prstGeom>
          <a:noFill/>
        </p:spPr>
        <p:txBody>
          <a:bodyPr wrap="square" lIns="0" tIns="0" rIns="0" bIns="0" rtlCol="0" anchor="ctr">
            <a:normAutofit/>
          </a:bodyPr>
          <a:lstStyle/>
          <a:p>
            <a:pPr marL="0" indent="0">
              <a:buNone/>
            </a:pPr>
            <a:r>
              <a:rPr lang="en-US" sz="2100" dirty="0">
                <a:solidFill>
                  <a:srgbClr val="172033"/>
                </a:solidFill>
              </a:rPr>
              <a:t>“Online activism often remains symbolic.”</a:t>
            </a:r>
            <a:endParaRPr lang="en-US" sz="2100" dirty="0"/>
          </a:p>
        </p:txBody>
      </p:sp>
      <p:sp>
        <p:nvSpPr>
          <p:cNvPr id="12" name="Text 10"/>
          <p:cNvSpPr/>
          <p:nvPr/>
        </p:nvSpPr>
        <p:spPr>
          <a:xfrm>
            <a:off x="6995160" y="1783080"/>
            <a:ext cx="2194560" cy="274320"/>
          </a:xfrm>
          <a:prstGeom prst="rect">
            <a:avLst/>
          </a:prstGeom>
          <a:noFill/>
        </p:spPr>
        <p:txBody>
          <a:bodyPr wrap="square" lIns="0" tIns="0" rIns="0" bIns="0" rtlCol="0" anchor="ctr"/>
          <a:lstStyle/>
          <a:p>
            <a:pPr marL="0" indent="0">
              <a:buNone/>
            </a:pPr>
            <a:r>
              <a:rPr lang="en-US" sz="1900" b="1" dirty="0">
                <a:solidFill>
                  <a:srgbClr val="7C3AED"/>
                </a:solidFill>
              </a:rPr>
              <a:t>Your gap:</a:t>
            </a:r>
            <a:endParaRPr lang="en-US" sz="1900" dirty="0"/>
          </a:p>
        </p:txBody>
      </p:sp>
      <p:sp>
        <p:nvSpPr>
          <p:cNvPr id="13" name="Text 11"/>
          <p:cNvSpPr/>
          <p:nvPr/>
        </p:nvSpPr>
        <p:spPr>
          <a:xfrm>
            <a:off x="6995160" y="2331720"/>
            <a:ext cx="2148840" cy="1417320"/>
          </a:xfrm>
          <a:prstGeom prst="rect">
            <a:avLst/>
          </a:prstGeom>
          <a:noFill/>
        </p:spPr>
        <p:txBody>
          <a:bodyPr wrap="square" lIns="0" tIns="0" rIns="0" bIns="0" rtlCol="0" anchor="ctr">
            <a:normAutofit/>
          </a:bodyPr>
          <a:lstStyle/>
          <a:p>
            <a:pPr marL="0" indent="0">
              <a:buNone/>
            </a:pPr>
            <a:r>
              <a:rPr lang="en-US" sz="2100" dirty="0">
                <a:solidFill>
                  <a:srgbClr val="172033"/>
                </a:solidFill>
              </a:rPr>
              <a:t>“But what happens among first-time voters in Assam’s colleges?”</a:t>
            </a:r>
            <a:endParaRPr lang="en-US" sz="2100" dirty="0"/>
          </a:p>
        </p:txBody>
      </p:sp>
      <p:sp>
        <p:nvSpPr>
          <p:cNvPr id="14" name="Shape 12"/>
          <p:cNvSpPr/>
          <p:nvPr/>
        </p:nvSpPr>
        <p:spPr>
          <a:xfrm>
            <a:off x="822960" y="5989320"/>
            <a:ext cx="10241280" cy="475488"/>
          </a:xfrm>
          <a:prstGeom prst="roundRect">
            <a:avLst>
              <a:gd name="adj" fmla="val 23077"/>
            </a:avLst>
          </a:prstGeom>
          <a:solidFill>
            <a:srgbClr val="FFFFFF"/>
          </a:solidFill>
          <a:ln w="12700">
            <a:solidFill>
              <a:srgbClr val="CBD5E1"/>
            </a:solidFill>
            <a:prstDash val="solid"/>
          </a:ln>
        </p:spPr>
      </p:sp>
      <p:sp>
        <p:nvSpPr>
          <p:cNvPr id="15" name="Text 13"/>
          <p:cNvSpPr/>
          <p:nvPr/>
        </p:nvSpPr>
        <p:spPr>
          <a:xfrm>
            <a:off x="969264" y="6126480"/>
            <a:ext cx="9948672" cy="201168"/>
          </a:xfrm>
          <a:prstGeom prst="rect">
            <a:avLst/>
          </a:prstGeom>
          <a:noFill/>
        </p:spPr>
        <p:txBody>
          <a:bodyPr wrap="square" lIns="254" tIns="254" rIns="254" bIns="254" rtlCol="0" anchor="ctr">
            <a:normAutofit/>
          </a:bodyPr>
          <a:lstStyle/>
          <a:p>
            <a:pPr marL="0" indent="0">
              <a:buNone/>
            </a:pPr>
            <a:r>
              <a:rPr lang="en-US" sz="1900" b="1" dirty="0">
                <a:solidFill>
                  <a:srgbClr val="172033"/>
                </a:solidFill>
              </a:rPr>
              <a:t>Research gap = the missing turn in the scholarly conversation.</a:t>
            </a:r>
            <a:endParaRPr lang="en-US" sz="1900" dirty="0"/>
          </a:p>
        </p:txBody>
      </p:sp>
      <p:sp>
        <p:nvSpPr>
          <p:cNvPr id="16" name="Text 14"/>
          <p:cNvSpPr/>
          <p:nvPr/>
        </p:nvSpPr>
        <p:spPr>
          <a:xfrm>
            <a:off x="9509760" y="6492240"/>
            <a:ext cx="2057400" cy="182880"/>
          </a:xfrm>
          <a:prstGeom prst="rect">
            <a:avLst/>
          </a:prstGeom>
          <a:noFill/>
        </p:spPr>
        <p:txBody>
          <a:bodyPr wrap="square" lIns="0" tIns="0" rIns="0" bIns="0" rtlCol="0" anchor="ctr"/>
          <a:lstStyle/>
          <a:p>
            <a:pPr marL="0" indent="0" algn="r">
              <a:buNone/>
            </a:pPr>
            <a:r>
              <a:rPr lang="en-US" sz="900" dirty="0">
                <a:solidFill>
                  <a:srgbClr val="94A3B8"/>
                </a:solidFill>
              </a:rPr>
              <a:t>Research Methodology · Research Gap · 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02920" y="256032"/>
            <a:ext cx="11155680" cy="457200"/>
          </a:xfrm>
          <a:prstGeom prst="rect">
            <a:avLst/>
          </a:prstGeom>
          <a:noFill/>
        </p:spPr>
        <p:txBody>
          <a:bodyPr wrap="square" lIns="0" tIns="0" rIns="0" bIns="0" rtlCol="0" anchor="ctr"/>
          <a:lstStyle/>
          <a:p>
            <a:pPr marL="0" indent="0">
              <a:buNone/>
            </a:pPr>
            <a:r>
              <a:rPr lang="en-US" sz="3100" b="1" dirty="0">
                <a:solidFill>
                  <a:srgbClr val="172033"/>
                </a:solidFill>
                <a:latin typeface="Aptos Display" pitchFamily="34" charset="0"/>
                <a:ea typeface="Aptos Display" pitchFamily="34" charset="-122"/>
                <a:cs typeface="Aptos Display" pitchFamily="34" charset="-120"/>
              </a:rPr>
              <a:t>What Is NOT a Good Research Gap?</a:t>
            </a:r>
            <a:endParaRPr lang="en-US" sz="3100" dirty="0"/>
          </a:p>
        </p:txBody>
      </p:sp>
      <p:sp>
        <p:nvSpPr>
          <p:cNvPr id="3" name="Text 1"/>
          <p:cNvSpPr/>
          <p:nvPr/>
        </p:nvSpPr>
        <p:spPr>
          <a:xfrm>
            <a:off x="530352" y="749808"/>
            <a:ext cx="10515600" cy="292608"/>
          </a:xfrm>
          <a:prstGeom prst="rect">
            <a:avLst/>
          </a:prstGeom>
          <a:noFill/>
        </p:spPr>
        <p:txBody>
          <a:bodyPr wrap="square" lIns="0" tIns="0" rIns="0" bIns="0" rtlCol="0" anchor="ctr"/>
          <a:lstStyle/>
          <a:p>
            <a:pPr marL="0" indent="0">
              <a:buNone/>
            </a:pPr>
            <a:r>
              <a:rPr lang="en-US" sz="1450" dirty="0">
                <a:solidFill>
                  <a:srgbClr val="52616B"/>
                </a:solidFill>
              </a:rPr>
              <a:t>A gap must be academically meaningful, not just personally interesting.</a:t>
            </a:r>
            <a:endParaRPr lang="en-US" sz="1450" dirty="0"/>
          </a:p>
        </p:txBody>
      </p:sp>
      <p:sp>
        <p:nvSpPr>
          <p:cNvPr id="4" name="Shape 2"/>
          <p:cNvSpPr/>
          <p:nvPr/>
        </p:nvSpPr>
        <p:spPr>
          <a:xfrm>
            <a:off x="502920" y="1078992"/>
            <a:ext cx="11064240" cy="0"/>
          </a:xfrm>
          <a:prstGeom prst="line">
            <a:avLst/>
          </a:prstGeom>
          <a:noFill/>
          <a:ln w="12700">
            <a:solidFill>
              <a:srgbClr val="CBD5E1"/>
            </a:solidFill>
            <a:prstDash val="solid"/>
          </a:ln>
        </p:spPr>
      </p:sp>
      <p:sp>
        <p:nvSpPr>
          <p:cNvPr id="5" name="Shape 3"/>
          <p:cNvSpPr/>
          <p:nvPr/>
        </p:nvSpPr>
        <p:spPr>
          <a:xfrm>
            <a:off x="685800" y="1463040"/>
            <a:ext cx="5257800" cy="4480560"/>
          </a:xfrm>
          <a:prstGeom prst="roundRect">
            <a:avLst>
              <a:gd name="adj" fmla="val 2449"/>
            </a:avLst>
          </a:prstGeom>
          <a:solidFill>
            <a:srgbClr val="FEE2E2"/>
          </a:solidFill>
          <a:ln w="12700">
            <a:solidFill>
              <a:srgbClr val="FEE2E2"/>
            </a:solidFill>
            <a:prstDash val="solid"/>
          </a:ln>
        </p:spPr>
      </p:sp>
      <p:sp>
        <p:nvSpPr>
          <p:cNvPr id="6" name="Text 4"/>
          <p:cNvSpPr/>
          <p:nvPr/>
        </p:nvSpPr>
        <p:spPr>
          <a:xfrm>
            <a:off x="960120" y="1783080"/>
            <a:ext cx="2011680" cy="320040"/>
          </a:xfrm>
          <a:prstGeom prst="rect">
            <a:avLst/>
          </a:prstGeom>
          <a:noFill/>
        </p:spPr>
        <p:txBody>
          <a:bodyPr wrap="square" lIns="0" tIns="0" rIns="0" bIns="0" rtlCol="0" anchor="ctr"/>
          <a:lstStyle/>
          <a:p>
            <a:pPr marL="0" indent="0">
              <a:buNone/>
            </a:pPr>
            <a:r>
              <a:rPr lang="en-US" sz="2400" b="1" dirty="0">
                <a:solidFill>
                  <a:srgbClr val="DC2626"/>
                </a:solidFill>
              </a:rPr>
              <a:t>Weak gap</a:t>
            </a:r>
            <a:endParaRPr lang="en-US" sz="2400" dirty="0"/>
          </a:p>
        </p:txBody>
      </p:sp>
      <p:sp>
        <p:nvSpPr>
          <p:cNvPr id="7" name="Text 5"/>
          <p:cNvSpPr/>
          <p:nvPr/>
        </p:nvSpPr>
        <p:spPr>
          <a:xfrm>
            <a:off x="1005840" y="2423160"/>
            <a:ext cx="4389120" cy="2194560"/>
          </a:xfrm>
          <a:prstGeom prst="rect">
            <a:avLst/>
          </a:prstGeom>
          <a:noFill/>
        </p:spPr>
        <p:txBody>
          <a:bodyPr wrap="square" lIns="381" tIns="381" rIns="381" bIns="381" rtlCol="0" anchor="ctr">
            <a:normAutofit/>
          </a:bodyPr>
          <a:lstStyle/>
          <a:p>
            <a:r>
              <a:rPr lang="en-US" sz="1800" dirty="0">
                <a:solidFill>
                  <a:srgbClr val="172033"/>
                </a:solidFill>
              </a:rPr>
              <a:t>“No one has studied this exact title.”</a:t>
            </a:r>
            <a:endParaRPr lang="en-US" sz="1800" dirty="0"/>
          </a:p>
          <a:p>
            <a:r>
              <a:rPr lang="en-US" sz="1800" dirty="0">
                <a:solidFill>
                  <a:srgbClr val="172033"/>
                </a:solidFill>
              </a:rPr>
              <a:t>“I like this topic.”</a:t>
            </a:r>
            <a:endParaRPr lang="en-US" sz="1800" dirty="0"/>
          </a:p>
          <a:p>
            <a:r>
              <a:rPr lang="en-US" sz="1800" dirty="0">
                <a:solidFill>
                  <a:srgbClr val="172033"/>
                </a:solidFill>
              </a:rPr>
              <a:t>“There is very little material available.”</a:t>
            </a:r>
            <a:endParaRPr lang="en-US" sz="1800" dirty="0"/>
          </a:p>
          <a:p>
            <a:r>
              <a:rPr lang="en-US" sz="1800" dirty="0">
                <a:solidFill>
                  <a:srgbClr val="172033"/>
                </a:solidFill>
              </a:rPr>
              <a:t>“This is a current issue, so it must be a gap.”</a:t>
            </a:r>
            <a:endParaRPr lang="en-US" sz="1800" dirty="0"/>
          </a:p>
        </p:txBody>
      </p:sp>
      <p:sp>
        <p:nvSpPr>
          <p:cNvPr id="8" name="Shape 6"/>
          <p:cNvSpPr/>
          <p:nvPr/>
        </p:nvSpPr>
        <p:spPr>
          <a:xfrm>
            <a:off x="6263640" y="1463040"/>
            <a:ext cx="5257800" cy="4480560"/>
          </a:xfrm>
          <a:prstGeom prst="roundRect">
            <a:avLst>
              <a:gd name="adj" fmla="val 2449"/>
            </a:avLst>
          </a:prstGeom>
          <a:solidFill>
            <a:srgbClr val="DCFCE7"/>
          </a:solidFill>
          <a:ln w="12700">
            <a:solidFill>
              <a:srgbClr val="DCFCE7"/>
            </a:solidFill>
            <a:prstDash val="solid"/>
          </a:ln>
        </p:spPr>
      </p:sp>
      <p:sp>
        <p:nvSpPr>
          <p:cNvPr id="9" name="Text 7"/>
          <p:cNvSpPr/>
          <p:nvPr/>
        </p:nvSpPr>
        <p:spPr>
          <a:xfrm>
            <a:off x="6537960" y="1783080"/>
            <a:ext cx="2011680" cy="320040"/>
          </a:xfrm>
          <a:prstGeom prst="rect">
            <a:avLst/>
          </a:prstGeom>
          <a:noFill/>
        </p:spPr>
        <p:txBody>
          <a:bodyPr wrap="square" lIns="0" tIns="0" rIns="0" bIns="0" rtlCol="0" anchor="ctr"/>
          <a:lstStyle/>
          <a:p>
            <a:pPr marL="0" indent="0">
              <a:buNone/>
            </a:pPr>
            <a:r>
              <a:rPr lang="en-US" sz="2400" b="1" dirty="0">
                <a:solidFill>
                  <a:srgbClr val="16A34A"/>
                </a:solidFill>
              </a:rPr>
              <a:t>Strong gap</a:t>
            </a:r>
            <a:endParaRPr lang="en-US" sz="2400" dirty="0"/>
          </a:p>
        </p:txBody>
      </p:sp>
      <p:sp>
        <p:nvSpPr>
          <p:cNvPr id="10" name="Text 8"/>
          <p:cNvSpPr/>
          <p:nvPr/>
        </p:nvSpPr>
        <p:spPr>
          <a:xfrm>
            <a:off x="6583680" y="2423160"/>
            <a:ext cx="4389120" cy="2194560"/>
          </a:xfrm>
          <a:prstGeom prst="rect">
            <a:avLst/>
          </a:prstGeom>
          <a:noFill/>
        </p:spPr>
        <p:txBody>
          <a:bodyPr wrap="square" lIns="381" tIns="381" rIns="381" bIns="381" rtlCol="0" anchor="ctr">
            <a:normAutofit/>
          </a:bodyPr>
          <a:lstStyle/>
          <a:p>
            <a:r>
              <a:rPr lang="en-US" sz="1800" dirty="0">
                <a:solidFill>
                  <a:srgbClr val="172033"/>
                </a:solidFill>
              </a:rPr>
              <a:t>shows what previous studies have done</a:t>
            </a:r>
            <a:endParaRPr lang="en-US" sz="1800" dirty="0"/>
          </a:p>
          <a:p>
            <a:r>
              <a:rPr lang="en-US" sz="1800" dirty="0">
                <a:solidFill>
                  <a:srgbClr val="172033"/>
                </a:solidFill>
              </a:rPr>
              <a:t>shows what they missed or could not explain</a:t>
            </a:r>
            <a:endParaRPr lang="en-US" sz="1800" dirty="0"/>
          </a:p>
          <a:p>
            <a:r>
              <a:rPr lang="en-US" sz="1800" dirty="0">
                <a:solidFill>
                  <a:srgbClr val="172033"/>
                </a:solidFill>
              </a:rPr>
              <a:t>connects the missing part to a clear research problem</a:t>
            </a:r>
            <a:endParaRPr lang="en-US" sz="1800" dirty="0"/>
          </a:p>
          <a:p>
            <a:r>
              <a:rPr lang="en-US" sz="1800" dirty="0">
                <a:solidFill>
                  <a:srgbClr val="172033"/>
                </a:solidFill>
              </a:rPr>
              <a:t>is possible to study with available data</a:t>
            </a:r>
            <a:endParaRPr lang="en-US" sz="1800" dirty="0"/>
          </a:p>
        </p:txBody>
      </p:sp>
      <p:sp>
        <p:nvSpPr>
          <p:cNvPr id="11" name="Text 9"/>
          <p:cNvSpPr/>
          <p:nvPr/>
        </p:nvSpPr>
        <p:spPr>
          <a:xfrm>
            <a:off x="9509760" y="6492240"/>
            <a:ext cx="2057400" cy="182880"/>
          </a:xfrm>
          <a:prstGeom prst="rect">
            <a:avLst/>
          </a:prstGeom>
          <a:noFill/>
        </p:spPr>
        <p:txBody>
          <a:bodyPr wrap="square" lIns="0" tIns="0" rIns="0" bIns="0" rtlCol="0" anchor="ctr"/>
          <a:lstStyle/>
          <a:p>
            <a:pPr marL="0" indent="0" algn="r">
              <a:buNone/>
            </a:pPr>
            <a:r>
              <a:rPr lang="en-US" sz="900" dirty="0">
                <a:solidFill>
                  <a:srgbClr val="94A3B8"/>
                </a:solidFill>
              </a:rPr>
              <a:t>Research Methodology · Research Gap · 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02920" y="256032"/>
            <a:ext cx="11155680" cy="457200"/>
          </a:xfrm>
          <a:prstGeom prst="rect">
            <a:avLst/>
          </a:prstGeom>
          <a:noFill/>
        </p:spPr>
        <p:txBody>
          <a:bodyPr wrap="square" lIns="0" tIns="0" rIns="0" bIns="0" rtlCol="0" anchor="ctr"/>
          <a:lstStyle/>
          <a:p>
            <a:pPr marL="0" indent="0">
              <a:buNone/>
            </a:pPr>
            <a:r>
              <a:rPr lang="en-US" sz="3100" b="1" dirty="0">
                <a:solidFill>
                  <a:srgbClr val="172033"/>
                </a:solidFill>
                <a:latin typeface="Aptos Display" pitchFamily="34" charset="0"/>
                <a:ea typeface="Aptos Display" pitchFamily="34" charset="-122"/>
                <a:cs typeface="Aptos Display" pitchFamily="34" charset="-120"/>
              </a:rPr>
              <a:t>Main Types of Research Gaps</a:t>
            </a:r>
            <a:endParaRPr lang="en-US" sz="3100" dirty="0"/>
          </a:p>
        </p:txBody>
      </p:sp>
      <p:sp>
        <p:nvSpPr>
          <p:cNvPr id="3" name="Text 1"/>
          <p:cNvSpPr/>
          <p:nvPr/>
        </p:nvSpPr>
        <p:spPr>
          <a:xfrm>
            <a:off x="530352" y="749808"/>
            <a:ext cx="10515600" cy="292608"/>
          </a:xfrm>
          <a:prstGeom prst="rect">
            <a:avLst/>
          </a:prstGeom>
          <a:noFill/>
        </p:spPr>
        <p:txBody>
          <a:bodyPr wrap="square" lIns="0" tIns="0" rIns="0" bIns="0" rtlCol="0" anchor="ctr"/>
          <a:lstStyle/>
          <a:p>
            <a:pPr marL="0" indent="0">
              <a:buNone/>
            </a:pPr>
            <a:r>
              <a:rPr lang="en-US" sz="1450" dirty="0">
                <a:solidFill>
                  <a:srgbClr val="52616B"/>
                </a:solidFill>
              </a:rPr>
              <a:t>Students usually find gaps by asking: What is missing from existing studies?</a:t>
            </a:r>
            <a:endParaRPr lang="en-US" sz="1450" dirty="0"/>
          </a:p>
        </p:txBody>
      </p:sp>
      <p:sp>
        <p:nvSpPr>
          <p:cNvPr id="4" name="Shape 2"/>
          <p:cNvSpPr/>
          <p:nvPr/>
        </p:nvSpPr>
        <p:spPr>
          <a:xfrm>
            <a:off x="502920" y="1078992"/>
            <a:ext cx="11064240" cy="0"/>
          </a:xfrm>
          <a:prstGeom prst="line">
            <a:avLst/>
          </a:prstGeom>
          <a:noFill/>
          <a:ln w="12700">
            <a:solidFill>
              <a:srgbClr val="CBD5E1"/>
            </a:solidFill>
            <a:prstDash val="solid"/>
          </a:ln>
        </p:spPr>
      </p:sp>
      <p:sp>
        <p:nvSpPr>
          <p:cNvPr id="5" name="Shape 3"/>
          <p:cNvSpPr/>
          <p:nvPr/>
        </p:nvSpPr>
        <p:spPr>
          <a:xfrm>
            <a:off x="685800" y="1508760"/>
            <a:ext cx="3246120" cy="1417320"/>
          </a:xfrm>
          <a:prstGeom prst="roundRect">
            <a:avLst>
              <a:gd name="adj" fmla="val 7742"/>
            </a:avLst>
          </a:prstGeom>
          <a:solidFill>
            <a:srgbClr val="DBEAFE"/>
          </a:solidFill>
          <a:ln w="12700">
            <a:solidFill>
              <a:srgbClr val="DBEAFE"/>
            </a:solidFill>
            <a:prstDash val="solid"/>
          </a:ln>
        </p:spPr>
      </p:sp>
      <p:sp>
        <p:nvSpPr>
          <p:cNvPr id="6" name="Text 4"/>
          <p:cNvSpPr/>
          <p:nvPr/>
        </p:nvSpPr>
        <p:spPr>
          <a:xfrm>
            <a:off x="832104" y="1645920"/>
            <a:ext cx="2953512" cy="1143000"/>
          </a:xfrm>
          <a:prstGeom prst="rect">
            <a:avLst/>
          </a:prstGeom>
          <a:noFill/>
        </p:spPr>
        <p:txBody>
          <a:bodyPr wrap="square" lIns="254" tIns="254" rIns="254" bIns="254" rtlCol="0" anchor="ctr">
            <a:normAutofit/>
          </a:bodyPr>
          <a:lstStyle/>
          <a:p>
            <a:pPr marL="0" indent="0">
              <a:buNone/>
            </a:pPr>
            <a:r>
              <a:rPr lang="en-US" sz="1900" b="1" dirty="0">
                <a:solidFill>
                  <a:srgbClr val="2563EB"/>
                </a:solidFill>
              </a:rPr>
              <a:t>Evidence Gap</a:t>
            </a:r>
            <a:endParaRPr lang="en-US" sz="1900" dirty="0"/>
          </a:p>
          <a:p>
            <a:pPr marL="0" indent="0">
              <a:buNone/>
            </a:pPr>
            <a:r>
              <a:rPr lang="en-US" sz="1900" b="1" dirty="0">
                <a:solidFill>
                  <a:srgbClr val="2563EB"/>
                </a:solidFill>
              </a:rPr>
              <a:t>Not enough data/facts</a:t>
            </a:r>
            <a:endParaRPr lang="en-US" sz="1900" dirty="0"/>
          </a:p>
        </p:txBody>
      </p:sp>
      <p:sp>
        <p:nvSpPr>
          <p:cNvPr id="7" name="Shape 5"/>
          <p:cNvSpPr/>
          <p:nvPr/>
        </p:nvSpPr>
        <p:spPr>
          <a:xfrm>
            <a:off x="4480560" y="1508760"/>
            <a:ext cx="3246120" cy="1417320"/>
          </a:xfrm>
          <a:prstGeom prst="roundRect">
            <a:avLst>
              <a:gd name="adj" fmla="val 7742"/>
            </a:avLst>
          </a:prstGeom>
          <a:solidFill>
            <a:srgbClr val="EDE9FE"/>
          </a:solidFill>
          <a:ln w="12700">
            <a:solidFill>
              <a:srgbClr val="EDE9FE"/>
            </a:solidFill>
            <a:prstDash val="solid"/>
          </a:ln>
        </p:spPr>
      </p:sp>
      <p:sp>
        <p:nvSpPr>
          <p:cNvPr id="8" name="Text 6"/>
          <p:cNvSpPr/>
          <p:nvPr/>
        </p:nvSpPr>
        <p:spPr>
          <a:xfrm>
            <a:off x="4626864" y="1645920"/>
            <a:ext cx="2953512" cy="1143000"/>
          </a:xfrm>
          <a:prstGeom prst="rect">
            <a:avLst/>
          </a:prstGeom>
          <a:noFill/>
        </p:spPr>
        <p:txBody>
          <a:bodyPr wrap="square" lIns="254" tIns="254" rIns="254" bIns="254" rtlCol="0" anchor="ctr">
            <a:normAutofit/>
          </a:bodyPr>
          <a:lstStyle/>
          <a:p>
            <a:pPr marL="0" indent="0">
              <a:buNone/>
            </a:pPr>
            <a:r>
              <a:rPr lang="en-US" sz="1900" b="1" dirty="0">
                <a:solidFill>
                  <a:srgbClr val="7C3AED"/>
                </a:solidFill>
              </a:rPr>
              <a:t>Theory Gap</a:t>
            </a:r>
            <a:endParaRPr lang="en-US" sz="1900" dirty="0"/>
          </a:p>
          <a:p>
            <a:pPr marL="0" indent="0">
              <a:buNone/>
            </a:pPr>
            <a:r>
              <a:rPr lang="en-US" sz="1900" b="1" dirty="0">
                <a:solidFill>
                  <a:srgbClr val="7C3AED"/>
                </a:solidFill>
              </a:rPr>
              <a:t>Theory not tested or compared</a:t>
            </a:r>
            <a:endParaRPr lang="en-US" sz="1900" dirty="0"/>
          </a:p>
        </p:txBody>
      </p:sp>
      <p:sp>
        <p:nvSpPr>
          <p:cNvPr id="9" name="Shape 7"/>
          <p:cNvSpPr/>
          <p:nvPr/>
        </p:nvSpPr>
        <p:spPr>
          <a:xfrm>
            <a:off x="8275320" y="1508760"/>
            <a:ext cx="3246120" cy="1417320"/>
          </a:xfrm>
          <a:prstGeom prst="roundRect">
            <a:avLst>
              <a:gd name="adj" fmla="val 7742"/>
            </a:avLst>
          </a:prstGeom>
          <a:solidFill>
            <a:srgbClr val="FEF3C7"/>
          </a:solidFill>
          <a:ln w="12700">
            <a:solidFill>
              <a:srgbClr val="FEF3C7"/>
            </a:solidFill>
            <a:prstDash val="solid"/>
          </a:ln>
        </p:spPr>
      </p:sp>
      <p:sp>
        <p:nvSpPr>
          <p:cNvPr id="10" name="Text 8"/>
          <p:cNvSpPr/>
          <p:nvPr/>
        </p:nvSpPr>
        <p:spPr>
          <a:xfrm>
            <a:off x="8421624" y="1645920"/>
            <a:ext cx="2953512" cy="1143000"/>
          </a:xfrm>
          <a:prstGeom prst="rect">
            <a:avLst/>
          </a:prstGeom>
          <a:noFill/>
        </p:spPr>
        <p:txBody>
          <a:bodyPr wrap="square" lIns="254" tIns="254" rIns="254" bIns="254" rtlCol="0" anchor="ctr">
            <a:normAutofit/>
          </a:bodyPr>
          <a:lstStyle/>
          <a:p>
            <a:pPr marL="0" indent="0">
              <a:buNone/>
            </a:pPr>
            <a:r>
              <a:rPr lang="en-US" sz="1900" b="1" dirty="0">
                <a:solidFill>
                  <a:srgbClr val="F59E0B"/>
                </a:solidFill>
              </a:rPr>
              <a:t>Method Gap</a:t>
            </a:r>
            <a:endParaRPr lang="en-US" sz="1900" dirty="0"/>
          </a:p>
          <a:p>
            <a:pPr marL="0" indent="0">
              <a:buNone/>
            </a:pPr>
            <a:r>
              <a:rPr lang="en-US" sz="1900" b="1" dirty="0">
                <a:solidFill>
                  <a:srgbClr val="F59E0B"/>
                </a:solidFill>
              </a:rPr>
              <a:t>Same method used repeatedly</a:t>
            </a:r>
            <a:endParaRPr lang="en-US" sz="1900" dirty="0"/>
          </a:p>
        </p:txBody>
      </p:sp>
      <p:sp>
        <p:nvSpPr>
          <p:cNvPr id="11" name="Shape 9"/>
          <p:cNvSpPr/>
          <p:nvPr/>
        </p:nvSpPr>
        <p:spPr>
          <a:xfrm>
            <a:off x="685800" y="3520440"/>
            <a:ext cx="3246120" cy="1417320"/>
          </a:xfrm>
          <a:prstGeom prst="roundRect">
            <a:avLst>
              <a:gd name="adj" fmla="val 7742"/>
            </a:avLst>
          </a:prstGeom>
          <a:solidFill>
            <a:srgbClr val="DCFCE7"/>
          </a:solidFill>
          <a:ln w="12700">
            <a:solidFill>
              <a:srgbClr val="DCFCE7"/>
            </a:solidFill>
            <a:prstDash val="solid"/>
          </a:ln>
        </p:spPr>
      </p:sp>
      <p:sp>
        <p:nvSpPr>
          <p:cNvPr id="12" name="Text 10"/>
          <p:cNvSpPr/>
          <p:nvPr/>
        </p:nvSpPr>
        <p:spPr>
          <a:xfrm>
            <a:off x="832104" y="3657600"/>
            <a:ext cx="2953512" cy="1143000"/>
          </a:xfrm>
          <a:prstGeom prst="rect">
            <a:avLst/>
          </a:prstGeom>
          <a:noFill/>
        </p:spPr>
        <p:txBody>
          <a:bodyPr wrap="square" lIns="254" tIns="254" rIns="254" bIns="254" rtlCol="0" anchor="ctr">
            <a:normAutofit/>
          </a:bodyPr>
          <a:lstStyle/>
          <a:p>
            <a:pPr marL="0" indent="0">
              <a:buNone/>
            </a:pPr>
            <a:r>
              <a:rPr lang="en-US" sz="1900" b="1" dirty="0">
                <a:solidFill>
                  <a:srgbClr val="0F766E"/>
                </a:solidFill>
              </a:rPr>
              <a:t>Context Gap</a:t>
            </a:r>
            <a:endParaRPr lang="en-US" sz="1900" dirty="0"/>
          </a:p>
          <a:p>
            <a:pPr marL="0" indent="0">
              <a:buNone/>
            </a:pPr>
            <a:r>
              <a:rPr lang="en-US" sz="1900" b="1" dirty="0">
                <a:solidFill>
                  <a:srgbClr val="0F766E"/>
                </a:solidFill>
              </a:rPr>
              <a:t>Place/group/case ignored</a:t>
            </a:r>
            <a:endParaRPr lang="en-US" sz="1900" dirty="0"/>
          </a:p>
        </p:txBody>
      </p:sp>
      <p:sp>
        <p:nvSpPr>
          <p:cNvPr id="13" name="Shape 11"/>
          <p:cNvSpPr/>
          <p:nvPr/>
        </p:nvSpPr>
        <p:spPr>
          <a:xfrm>
            <a:off x="4480560" y="3520440"/>
            <a:ext cx="3246120" cy="1417320"/>
          </a:xfrm>
          <a:prstGeom prst="roundRect">
            <a:avLst>
              <a:gd name="adj" fmla="val 7742"/>
            </a:avLst>
          </a:prstGeom>
          <a:solidFill>
            <a:srgbClr val="FEE2E2"/>
          </a:solidFill>
          <a:ln w="12700">
            <a:solidFill>
              <a:srgbClr val="FEE2E2"/>
            </a:solidFill>
            <a:prstDash val="solid"/>
          </a:ln>
        </p:spPr>
      </p:sp>
      <p:sp>
        <p:nvSpPr>
          <p:cNvPr id="14" name="Text 12"/>
          <p:cNvSpPr/>
          <p:nvPr/>
        </p:nvSpPr>
        <p:spPr>
          <a:xfrm>
            <a:off x="4626864" y="3657600"/>
            <a:ext cx="2953512" cy="1143000"/>
          </a:xfrm>
          <a:prstGeom prst="rect">
            <a:avLst/>
          </a:prstGeom>
          <a:noFill/>
        </p:spPr>
        <p:txBody>
          <a:bodyPr wrap="square" lIns="254" tIns="254" rIns="254" bIns="254" rtlCol="0" anchor="ctr">
            <a:normAutofit/>
          </a:bodyPr>
          <a:lstStyle/>
          <a:p>
            <a:pPr marL="0" indent="0">
              <a:buNone/>
            </a:pPr>
            <a:r>
              <a:rPr lang="en-US" sz="1900" b="1" dirty="0">
                <a:solidFill>
                  <a:srgbClr val="DC2626"/>
                </a:solidFill>
              </a:rPr>
              <a:t>Time Gap</a:t>
            </a:r>
            <a:endParaRPr lang="en-US" sz="1900" dirty="0"/>
          </a:p>
          <a:p>
            <a:pPr marL="0" indent="0">
              <a:buNone/>
            </a:pPr>
            <a:r>
              <a:rPr lang="en-US" sz="1900" b="1" dirty="0">
                <a:solidFill>
                  <a:srgbClr val="DC2626"/>
                </a:solidFill>
              </a:rPr>
              <a:t>Old findings may not fit new reality</a:t>
            </a:r>
            <a:endParaRPr lang="en-US" sz="1900" dirty="0"/>
          </a:p>
        </p:txBody>
      </p:sp>
      <p:sp>
        <p:nvSpPr>
          <p:cNvPr id="15" name="Shape 13"/>
          <p:cNvSpPr/>
          <p:nvPr/>
        </p:nvSpPr>
        <p:spPr>
          <a:xfrm>
            <a:off x="8275320" y="3520440"/>
            <a:ext cx="3246120" cy="1417320"/>
          </a:xfrm>
          <a:prstGeom prst="roundRect">
            <a:avLst>
              <a:gd name="adj" fmla="val 7742"/>
            </a:avLst>
          </a:prstGeom>
          <a:solidFill>
            <a:srgbClr val="E0F2FE"/>
          </a:solidFill>
          <a:ln w="12700">
            <a:solidFill>
              <a:srgbClr val="E0F2FE"/>
            </a:solidFill>
            <a:prstDash val="solid"/>
          </a:ln>
        </p:spPr>
      </p:sp>
      <p:sp>
        <p:nvSpPr>
          <p:cNvPr id="16" name="Text 14"/>
          <p:cNvSpPr/>
          <p:nvPr/>
        </p:nvSpPr>
        <p:spPr>
          <a:xfrm>
            <a:off x="8421624" y="3657600"/>
            <a:ext cx="2953512" cy="1143000"/>
          </a:xfrm>
          <a:prstGeom prst="rect">
            <a:avLst/>
          </a:prstGeom>
          <a:noFill/>
        </p:spPr>
        <p:txBody>
          <a:bodyPr wrap="square" lIns="254" tIns="254" rIns="254" bIns="254" rtlCol="0" anchor="ctr">
            <a:normAutofit/>
          </a:bodyPr>
          <a:lstStyle/>
          <a:p>
            <a:pPr marL="0" indent="0">
              <a:buNone/>
            </a:pPr>
            <a:r>
              <a:rPr lang="en-US" sz="1900" b="1" dirty="0">
                <a:solidFill>
                  <a:srgbClr val="06B6D4"/>
                </a:solidFill>
              </a:rPr>
              <a:t>Contradiction Gap</a:t>
            </a:r>
            <a:endParaRPr lang="en-US" sz="1900" dirty="0"/>
          </a:p>
          <a:p>
            <a:pPr marL="0" indent="0">
              <a:buNone/>
            </a:pPr>
            <a:r>
              <a:rPr lang="en-US" sz="1900" b="1" dirty="0">
                <a:solidFill>
                  <a:srgbClr val="06B6D4"/>
                </a:solidFill>
              </a:rPr>
              <a:t>Studies disagree</a:t>
            </a:r>
            <a:endParaRPr lang="en-US" sz="1900" dirty="0"/>
          </a:p>
        </p:txBody>
      </p:sp>
      <p:sp>
        <p:nvSpPr>
          <p:cNvPr id="17" name="Text 15"/>
          <p:cNvSpPr/>
          <p:nvPr/>
        </p:nvSpPr>
        <p:spPr>
          <a:xfrm>
            <a:off x="9509760" y="6492240"/>
            <a:ext cx="2057400" cy="182880"/>
          </a:xfrm>
          <a:prstGeom prst="rect">
            <a:avLst/>
          </a:prstGeom>
          <a:noFill/>
        </p:spPr>
        <p:txBody>
          <a:bodyPr wrap="square" lIns="0" tIns="0" rIns="0" bIns="0" rtlCol="0" anchor="ctr"/>
          <a:lstStyle/>
          <a:p>
            <a:pPr marL="0" indent="0" algn="r">
              <a:buNone/>
            </a:pPr>
            <a:r>
              <a:rPr lang="en-US" sz="900" dirty="0">
                <a:solidFill>
                  <a:srgbClr val="94A3B8"/>
                </a:solidFill>
              </a:rPr>
              <a:t>Research Methodology · Research Gap · 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02920" y="256032"/>
            <a:ext cx="11155680" cy="457200"/>
          </a:xfrm>
          <a:prstGeom prst="rect">
            <a:avLst/>
          </a:prstGeom>
          <a:noFill/>
        </p:spPr>
        <p:txBody>
          <a:bodyPr wrap="square" lIns="0" tIns="0" rIns="0" bIns="0" rtlCol="0" anchor="ctr"/>
          <a:lstStyle/>
          <a:p>
            <a:pPr marL="0" indent="0">
              <a:buNone/>
            </a:pPr>
            <a:r>
              <a:rPr lang="en-US" sz="3100" b="1" dirty="0">
                <a:solidFill>
                  <a:srgbClr val="172033"/>
                </a:solidFill>
                <a:latin typeface="Aptos Display" pitchFamily="34" charset="0"/>
                <a:ea typeface="Aptos Display" pitchFamily="34" charset="-122"/>
                <a:cs typeface="Aptos Display" pitchFamily="34" charset="-120"/>
              </a:rPr>
              <a:t>1. Evidence Gap</a:t>
            </a:r>
            <a:endParaRPr lang="en-US" sz="3100" dirty="0"/>
          </a:p>
        </p:txBody>
      </p:sp>
      <p:sp>
        <p:nvSpPr>
          <p:cNvPr id="3" name="Text 1"/>
          <p:cNvSpPr/>
          <p:nvPr/>
        </p:nvSpPr>
        <p:spPr>
          <a:xfrm>
            <a:off x="530352" y="749808"/>
            <a:ext cx="10515600" cy="292608"/>
          </a:xfrm>
          <a:prstGeom prst="rect">
            <a:avLst/>
          </a:prstGeom>
          <a:noFill/>
        </p:spPr>
        <p:txBody>
          <a:bodyPr wrap="square" lIns="0" tIns="0" rIns="0" bIns="0" rtlCol="0" anchor="ctr"/>
          <a:lstStyle/>
          <a:p>
            <a:pPr marL="0" indent="0">
              <a:buNone/>
            </a:pPr>
            <a:r>
              <a:rPr lang="en-US" sz="1450" dirty="0">
                <a:solidFill>
                  <a:srgbClr val="52616B"/>
                </a:solidFill>
              </a:rPr>
              <a:t>When there is not enough reliable evidence about a problem.</a:t>
            </a:r>
            <a:endParaRPr lang="en-US" sz="1450" dirty="0"/>
          </a:p>
        </p:txBody>
      </p:sp>
      <p:sp>
        <p:nvSpPr>
          <p:cNvPr id="4" name="Shape 2"/>
          <p:cNvSpPr/>
          <p:nvPr/>
        </p:nvSpPr>
        <p:spPr>
          <a:xfrm>
            <a:off x="502920" y="1078992"/>
            <a:ext cx="11064240" cy="0"/>
          </a:xfrm>
          <a:prstGeom prst="line">
            <a:avLst/>
          </a:prstGeom>
          <a:noFill/>
          <a:ln w="12700">
            <a:solidFill>
              <a:srgbClr val="CBD5E1"/>
            </a:solidFill>
            <a:prstDash val="solid"/>
          </a:ln>
        </p:spPr>
      </p:sp>
      <p:sp>
        <p:nvSpPr>
          <p:cNvPr id="5" name="Shape 3"/>
          <p:cNvSpPr/>
          <p:nvPr/>
        </p:nvSpPr>
        <p:spPr>
          <a:xfrm>
            <a:off x="731520" y="1463040"/>
            <a:ext cx="3657600" cy="1325880"/>
          </a:xfrm>
          <a:prstGeom prst="roundRect">
            <a:avLst>
              <a:gd name="adj" fmla="val 8276"/>
            </a:avLst>
          </a:prstGeom>
          <a:solidFill>
            <a:srgbClr val="DBEAFE"/>
          </a:solidFill>
          <a:ln w="12700">
            <a:solidFill>
              <a:srgbClr val="DBEAFE"/>
            </a:solidFill>
            <a:prstDash val="solid"/>
          </a:ln>
        </p:spPr>
      </p:sp>
      <p:sp>
        <p:nvSpPr>
          <p:cNvPr id="6" name="Text 4"/>
          <p:cNvSpPr/>
          <p:nvPr/>
        </p:nvSpPr>
        <p:spPr>
          <a:xfrm>
            <a:off x="877824" y="1600200"/>
            <a:ext cx="3364992" cy="1051560"/>
          </a:xfrm>
          <a:prstGeom prst="rect">
            <a:avLst/>
          </a:prstGeom>
          <a:noFill/>
        </p:spPr>
        <p:txBody>
          <a:bodyPr wrap="square" lIns="254" tIns="254" rIns="254" bIns="254" rtlCol="0" anchor="ctr">
            <a:normAutofit/>
          </a:bodyPr>
          <a:lstStyle/>
          <a:p>
            <a:pPr marL="0" indent="0">
              <a:buNone/>
            </a:pPr>
            <a:r>
              <a:rPr lang="en-US" sz="2000" b="1" dirty="0">
                <a:solidFill>
                  <a:srgbClr val="2563EB"/>
                </a:solidFill>
              </a:rPr>
              <a:t>Question to ask:</a:t>
            </a:r>
            <a:endParaRPr lang="en-US" sz="2000" dirty="0"/>
          </a:p>
          <a:p>
            <a:pPr marL="0" indent="0">
              <a:buNone/>
            </a:pPr>
            <a:r>
              <a:rPr lang="en-US" sz="2000" b="1" dirty="0">
                <a:solidFill>
                  <a:srgbClr val="2563EB"/>
                </a:solidFill>
              </a:rPr>
              <a:t>“What do we still not know factually?”</a:t>
            </a:r>
            <a:endParaRPr lang="en-US" sz="2000" dirty="0"/>
          </a:p>
        </p:txBody>
      </p:sp>
      <p:sp>
        <p:nvSpPr>
          <p:cNvPr id="7" name="Shape 5"/>
          <p:cNvSpPr/>
          <p:nvPr/>
        </p:nvSpPr>
        <p:spPr>
          <a:xfrm>
            <a:off x="4709160" y="1463040"/>
            <a:ext cx="6583680" cy="1325880"/>
          </a:xfrm>
          <a:prstGeom prst="roundRect">
            <a:avLst>
              <a:gd name="adj" fmla="val 8276"/>
            </a:avLst>
          </a:prstGeom>
          <a:solidFill>
            <a:srgbClr val="FFFFFF"/>
          </a:solidFill>
          <a:ln w="12700">
            <a:solidFill>
              <a:srgbClr val="CBD5E1"/>
            </a:solidFill>
            <a:prstDash val="solid"/>
          </a:ln>
        </p:spPr>
      </p:sp>
      <p:sp>
        <p:nvSpPr>
          <p:cNvPr id="8" name="Text 6"/>
          <p:cNvSpPr/>
          <p:nvPr/>
        </p:nvSpPr>
        <p:spPr>
          <a:xfrm>
            <a:off x="4855464" y="1600200"/>
            <a:ext cx="6291072" cy="1051560"/>
          </a:xfrm>
          <a:prstGeom prst="rect">
            <a:avLst/>
          </a:prstGeom>
          <a:noFill/>
        </p:spPr>
        <p:txBody>
          <a:bodyPr wrap="square" lIns="254" tIns="254" rIns="254" bIns="254" rtlCol="0" anchor="ctr">
            <a:normAutofit/>
          </a:bodyPr>
          <a:lstStyle/>
          <a:p>
            <a:pPr marL="0" indent="0">
              <a:buNone/>
            </a:pPr>
            <a:r>
              <a:rPr lang="en-US" sz="1800" dirty="0">
                <a:solidFill>
                  <a:srgbClr val="172033"/>
                </a:solidFill>
              </a:rPr>
              <a:t>Example:</a:t>
            </a:r>
            <a:endParaRPr lang="en-US" sz="1800" dirty="0"/>
          </a:p>
          <a:p>
            <a:pPr marL="0" indent="0">
              <a:buNone/>
            </a:pPr>
            <a:r>
              <a:rPr lang="en-US" sz="1800" dirty="0">
                <a:solidFill>
                  <a:srgbClr val="172033"/>
                </a:solidFill>
              </a:rPr>
              <a:t>There are claims that student unions improve political awareness, but little systematic evidence from small colleges in Assam.</a:t>
            </a:r>
            <a:endParaRPr lang="en-US" sz="1800" dirty="0"/>
          </a:p>
        </p:txBody>
      </p:sp>
      <p:sp>
        <p:nvSpPr>
          <p:cNvPr id="9" name="Shape 7"/>
          <p:cNvSpPr/>
          <p:nvPr/>
        </p:nvSpPr>
        <p:spPr>
          <a:xfrm>
            <a:off x="2606040" y="4251960"/>
            <a:ext cx="960120" cy="0"/>
          </a:xfrm>
          <a:prstGeom prst="line">
            <a:avLst/>
          </a:prstGeom>
          <a:noFill/>
          <a:ln w="25400">
            <a:solidFill>
              <a:srgbClr val="2563EB"/>
            </a:solidFill>
            <a:prstDash val="solid"/>
            <a:tailEnd type="triangle"/>
          </a:ln>
        </p:spPr>
      </p:sp>
      <p:sp>
        <p:nvSpPr>
          <p:cNvPr id="10" name="Shape 8"/>
          <p:cNvSpPr/>
          <p:nvPr/>
        </p:nvSpPr>
        <p:spPr>
          <a:xfrm>
            <a:off x="4617720" y="4251960"/>
            <a:ext cx="960120" cy="0"/>
          </a:xfrm>
          <a:prstGeom prst="line">
            <a:avLst/>
          </a:prstGeom>
          <a:noFill/>
          <a:ln w="25400">
            <a:solidFill>
              <a:srgbClr val="2563EB"/>
            </a:solidFill>
            <a:prstDash val="solid"/>
            <a:tailEnd type="triangle"/>
          </a:ln>
        </p:spPr>
      </p:sp>
      <p:sp>
        <p:nvSpPr>
          <p:cNvPr id="11" name="Shape 9"/>
          <p:cNvSpPr/>
          <p:nvPr/>
        </p:nvSpPr>
        <p:spPr>
          <a:xfrm>
            <a:off x="6629400" y="4251960"/>
            <a:ext cx="960120" cy="0"/>
          </a:xfrm>
          <a:prstGeom prst="line">
            <a:avLst/>
          </a:prstGeom>
          <a:noFill/>
          <a:ln w="25400">
            <a:solidFill>
              <a:srgbClr val="2563EB"/>
            </a:solidFill>
            <a:prstDash val="solid"/>
            <a:tailEnd type="triangle"/>
          </a:ln>
        </p:spPr>
      </p:sp>
      <p:sp>
        <p:nvSpPr>
          <p:cNvPr id="12" name="Shape 10"/>
          <p:cNvSpPr/>
          <p:nvPr/>
        </p:nvSpPr>
        <p:spPr>
          <a:xfrm>
            <a:off x="960120" y="3566160"/>
            <a:ext cx="1645920" cy="1097280"/>
          </a:xfrm>
          <a:prstGeom prst="roundRect">
            <a:avLst>
              <a:gd name="adj" fmla="val 10000"/>
            </a:avLst>
          </a:prstGeom>
          <a:solidFill>
            <a:srgbClr val="FEF3C7"/>
          </a:solidFill>
          <a:ln w="12700">
            <a:solidFill>
              <a:srgbClr val="FEF3C7"/>
            </a:solidFill>
            <a:prstDash val="solid"/>
          </a:ln>
        </p:spPr>
      </p:sp>
      <p:sp>
        <p:nvSpPr>
          <p:cNvPr id="13" name="Text 11"/>
          <p:cNvSpPr/>
          <p:nvPr/>
        </p:nvSpPr>
        <p:spPr>
          <a:xfrm>
            <a:off x="1106424" y="3703320"/>
            <a:ext cx="1353312" cy="822960"/>
          </a:xfrm>
          <a:prstGeom prst="rect">
            <a:avLst/>
          </a:prstGeom>
          <a:noFill/>
        </p:spPr>
        <p:txBody>
          <a:bodyPr wrap="square" lIns="254" tIns="254" rIns="254" bIns="254" rtlCol="0" anchor="ctr">
            <a:normAutofit/>
          </a:bodyPr>
          <a:lstStyle/>
          <a:p>
            <a:pPr marL="0" indent="0">
              <a:buNone/>
            </a:pPr>
            <a:r>
              <a:rPr lang="en-US" sz="2200" b="1" dirty="0">
                <a:solidFill>
                  <a:srgbClr val="F59E0B"/>
                </a:solidFill>
              </a:rPr>
              <a:t>Claim</a:t>
            </a:r>
            <a:endParaRPr lang="en-US" sz="2200" dirty="0"/>
          </a:p>
        </p:txBody>
      </p:sp>
      <p:sp>
        <p:nvSpPr>
          <p:cNvPr id="14" name="Shape 12"/>
          <p:cNvSpPr/>
          <p:nvPr/>
        </p:nvSpPr>
        <p:spPr>
          <a:xfrm>
            <a:off x="3566160" y="3566160"/>
            <a:ext cx="1051560" cy="1097280"/>
          </a:xfrm>
          <a:prstGeom prst="roundRect">
            <a:avLst>
              <a:gd name="adj" fmla="val 10435"/>
            </a:avLst>
          </a:prstGeom>
          <a:solidFill>
            <a:srgbClr val="FEE2E2"/>
          </a:solidFill>
          <a:ln w="12700">
            <a:solidFill>
              <a:srgbClr val="FEE2E2"/>
            </a:solidFill>
            <a:prstDash val="solid"/>
          </a:ln>
        </p:spPr>
      </p:sp>
      <p:sp>
        <p:nvSpPr>
          <p:cNvPr id="15" name="Text 13"/>
          <p:cNvSpPr/>
          <p:nvPr/>
        </p:nvSpPr>
        <p:spPr>
          <a:xfrm>
            <a:off x="3712464" y="3703320"/>
            <a:ext cx="758952" cy="822960"/>
          </a:xfrm>
          <a:prstGeom prst="rect">
            <a:avLst/>
          </a:prstGeom>
          <a:noFill/>
        </p:spPr>
        <p:txBody>
          <a:bodyPr wrap="square" lIns="254" tIns="254" rIns="254" bIns="254" rtlCol="0" anchor="ctr">
            <a:normAutofit/>
          </a:bodyPr>
          <a:lstStyle/>
          <a:p>
            <a:pPr marL="0" indent="0">
              <a:buNone/>
            </a:pPr>
            <a:r>
              <a:rPr lang="en-US" sz="1800" b="1" dirty="0">
                <a:solidFill>
                  <a:srgbClr val="DC2626"/>
                </a:solidFill>
              </a:rPr>
              <a:t>Need</a:t>
            </a:r>
            <a:endParaRPr lang="en-US" sz="1800" dirty="0"/>
          </a:p>
          <a:p>
            <a:pPr marL="0" indent="0">
              <a:buNone/>
            </a:pPr>
            <a:r>
              <a:rPr lang="en-US" sz="1800" b="1" dirty="0">
                <a:solidFill>
                  <a:srgbClr val="DC2626"/>
                </a:solidFill>
              </a:rPr>
              <a:t>Evidence</a:t>
            </a:r>
            <a:endParaRPr lang="en-US" sz="1800" dirty="0"/>
          </a:p>
        </p:txBody>
      </p:sp>
      <p:sp>
        <p:nvSpPr>
          <p:cNvPr id="16" name="Shape 14"/>
          <p:cNvSpPr/>
          <p:nvPr/>
        </p:nvSpPr>
        <p:spPr>
          <a:xfrm>
            <a:off x="5577840" y="3566160"/>
            <a:ext cx="1051560" cy="1097280"/>
          </a:xfrm>
          <a:prstGeom prst="roundRect">
            <a:avLst>
              <a:gd name="adj" fmla="val 10435"/>
            </a:avLst>
          </a:prstGeom>
          <a:solidFill>
            <a:srgbClr val="DBEAFE"/>
          </a:solidFill>
          <a:ln w="12700">
            <a:solidFill>
              <a:srgbClr val="DBEAFE"/>
            </a:solidFill>
            <a:prstDash val="solid"/>
          </a:ln>
        </p:spPr>
      </p:sp>
      <p:sp>
        <p:nvSpPr>
          <p:cNvPr id="17" name="Text 15"/>
          <p:cNvSpPr/>
          <p:nvPr/>
        </p:nvSpPr>
        <p:spPr>
          <a:xfrm>
            <a:off x="5724144" y="3703320"/>
            <a:ext cx="758952" cy="822960"/>
          </a:xfrm>
          <a:prstGeom prst="rect">
            <a:avLst/>
          </a:prstGeom>
          <a:noFill/>
        </p:spPr>
        <p:txBody>
          <a:bodyPr wrap="square" lIns="254" tIns="254" rIns="254" bIns="254" rtlCol="0" anchor="ctr">
            <a:normAutofit/>
          </a:bodyPr>
          <a:lstStyle/>
          <a:p>
            <a:pPr marL="0" indent="0">
              <a:buNone/>
            </a:pPr>
            <a:r>
              <a:rPr lang="en-US" sz="1800" b="1" dirty="0">
                <a:solidFill>
                  <a:srgbClr val="2563EB"/>
                </a:solidFill>
              </a:rPr>
              <a:t>Collect</a:t>
            </a:r>
            <a:endParaRPr lang="en-US" sz="1800" dirty="0"/>
          </a:p>
          <a:p>
            <a:pPr marL="0" indent="0">
              <a:buNone/>
            </a:pPr>
            <a:r>
              <a:rPr lang="en-US" sz="1800" b="1" dirty="0">
                <a:solidFill>
                  <a:srgbClr val="2563EB"/>
                </a:solidFill>
              </a:rPr>
              <a:t>Data</a:t>
            </a:r>
            <a:endParaRPr lang="en-US" sz="1800" dirty="0"/>
          </a:p>
        </p:txBody>
      </p:sp>
      <p:sp>
        <p:nvSpPr>
          <p:cNvPr id="18" name="Shape 16"/>
          <p:cNvSpPr/>
          <p:nvPr/>
        </p:nvSpPr>
        <p:spPr>
          <a:xfrm>
            <a:off x="7589520" y="3566160"/>
            <a:ext cx="1828800" cy="1097280"/>
          </a:xfrm>
          <a:prstGeom prst="roundRect">
            <a:avLst>
              <a:gd name="adj" fmla="val 10000"/>
            </a:avLst>
          </a:prstGeom>
          <a:solidFill>
            <a:srgbClr val="DCFCE7"/>
          </a:solidFill>
          <a:ln w="12700">
            <a:solidFill>
              <a:srgbClr val="DCFCE7"/>
            </a:solidFill>
            <a:prstDash val="solid"/>
          </a:ln>
        </p:spPr>
      </p:sp>
      <p:sp>
        <p:nvSpPr>
          <p:cNvPr id="19" name="Text 17"/>
          <p:cNvSpPr/>
          <p:nvPr/>
        </p:nvSpPr>
        <p:spPr>
          <a:xfrm>
            <a:off x="7735824" y="3703320"/>
            <a:ext cx="1536192" cy="822960"/>
          </a:xfrm>
          <a:prstGeom prst="rect">
            <a:avLst/>
          </a:prstGeom>
          <a:noFill/>
        </p:spPr>
        <p:txBody>
          <a:bodyPr wrap="square" lIns="254" tIns="254" rIns="254" bIns="254" rtlCol="0" anchor="ctr">
            <a:normAutofit/>
          </a:bodyPr>
          <a:lstStyle/>
          <a:p>
            <a:pPr marL="0" indent="0">
              <a:buNone/>
            </a:pPr>
            <a:r>
              <a:rPr lang="en-US" sz="2000" b="1" dirty="0">
                <a:solidFill>
                  <a:srgbClr val="16A34A"/>
                </a:solidFill>
              </a:rPr>
              <a:t>Clear</a:t>
            </a:r>
            <a:endParaRPr lang="en-US" sz="2000" dirty="0"/>
          </a:p>
          <a:p>
            <a:pPr marL="0" indent="0">
              <a:buNone/>
            </a:pPr>
            <a:r>
              <a:rPr lang="en-US" sz="2000" b="1" dirty="0">
                <a:solidFill>
                  <a:srgbClr val="16A34A"/>
                </a:solidFill>
              </a:rPr>
              <a:t>Finding</a:t>
            </a:r>
            <a:endParaRPr lang="en-US" sz="2000" dirty="0"/>
          </a:p>
        </p:txBody>
      </p:sp>
      <p:sp>
        <p:nvSpPr>
          <p:cNvPr id="20" name="Text 18"/>
          <p:cNvSpPr/>
          <p:nvPr/>
        </p:nvSpPr>
        <p:spPr>
          <a:xfrm>
            <a:off x="9509760" y="6492240"/>
            <a:ext cx="2057400" cy="182880"/>
          </a:xfrm>
          <a:prstGeom prst="rect">
            <a:avLst/>
          </a:prstGeom>
          <a:noFill/>
        </p:spPr>
        <p:txBody>
          <a:bodyPr wrap="square" lIns="0" tIns="0" rIns="0" bIns="0" rtlCol="0" anchor="ctr"/>
          <a:lstStyle/>
          <a:p>
            <a:pPr marL="0" indent="0" algn="r">
              <a:buNone/>
            </a:pPr>
            <a:r>
              <a:rPr lang="en-US" sz="900" dirty="0">
                <a:solidFill>
                  <a:srgbClr val="94A3B8"/>
                </a:solidFill>
              </a:rPr>
              <a:t>Research Methodology · Research Gap · 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02920" y="256032"/>
            <a:ext cx="11155680" cy="457200"/>
          </a:xfrm>
          <a:prstGeom prst="rect">
            <a:avLst/>
          </a:prstGeom>
          <a:noFill/>
        </p:spPr>
        <p:txBody>
          <a:bodyPr wrap="square" lIns="0" tIns="0" rIns="0" bIns="0" rtlCol="0" anchor="ctr"/>
          <a:lstStyle/>
          <a:p>
            <a:pPr marL="0" indent="0">
              <a:buNone/>
            </a:pPr>
            <a:r>
              <a:rPr lang="en-US" sz="3100" b="1" dirty="0">
                <a:solidFill>
                  <a:srgbClr val="172033"/>
                </a:solidFill>
                <a:latin typeface="Aptos Display" pitchFamily="34" charset="0"/>
                <a:ea typeface="Aptos Display" pitchFamily="34" charset="-122"/>
                <a:cs typeface="Aptos Display" pitchFamily="34" charset="-120"/>
              </a:rPr>
              <a:t>2. Theoretical Gap</a:t>
            </a:r>
            <a:endParaRPr lang="en-US" sz="3100" dirty="0"/>
          </a:p>
        </p:txBody>
      </p:sp>
      <p:sp>
        <p:nvSpPr>
          <p:cNvPr id="3" name="Text 1"/>
          <p:cNvSpPr/>
          <p:nvPr/>
        </p:nvSpPr>
        <p:spPr>
          <a:xfrm>
            <a:off x="530352" y="749808"/>
            <a:ext cx="10515600" cy="292608"/>
          </a:xfrm>
          <a:prstGeom prst="rect">
            <a:avLst/>
          </a:prstGeom>
          <a:noFill/>
        </p:spPr>
        <p:txBody>
          <a:bodyPr wrap="square" lIns="0" tIns="0" rIns="0" bIns="0" rtlCol="0" anchor="ctr"/>
          <a:lstStyle/>
          <a:p>
            <a:pPr marL="0" indent="0">
              <a:buNone/>
            </a:pPr>
            <a:r>
              <a:rPr lang="en-US" sz="1450" dirty="0">
                <a:solidFill>
                  <a:srgbClr val="52616B"/>
                </a:solidFill>
              </a:rPr>
              <a:t>When a theory has not been applied, tested, or compared in a particular case.</a:t>
            </a:r>
            <a:endParaRPr lang="en-US" sz="1450" dirty="0"/>
          </a:p>
        </p:txBody>
      </p:sp>
      <p:sp>
        <p:nvSpPr>
          <p:cNvPr id="4" name="Shape 2"/>
          <p:cNvSpPr/>
          <p:nvPr/>
        </p:nvSpPr>
        <p:spPr>
          <a:xfrm>
            <a:off x="502920" y="1078992"/>
            <a:ext cx="11064240" cy="0"/>
          </a:xfrm>
          <a:prstGeom prst="line">
            <a:avLst/>
          </a:prstGeom>
          <a:noFill/>
          <a:ln w="12700">
            <a:solidFill>
              <a:srgbClr val="CBD5E1"/>
            </a:solidFill>
            <a:prstDash val="solid"/>
          </a:ln>
        </p:spPr>
      </p:sp>
      <p:sp>
        <p:nvSpPr>
          <p:cNvPr id="5" name="Shape 3"/>
          <p:cNvSpPr/>
          <p:nvPr/>
        </p:nvSpPr>
        <p:spPr>
          <a:xfrm>
            <a:off x="731520" y="1417320"/>
            <a:ext cx="3749040" cy="1371600"/>
          </a:xfrm>
          <a:prstGeom prst="roundRect">
            <a:avLst>
              <a:gd name="adj" fmla="val 8000"/>
            </a:avLst>
          </a:prstGeom>
          <a:solidFill>
            <a:srgbClr val="EDE9FE"/>
          </a:solidFill>
          <a:ln w="12700">
            <a:solidFill>
              <a:srgbClr val="EDE9FE"/>
            </a:solidFill>
            <a:prstDash val="solid"/>
          </a:ln>
        </p:spPr>
      </p:sp>
      <p:sp>
        <p:nvSpPr>
          <p:cNvPr id="6" name="Text 4"/>
          <p:cNvSpPr/>
          <p:nvPr/>
        </p:nvSpPr>
        <p:spPr>
          <a:xfrm>
            <a:off x="877824" y="1554480"/>
            <a:ext cx="3456432" cy="1097280"/>
          </a:xfrm>
          <a:prstGeom prst="rect">
            <a:avLst/>
          </a:prstGeom>
          <a:noFill/>
        </p:spPr>
        <p:txBody>
          <a:bodyPr wrap="square" lIns="254" tIns="254" rIns="254" bIns="254" rtlCol="0" anchor="ctr">
            <a:normAutofit/>
          </a:bodyPr>
          <a:lstStyle/>
          <a:p>
            <a:pPr marL="0" indent="0">
              <a:buNone/>
            </a:pPr>
            <a:r>
              <a:rPr lang="en-US" sz="2000" b="1" dirty="0">
                <a:solidFill>
                  <a:srgbClr val="7C3AED"/>
                </a:solidFill>
              </a:rPr>
              <a:t>Question to ask:</a:t>
            </a:r>
            <a:endParaRPr lang="en-US" sz="2000" dirty="0"/>
          </a:p>
          <a:p>
            <a:pPr marL="0" indent="0">
              <a:buNone/>
            </a:pPr>
            <a:r>
              <a:rPr lang="en-US" sz="2000" b="1" dirty="0">
                <a:solidFill>
                  <a:srgbClr val="7C3AED"/>
                </a:solidFill>
              </a:rPr>
              <a:t>“Which theory can explain this problem better?”</a:t>
            </a:r>
            <a:endParaRPr lang="en-US" sz="2000" dirty="0"/>
          </a:p>
        </p:txBody>
      </p:sp>
      <p:sp>
        <p:nvSpPr>
          <p:cNvPr id="7" name="Text 5"/>
          <p:cNvSpPr/>
          <p:nvPr/>
        </p:nvSpPr>
        <p:spPr>
          <a:xfrm>
            <a:off x="4800600" y="1572768"/>
            <a:ext cx="6309360" cy="320040"/>
          </a:xfrm>
          <a:prstGeom prst="rect">
            <a:avLst/>
          </a:prstGeom>
          <a:noFill/>
        </p:spPr>
        <p:txBody>
          <a:bodyPr wrap="square" lIns="0" tIns="0" rIns="0" bIns="0" rtlCol="0" anchor="ctr"/>
          <a:lstStyle/>
          <a:p>
            <a:pPr marL="0" indent="0">
              <a:buNone/>
            </a:pPr>
            <a:r>
              <a:rPr lang="en-US" sz="2000" b="1" dirty="0">
                <a:solidFill>
                  <a:srgbClr val="172033"/>
                </a:solidFill>
              </a:rPr>
              <a:t>Example topic: </a:t>
            </a:r>
            <a:r>
              <a:rPr lang="en-IN" altLang="en-US" sz="2000" b="1" dirty="0">
                <a:solidFill>
                  <a:srgbClr val="172033"/>
                </a:solidFill>
              </a:rPr>
              <a:t>Youth electoral participation</a:t>
            </a:r>
            <a:endParaRPr lang="en-IN" altLang="en-US" sz="2000" b="1" dirty="0">
              <a:solidFill>
                <a:srgbClr val="172033"/>
              </a:solidFill>
            </a:endParaRPr>
          </a:p>
        </p:txBody>
      </p:sp>
      <p:sp>
        <p:nvSpPr>
          <p:cNvPr id="8" name="Text 6"/>
          <p:cNvSpPr/>
          <p:nvPr/>
        </p:nvSpPr>
        <p:spPr>
          <a:xfrm>
            <a:off x="4800600" y="2103120"/>
            <a:ext cx="6035040" cy="1188720"/>
          </a:xfrm>
          <a:prstGeom prst="rect">
            <a:avLst/>
          </a:prstGeom>
          <a:noFill/>
        </p:spPr>
        <p:txBody>
          <a:bodyPr wrap="square" lIns="0" tIns="0" rIns="0" bIns="0" rtlCol="0" anchor="ctr">
            <a:normAutofit fontScale="70000"/>
          </a:bodyPr>
          <a:lstStyle/>
          <a:p>
            <a:pPr marL="0" indent="0">
              <a:buNone/>
            </a:pPr>
            <a:r>
              <a:rPr lang="en-US" sz="1900" dirty="0">
                <a:solidFill>
                  <a:srgbClr val="172033"/>
                </a:solidFill>
              </a:rPr>
              <a:t>Gap: </a:t>
            </a:r>
            <a:r>
              <a:rPr lang="en-US" altLang="en-US" sz="1900" dirty="0">
                <a:solidFill>
                  <a:srgbClr val="172033"/>
                </a:solidFill>
              </a:rPr>
              <a:t>Many studies explain low voter turnout among young people through Political Socialisation Theory, which focuses on family, education, and early political learning. However, fewer studies examine whether Rational Choice Theory, which emphasises perceived costs and benefits of voting, provides a better explanation for youth electoral participation</a:t>
            </a:r>
            <a:r>
              <a:rPr lang="en-US" sz="1900" dirty="0">
                <a:solidFill>
                  <a:srgbClr val="172033"/>
                </a:solidFill>
              </a:rPr>
              <a:t>.</a:t>
            </a:r>
            <a:endParaRPr lang="en-US" sz="1900" dirty="0"/>
          </a:p>
        </p:txBody>
      </p:sp>
      <p:sp>
        <p:nvSpPr>
          <p:cNvPr id="9" name="Shape 7"/>
          <p:cNvSpPr/>
          <p:nvPr/>
        </p:nvSpPr>
        <p:spPr>
          <a:xfrm>
            <a:off x="2743200" y="4663440"/>
            <a:ext cx="1188720" cy="0"/>
          </a:xfrm>
          <a:prstGeom prst="line">
            <a:avLst/>
          </a:prstGeom>
          <a:noFill/>
          <a:ln w="25400">
            <a:solidFill>
              <a:srgbClr val="7C3AED"/>
            </a:solidFill>
            <a:prstDash val="solid"/>
            <a:tailEnd type="triangle"/>
          </a:ln>
        </p:spPr>
      </p:sp>
      <p:sp>
        <p:nvSpPr>
          <p:cNvPr id="10" name="Shape 8"/>
          <p:cNvSpPr/>
          <p:nvPr/>
        </p:nvSpPr>
        <p:spPr>
          <a:xfrm>
            <a:off x="5486400" y="4663440"/>
            <a:ext cx="1188720" cy="0"/>
          </a:xfrm>
          <a:prstGeom prst="line">
            <a:avLst/>
          </a:prstGeom>
          <a:noFill/>
          <a:ln w="25400">
            <a:solidFill>
              <a:srgbClr val="7C3AED"/>
            </a:solidFill>
            <a:prstDash val="solid"/>
            <a:tailEnd type="triangle"/>
          </a:ln>
        </p:spPr>
      </p:sp>
      <p:sp>
        <p:nvSpPr>
          <p:cNvPr id="11" name="Shape 9"/>
          <p:cNvSpPr/>
          <p:nvPr/>
        </p:nvSpPr>
        <p:spPr>
          <a:xfrm>
            <a:off x="914400" y="3977640"/>
            <a:ext cx="1828800" cy="1188720"/>
          </a:xfrm>
          <a:prstGeom prst="roundRect">
            <a:avLst>
              <a:gd name="adj" fmla="val 9231"/>
            </a:avLst>
          </a:prstGeom>
          <a:solidFill>
            <a:srgbClr val="EDE9FE"/>
          </a:solidFill>
          <a:ln w="12700">
            <a:solidFill>
              <a:srgbClr val="EDE9FE"/>
            </a:solidFill>
            <a:prstDash val="solid"/>
          </a:ln>
        </p:spPr>
      </p:sp>
      <p:sp>
        <p:nvSpPr>
          <p:cNvPr id="12" name="Text 10"/>
          <p:cNvSpPr/>
          <p:nvPr/>
        </p:nvSpPr>
        <p:spPr>
          <a:xfrm>
            <a:off x="1060704" y="4114800"/>
            <a:ext cx="1536192" cy="914400"/>
          </a:xfrm>
          <a:prstGeom prst="rect">
            <a:avLst/>
          </a:prstGeom>
          <a:noFill/>
        </p:spPr>
        <p:txBody>
          <a:bodyPr wrap="square" lIns="254" tIns="254" rIns="254" bIns="254" rtlCol="0" anchor="ctr">
            <a:normAutofit/>
          </a:bodyPr>
          <a:lstStyle/>
          <a:p>
            <a:pPr marL="0" indent="0">
              <a:buNone/>
            </a:pPr>
            <a:r>
              <a:rPr lang="en-US" sz="1900" b="1" dirty="0">
                <a:solidFill>
                  <a:srgbClr val="7C3AED"/>
                </a:solidFill>
              </a:rPr>
              <a:t>Theory A</a:t>
            </a:r>
            <a:endParaRPr lang="en-US" sz="1900" dirty="0"/>
          </a:p>
          <a:p>
            <a:pPr marL="0" indent="0">
              <a:buNone/>
            </a:pPr>
            <a:r>
              <a:rPr lang="en-US" sz="1900" b="1" dirty="0">
                <a:solidFill>
                  <a:srgbClr val="7C3AED"/>
                </a:solidFill>
              </a:rPr>
              <a:t>Resources</a:t>
            </a:r>
            <a:endParaRPr lang="en-US" sz="1900" dirty="0"/>
          </a:p>
        </p:txBody>
      </p:sp>
      <p:sp>
        <p:nvSpPr>
          <p:cNvPr id="13" name="Shape 11"/>
          <p:cNvSpPr/>
          <p:nvPr/>
        </p:nvSpPr>
        <p:spPr>
          <a:xfrm>
            <a:off x="3931920" y="3977640"/>
            <a:ext cx="1554480" cy="1188720"/>
          </a:xfrm>
          <a:prstGeom prst="roundRect">
            <a:avLst>
              <a:gd name="adj" fmla="val 9231"/>
            </a:avLst>
          </a:prstGeom>
          <a:solidFill>
            <a:srgbClr val="FFFFFF"/>
          </a:solidFill>
          <a:ln w="12700">
            <a:solidFill>
              <a:srgbClr val="CBD5E1"/>
            </a:solidFill>
            <a:prstDash val="solid"/>
          </a:ln>
        </p:spPr>
      </p:sp>
      <p:sp>
        <p:nvSpPr>
          <p:cNvPr id="14" name="Text 12"/>
          <p:cNvSpPr/>
          <p:nvPr/>
        </p:nvSpPr>
        <p:spPr>
          <a:xfrm>
            <a:off x="4078224" y="4114800"/>
            <a:ext cx="1261872" cy="914400"/>
          </a:xfrm>
          <a:prstGeom prst="rect">
            <a:avLst/>
          </a:prstGeom>
          <a:noFill/>
        </p:spPr>
        <p:txBody>
          <a:bodyPr wrap="square" lIns="254" tIns="254" rIns="254" bIns="254" rtlCol="0" anchor="ctr">
            <a:normAutofit/>
          </a:bodyPr>
          <a:lstStyle/>
          <a:p>
            <a:pPr marL="0" indent="0">
              <a:buNone/>
            </a:pPr>
            <a:r>
              <a:rPr lang="en-US" sz="1900" b="1" dirty="0">
                <a:solidFill>
                  <a:srgbClr val="172033"/>
                </a:solidFill>
              </a:rPr>
              <a:t>Same</a:t>
            </a:r>
            <a:endParaRPr lang="en-US" sz="1900" dirty="0"/>
          </a:p>
          <a:p>
            <a:pPr marL="0" indent="0">
              <a:buNone/>
            </a:pPr>
            <a:r>
              <a:rPr lang="en-US" sz="1900" b="1" dirty="0">
                <a:solidFill>
                  <a:srgbClr val="172033"/>
                </a:solidFill>
              </a:rPr>
              <a:t>Case</a:t>
            </a:r>
            <a:endParaRPr lang="en-US" sz="1900" dirty="0"/>
          </a:p>
        </p:txBody>
      </p:sp>
      <p:sp>
        <p:nvSpPr>
          <p:cNvPr id="15" name="Shape 13"/>
          <p:cNvSpPr/>
          <p:nvPr/>
        </p:nvSpPr>
        <p:spPr>
          <a:xfrm>
            <a:off x="6675120" y="3977640"/>
            <a:ext cx="1828800" cy="1188720"/>
          </a:xfrm>
          <a:prstGeom prst="roundRect">
            <a:avLst>
              <a:gd name="adj" fmla="val 9231"/>
            </a:avLst>
          </a:prstGeom>
          <a:solidFill>
            <a:srgbClr val="DBEAFE"/>
          </a:solidFill>
          <a:ln w="12700">
            <a:solidFill>
              <a:srgbClr val="DBEAFE"/>
            </a:solidFill>
            <a:prstDash val="solid"/>
          </a:ln>
        </p:spPr>
      </p:sp>
      <p:sp>
        <p:nvSpPr>
          <p:cNvPr id="16" name="Text 14"/>
          <p:cNvSpPr/>
          <p:nvPr/>
        </p:nvSpPr>
        <p:spPr>
          <a:xfrm>
            <a:off x="6821424" y="4114800"/>
            <a:ext cx="1536192" cy="914400"/>
          </a:xfrm>
          <a:prstGeom prst="rect">
            <a:avLst/>
          </a:prstGeom>
          <a:noFill/>
        </p:spPr>
        <p:txBody>
          <a:bodyPr wrap="square" lIns="254" tIns="254" rIns="254" bIns="254" rtlCol="0" anchor="ctr">
            <a:normAutofit/>
          </a:bodyPr>
          <a:lstStyle/>
          <a:p>
            <a:pPr marL="0" indent="0">
              <a:buNone/>
            </a:pPr>
            <a:r>
              <a:rPr lang="en-US" sz="1900" b="1" dirty="0">
                <a:solidFill>
                  <a:srgbClr val="2563EB"/>
                </a:solidFill>
              </a:rPr>
              <a:t>Theory B</a:t>
            </a:r>
            <a:endParaRPr lang="en-US" sz="1900" dirty="0"/>
          </a:p>
          <a:p>
            <a:pPr marL="0" indent="0">
              <a:buNone/>
            </a:pPr>
            <a:r>
              <a:rPr lang="en-US" sz="1900" b="1" dirty="0">
                <a:solidFill>
                  <a:srgbClr val="2563EB"/>
                </a:solidFill>
              </a:rPr>
              <a:t>Framing</a:t>
            </a:r>
            <a:endParaRPr lang="en-US" sz="1900" dirty="0"/>
          </a:p>
        </p:txBody>
      </p:sp>
      <p:sp>
        <p:nvSpPr>
          <p:cNvPr id="17" name="Text 15"/>
          <p:cNvSpPr/>
          <p:nvPr/>
        </p:nvSpPr>
        <p:spPr>
          <a:xfrm>
            <a:off x="9509760" y="6492240"/>
            <a:ext cx="2057400" cy="182880"/>
          </a:xfrm>
          <a:prstGeom prst="rect">
            <a:avLst/>
          </a:prstGeom>
          <a:noFill/>
        </p:spPr>
        <p:txBody>
          <a:bodyPr wrap="square" lIns="0" tIns="0" rIns="0" bIns="0" rtlCol="0" anchor="ctr"/>
          <a:lstStyle/>
          <a:p>
            <a:pPr marL="0" indent="0" algn="r">
              <a:buNone/>
            </a:pPr>
            <a:r>
              <a:rPr lang="en-US" sz="900" dirty="0">
                <a:solidFill>
                  <a:srgbClr val="94A3B8"/>
                </a:solidFill>
              </a:rPr>
              <a:t>Research Methodology · Research Gap · 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02920" y="256032"/>
            <a:ext cx="11155680" cy="457200"/>
          </a:xfrm>
          <a:prstGeom prst="rect">
            <a:avLst/>
          </a:prstGeom>
          <a:noFill/>
        </p:spPr>
        <p:txBody>
          <a:bodyPr wrap="square" lIns="0" tIns="0" rIns="0" bIns="0" rtlCol="0" anchor="ctr"/>
          <a:lstStyle/>
          <a:p>
            <a:pPr marL="0" indent="0">
              <a:buNone/>
            </a:pPr>
            <a:r>
              <a:rPr lang="en-US" sz="3100" b="1" dirty="0">
                <a:solidFill>
                  <a:srgbClr val="172033"/>
                </a:solidFill>
                <a:latin typeface="Aptos Display" pitchFamily="34" charset="0"/>
                <a:ea typeface="Aptos Display" pitchFamily="34" charset="-122"/>
                <a:cs typeface="Aptos Display" pitchFamily="34" charset="-120"/>
              </a:rPr>
              <a:t>3. Methodological Gap</a:t>
            </a:r>
            <a:endParaRPr lang="en-US" sz="3100" dirty="0"/>
          </a:p>
        </p:txBody>
      </p:sp>
      <p:sp>
        <p:nvSpPr>
          <p:cNvPr id="3" name="Text 1"/>
          <p:cNvSpPr/>
          <p:nvPr/>
        </p:nvSpPr>
        <p:spPr>
          <a:xfrm>
            <a:off x="530352" y="749808"/>
            <a:ext cx="10515600" cy="292608"/>
          </a:xfrm>
          <a:prstGeom prst="rect">
            <a:avLst/>
          </a:prstGeom>
          <a:noFill/>
        </p:spPr>
        <p:txBody>
          <a:bodyPr wrap="square" lIns="0" tIns="0" rIns="0" bIns="0" rtlCol="0" anchor="ctr"/>
          <a:lstStyle/>
          <a:p>
            <a:pPr marL="0" indent="0">
              <a:buNone/>
            </a:pPr>
            <a:r>
              <a:rPr lang="en-US" sz="1450" dirty="0">
                <a:solidFill>
                  <a:srgbClr val="52616B"/>
                </a:solidFill>
              </a:rPr>
              <a:t>When another method can give deeper insight.</a:t>
            </a:r>
            <a:endParaRPr lang="en-US" sz="1450" dirty="0"/>
          </a:p>
        </p:txBody>
      </p:sp>
      <p:sp>
        <p:nvSpPr>
          <p:cNvPr id="4" name="Shape 2"/>
          <p:cNvSpPr/>
          <p:nvPr/>
        </p:nvSpPr>
        <p:spPr>
          <a:xfrm>
            <a:off x="502920" y="1078992"/>
            <a:ext cx="11064240" cy="0"/>
          </a:xfrm>
          <a:prstGeom prst="line">
            <a:avLst/>
          </a:prstGeom>
          <a:noFill/>
          <a:ln w="12700">
            <a:solidFill>
              <a:srgbClr val="CBD5E1"/>
            </a:solidFill>
            <a:prstDash val="solid"/>
          </a:ln>
        </p:spPr>
      </p:sp>
      <p:sp>
        <p:nvSpPr>
          <p:cNvPr id="5" name="Shape 3"/>
          <p:cNvSpPr/>
          <p:nvPr/>
        </p:nvSpPr>
        <p:spPr>
          <a:xfrm>
            <a:off x="731520" y="1417320"/>
            <a:ext cx="4114800" cy="1417320"/>
          </a:xfrm>
          <a:prstGeom prst="roundRect">
            <a:avLst>
              <a:gd name="adj" fmla="val 7742"/>
            </a:avLst>
          </a:prstGeom>
          <a:solidFill>
            <a:srgbClr val="FEF3C7"/>
          </a:solidFill>
          <a:ln w="12700">
            <a:solidFill>
              <a:srgbClr val="FEF3C7"/>
            </a:solidFill>
            <a:prstDash val="solid"/>
          </a:ln>
        </p:spPr>
      </p:sp>
      <p:sp>
        <p:nvSpPr>
          <p:cNvPr id="6" name="Text 4"/>
          <p:cNvSpPr/>
          <p:nvPr/>
        </p:nvSpPr>
        <p:spPr>
          <a:xfrm>
            <a:off x="877824" y="1554480"/>
            <a:ext cx="3822192" cy="1143000"/>
          </a:xfrm>
          <a:prstGeom prst="rect">
            <a:avLst/>
          </a:prstGeom>
          <a:noFill/>
        </p:spPr>
        <p:txBody>
          <a:bodyPr wrap="square" lIns="254" tIns="254" rIns="254" bIns="254" rtlCol="0" anchor="ctr">
            <a:normAutofit/>
          </a:bodyPr>
          <a:lstStyle/>
          <a:p>
            <a:pPr marL="0" indent="0">
              <a:buNone/>
            </a:pPr>
            <a:r>
              <a:rPr lang="en-US" sz="1900" b="1" dirty="0">
                <a:solidFill>
                  <a:srgbClr val="F59E0B"/>
                </a:solidFill>
              </a:rPr>
              <a:t>Question to ask:</a:t>
            </a:r>
            <a:endParaRPr lang="en-US" sz="1900" dirty="0"/>
          </a:p>
          <a:p>
            <a:pPr marL="0" indent="0">
              <a:buNone/>
            </a:pPr>
            <a:r>
              <a:rPr lang="en-US" sz="1900" b="1" dirty="0">
                <a:solidFill>
                  <a:srgbClr val="F59E0B"/>
                </a:solidFill>
              </a:rPr>
              <a:t>“How have scholars studied it, and what method is missing?”</a:t>
            </a:r>
            <a:endParaRPr lang="en-US" sz="1900" dirty="0"/>
          </a:p>
        </p:txBody>
      </p:sp>
      <p:sp>
        <p:nvSpPr>
          <p:cNvPr id="7" name="Shape 5"/>
          <p:cNvSpPr/>
          <p:nvPr/>
        </p:nvSpPr>
        <p:spPr>
          <a:xfrm>
            <a:off x="5166360" y="1417320"/>
            <a:ext cx="6035040" cy="1417320"/>
          </a:xfrm>
          <a:prstGeom prst="roundRect">
            <a:avLst>
              <a:gd name="adj" fmla="val 7742"/>
            </a:avLst>
          </a:prstGeom>
          <a:solidFill>
            <a:srgbClr val="FFFFFF"/>
          </a:solidFill>
          <a:ln w="12700">
            <a:solidFill>
              <a:srgbClr val="CBD5E1"/>
            </a:solidFill>
            <a:prstDash val="solid"/>
          </a:ln>
        </p:spPr>
      </p:sp>
      <p:sp>
        <p:nvSpPr>
          <p:cNvPr id="8" name="Text 6"/>
          <p:cNvSpPr/>
          <p:nvPr/>
        </p:nvSpPr>
        <p:spPr>
          <a:xfrm>
            <a:off x="5312664" y="1554480"/>
            <a:ext cx="5742432" cy="1143000"/>
          </a:xfrm>
          <a:prstGeom prst="rect">
            <a:avLst/>
          </a:prstGeom>
          <a:noFill/>
        </p:spPr>
        <p:txBody>
          <a:bodyPr wrap="square" lIns="254" tIns="254" rIns="254" bIns="254" rtlCol="0" anchor="ctr">
            <a:normAutofit/>
          </a:bodyPr>
          <a:lstStyle/>
          <a:p>
            <a:pPr marL="0" indent="0">
              <a:buNone/>
            </a:pPr>
            <a:r>
              <a:rPr lang="en-US" sz="1800" dirty="0">
                <a:solidFill>
                  <a:srgbClr val="172033"/>
                </a:solidFill>
              </a:rPr>
              <a:t>Example:</a:t>
            </a:r>
            <a:endParaRPr lang="en-US" sz="1800" dirty="0"/>
          </a:p>
          <a:p>
            <a:pPr marL="0" indent="0">
              <a:buNone/>
            </a:pPr>
            <a:r>
              <a:rPr lang="en-US" sz="1800" dirty="0">
                <a:solidFill>
                  <a:srgbClr val="172033"/>
                </a:solidFill>
              </a:rPr>
              <a:t>Most studies on online political participation use surveys. A methodological gap may be to add interviews or content analysis to understand meanings behind online posts.</a:t>
            </a:r>
            <a:endParaRPr lang="en-US" sz="1800" dirty="0"/>
          </a:p>
        </p:txBody>
      </p:sp>
      <p:sp>
        <p:nvSpPr>
          <p:cNvPr id="9" name="Shape 7"/>
          <p:cNvSpPr/>
          <p:nvPr/>
        </p:nvSpPr>
        <p:spPr>
          <a:xfrm>
            <a:off x="2880360" y="4434840"/>
            <a:ext cx="1417320" cy="0"/>
          </a:xfrm>
          <a:prstGeom prst="line">
            <a:avLst/>
          </a:prstGeom>
          <a:noFill/>
          <a:ln w="25400">
            <a:solidFill>
              <a:srgbClr val="F59E0B"/>
            </a:solidFill>
            <a:prstDash val="solid"/>
            <a:tailEnd type="triangle"/>
          </a:ln>
        </p:spPr>
      </p:sp>
      <p:sp>
        <p:nvSpPr>
          <p:cNvPr id="10" name="Shape 8"/>
          <p:cNvSpPr/>
          <p:nvPr/>
        </p:nvSpPr>
        <p:spPr>
          <a:xfrm>
            <a:off x="6446520" y="4434840"/>
            <a:ext cx="1417320" cy="0"/>
          </a:xfrm>
          <a:prstGeom prst="line">
            <a:avLst/>
          </a:prstGeom>
          <a:noFill/>
          <a:ln w="25400">
            <a:solidFill>
              <a:srgbClr val="F59E0B"/>
            </a:solidFill>
            <a:prstDash val="solid"/>
            <a:tailEnd type="triangle"/>
          </a:ln>
        </p:spPr>
      </p:sp>
      <p:sp>
        <p:nvSpPr>
          <p:cNvPr id="11" name="Shape 9"/>
          <p:cNvSpPr/>
          <p:nvPr/>
        </p:nvSpPr>
        <p:spPr>
          <a:xfrm>
            <a:off x="914400" y="3749040"/>
            <a:ext cx="1965960" cy="1325880"/>
          </a:xfrm>
          <a:prstGeom prst="roundRect">
            <a:avLst>
              <a:gd name="adj" fmla="val 8276"/>
            </a:avLst>
          </a:prstGeom>
          <a:solidFill>
            <a:srgbClr val="DBEAFE"/>
          </a:solidFill>
          <a:ln w="12700">
            <a:solidFill>
              <a:srgbClr val="DBEAFE"/>
            </a:solidFill>
            <a:prstDash val="solid"/>
          </a:ln>
        </p:spPr>
      </p:sp>
      <p:sp>
        <p:nvSpPr>
          <p:cNvPr id="12" name="Text 10"/>
          <p:cNvSpPr/>
          <p:nvPr/>
        </p:nvSpPr>
        <p:spPr>
          <a:xfrm>
            <a:off x="1060704" y="3886200"/>
            <a:ext cx="1673352" cy="1051560"/>
          </a:xfrm>
          <a:prstGeom prst="rect">
            <a:avLst/>
          </a:prstGeom>
          <a:noFill/>
        </p:spPr>
        <p:txBody>
          <a:bodyPr wrap="square" lIns="254" tIns="254" rIns="254" bIns="254" rtlCol="0" anchor="ctr">
            <a:normAutofit/>
          </a:bodyPr>
          <a:lstStyle/>
          <a:p>
            <a:pPr marL="0" indent="0">
              <a:buNone/>
            </a:pPr>
            <a:r>
              <a:rPr lang="en-US" sz="1900" b="1" dirty="0">
                <a:solidFill>
                  <a:srgbClr val="2563EB"/>
                </a:solidFill>
              </a:rPr>
              <a:t>Survey says</a:t>
            </a:r>
            <a:endParaRPr lang="en-US" sz="1900" dirty="0"/>
          </a:p>
          <a:p>
            <a:pPr marL="0" indent="0">
              <a:buNone/>
            </a:pPr>
            <a:r>
              <a:rPr lang="en-US" sz="1900" b="1" dirty="0">
                <a:solidFill>
                  <a:srgbClr val="2563EB"/>
                </a:solidFill>
              </a:rPr>
              <a:t>“How many?”</a:t>
            </a:r>
            <a:endParaRPr lang="en-US" sz="1900" dirty="0"/>
          </a:p>
        </p:txBody>
      </p:sp>
      <p:sp>
        <p:nvSpPr>
          <p:cNvPr id="13" name="Shape 11"/>
          <p:cNvSpPr/>
          <p:nvPr/>
        </p:nvSpPr>
        <p:spPr>
          <a:xfrm>
            <a:off x="4297680" y="3749040"/>
            <a:ext cx="2148840" cy="1325880"/>
          </a:xfrm>
          <a:prstGeom prst="roundRect">
            <a:avLst>
              <a:gd name="adj" fmla="val 8276"/>
            </a:avLst>
          </a:prstGeom>
          <a:solidFill>
            <a:srgbClr val="DCFCE7"/>
          </a:solidFill>
          <a:ln w="12700">
            <a:solidFill>
              <a:srgbClr val="DCFCE7"/>
            </a:solidFill>
            <a:prstDash val="solid"/>
          </a:ln>
        </p:spPr>
      </p:sp>
      <p:sp>
        <p:nvSpPr>
          <p:cNvPr id="14" name="Text 12"/>
          <p:cNvSpPr/>
          <p:nvPr/>
        </p:nvSpPr>
        <p:spPr>
          <a:xfrm>
            <a:off x="4443984" y="3886200"/>
            <a:ext cx="1856232" cy="1051560"/>
          </a:xfrm>
          <a:prstGeom prst="rect">
            <a:avLst/>
          </a:prstGeom>
          <a:noFill/>
        </p:spPr>
        <p:txBody>
          <a:bodyPr wrap="square" lIns="254" tIns="254" rIns="254" bIns="254" rtlCol="0" anchor="ctr">
            <a:normAutofit/>
          </a:bodyPr>
          <a:lstStyle/>
          <a:p>
            <a:pPr marL="0" indent="0">
              <a:buNone/>
            </a:pPr>
            <a:r>
              <a:rPr lang="en-US" sz="1900" b="1" dirty="0">
                <a:solidFill>
                  <a:srgbClr val="16A34A"/>
                </a:solidFill>
              </a:rPr>
              <a:t>Interview asks</a:t>
            </a:r>
            <a:endParaRPr lang="en-US" sz="1900" dirty="0"/>
          </a:p>
          <a:p>
            <a:pPr marL="0" indent="0">
              <a:buNone/>
            </a:pPr>
            <a:r>
              <a:rPr lang="en-US" sz="1900" b="1" dirty="0">
                <a:solidFill>
                  <a:srgbClr val="16A34A"/>
                </a:solidFill>
              </a:rPr>
              <a:t>“Why?”</a:t>
            </a:r>
            <a:endParaRPr lang="en-US" sz="1900" dirty="0"/>
          </a:p>
        </p:txBody>
      </p:sp>
      <p:sp>
        <p:nvSpPr>
          <p:cNvPr id="15" name="Shape 13"/>
          <p:cNvSpPr/>
          <p:nvPr/>
        </p:nvSpPr>
        <p:spPr>
          <a:xfrm>
            <a:off x="7863840" y="3749040"/>
            <a:ext cx="2423160" cy="1325880"/>
          </a:xfrm>
          <a:prstGeom prst="roundRect">
            <a:avLst>
              <a:gd name="adj" fmla="val 8276"/>
            </a:avLst>
          </a:prstGeom>
          <a:solidFill>
            <a:srgbClr val="EDE9FE"/>
          </a:solidFill>
          <a:ln w="12700">
            <a:solidFill>
              <a:srgbClr val="EDE9FE"/>
            </a:solidFill>
            <a:prstDash val="solid"/>
          </a:ln>
        </p:spPr>
      </p:sp>
      <p:sp>
        <p:nvSpPr>
          <p:cNvPr id="16" name="Text 14"/>
          <p:cNvSpPr/>
          <p:nvPr/>
        </p:nvSpPr>
        <p:spPr>
          <a:xfrm>
            <a:off x="8010144" y="3886200"/>
            <a:ext cx="2130552" cy="1051560"/>
          </a:xfrm>
          <a:prstGeom prst="rect">
            <a:avLst/>
          </a:prstGeom>
          <a:noFill/>
        </p:spPr>
        <p:txBody>
          <a:bodyPr wrap="square" lIns="254" tIns="254" rIns="254" bIns="254" rtlCol="0" anchor="ctr">
            <a:normAutofit/>
          </a:bodyPr>
          <a:lstStyle/>
          <a:p>
            <a:pPr marL="0" indent="0">
              <a:buNone/>
            </a:pPr>
            <a:r>
              <a:rPr lang="en-US" sz="1800" b="1" dirty="0">
                <a:solidFill>
                  <a:srgbClr val="7C3AED"/>
                </a:solidFill>
              </a:rPr>
              <a:t>Content analysis asks</a:t>
            </a:r>
            <a:endParaRPr lang="en-US" sz="1800" dirty="0"/>
          </a:p>
          <a:p>
            <a:pPr marL="0" indent="0">
              <a:buNone/>
            </a:pPr>
            <a:r>
              <a:rPr lang="en-US" sz="1800" b="1" dirty="0">
                <a:solidFill>
                  <a:srgbClr val="7C3AED"/>
                </a:solidFill>
              </a:rPr>
              <a:t>“What is said?”</a:t>
            </a:r>
            <a:endParaRPr lang="en-US" sz="1800" dirty="0"/>
          </a:p>
        </p:txBody>
      </p:sp>
      <p:sp>
        <p:nvSpPr>
          <p:cNvPr id="17" name="Text 15"/>
          <p:cNvSpPr/>
          <p:nvPr/>
        </p:nvSpPr>
        <p:spPr>
          <a:xfrm>
            <a:off x="9509760" y="6492240"/>
            <a:ext cx="2057400" cy="182880"/>
          </a:xfrm>
          <a:prstGeom prst="rect">
            <a:avLst/>
          </a:prstGeom>
          <a:noFill/>
        </p:spPr>
        <p:txBody>
          <a:bodyPr wrap="square" lIns="0" tIns="0" rIns="0" bIns="0" rtlCol="0" anchor="ctr"/>
          <a:lstStyle/>
          <a:p>
            <a:pPr marL="0" indent="0" algn="r">
              <a:buNone/>
            </a:pPr>
            <a:r>
              <a:rPr lang="en-US" sz="900" dirty="0">
                <a:solidFill>
                  <a:srgbClr val="94A3B8"/>
                </a:solidFill>
              </a:rPr>
              <a:t>Research Methodology · Research Gap · 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6839</Words>
  <Application>WPS Presentation</Application>
  <PresentationFormat>On-screen Show (16:9)</PresentationFormat>
  <Paragraphs>349</Paragraphs>
  <Slides>16</Slides>
  <Notes>17</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16</vt:i4>
      </vt:variant>
    </vt:vector>
  </HeadingPairs>
  <TitlesOfParts>
    <vt:vector size="28" baseType="lpstr">
      <vt:lpstr>Arial</vt:lpstr>
      <vt:lpstr>SimSun</vt:lpstr>
      <vt:lpstr>Wingdings</vt:lpstr>
      <vt:lpstr>Aptos Display</vt:lpstr>
      <vt:lpstr>Segoe UI Variable Display</vt:lpstr>
      <vt:lpstr>Aptos Display</vt:lpstr>
      <vt:lpstr>Aptos Display</vt:lpstr>
      <vt:lpstr>Aptos</vt:lpstr>
      <vt:lpstr>Segoe UI</vt:lpstr>
      <vt:lpstr>Microsoft YaHei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PptxGenJS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Gap: Simple Presentation</dc:title>
  <dc:creator>OpenAI</dc:creator>
  <dc:subject>PptxGenJS Presentation</dc:subject>
  <cp:lastModifiedBy>WPS_1743332713</cp:lastModifiedBy>
  <cp:revision>3</cp:revision>
  <dcterms:created xsi:type="dcterms:W3CDTF">2026-08-24T15:20:00Z</dcterms:created>
  <dcterms:modified xsi:type="dcterms:W3CDTF">2026-08-25T05:26:59Z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1033-12.1.0.28032</vt:lpwstr>
  </property>
  <property fmtid="{D5CDD505-2E9C-101B-9397-08002B2CF9AE}" pid="3" name="ICV">
    <vt:lpwstr>4F3FA870A99B4776AB9820A6E24C1174_13</vt:lpwstr>
  </property>
</Properties>
</file>