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57" r:id="rId5"/>
    <p:sldId id="258" r:id="rId6"/>
    <p:sldId id="259" r:id="rId7"/>
    <p:sldId id="261" r:id="rId8"/>
    <p:sldId id="262" r:id="rId9"/>
    <p:sldId id="260" r:id="rId10"/>
    <p:sldId id="263" r:id="rId11"/>
    <p:sldId id="264" r:id="rId12"/>
    <p:sldId id="265" r:id="rId13"/>
    <p:sldId id="266" r:id="rId14"/>
    <p:sldId id="267" r:id="rId15"/>
    <p:sldId id="268" r:id="rId16"/>
    <p:sldId id="269" r:id="rId17"/>
    <p:sldId id="270" r:id="rId18"/>
    <p:sldId id="271" r:id="rId19"/>
    <p:sldId id="272" r:id="rId20"/>
  </p:sldIdLst>
  <p:sldSz cx="12191365" cy="6858000"/>
  <p:notesSz cx="6858000" cy="1219136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 by telling students that a literature review is not merely copying or collecting earlier studies. It is a disciplined academic conversation: What has already been studied? How was it studied? What has been found? What remains unclear? Emphasise that the lesson will explain organisation, writing style, structure, and ethics with easy examples.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review writing has structure. The introduction gives the map. The body develops the evidence. The summary draws the argument. Students should not jump directly into “Author A says…” without first explaining what the review is about and how it is organised.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model opening in plain terms. A good introduction should say what the review covers and why the chosen sections make sense. It should not be vague. Instead of writing “Many researches have been done,” write “Existing research on HIV/AIDS communication can be grouped into four strands: health communication, stigma and gender, mass media, and community-based media.”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the body is the main analytical section. For each study, students may mention the problem, method, tools, findings and recommendations. But they must go beyond individual summaries. Give the weak and better examples on the slide. The better version tells the reader what pattern emerges from multiple studies.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students that academic style is not decorative; it helps clarity and precision. Instead of repeating “the author says,” use more precise verbs. For agreement use words like similarly and moreover. For disagreement use however or nevertheless. Also remind them to keep tense consistent throughout the review.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the summary is where the researcher shows intellectual control. It should say: What does the literature mainly focus on? What are its strengths? What are its limitations? What gap does my research fill? Give the gap statement on the slide as an example and ask students to adapt it to their own topics.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ethical review writing is not optional. Students must not selectively twist a study’s conclusion. They must cite sources accurately. They can disagree, but disagreement must be scholarly: for example, “The study is limited by a small sample,” not “This study is useless.” Citations are part of academic honesty and scholarly exchange.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students that plagiarism includes stealing ideas, not only exact words. Paraphrasing means understanding and restating the idea, not just replacing a few words. Short quotations may be used when necessary, but quotation marks and citation are compulsory. Also mention that universities increasingly use anti-plagiarism software, so ethical writing must be practiced from the beginning.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as the concluding recap. Ask students to evaluate their own draft with the checklist. The most important point is the one-sentence test: a review must show what is known, how it is known, what is debated and what still needs to be studied. End by reminding them that the review is the bridge between existing scholarship and their own research problem.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Priest’s point in simple language: writing a review is creative because the researcher decides how to arrange many voices into one meaningful story. Example: for “Communication Strategies for HIV/AIDS,” the researcher should not simply paste ten summaries. They should show how early awareness campaigns, gender-focused work, mass media studies, and newer digital communication studies connect and what gap remains.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students that placement can vary by discipline and method. In many theses, review comes after introduction and theory. But in some qualitative traditions, literature appears throughout analysis because the researcher enters into a continuing dialogue with previous research. Example: an ethnographic study may compare field observations with prior scholars inside each findings chapter.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four forms of organisation. Stress that no single method is automatically correct. The best method depends on what the researcher wants to show. If the aim is historical evolution, chronological organisation helps. If the aim is to compare issues, thematic organisation is better. If the aim is to criticise research designs, methodological organisation works best. If the aim is to compare global contexts, area-wise organisation is useful.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students thematic organisation is often the clearest for social science research. For HIV/AIDS communication, one theme may be health communication, another gender and stigma, another role of mass media, and another community or alternate media. Under each heading, the researcher summarises and compares relevant studies. Example: under gender and stigma, one may compare studies on women’s vulnerability, disclosure, and media representation.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methodological organisation is especially useful when the researcher wants to evaluate evidence. It asks: Which studies used qualitative methods? Which used quantitative methods? Which used mixed methods? What were their samples, tools and variables? Example: a survey may show a relationship between media exposure and awareness, but interviews may reveal why people still avoid testing because of stigma.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chronological writing is like telling the history of research. Example: for HIV/AIDS communication, begin with mid-1980s epidemic awareness studies, then studies on mass media campaigns, then community-based interventions, then recent digital and gender-sensitive approaches. Warn students that chronology alone can become mechanical, so they must still explain what changed and why.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area-wise organisation is useful when context matters. HIV/AIDS communication in India may not look exactly like HIV/AIDS communication in Western Europe because social stigma, family structures, health systems, language diversity and media access may differ. But developing countries may share some similar challenges, allowing broader comparison.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students that they do not have to choose only one method. A very effective structure is theme-wise organisation, while arranging sources from older to newer studies inside each theme. This gives both conceptual clarity and historical development. Emphasise that every heading needs a rationale. The studies should not be randomly placed.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7F3EC"/>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7F3EC"/>
          </a:solidFill>
          <a:ln w="12700">
            <a:solidFill>
              <a:srgbClr val="F7F3EC"/>
            </a:solidFill>
            <a:prstDash val="solid"/>
          </a:ln>
        </p:spPr>
      </p:sp>
      <p:sp>
        <p:nvSpPr>
          <p:cNvPr id="3" name="Shape 1"/>
          <p:cNvSpPr/>
          <p:nvPr/>
        </p:nvSpPr>
        <p:spPr>
          <a:xfrm>
            <a:off x="548640" y="6473952"/>
            <a:ext cx="11109960" cy="0"/>
          </a:xfrm>
          <a:prstGeom prst="line">
            <a:avLst/>
          </a:prstGeom>
          <a:noFill/>
          <a:ln w="12700">
            <a:solidFill>
              <a:srgbClr val="B38B59"/>
            </a:solidFill>
            <a:prstDash val="solid"/>
          </a:ln>
        </p:spPr>
      </p:sp>
      <p:sp>
        <p:nvSpPr>
          <p:cNvPr id="4" name="Text 2"/>
          <p:cNvSpPr/>
          <p:nvPr/>
        </p:nvSpPr>
        <p:spPr>
          <a:xfrm>
            <a:off x="594360" y="6537960"/>
            <a:ext cx="3840480" cy="164592"/>
          </a:xfrm>
          <a:prstGeom prst="rect">
            <a:avLst/>
          </a:prstGeom>
          <a:noFill/>
        </p:spPr>
        <p:txBody>
          <a:bodyPr wrap="square" rtlCol="0" anchor="ctr"/>
          <a:lstStyle/>
          <a:p>
            <a:pPr marL="0" indent="0">
              <a:buNone/>
            </a:pPr>
            <a:r>
              <a:rPr lang="en-US" sz="650" dirty="0">
                <a:solidFill>
                  <a:srgbClr val="6E675D"/>
                </a:solidFill>
                <a:latin typeface="Aptos" pitchFamily="34" charset="0"/>
                <a:ea typeface="Aptos" pitchFamily="34" charset="-122"/>
                <a:cs typeface="Aptos" pitchFamily="34" charset="-120"/>
              </a:rPr>
              <a:t>Writing Review of Literature</a:t>
            </a:r>
            <a:endParaRPr lang="en-US" sz="650" dirty="0"/>
          </a:p>
        </p:txBody>
      </p:sp>
      <p:sp>
        <p:nvSpPr>
          <p:cNvPr id="2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Shape 0"/>
          <p:cNvSpPr/>
          <p:nvPr/>
        </p:nvSpPr>
        <p:spPr>
          <a:xfrm>
            <a:off x="8229600" y="228600"/>
            <a:ext cx="3429000" cy="3429000"/>
          </a:xfrm>
          <a:prstGeom prst="arc">
            <a:avLst/>
          </a:prstGeom>
          <a:noFill/>
          <a:ln w="27940">
            <a:solidFill>
              <a:srgbClr val="B38B59">
                <a:alpha val="82000"/>
              </a:srgbClr>
            </a:solidFill>
            <a:prstDash val="solid"/>
          </a:ln>
        </p:spPr>
      </p:sp>
      <p:sp>
        <p:nvSpPr>
          <p:cNvPr id="3" name="Shape 1"/>
          <p:cNvSpPr/>
          <p:nvPr/>
        </p:nvSpPr>
        <p:spPr>
          <a:xfrm>
            <a:off x="8732520" y="548640"/>
            <a:ext cx="2697480" cy="2697480"/>
          </a:xfrm>
          <a:prstGeom prst="arc">
            <a:avLst/>
          </a:prstGeom>
          <a:noFill/>
          <a:ln w="22860">
            <a:solidFill>
              <a:srgbClr val="B76546">
                <a:alpha val="55000"/>
              </a:srgbClr>
            </a:solidFill>
            <a:prstDash val="solid"/>
          </a:ln>
        </p:spPr>
      </p:sp>
      <p:sp>
        <p:nvSpPr>
          <p:cNvPr id="4" name="Text 2"/>
          <p:cNvSpPr/>
          <p:nvPr/>
        </p:nvSpPr>
        <p:spPr>
          <a:xfrm>
            <a:off x="777240" y="1143000"/>
            <a:ext cx="6675120" cy="1234440"/>
          </a:xfrm>
          <a:prstGeom prst="rect">
            <a:avLst/>
          </a:prstGeom>
          <a:noFill/>
        </p:spPr>
        <p:txBody>
          <a:bodyPr wrap="square" lIns="0" tIns="0" rIns="0" bIns="0" rtlCol="0" anchor="ctr">
            <a:normAutofit/>
          </a:bodyPr>
          <a:lstStyle/>
          <a:p>
            <a:pPr marL="0" indent="0">
              <a:buNone/>
            </a:pPr>
            <a:r>
              <a:rPr lang="en-US" sz="3900" b="1" dirty="0">
                <a:solidFill>
                  <a:srgbClr val="26221F"/>
                </a:solidFill>
                <a:latin typeface="Aptos Display" pitchFamily="34" charset="0"/>
                <a:ea typeface="Aptos Display" pitchFamily="34" charset="-122"/>
                <a:cs typeface="Aptos Display" pitchFamily="34" charset="-120"/>
              </a:rPr>
              <a:t>Writing Review</a:t>
            </a:r>
            <a:endParaRPr lang="en-US" sz="3900" dirty="0"/>
          </a:p>
          <a:p>
            <a:pPr marL="0" indent="0">
              <a:buNone/>
            </a:pPr>
            <a:r>
              <a:rPr lang="en-US" sz="3900" b="1" dirty="0">
                <a:solidFill>
                  <a:srgbClr val="26221F"/>
                </a:solidFill>
                <a:latin typeface="Aptos Display" pitchFamily="34" charset="0"/>
                <a:ea typeface="Aptos Display" pitchFamily="34" charset="-122"/>
                <a:cs typeface="Aptos Display" pitchFamily="34" charset="-120"/>
              </a:rPr>
              <a:t>of Literature</a:t>
            </a:r>
            <a:endParaRPr lang="en-US" sz="3900" dirty="0"/>
          </a:p>
        </p:txBody>
      </p:sp>
      <p:sp>
        <p:nvSpPr>
          <p:cNvPr id="5" name="Text 3"/>
          <p:cNvSpPr/>
          <p:nvPr/>
        </p:nvSpPr>
        <p:spPr>
          <a:xfrm>
            <a:off x="822960" y="2578608"/>
            <a:ext cx="6949440" cy="310896"/>
          </a:xfrm>
          <a:prstGeom prst="rect">
            <a:avLst/>
          </a:prstGeom>
          <a:noFill/>
        </p:spPr>
        <p:txBody>
          <a:bodyPr wrap="square" lIns="0" tIns="0" rIns="0" bIns="0" rtlCol="0" anchor="ctr"/>
          <a:lstStyle/>
          <a:p>
            <a:pPr marL="0" indent="0">
              <a:buNone/>
            </a:pPr>
            <a:r>
              <a:rPr lang="en-US" sz="1600" dirty="0">
                <a:solidFill>
                  <a:srgbClr val="635D56"/>
                </a:solidFill>
              </a:rPr>
              <a:t>Organising, synthesising and ethically presenting previous research</a:t>
            </a:r>
            <a:endParaRPr lang="en-US" sz="1600" dirty="0"/>
          </a:p>
        </p:txBody>
      </p:sp>
      <p:sp>
        <p:nvSpPr>
          <p:cNvPr id="6" name="Shape 4"/>
          <p:cNvSpPr/>
          <p:nvPr/>
        </p:nvSpPr>
        <p:spPr>
          <a:xfrm>
            <a:off x="822960" y="3291840"/>
            <a:ext cx="3886200" cy="914400"/>
          </a:xfrm>
          <a:prstGeom prst="roundRect">
            <a:avLst>
              <a:gd name="adj" fmla="val 10000"/>
            </a:avLst>
          </a:prstGeom>
          <a:solidFill>
            <a:srgbClr val="FFF9EE"/>
          </a:solidFill>
          <a:ln w="12700">
            <a:solidFill>
              <a:srgbClr val="B38B59"/>
            </a:solidFill>
            <a:prstDash val="solid"/>
          </a:ln>
        </p:spPr>
      </p:sp>
      <p:sp>
        <p:nvSpPr>
          <p:cNvPr id="7" name="Text 5"/>
          <p:cNvSpPr/>
          <p:nvPr/>
        </p:nvSpPr>
        <p:spPr>
          <a:xfrm>
            <a:off x="1024128" y="3502152"/>
            <a:ext cx="3474720" cy="320040"/>
          </a:xfrm>
          <a:prstGeom prst="rect">
            <a:avLst/>
          </a:prstGeom>
          <a:noFill/>
        </p:spPr>
        <p:txBody>
          <a:bodyPr wrap="square" lIns="0" tIns="0" rIns="0" bIns="0" rtlCol="0" anchor="ctr">
            <a:normAutofit/>
          </a:bodyPr>
          <a:lstStyle/>
          <a:p>
            <a:pPr marL="0" indent="0">
              <a:buNone/>
            </a:pPr>
            <a:r>
              <a:rPr lang="en-US" sz="1500" b="1" dirty="0">
                <a:solidFill>
                  <a:srgbClr val="513E32"/>
                </a:solidFill>
              </a:rPr>
              <a:t>For video lesson / classroom teaching</a:t>
            </a:r>
            <a:endParaRPr lang="en-US" sz="1500" dirty="0"/>
          </a:p>
          <a:p>
            <a:pPr marL="0" indent="0">
              <a:buNone/>
            </a:pPr>
            <a:r>
              <a:rPr lang="en-US" sz="1500" b="1" dirty="0">
                <a:solidFill>
                  <a:srgbClr val="513E32"/>
                </a:solidFill>
              </a:rPr>
              <a:t>Simple language + research examples</a:t>
            </a:r>
            <a:endParaRPr lang="en-US" sz="1500" dirty="0"/>
          </a:p>
        </p:txBody>
      </p:sp>
      <p:sp>
        <p:nvSpPr>
          <p:cNvPr id="8" name="Text 6"/>
          <p:cNvSpPr/>
          <p:nvPr/>
        </p:nvSpPr>
        <p:spPr>
          <a:xfrm>
            <a:off x="6766560" y="4526280"/>
            <a:ext cx="4389120" cy="621792"/>
          </a:xfrm>
          <a:prstGeom prst="rect">
            <a:avLst/>
          </a:prstGeom>
          <a:noFill/>
        </p:spPr>
        <p:txBody>
          <a:bodyPr wrap="square" lIns="0" tIns="0" rIns="0" bIns="0" rtlCol="0" anchor="ctr">
            <a:normAutofit/>
          </a:bodyPr>
          <a:lstStyle/>
          <a:p>
            <a:pPr marL="0" indent="0">
              <a:buNone/>
            </a:pPr>
            <a:r>
              <a:rPr lang="en-US" sz="2000" b="1" dirty="0">
                <a:solidFill>
                  <a:srgbClr val="5E7562"/>
                </a:solidFill>
              </a:rPr>
              <a:t>Review writing is not a list of studies. It is an argument built from existing scholarship.</a:t>
            </a:r>
            <a:endParaRPr lang="en-US" sz="2000" dirty="0"/>
          </a:p>
        </p:txBody>
      </p:sp>
      <p:sp>
        <p:nvSpPr>
          <p:cNvPr id="2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Writing the review: three-part structure</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Like other academic writing, it needs an introduction, body and summary.</a:t>
            </a:r>
            <a:endParaRPr lang="en-US" sz="1150" dirty="0"/>
          </a:p>
        </p:txBody>
      </p:sp>
      <p:sp>
        <p:nvSpPr>
          <p:cNvPr id="4" name="Shape 2"/>
          <p:cNvSpPr/>
          <p:nvPr/>
        </p:nvSpPr>
        <p:spPr>
          <a:xfrm>
            <a:off x="9189720" y="402336"/>
            <a:ext cx="2331720" cy="329184"/>
          </a:xfrm>
          <a:prstGeom prst="rect">
            <a:avLst/>
          </a:prstGeom>
          <a:solidFill>
            <a:srgbClr val="B76546"/>
          </a:solidFill>
          <a:ln w="12700">
            <a:solidFill>
              <a:srgbClr val="B76546"/>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5.6.2</a:t>
            </a:r>
            <a:endParaRPr lang="en-US" sz="850" dirty="0"/>
          </a:p>
        </p:txBody>
      </p:sp>
      <p:sp>
        <p:nvSpPr>
          <p:cNvPr id="6" name="Shape 4"/>
          <p:cNvSpPr/>
          <p:nvPr/>
        </p:nvSpPr>
        <p:spPr>
          <a:xfrm>
            <a:off x="914400" y="1920240"/>
            <a:ext cx="3017520" cy="1325880"/>
          </a:xfrm>
          <a:prstGeom prst="chevron">
            <a:avLst/>
          </a:prstGeom>
          <a:solidFill>
            <a:srgbClr val="DDE7DA"/>
          </a:solidFill>
          <a:ln w="12700">
            <a:solidFill>
              <a:srgbClr val="5E7562"/>
            </a:solidFill>
            <a:prstDash val="solid"/>
          </a:ln>
        </p:spPr>
      </p:sp>
      <p:sp>
        <p:nvSpPr>
          <p:cNvPr id="7" name="Shape 5"/>
          <p:cNvSpPr/>
          <p:nvPr/>
        </p:nvSpPr>
        <p:spPr>
          <a:xfrm>
            <a:off x="4297680" y="1920240"/>
            <a:ext cx="3017520" cy="1325880"/>
          </a:xfrm>
          <a:prstGeom prst="chevron">
            <a:avLst/>
          </a:prstGeom>
          <a:solidFill>
            <a:srgbClr val="F3D5C8"/>
          </a:solidFill>
          <a:ln w="12700">
            <a:solidFill>
              <a:srgbClr val="B76546"/>
            </a:solidFill>
            <a:prstDash val="solid"/>
          </a:ln>
        </p:spPr>
      </p:sp>
      <p:sp>
        <p:nvSpPr>
          <p:cNvPr id="8" name="Shape 6"/>
          <p:cNvSpPr/>
          <p:nvPr/>
        </p:nvSpPr>
        <p:spPr>
          <a:xfrm>
            <a:off x="7680960" y="1920240"/>
            <a:ext cx="3017520" cy="1325880"/>
          </a:xfrm>
          <a:prstGeom prst="chevron">
            <a:avLst/>
          </a:prstGeom>
          <a:solidFill>
            <a:srgbClr val="D8E6EA"/>
          </a:solidFill>
          <a:ln w="12700">
            <a:solidFill>
              <a:srgbClr val="3F6673"/>
            </a:solidFill>
            <a:prstDash val="solid"/>
          </a:ln>
        </p:spPr>
      </p:sp>
      <p:sp>
        <p:nvSpPr>
          <p:cNvPr id="9" name="Text 7"/>
          <p:cNvSpPr/>
          <p:nvPr/>
        </p:nvSpPr>
        <p:spPr>
          <a:xfrm>
            <a:off x="1417320" y="2304288"/>
            <a:ext cx="1645920" cy="182880"/>
          </a:xfrm>
          <a:prstGeom prst="rect">
            <a:avLst/>
          </a:prstGeom>
          <a:noFill/>
        </p:spPr>
        <p:txBody>
          <a:bodyPr wrap="square" lIns="0" tIns="0" rIns="0" bIns="0" rtlCol="0" anchor="ctr"/>
          <a:lstStyle/>
          <a:p>
            <a:pPr marL="0" indent="0" algn="ctr">
              <a:buNone/>
            </a:pPr>
            <a:r>
              <a:rPr lang="en-US" sz="1900" b="1" dirty="0">
                <a:solidFill>
                  <a:srgbClr val="26221F"/>
                </a:solidFill>
              </a:rPr>
              <a:t>Introduction</a:t>
            </a:r>
            <a:endParaRPr lang="en-US" sz="1900" dirty="0"/>
          </a:p>
        </p:txBody>
      </p:sp>
      <p:sp>
        <p:nvSpPr>
          <p:cNvPr id="10" name="Text 8"/>
          <p:cNvSpPr/>
          <p:nvPr/>
        </p:nvSpPr>
        <p:spPr>
          <a:xfrm>
            <a:off x="5074920" y="2304288"/>
            <a:ext cx="914400" cy="182880"/>
          </a:xfrm>
          <a:prstGeom prst="rect">
            <a:avLst/>
          </a:prstGeom>
          <a:noFill/>
        </p:spPr>
        <p:txBody>
          <a:bodyPr wrap="square" lIns="0" tIns="0" rIns="0" bIns="0" rtlCol="0" anchor="ctr"/>
          <a:lstStyle/>
          <a:p>
            <a:pPr marL="0" indent="0" algn="ctr">
              <a:buNone/>
            </a:pPr>
            <a:r>
              <a:rPr lang="en-US" sz="1900" b="1" dirty="0">
                <a:solidFill>
                  <a:srgbClr val="26221F"/>
                </a:solidFill>
              </a:rPr>
              <a:t>Body</a:t>
            </a:r>
            <a:endParaRPr lang="en-US" sz="1900" dirty="0"/>
          </a:p>
        </p:txBody>
      </p:sp>
      <p:sp>
        <p:nvSpPr>
          <p:cNvPr id="11" name="Text 9"/>
          <p:cNvSpPr/>
          <p:nvPr/>
        </p:nvSpPr>
        <p:spPr>
          <a:xfrm>
            <a:off x="8229600" y="2304288"/>
            <a:ext cx="1600200" cy="182880"/>
          </a:xfrm>
          <a:prstGeom prst="rect">
            <a:avLst/>
          </a:prstGeom>
          <a:noFill/>
        </p:spPr>
        <p:txBody>
          <a:bodyPr wrap="square" lIns="0" tIns="0" rIns="0" bIns="0" rtlCol="0" anchor="ctr"/>
          <a:lstStyle/>
          <a:p>
            <a:pPr marL="0" indent="0" algn="ctr">
              <a:buNone/>
            </a:pPr>
            <a:r>
              <a:rPr lang="en-US" sz="1900" b="1" dirty="0">
                <a:solidFill>
                  <a:srgbClr val="26221F"/>
                </a:solidFill>
              </a:rPr>
              <a:t>Summary</a:t>
            </a:r>
            <a:endParaRPr lang="en-US" sz="1900" dirty="0"/>
          </a:p>
        </p:txBody>
      </p:sp>
      <p:sp>
        <p:nvSpPr>
          <p:cNvPr id="12" name="Shape 10"/>
          <p:cNvSpPr/>
          <p:nvPr/>
        </p:nvSpPr>
        <p:spPr>
          <a:xfrm>
            <a:off x="685800" y="3794760"/>
            <a:ext cx="3337560" cy="1005840"/>
          </a:xfrm>
          <a:prstGeom prst="roundRect">
            <a:avLst>
              <a:gd name="adj" fmla="val 7273"/>
            </a:avLst>
          </a:prstGeom>
          <a:solidFill>
            <a:srgbClr val="FFFDF7"/>
          </a:solidFill>
          <a:ln w="15240">
            <a:solidFill>
              <a:srgbClr val="5E7562"/>
            </a:solidFill>
            <a:prstDash val="solid"/>
          </a:ln>
        </p:spPr>
      </p:sp>
      <p:sp>
        <p:nvSpPr>
          <p:cNvPr id="13" name="Shape 11"/>
          <p:cNvSpPr/>
          <p:nvPr/>
        </p:nvSpPr>
        <p:spPr>
          <a:xfrm>
            <a:off x="685800" y="3794760"/>
            <a:ext cx="100584" cy="1005840"/>
          </a:xfrm>
          <a:prstGeom prst="rect">
            <a:avLst/>
          </a:prstGeom>
          <a:solidFill>
            <a:srgbClr val="5E7562"/>
          </a:solidFill>
          <a:ln w="12700">
            <a:solidFill>
              <a:srgbClr val="5E7562"/>
            </a:solidFill>
            <a:prstDash val="solid"/>
          </a:ln>
        </p:spPr>
      </p:sp>
      <p:sp>
        <p:nvSpPr>
          <p:cNvPr id="14" name="Text 12"/>
          <p:cNvSpPr/>
          <p:nvPr/>
        </p:nvSpPr>
        <p:spPr>
          <a:xfrm>
            <a:off x="886968" y="3941064"/>
            <a:ext cx="301752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Introduction</a:t>
            </a:r>
            <a:endParaRPr lang="en-US" sz="1600" dirty="0"/>
          </a:p>
        </p:txBody>
      </p:sp>
      <p:sp>
        <p:nvSpPr>
          <p:cNvPr id="15" name="Text 13"/>
          <p:cNvSpPr/>
          <p:nvPr/>
        </p:nvSpPr>
        <p:spPr>
          <a:xfrm>
            <a:off x="886968" y="4297680"/>
            <a:ext cx="3026664" cy="3931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Sets context. Announces major themes, sections and logic of organisation.</a:t>
            </a:r>
            <a:endParaRPr lang="en-US" sz="1210" dirty="0"/>
          </a:p>
        </p:txBody>
      </p:sp>
      <p:sp>
        <p:nvSpPr>
          <p:cNvPr id="16" name="Shape 14"/>
          <p:cNvSpPr/>
          <p:nvPr/>
        </p:nvSpPr>
        <p:spPr>
          <a:xfrm>
            <a:off x="4434840" y="3794760"/>
            <a:ext cx="3337560" cy="1005840"/>
          </a:xfrm>
          <a:prstGeom prst="roundRect">
            <a:avLst>
              <a:gd name="adj" fmla="val 7273"/>
            </a:avLst>
          </a:prstGeom>
          <a:solidFill>
            <a:srgbClr val="FFFDF7"/>
          </a:solidFill>
          <a:ln w="15240">
            <a:solidFill>
              <a:srgbClr val="B76546"/>
            </a:solidFill>
            <a:prstDash val="solid"/>
          </a:ln>
        </p:spPr>
      </p:sp>
      <p:sp>
        <p:nvSpPr>
          <p:cNvPr id="17" name="Shape 15"/>
          <p:cNvSpPr/>
          <p:nvPr/>
        </p:nvSpPr>
        <p:spPr>
          <a:xfrm>
            <a:off x="4434840" y="3794760"/>
            <a:ext cx="100584" cy="1005840"/>
          </a:xfrm>
          <a:prstGeom prst="rect">
            <a:avLst/>
          </a:prstGeom>
          <a:solidFill>
            <a:srgbClr val="B76546"/>
          </a:solidFill>
          <a:ln w="12700">
            <a:solidFill>
              <a:srgbClr val="B76546"/>
            </a:solidFill>
            <a:prstDash val="solid"/>
          </a:ln>
        </p:spPr>
      </p:sp>
      <p:sp>
        <p:nvSpPr>
          <p:cNvPr id="18" name="Text 16"/>
          <p:cNvSpPr/>
          <p:nvPr/>
        </p:nvSpPr>
        <p:spPr>
          <a:xfrm>
            <a:off x="4636008" y="3941064"/>
            <a:ext cx="301752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Body</a:t>
            </a:r>
            <a:endParaRPr lang="en-US" sz="1600" dirty="0"/>
          </a:p>
        </p:txBody>
      </p:sp>
      <p:sp>
        <p:nvSpPr>
          <p:cNvPr id="19" name="Text 17"/>
          <p:cNvSpPr/>
          <p:nvPr/>
        </p:nvSpPr>
        <p:spPr>
          <a:xfrm>
            <a:off x="4636008" y="4297680"/>
            <a:ext cx="3026664" cy="3931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Discusses focus, methods, findings, recommendations and comparison across studies.</a:t>
            </a:r>
            <a:endParaRPr lang="en-US" sz="1210" dirty="0"/>
          </a:p>
        </p:txBody>
      </p:sp>
      <p:sp>
        <p:nvSpPr>
          <p:cNvPr id="20" name="Shape 18"/>
          <p:cNvSpPr/>
          <p:nvPr/>
        </p:nvSpPr>
        <p:spPr>
          <a:xfrm>
            <a:off x="8183880" y="3794760"/>
            <a:ext cx="3337560" cy="1005840"/>
          </a:xfrm>
          <a:prstGeom prst="roundRect">
            <a:avLst>
              <a:gd name="adj" fmla="val 7273"/>
            </a:avLst>
          </a:prstGeom>
          <a:solidFill>
            <a:srgbClr val="FFFDF7"/>
          </a:solidFill>
          <a:ln w="15240">
            <a:solidFill>
              <a:srgbClr val="3F6673"/>
            </a:solidFill>
            <a:prstDash val="solid"/>
          </a:ln>
        </p:spPr>
      </p:sp>
      <p:sp>
        <p:nvSpPr>
          <p:cNvPr id="21" name="Shape 19"/>
          <p:cNvSpPr/>
          <p:nvPr/>
        </p:nvSpPr>
        <p:spPr>
          <a:xfrm>
            <a:off x="8183880" y="3794760"/>
            <a:ext cx="100584" cy="1005840"/>
          </a:xfrm>
          <a:prstGeom prst="rect">
            <a:avLst/>
          </a:prstGeom>
          <a:solidFill>
            <a:srgbClr val="3F6673"/>
          </a:solidFill>
          <a:ln w="12700">
            <a:solidFill>
              <a:srgbClr val="3F6673"/>
            </a:solidFill>
            <a:prstDash val="solid"/>
          </a:ln>
        </p:spPr>
      </p:sp>
      <p:sp>
        <p:nvSpPr>
          <p:cNvPr id="22" name="Text 20"/>
          <p:cNvSpPr/>
          <p:nvPr/>
        </p:nvSpPr>
        <p:spPr>
          <a:xfrm>
            <a:off x="8385048" y="3941064"/>
            <a:ext cx="301752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Summary</a:t>
            </a:r>
            <a:endParaRPr lang="en-US" sz="1600" dirty="0"/>
          </a:p>
        </p:txBody>
      </p:sp>
      <p:sp>
        <p:nvSpPr>
          <p:cNvPr id="23" name="Text 21"/>
          <p:cNvSpPr/>
          <p:nvPr/>
        </p:nvSpPr>
        <p:spPr>
          <a:xfrm>
            <a:off x="8385048" y="4297680"/>
            <a:ext cx="3026664" cy="3931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Synthesises major thrusts, strengths, limitations and research gaps.</a:t>
            </a:r>
            <a:endParaRPr lang="en-US" sz="1210" dirty="0"/>
          </a:p>
        </p:txBody>
      </p:sp>
      <p:sp>
        <p:nvSpPr>
          <p:cNvPr id="2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Writing the introduction</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The first paragraphs prepare the reader for what the review will do.</a:t>
            </a:r>
            <a:endParaRPr lang="en-US" sz="1150" dirty="0"/>
          </a:p>
        </p:txBody>
      </p:sp>
      <p:sp>
        <p:nvSpPr>
          <p:cNvPr id="4" name="Shape 2"/>
          <p:cNvSpPr/>
          <p:nvPr/>
        </p:nvSpPr>
        <p:spPr>
          <a:xfrm>
            <a:off x="9189720" y="402336"/>
            <a:ext cx="2331720" cy="329184"/>
          </a:xfrm>
          <a:prstGeom prst="rect">
            <a:avLst/>
          </a:prstGeom>
          <a:solidFill>
            <a:srgbClr val="5E7562"/>
          </a:solidFill>
          <a:ln w="12700">
            <a:solidFill>
              <a:srgbClr val="5E7562"/>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INTRODUCTION</a:t>
            </a:r>
            <a:endParaRPr lang="en-US" sz="850" dirty="0"/>
          </a:p>
        </p:txBody>
      </p:sp>
      <p:sp>
        <p:nvSpPr>
          <p:cNvPr id="6" name="Shape 4"/>
          <p:cNvSpPr/>
          <p:nvPr/>
        </p:nvSpPr>
        <p:spPr>
          <a:xfrm>
            <a:off x="868680" y="1280160"/>
            <a:ext cx="4892040" cy="914400"/>
          </a:xfrm>
          <a:prstGeom prst="roundRect">
            <a:avLst>
              <a:gd name="adj" fmla="val 8000"/>
            </a:avLst>
          </a:prstGeom>
          <a:solidFill>
            <a:srgbClr val="FFFDF7"/>
          </a:solidFill>
          <a:ln w="15240">
            <a:solidFill>
              <a:srgbClr val="5E7562"/>
            </a:solidFill>
            <a:prstDash val="solid"/>
          </a:ln>
        </p:spPr>
      </p:sp>
      <p:sp>
        <p:nvSpPr>
          <p:cNvPr id="7" name="Shape 5"/>
          <p:cNvSpPr/>
          <p:nvPr/>
        </p:nvSpPr>
        <p:spPr>
          <a:xfrm>
            <a:off x="868680" y="1280160"/>
            <a:ext cx="100584" cy="914400"/>
          </a:xfrm>
          <a:prstGeom prst="rect">
            <a:avLst/>
          </a:prstGeom>
          <a:solidFill>
            <a:srgbClr val="5E7562"/>
          </a:solidFill>
          <a:ln w="12700">
            <a:solidFill>
              <a:srgbClr val="5E7562"/>
            </a:solidFill>
            <a:prstDash val="solid"/>
          </a:ln>
        </p:spPr>
      </p:sp>
      <p:sp>
        <p:nvSpPr>
          <p:cNvPr id="8" name="Text 6"/>
          <p:cNvSpPr/>
          <p:nvPr/>
        </p:nvSpPr>
        <p:spPr>
          <a:xfrm>
            <a:off x="1069848" y="1426464"/>
            <a:ext cx="457200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1. Name the central theme</a:t>
            </a:r>
            <a:endParaRPr lang="en-US" sz="1600" dirty="0"/>
          </a:p>
        </p:txBody>
      </p:sp>
      <p:sp>
        <p:nvSpPr>
          <p:cNvPr id="9" name="Text 7"/>
          <p:cNvSpPr/>
          <p:nvPr/>
        </p:nvSpPr>
        <p:spPr>
          <a:xfrm>
            <a:off x="1069848" y="1783080"/>
            <a:ext cx="4581144" cy="30175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Example: “This review examines communication strategies used in HIV/AIDS awareness and prevention.”</a:t>
            </a:r>
            <a:endParaRPr lang="en-US" sz="1210" dirty="0"/>
          </a:p>
        </p:txBody>
      </p:sp>
      <p:sp>
        <p:nvSpPr>
          <p:cNvPr id="10" name="Shape 8"/>
          <p:cNvSpPr/>
          <p:nvPr/>
        </p:nvSpPr>
        <p:spPr>
          <a:xfrm>
            <a:off x="6309360" y="1280160"/>
            <a:ext cx="4983480" cy="914400"/>
          </a:xfrm>
          <a:prstGeom prst="roundRect">
            <a:avLst>
              <a:gd name="adj" fmla="val 8000"/>
            </a:avLst>
          </a:prstGeom>
          <a:solidFill>
            <a:srgbClr val="FFFDF7"/>
          </a:solidFill>
          <a:ln w="15240">
            <a:solidFill>
              <a:srgbClr val="3F6673"/>
            </a:solidFill>
            <a:prstDash val="solid"/>
          </a:ln>
        </p:spPr>
      </p:sp>
      <p:sp>
        <p:nvSpPr>
          <p:cNvPr id="11" name="Shape 9"/>
          <p:cNvSpPr/>
          <p:nvPr/>
        </p:nvSpPr>
        <p:spPr>
          <a:xfrm>
            <a:off x="6309360" y="1280160"/>
            <a:ext cx="100584" cy="914400"/>
          </a:xfrm>
          <a:prstGeom prst="rect">
            <a:avLst/>
          </a:prstGeom>
          <a:solidFill>
            <a:srgbClr val="3F6673"/>
          </a:solidFill>
          <a:ln w="12700">
            <a:solidFill>
              <a:srgbClr val="3F6673"/>
            </a:solidFill>
            <a:prstDash val="solid"/>
          </a:ln>
        </p:spPr>
      </p:sp>
      <p:sp>
        <p:nvSpPr>
          <p:cNvPr id="12" name="Text 10"/>
          <p:cNvSpPr/>
          <p:nvPr/>
        </p:nvSpPr>
        <p:spPr>
          <a:xfrm>
            <a:off x="6510528" y="1426464"/>
            <a:ext cx="466344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2. Set boundaries</a:t>
            </a:r>
            <a:endParaRPr lang="en-US" sz="1600" dirty="0"/>
          </a:p>
        </p:txBody>
      </p:sp>
      <p:sp>
        <p:nvSpPr>
          <p:cNvPr id="13" name="Text 11"/>
          <p:cNvSpPr/>
          <p:nvPr/>
        </p:nvSpPr>
        <p:spPr>
          <a:xfrm>
            <a:off x="6510528" y="1783080"/>
            <a:ext cx="4672584" cy="30175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Specify period, region, discipline, or type of study. Example: “The review focuses mainly on public health communication studies in India and selected developing countries.”</a:t>
            </a:r>
            <a:endParaRPr lang="en-US" sz="1210" dirty="0"/>
          </a:p>
        </p:txBody>
      </p:sp>
      <p:sp>
        <p:nvSpPr>
          <p:cNvPr id="14" name="Shape 12"/>
          <p:cNvSpPr/>
          <p:nvPr/>
        </p:nvSpPr>
        <p:spPr>
          <a:xfrm>
            <a:off x="868680" y="2788920"/>
            <a:ext cx="4892040" cy="914400"/>
          </a:xfrm>
          <a:prstGeom prst="roundRect">
            <a:avLst>
              <a:gd name="adj" fmla="val 8000"/>
            </a:avLst>
          </a:prstGeom>
          <a:solidFill>
            <a:srgbClr val="FFFDF7"/>
          </a:solidFill>
          <a:ln w="15240">
            <a:solidFill>
              <a:srgbClr val="B76546"/>
            </a:solidFill>
            <a:prstDash val="solid"/>
          </a:ln>
        </p:spPr>
      </p:sp>
      <p:sp>
        <p:nvSpPr>
          <p:cNvPr id="15" name="Shape 13"/>
          <p:cNvSpPr/>
          <p:nvPr/>
        </p:nvSpPr>
        <p:spPr>
          <a:xfrm>
            <a:off x="868680" y="2788920"/>
            <a:ext cx="100584" cy="914400"/>
          </a:xfrm>
          <a:prstGeom prst="rect">
            <a:avLst/>
          </a:prstGeom>
          <a:solidFill>
            <a:srgbClr val="B76546"/>
          </a:solidFill>
          <a:ln w="12700">
            <a:solidFill>
              <a:srgbClr val="B76546"/>
            </a:solidFill>
            <a:prstDash val="solid"/>
          </a:ln>
        </p:spPr>
      </p:sp>
      <p:sp>
        <p:nvSpPr>
          <p:cNvPr id="16" name="Text 14"/>
          <p:cNvSpPr/>
          <p:nvPr/>
        </p:nvSpPr>
        <p:spPr>
          <a:xfrm>
            <a:off x="1069848" y="2935224"/>
            <a:ext cx="457200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3. Preview sections</a:t>
            </a:r>
            <a:endParaRPr lang="en-US" sz="1600" dirty="0"/>
          </a:p>
        </p:txBody>
      </p:sp>
      <p:sp>
        <p:nvSpPr>
          <p:cNvPr id="17" name="Text 15"/>
          <p:cNvSpPr/>
          <p:nvPr/>
        </p:nvSpPr>
        <p:spPr>
          <a:xfrm>
            <a:off x="1069848" y="3291840"/>
            <a:ext cx="4581144" cy="30175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Example: “The review is organised under health communication, gender and stigma, mass media campaigns and community media.”</a:t>
            </a:r>
            <a:endParaRPr lang="en-US" sz="1210" dirty="0"/>
          </a:p>
        </p:txBody>
      </p:sp>
      <p:sp>
        <p:nvSpPr>
          <p:cNvPr id="18" name="Shape 16"/>
          <p:cNvSpPr/>
          <p:nvPr/>
        </p:nvSpPr>
        <p:spPr>
          <a:xfrm>
            <a:off x="6309360" y="2788920"/>
            <a:ext cx="4983480" cy="914400"/>
          </a:xfrm>
          <a:prstGeom prst="roundRect">
            <a:avLst>
              <a:gd name="adj" fmla="val 8000"/>
            </a:avLst>
          </a:prstGeom>
          <a:solidFill>
            <a:srgbClr val="FFFDF7"/>
          </a:solidFill>
          <a:ln w="15240">
            <a:solidFill>
              <a:srgbClr val="B38B59"/>
            </a:solidFill>
            <a:prstDash val="solid"/>
          </a:ln>
        </p:spPr>
      </p:sp>
      <p:sp>
        <p:nvSpPr>
          <p:cNvPr id="19" name="Shape 17"/>
          <p:cNvSpPr/>
          <p:nvPr/>
        </p:nvSpPr>
        <p:spPr>
          <a:xfrm>
            <a:off x="6309360" y="2788920"/>
            <a:ext cx="100584" cy="914400"/>
          </a:xfrm>
          <a:prstGeom prst="rect">
            <a:avLst/>
          </a:prstGeom>
          <a:solidFill>
            <a:srgbClr val="B38B59"/>
          </a:solidFill>
          <a:ln w="12700">
            <a:solidFill>
              <a:srgbClr val="B38B59"/>
            </a:solidFill>
            <a:prstDash val="solid"/>
          </a:ln>
        </p:spPr>
      </p:sp>
      <p:sp>
        <p:nvSpPr>
          <p:cNvPr id="20" name="Text 18"/>
          <p:cNvSpPr/>
          <p:nvPr/>
        </p:nvSpPr>
        <p:spPr>
          <a:xfrm>
            <a:off x="6510528" y="2935224"/>
            <a:ext cx="466344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4. Establish connection</a:t>
            </a:r>
            <a:endParaRPr lang="en-US" sz="1600" dirty="0"/>
          </a:p>
        </p:txBody>
      </p:sp>
      <p:sp>
        <p:nvSpPr>
          <p:cNvPr id="21" name="Text 19"/>
          <p:cNvSpPr/>
          <p:nvPr/>
        </p:nvSpPr>
        <p:spPr>
          <a:xfrm>
            <a:off x="6510528" y="3291840"/>
            <a:ext cx="4672584" cy="30175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Show how themes are linked instead of isolated. Example: stigma influences how people receive public health messages.</a:t>
            </a:r>
            <a:endParaRPr lang="en-US" sz="1210" dirty="0"/>
          </a:p>
        </p:txBody>
      </p:sp>
      <p:sp>
        <p:nvSpPr>
          <p:cNvPr id="22" name="Shape 20"/>
          <p:cNvSpPr/>
          <p:nvPr/>
        </p:nvSpPr>
        <p:spPr>
          <a:xfrm>
            <a:off x="1280160" y="4754880"/>
            <a:ext cx="9646920" cy="685800"/>
          </a:xfrm>
          <a:prstGeom prst="roundRect">
            <a:avLst>
              <a:gd name="adj" fmla="val 10667"/>
            </a:avLst>
          </a:prstGeom>
          <a:solidFill>
            <a:srgbClr val="FFF9EE"/>
          </a:solidFill>
          <a:ln w="12700">
            <a:solidFill>
              <a:srgbClr val="B38B59"/>
            </a:solidFill>
            <a:prstDash val="solid"/>
          </a:ln>
        </p:spPr>
      </p:sp>
      <p:sp>
        <p:nvSpPr>
          <p:cNvPr id="23" name="Text 21"/>
          <p:cNvSpPr/>
          <p:nvPr/>
        </p:nvSpPr>
        <p:spPr>
          <a:xfrm>
            <a:off x="1536192" y="4983480"/>
            <a:ext cx="9144000" cy="137160"/>
          </a:xfrm>
          <a:prstGeom prst="rect">
            <a:avLst/>
          </a:prstGeom>
          <a:noFill/>
        </p:spPr>
        <p:txBody>
          <a:bodyPr wrap="square" lIns="0" tIns="0" rIns="0" bIns="0" rtlCol="0" anchor="ctr">
            <a:normAutofit/>
          </a:bodyPr>
          <a:lstStyle/>
          <a:p>
            <a:pPr marL="0" indent="0" algn="ctr">
              <a:buNone/>
            </a:pPr>
            <a:r>
              <a:rPr lang="en-US" sz="1450" b="1" dirty="0">
                <a:solidFill>
                  <a:srgbClr val="513E32"/>
                </a:solidFill>
              </a:rPr>
              <a:t>Avoid: “Many scholars have done studies.”  Prefer: “Existing scholarship shows three dominant concerns...”</a:t>
            </a:r>
            <a:endParaRPr lang="en-US" sz="1450" dirty="0"/>
          </a:p>
        </p:txBody>
      </p:sp>
      <p:sp>
        <p:nvSpPr>
          <p:cNvPr id="2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Writing the body: from source summary to synthesis</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The body should compare studies, not merely report them one by one.</a:t>
            </a:r>
            <a:endParaRPr lang="en-US" sz="1150" dirty="0"/>
          </a:p>
        </p:txBody>
      </p:sp>
      <p:sp>
        <p:nvSpPr>
          <p:cNvPr id="4" name="Shape 2"/>
          <p:cNvSpPr/>
          <p:nvPr/>
        </p:nvSpPr>
        <p:spPr>
          <a:xfrm>
            <a:off x="9189720" y="402336"/>
            <a:ext cx="2331720" cy="329184"/>
          </a:xfrm>
          <a:prstGeom prst="rect">
            <a:avLst/>
          </a:prstGeom>
          <a:solidFill>
            <a:srgbClr val="B76546"/>
          </a:solidFill>
          <a:ln w="12700">
            <a:solidFill>
              <a:srgbClr val="B76546"/>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BODY</a:t>
            </a:r>
            <a:endParaRPr lang="en-US" sz="850" dirty="0"/>
          </a:p>
        </p:txBody>
      </p:sp>
      <p:sp>
        <p:nvSpPr>
          <p:cNvPr id="6" name="Text 4"/>
          <p:cNvSpPr/>
          <p:nvPr/>
        </p:nvSpPr>
        <p:spPr>
          <a:xfrm>
            <a:off x="868680" y="1234440"/>
            <a:ext cx="4663440" cy="228600"/>
          </a:xfrm>
          <a:prstGeom prst="rect">
            <a:avLst/>
          </a:prstGeom>
          <a:noFill/>
        </p:spPr>
        <p:txBody>
          <a:bodyPr wrap="square" lIns="0" tIns="0" rIns="0" bIns="0" rtlCol="0" anchor="ctr"/>
          <a:lstStyle/>
          <a:p>
            <a:pPr marL="0" indent="0">
              <a:buNone/>
            </a:pPr>
            <a:r>
              <a:rPr lang="en-US" sz="1800" b="1" dirty="0">
                <a:solidFill>
                  <a:srgbClr val="26221F"/>
                </a:solidFill>
              </a:rPr>
              <a:t>For each important study, identify:</a:t>
            </a:r>
            <a:endParaRPr lang="en-US" sz="1800" dirty="0"/>
          </a:p>
        </p:txBody>
      </p:sp>
      <p:sp>
        <p:nvSpPr>
          <p:cNvPr id="7" name="Shape 5"/>
          <p:cNvSpPr/>
          <p:nvPr/>
        </p:nvSpPr>
        <p:spPr>
          <a:xfrm>
            <a:off x="914400" y="1691640"/>
            <a:ext cx="4114800" cy="411480"/>
          </a:xfrm>
          <a:prstGeom prst="roundRect">
            <a:avLst>
              <a:gd name="adj" fmla="val 13333"/>
            </a:avLst>
          </a:prstGeom>
          <a:solidFill>
            <a:srgbClr val="FFF9EE"/>
          </a:solidFill>
          <a:ln w="7620">
            <a:solidFill>
              <a:srgbClr val="B38B59"/>
            </a:solidFill>
            <a:prstDash val="solid"/>
          </a:ln>
        </p:spPr>
      </p:sp>
      <p:sp>
        <p:nvSpPr>
          <p:cNvPr id="8" name="Text 6"/>
          <p:cNvSpPr/>
          <p:nvPr/>
        </p:nvSpPr>
        <p:spPr>
          <a:xfrm>
            <a:off x="1143000" y="1810512"/>
            <a:ext cx="3657600" cy="109728"/>
          </a:xfrm>
          <a:prstGeom prst="rect">
            <a:avLst/>
          </a:prstGeom>
          <a:noFill/>
        </p:spPr>
        <p:txBody>
          <a:bodyPr wrap="square" lIns="0" tIns="0" rIns="0" bIns="0" rtlCol="0" anchor="ctr"/>
          <a:lstStyle/>
          <a:p>
            <a:pPr marL="0" indent="0">
              <a:buNone/>
            </a:pPr>
            <a:r>
              <a:rPr lang="en-US" sz="1250" b="1" dirty="0">
                <a:solidFill>
                  <a:srgbClr val="513E32"/>
                </a:solidFill>
              </a:rPr>
              <a:t>Focus / problem</a:t>
            </a:r>
            <a:endParaRPr lang="en-US" sz="1250" dirty="0"/>
          </a:p>
        </p:txBody>
      </p:sp>
      <p:sp>
        <p:nvSpPr>
          <p:cNvPr id="9" name="Shape 7"/>
          <p:cNvSpPr/>
          <p:nvPr/>
        </p:nvSpPr>
        <p:spPr>
          <a:xfrm>
            <a:off x="914400" y="2313432"/>
            <a:ext cx="4114800" cy="411480"/>
          </a:xfrm>
          <a:prstGeom prst="roundRect">
            <a:avLst>
              <a:gd name="adj" fmla="val 13333"/>
            </a:avLst>
          </a:prstGeom>
          <a:solidFill>
            <a:srgbClr val="EFE1C6"/>
          </a:solidFill>
          <a:ln w="7620">
            <a:solidFill>
              <a:srgbClr val="B38B59"/>
            </a:solidFill>
            <a:prstDash val="solid"/>
          </a:ln>
        </p:spPr>
      </p:sp>
      <p:sp>
        <p:nvSpPr>
          <p:cNvPr id="10" name="Text 8"/>
          <p:cNvSpPr/>
          <p:nvPr/>
        </p:nvSpPr>
        <p:spPr>
          <a:xfrm>
            <a:off x="1143000" y="2432304"/>
            <a:ext cx="3657600" cy="109728"/>
          </a:xfrm>
          <a:prstGeom prst="rect">
            <a:avLst/>
          </a:prstGeom>
          <a:noFill/>
        </p:spPr>
        <p:txBody>
          <a:bodyPr wrap="square" lIns="0" tIns="0" rIns="0" bIns="0" rtlCol="0" anchor="ctr"/>
          <a:lstStyle/>
          <a:p>
            <a:pPr marL="0" indent="0">
              <a:buNone/>
            </a:pPr>
            <a:r>
              <a:rPr lang="en-US" sz="1250" b="1" dirty="0">
                <a:solidFill>
                  <a:srgbClr val="513E32"/>
                </a:solidFill>
              </a:rPr>
              <a:t>Method and tools</a:t>
            </a:r>
            <a:endParaRPr lang="en-US" sz="1250" dirty="0"/>
          </a:p>
        </p:txBody>
      </p:sp>
      <p:sp>
        <p:nvSpPr>
          <p:cNvPr id="11" name="Shape 9"/>
          <p:cNvSpPr/>
          <p:nvPr/>
        </p:nvSpPr>
        <p:spPr>
          <a:xfrm>
            <a:off x="914400" y="2935224"/>
            <a:ext cx="4114800" cy="411480"/>
          </a:xfrm>
          <a:prstGeom prst="roundRect">
            <a:avLst>
              <a:gd name="adj" fmla="val 13333"/>
            </a:avLst>
          </a:prstGeom>
          <a:solidFill>
            <a:srgbClr val="FFF9EE"/>
          </a:solidFill>
          <a:ln w="7620">
            <a:solidFill>
              <a:srgbClr val="B38B59"/>
            </a:solidFill>
            <a:prstDash val="solid"/>
          </a:ln>
        </p:spPr>
      </p:sp>
      <p:sp>
        <p:nvSpPr>
          <p:cNvPr id="12" name="Text 10"/>
          <p:cNvSpPr/>
          <p:nvPr/>
        </p:nvSpPr>
        <p:spPr>
          <a:xfrm>
            <a:off x="1143000" y="3054096"/>
            <a:ext cx="3657600" cy="109728"/>
          </a:xfrm>
          <a:prstGeom prst="rect">
            <a:avLst/>
          </a:prstGeom>
          <a:noFill/>
        </p:spPr>
        <p:txBody>
          <a:bodyPr wrap="square" lIns="0" tIns="0" rIns="0" bIns="0" rtlCol="0" anchor="ctr"/>
          <a:lstStyle/>
          <a:p>
            <a:pPr marL="0" indent="0">
              <a:buNone/>
            </a:pPr>
            <a:r>
              <a:rPr lang="en-US" sz="1250" b="1" dirty="0">
                <a:solidFill>
                  <a:srgbClr val="513E32"/>
                </a:solidFill>
              </a:rPr>
              <a:t>Major findings</a:t>
            </a:r>
            <a:endParaRPr lang="en-US" sz="1250" dirty="0"/>
          </a:p>
        </p:txBody>
      </p:sp>
      <p:sp>
        <p:nvSpPr>
          <p:cNvPr id="13" name="Shape 11"/>
          <p:cNvSpPr/>
          <p:nvPr/>
        </p:nvSpPr>
        <p:spPr>
          <a:xfrm>
            <a:off x="914400" y="3557016"/>
            <a:ext cx="4114800" cy="411480"/>
          </a:xfrm>
          <a:prstGeom prst="roundRect">
            <a:avLst>
              <a:gd name="adj" fmla="val 13333"/>
            </a:avLst>
          </a:prstGeom>
          <a:solidFill>
            <a:srgbClr val="EFE1C6"/>
          </a:solidFill>
          <a:ln w="7620">
            <a:solidFill>
              <a:srgbClr val="B38B59"/>
            </a:solidFill>
            <a:prstDash val="solid"/>
          </a:ln>
        </p:spPr>
      </p:sp>
      <p:sp>
        <p:nvSpPr>
          <p:cNvPr id="14" name="Text 12"/>
          <p:cNvSpPr/>
          <p:nvPr/>
        </p:nvSpPr>
        <p:spPr>
          <a:xfrm>
            <a:off x="1143000" y="3675888"/>
            <a:ext cx="3657600" cy="109728"/>
          </a:xfrm>
          <a:prstGeom prst="rect">
            <a:avLst/>
          </a:prstGeom>
          <a:noFill/>
        </p:spPr>
        <p:txBody>
          <a:bodyPr wrap="square" lIns="0" tIns="0" rIns="0" bIns="0" rtlCol="0" anchor="ctr"/>
          <a:lstStyle/>
          <a:p>
            <a:pPr marL="0" indent="0">
              <a:buNone/>
            </a:pPr>
            <a:r>
              <a:rPr lang="en-US" sz="1250" b="1" dirty="0">
                <a:solidFill>
                  <a:srgbClr val="513E32"/>
                </a:solidFill>
              </a:rPr>
              <a:t>Recommendations</a:t>
            </a:r>
            <a:endParaRPr lang="en-US" sz="1250" dirty="0"/>
          </a:p>
        </p:txBody>
      </p:sp>
      <p:sp>
        <p:nvSpPr>
          <p:cNvPr id="15" name="Shape 13"/>
          <p:cNvSpPr/>
          <p:nvPr/>
        </p:nvSpPr>
        <p:spPr>
          <a:xfrm>
            <a:off x="914400" y="4178808"/>
            <a:ext cx="4114800" cy="411480"/>
          </a:xfrm>
          <a:prstGeom prst="roundRect">
            <a:avLst>
              <a:gd name="adj" fmla="val 13333"/>
            </a:avLst>
          </a:prstGeom>
          <a:solidFill>
            <a:srgbClr val="FFF9EE"/>
          </a:solidFill>
          <a:ln w="7620">
            <a:solidFill>
              <a:srgbClr val="B38B59"/>
            </a:solidFill>
            <a:prstDash val="solid"/>
          </a:ln>
        </p:spPr>
      </p:sp>
      <p:sp>
        <p:nvSpPr>
          <p:cNvPr id="16" name="Text 14"/>
          <p:cNvSpPr/>
          <p:nvPr/>
        </p:nvSpPr>
        <p:spPr>
          <a:xfrm>
            <a:off x="1143000" y="4297680"/>
            <a:ext cx="3657600" cy="109728"/>
          </a:xfrm>
          <a:prstGeom prst="rect">
            <a:avLst/>
          </a:prstGeom>
          <a:noFill/>
        </p:spPr>
        <p:txBody>
          <a:bodyPr wrap="square" lIns="0" tIns="0" rIns="0" bIns="0" rtlCol="0" anchor="ctr"/>
          <a:lstStyle/>
          <a:p>
            <a:pPr marL="0" indent="0">
              <a:buNone/>
            </a:pPr>
            <a:r>
              <a:rPr lang="en-US" sz="1250" b="1" dirty="0">
                <a:solidFill>
                  <a:srgbClr val="513E32"/>
                </a:solidFill>
              </a:rPr>
              <a:t>Relevance to your study</a:t>
            </a:r>
            <a:endParaRPr lang="en-US" sz="1250" dirty="0"/>
          </a:p>
        </p:txBody>
      </p:sp>
      <p:sp>
        <p:nvSpPr>
          <p:cNvPr id="17" name="Shape 15"/>
          <p:cNvSpPr/>
          <p:nvPr/>
        </p:nvSpPr>
        <p:spPr>
          <a:xfrm>
            <a:off x="5577840" y="2880360"/>
            <a:ext cx="731520" cy="0"/>
          </a:xfrm>
          <a:prstGeom prst="line">
            <a:avLst/>
          </a:prstGeom>
          <a:noFill/>
          <a:ln w="25400">
            <a:solidFill>
              <a:srgbClr val="B76546"/>
            </a:solidFill>
            <a:prstDash val="solid"/>
            <a:tailEnd type="triangle"/>
          </a:ln>
        </p:spPr>
      </p:sp>
      <p:sp>
        <p:nvSpPr>
          <p:cNvPr id="18" name="Text 16"/>
          <p:cNvSpPr/>
          <p:nvPr/>
        </p:nvSpPr>
        <p:spPr>
          <a:xfrm>
            <a:off x="6537960" y="1234440"/>
            <a:ext cx="4206240" cy="237744"/>
          </a:xfrm>
          <a:prstGeom prst="rect">
            <a:avLst/>
          </a:prstGeom>
          <a:noFill/>
        </p:spPr>
        <p:txBody>
          <a:bodyPr wrap="square" lIns="0" tIns="0" rIns="0" bIns="0" rtlCol="0" anchor="ctr"/>
          <a:lstStyle/>
          <a:p>
            <a:pPr marL="0" indent="0">
              <a:buNone/>
            </a:pPr>
            <a:r>
              <a:rPr lang="en-US" sz="1800" b="1" dirty="0">
                <a:solidFill>
                  <a:srgbClr val="26221F"/>
                </a:solidFill>
              </a:rPr>
              <a:t>Synthesis</a:t>
            </a:r>
            <a:endParaRPr lang="en-US" sz="1800" dirty="0"/>
          </a:p>
        </p:txBody>
      </p:sp>
      <p:sp>
        <p:nvSpPr>
          <p:cNvPr id="19" name="Shape 17"/>
          <p:cNvSpPr/>
          <p:nvPr/>
        </p:nvSpPr>
        <p:spPr>
          <a:xfrm>
            <a:off x="6446520" y="1691640"/>
            <a:ext cx="4526280" cy="1005840"/>
          </a:xfrm>
          <a:prstGeom prst="roundRect">
            <a:avLst>
              <a:gd name="adj" fmla="val 7273"/>
            </a:avLst>
          </a:prstGeom>
          <a:solidFill>
            <a:srgbClr val="FFFDF7"/>
          </a:solidFill>
          <a:ln w="15240">
            <a:solidFill>
              <a:srgbClr val="B76546"/>
            </a:solidFill>
            <a:prstDash val="solid"/>
          </a:ln>
        </p:spPr>
      </p:sp>
      <p:sp>
        <p:nvSpPr>
          <p:cNvPr id="20" name="Shape 18"/>
          <p:cNvSpPr/>
          <p:nvPr/>
        </p:nvSpPr>
        <p:spPr>
          <a:xfrm>
            <a:off x="6446520" y="1691640"/>
            <a:ext cx="100584" cy="1005840"/>
          </a:xfrm>
          <a:prstGeom prst="rect">
            <a:avLst/>
          </a:prstGeom>
          <a:solidFill>
            <a:srgbClr val="B76546"/>
          </a:solidFill>
          <a:ln w="12700">
            <a:solidFill>
              <a:srgbClr val="B76546"/>
            </a:solidFill>
            <a:prstDash val="solid"/>
          </a:ln>
        </p:spPr>
      </p:sp>
      <p:sp>
        <p:nvSpPr>
          <p:cNvPr id="21" name="Text 19"/>
          <p:cNvSpPr/>
          <p:nvPr/>
        </p:nvSpPr>
        <p:spPr>
          <a:xfrm>
            <a:off x="6647688" y="1837944"/>
            <a:ext cx="420624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Weak writing</a:t>
            </a:r>
            <a:endParaRPr lang="en-US" sz="1600" dirty="0"/>
          </a:p>
        </p:txBody>
      </p:sp>
      <p:sp>
        <p:nvSpPr>
          <p:cNvPr id="22" name="Text 20"/>
          <p:cNvSpPr/>
          <p:nvPr/>
        </p:nvSpPr>
        <p:spPr>
          <a:xfrm>
            <a:off x="6647688" y="2194560"/>
            <a:ext cx="4215384" cy="3931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“Sharma studied media campaigns. Ahmed studied stigma. Roy studied community radio.”</a:t>
            </a:r>
            <a:endParaRPr lang="en-US" sz="1210" dirty="0"/>
          </a:p>
        </p:txBody>
      </p:sp>
      <p:sp>
        <p:nvSpPr>
          <p:cNvPr id="23" name="Shape 21"/>
          <p:cNvSpPr/>
          <p:nvPr/>
        </p:nvSpPr>
        <p:spPr>
          <a:xfrm>
            <a:off x="6446520" y="3063240"/>
            <a:ext cx="4526280" cy="1188720"/>
          </a:xfrm>
          <a:prstGeom prst="roundRect">
            <a:avLst>
              <a:gd name="adj" fmla="val 6154"/>
            </a:avLst>
          </a:prstGeom>
          <a:solidFill>
            <a:srgbClr val="FFFDF7"/>
          </a:solidFill>
          <a:ln w="15240">
            <a:solidFill>
              <a:srgbClr val="5E7562"/>
            </a:solidFill>
            <a:prstDash val="solid"/>
          </a:ln>
        </p:spPr>
      </p:sp>
      <p:sp>
        <p:nvSpPr>
          <p:cNvPr id="24" name="Shape 22"/>
          <p:cNvSpPr/>
          <p:nvPr/>
        </p:nvSpPr>
        <p:spPr>
          <a:xfrm>
            <a:off x="6446520" y="3063240"/>
            <a:ext cx="100584" cy="1188720"/>
          </a:xfrm>
          <a:prstGeom prst="rect">
            <a:avLst/>
          </a:prstGeom>
          <a:solidFill>
            <a:srgbClr val="5E7562"/>
          </a:solidFill>
          <a:ln w="12700">
            <a:solidFill>
              <a:srgbClr val="5E7562"/>
            </a:solidFill>
            <a:prstDash val="solid"/>
          </a:ln>
        </p:spPr>
      </p:sp>
      <p:sp>
        <p:nvSpPr>
          <p:cNvPr id="25" name="Text 23"/>
          <p:cNvSpPr/>
          <p:nvPr/>
        </p:nvSpPr>
        <p:spPr>
          <a:xfrm>
            <a:off x="6647688" y="3209544"/>
            <a:ext cx="420624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Better writing</a:t>
            </a:r>
            <a:endParaRPr lang="en-US" sz="1600" dirty="0"/>
          </a:p>
        </p:txBody>
      </p:sp>
      <p:sp>
        <p:nvSpPr>
          <p:cNvPr id="26" name="Text 24"/>
          <p:cNvSpPr/>
          <p:nvPr/>
        </p:nvSpPr>
        <p:spPr>
          <a:xfrm>
            <a:off x="6647688" y="3566160"/>
            <a:ext cx="4215384" cy="57607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“Together, these studies show that campaign success depends not only on message exposure but also on gender norms, stigma and trust in community media.”</a:t>
            </a:r>
            <a:endParaRPr lang="en-US" sz="1210" dirty="0"/>
          </a:p>
        </p:txBody>
      </p:sp>
      <p:sp>
        <p:nvSpPr>
          <p:cNvPr id="27" name="Text 25"/>
          <p:cNvSpPr/>
          <p:nvPr/>
        </p:nvSpPr>
        <p:spPr>
          <a:xfrm>
            <a:off x="2194560" y="5532120"/>
            <a:ext cx="7772400" cy="310896"/>
          </a:xfrm>
          <a:prstGeom prst="rect">
            <a:avLst/>
          </a:prstGeom>
          <a:noFill/>
        </p:spPr>
        <p:txBody>
          <a:bodyPr wrap="square" lIns="0" tIns="0" rIns="0" bIns="0" rtlCol="0" anchor="ctr"/>
          <a:lstStyle/>
          <a:p>
            <a:pPr marL="0" indent="0" algn="ctr">
              <a:buNone/>
            </a:pPr>
            <a:r>
              <a:rPr lang="en-US" sz="2200" b="1" dirty="0">
                <a:solidFill>
                  <a:srgbClr val="513E32"/>
                </a:solidFill>
              </a:rPr>
              <a:t>Aim: move from description → comparison → argument.</a:t>
            </a:r>
            <a:endParaRPr lang="en-US" sz="2200" dirty="0"/>
          </a:p>
        </p:txBody>
      </p:sp>
      <p:sp>
        <p:nvSpPr>
          <p:cNvPr id="28"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Academic style: clear, formal and consistent</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Use formal verbs, linking words and a consistent tense.</a:t>
            </a:r>
            <a:endParaRPr lang="en-US" sz="1150" dirty="0"/>
          </a:p>
        </p:txBody>
      </p:sp>
      <p:sp>
        <p:nvSpPr>
          <p:cNvPr id="4" name="Shape 2"/>
          <p:cNvSpPr/>
          <p:nvPr/>
        </p:nvSpPr>
        <p:spPr>
          <a:xfrm>
            <a:off x="9189720" y="402336"/>
            <a:ext cx="2331720" cy="329184"/>
          </a:xfrm>
          <a:prstGeom prst="rect">
            <a:avLst/>
          </a:prstGeom>
          <a:solidFill>
            <a:srgbClr val="3F6673"/>
          </a:solidFill>
          <a:ln w="12700">
            <a:solidFill>
              <a:srgbClr val="3F6673"/>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STYLE</a:t>
            </a:r>
            <a:endParaRPr lang="en-US" sz="850" dirty="0"/>
          </a:p>
        </p:txBody>
      </p:sp>
      <p:sp>
        <p:nvSpPr>
          <p:cNvPr id="6" name="Shape 4"/>
          <p:cNvSpPr/>
          <p:nvPr/>
        </p:nvSpPr>
        <p:spPr>
          <a:xfrm>
            <a:off x="777240" y="1234440"/>
            <a:ext cx="3429000" cy="1645920"/>
          </a:xfrm>
          <a:prstGeom prst="roundRect">
            <a:avLst>
              <a:gd name="adj" fmla="val 4444"/>
            </a:avLst>
          </a:prstGeom>
          <a:solidFill>
            <a:srgbClr val="FFFDF7"/>
          </a:solidFill>
          <a:ln w="15240">
            <a:solidFill>
              <a:srgbClr val="3F6673"/>
            </a:solidFill>
            <a:prstDash val="solid"/>
          </a:ln>
        </p:spPr>
      </p:sp>
      <p:sp>
        <p:nvSpPr>
          <p:cNvPr id="7" name="Shape 5"/>
          <p:cNvSpPr/>
          <p:nvPr/>
        </p:nvSpPr>
        <p:spPr>
          <a:xfrm>
            <a:off x="777240" y="1234440"/>
            <a:ext cx="100584" cy="1645920"/>
          </a:xfrm>
          <a:prstGeom prst="rect">
            <a:avLst/>
          </a:prstGeom>
          <a:solidFill>
            <a:srgbClr val="3F6673"/>
          </a:solidFill>
          <a:ln w="12700">
            <a:solidFill>
              <a:srgbClr val="3F6673"/>
            </a:solidFill>
            <a:prstDash val="solid"/>
          </a:ln>
        </p:spPr>
      </p:sp>
      <p:sp>
        <p:nvSpPr>
          <p:cNvPr id="8" name="Text 6"/>
          <p:cNvSpPr/>
          <p:nvPr/>
        </p:nvSpPr>
        <p:spPr>
          <a:xfrm>
            <a:off x="978408" y="1380744"/>
            <a:ext cx="31089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Reporting verbs</a:t>
            </a:r>
            <a:endParaRPr lang="en-US" sz="1600" dirty="0"/>
          </a:p>
        </p:txBody>
      </p:sp>
      <p:sp>
        <p:nvSpPr>
          <p:cNvPr id="9" name="Text 7"/>
          <p:cNvSpPr/>
          <p:nvPr/>
        </p:nvSpPr>
        <p:spPr>
          <a:xfrm>
            <a:off x="978408" y="1737360"/>
            <a:ext cx="3118104" cy="103327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Use: argues, examines, explores, claims, emphasises, observes, stresses, states.</a:t>
            </a:r>
            <a:endParaRPr lang="en-US" sz="1210" dirty="0"/>
          </a:p>
          <a:p>
            <a:pPr marL="0" indent="0">
              <a:buNone/>
            </a:pPr>
            <a:r>
              <a:rPr lang="en-US" sz="1210" dirty="0">
                <a:solidFill>
                  <a:srgbClr val="635D56"/>
                </a:solidFill>
              </a:rPr>
              <a:t>Avoid repetitive “says”.</a:t>
            </a:r>
            <a:endParaRPr lang="en-US" sz="1210" dirty="0"/>
          </a:p>
        </p:txBody>
      </p:sp>
      <p:sp>
        <p:nvSpPr>
          <p:cNvPr id="10" name="Shape 8"/>
          <p:cNvSpPr/>
          <p:nvPr/>
        </p:nvSpPr>
        <p:spPr>
          <a:xfrm>
            <a:off x="4434840" y="1234440"/>
            <a:ext cx="3429000" cy="1645920"/>
          </a:xfrm>
          <a:prstGeom prst="roundRect">
            <a:avLst>
              <a:gd name="adj" fmla="val 4444"/>
            </a:avLst>
          </a:prstGeom>
          <a:solidFill>
            <a:srgbClr val="FFFDF7"/>
          </a:solidFill>
          <a:ln w="15240">
            <a:solidFill>
              <a:srgbClr val="5E7562"/>
            </a:solidFill>
            <a:prstDash val="solid"/>
          </a:ln>
        </p:spPr>
      </p:sp>
      <p:sp>
        <p:nvSpPr>
          <p:cNvPr id="11" name="Shape 9"/>
          <p:cNvSpPr/>
          <p:nvPr/>
        </p:nvSpPr>
        <p:spPr>
          <a:xfrm>
            <a:off x="4434840" y="1234440"/>
            <a:ext cx="100584" cy="1645920"/>
          </a:xfrm>
          <a:prstGeom prst="rect">
            <a:avLst/>
          </a:prstGeom>
          <a:solidFill>
            <a:srgbClr val="5E7562"/>
          </a:solidFill>
          <a:ln w="12700">
            <a:solidFill>
              <a:srgbClr val="5E7562"/>
            </a:solidFill>
            <a:prstDash val="solid"/>
          </a:ln>
        </p:spPr>
      </p:sp>
      <p:sp>
        <p:nvSpPr>
          <p:cNvPr id="12" name="Text 10"/>
          <p:cNvSpPr/>
          <p:nvPr/>
        </p:nvSpPr>
        <p:spPr>
          <a:xfrm>
            <a:off x="4636008" y="1380744"/>
            <a:ext cx="31089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Linking similarity</a:t>
            </a:r>
            <a:endParaRPr lang="en-US" sz="1600" dirty="0"/>
          </a:p>
        </p:txBody>
      </p:sp>
      <p:sp>
        <p:nvSpPr>
          <p:cNvPr id="13" name="Text 11"/>
          <p:cNvSpPr/>
          <p:nvPr/>
        </p:nvSpPr>
        <p:spPr>
          <a:xfrm>
            <a:off x="4636008" y="1737360"/>
            <a:ext cx="3118104" cy="103327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Similarly, moreover, in addition, furthermore.</a:t>
            </a:r>
            <a:endParaRPr lang="en-US" sz="1210" dirty="0"/>
          </a:p>
          <a:p>
            <a:pPr marL="0" indent="0">
              <a:buNone/>
            </a:pPr>
            <a:r>
              <a:rPr lang="en-US" sz="1210" dirty="0">
                <a:solidFill>
                  <a:srgbClr val="635D56"/>
                </a:solidFill>
              </a:rPr>
              <a:t>Example: “Similarly, later studies emphasise community participation.”</a:t>
            </a:r>
            <a:endParaRPr lang="en-US" sz="1210" dirty="0"/>
          </a:p>
        </p:txBody>
      </p:sp>
      <p:sp>
        <p:nvSpPr>
          <p:cNvPr id="14" name="Shape 12"/>
          <p:cNvSpPr/>
          <p:nvPr/>
        </p:nvSpPr>
        <p:spPr>
          <a:xfrm>
            <a:off x="8092440" y="1234440"/>
            <a:ext cx="3429000" cy="1645920"/>
          </a:xfrm>
          <a:prstGeom prst="roundRect">
            <a:avLst>
              <a:gd name="adj" fmla="val 4444"/>
            </a:avLst>
          </a:prstGeom>
          <a:solidFill>
            <a:srgbClr val="FFFDF7"/>
          </a:solidFill>
          <a:ln w="15240">
            <a:solidFill>
              <a:srgbClr val="B76546"/>
            </a:solidFill>
            <a:prstDash val="solid"/>
          </a:ln>
        </p:spPr>
      </p:sp>
      <p:sp>
        <p:nvSpPr>
          <p:cNvPr id="15" name="Shape 13"/>
          <p:cNvSpPr/>
          <p:nvPr/>
        </p:nvSpPr>
        <p:spPr>
          <a:xfrm>
            <a:off x="8092440" y="1234440"/>
            <a:ext cx="100584" cy="1645920"/>
          </a:xfrm>
          <a:prstGeom prst="rect">
            <a:avLst/>
          </a:prstGeom>
          <a:solidFill>
            <a:srgbClr val="B76546"/>
          </a:solidFill>
          <a:ln w="12700">
            <a:solidFill>
              <a:srgbClr val="B76546"/>
            </a:solidFill>
            <a:prstDash val="solid"/>
          </a:ln>
        </p:spPr>
      </p:sp>
      <p:sp>
        <p:nvSpPr>
          <p:cNvPr id="16" name="Text 14"/>
          <p:cNvSpPr/>
          <p:nvPr/>
        </p:nvSpPr>
        <p:spPr>
          <a:xfrm>
            <a:off x="8293608" y="1380744"/>
            <a:ext cx="31089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Linking contrast</a:t>
            </a:r>
            <a:endParaRPr lang="en-US" sz="1600" dirty="0"/>
          </a:p>
        </p:txBody>
      </p:sp>
      <p:sp>
        <p:nvSpPr>
          <p:cNvPr id="17" name="Text 15"/>
          <p:cNvSpPr/>
          <p:nvPr/>
        </p:nvSpPr>
        <p:spPr>
          <a:xfrm>
            <a:off x="8293608" y="1737360"/>
            <a:ext cx="3118104" cy="103327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However, on the other hand, nevertheless, striking a different note.</a:t>
            </a:r>
            <a:endParaRPr lang="en-US" sz="1210" dirty="0"/>
          </a:p>
          <a:p>
            <a:pPr marL="0" indent="0">
              <a:buNone/>
            </a:pPr>
            <a:r>
              <a:rPr lang="en-US" sz="1210" dirty="0">
                <a:solidFill>
                  <a:srgbClr val="635D56"/>
                </a:solidFill>
              </a:rPr>
              <a:t>Example: “However, survey-based studies paid less attention to stigma.”</a:t>
            </a:r>
            <a:endParaRPr lang="en-US" sz="1210" dirty="0"/>
          </a:p>
        </p:txBody>
      </p:sp>
      <p:sp>
        <p:nvSpPr>
          <p:cNvPr id="18" name="Shape 16"/>
          <p:cNvSpPr/>
          <p:nvPr/>
        </p:nvSpPr>
        <p:spPr>
          <a:xfrm>
            <a:off x="914400" y="3794760"/>
            <a:ext cx="10332720" cy="1234440"/>
          </a:xfrm>
          <a:prstGeom prst="roundRect">
            <a:avLst>
              <a:gd name="adj" fmla="val 5926"/>
            </a:avLst>
          </a:prstGeom>
          <a:solidFill>
            <a:srgbClr val="FFF9EE"/>
          </a:solidFill>
          <a:ln w="12700">
            <a:solidFill>
              <a:srgbClr val="B38B59"/>
            </a:solidFill>
            <a:prstDash val="solid"/>
          </a:ln>
        </p:spPr>
      </p:sp>
      <p:sp>
        <p:nvSpPr>
          <p:cNvPr id="19" name="Text 17"/>
          <p:cNvSpPr/>
          <p:nvPr/>
        </p:nvSpPr>
        <p:spPr>
          <a:xfrm>
            <a:off x="1143000" y="4050792"/>
            <a:ext cx="1417320" cy="182880"/>
          </a:xfrm>
          <a:prstGeom prst="rect">
            <a:avLst/>
          </a:prstGeom>
          <a:noFill/>
        </p:spPr>
        <p:txBody>
          <a:bodyPr wrap="square" lIns="0" tIns="0" rIns="0" bIns="0" rtlCol="0" anchor="ctr"/>
          <a:lstStyle/>
          <a:p>
            <a:pPr marL="0" indent="0">
              <a:buNone/>
            </a:pPr>
            <a:r>
              <a:rPr lang="en-US" sz="1700" b="1" dirty="0">
                <a:solidFill>
                  <a:srgbClr val="513E32"/>
                </a:solidFill>
              </a:rPr>
              <a:t>Tense rule</a:t>
            </a:r>
            <a:endParaRPr lang="en-US" sz="1700" dirty="0"/>
          </a:p>
        </p:txBody>
      </p:sp>
      <p:sp>
        <p:nvSpPr>
          <p:cNvPr id="20" name="Text 18"/>
          <p:cNvSpPr/>
          <p:nvPr/>
        </p:nvSpPr>
        <p:spPr>
          <a:xfrm>
            <a:off x="2697480" y="4005072"/>
            <a:ext cx="8138160" cy="320040"/>
          </a:xfrm>
          <a:prstGeom prst="rect">
            <a:avLst/>
          </a:prstGeom>
          <a:noFill/>
        </p:spPr>
        <p:txBody>
          <a:bodyPr wrap="square" lIns="0" tIns="0" rIns="0" bIns="0" rtlCol="0" anchor="ctr">
            <a:normAutofit/>
          </a:bodyPr>
          <a:lstStyle/>
          <a:p>
            <a:pPr marL="0" indent="0">
              <a:buNone/>
            </a:pPr>
            <a:r>
              <a:rPr lang="en-US" sz="1500" dirty="0">
                <a:solidFill>
                  <a:srgbClr val="26221F"/>
                </a:solidFill>
              </a:rPr>
              <a:t>The review may be written in present tense or past tense, but keep it consistent. Example: “Brennen argues...” / “Brennen argued...” — do not mix randomly.</a:t>
            </a:r>
            <a:endParaRPr lang="en-US" sz="1500" dirty="0"/>
          </a:p>
        </p:txBody>
      </p:sp>
      <p:sp>
        <p:nvSpPr>
          <p:cNvPr id="2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Writing the summary: make the argument</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The summary should not merely end the section; it should reveal what the literature proves and misses.</a:t>
            </a:r>
            <a:endParaRPr lang="en-US" sz="1150" dirty="0"/>
          </a:p>
        </p:txBody>
      </p:sp>
      <p:sp>
        <p:nvSpPr>
          <p:cNvPr id="4" name="Shape 2"/>
          <p:cNvSpPr/>
          <p:nvPr/>
        </p:nvSpPr>
        <p:spPr>
          <a:xfrm>
            <a:off x="9189720" y="402336"/>
            <a:ext cx="2331720" cy="329184"/>
          </a:xfrm>
          <a:prstGeom prst="rect">
            <a:avLst/>
          </a:prstGeom>
          <a:solidFill>
            <a:srgbClr val="B38B59"/>
          </a:solidFill>
          <a:ln w="12700">
            <a:solidFill>
              <a:srgbClr val="B38B59"/>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SUMMARY</a:t>
            </a:r>
            <a:endParaRPr lang="en-US" sz="850" dirty="0"/>
          </a:p>
        </p:txBody>
      </p:sp>
      <p:sp>
        <p:nvSpPr>
          <p:cNvPr id="6" name="Shape 4"/>
          <p:cNvSpPr/>
          <p:nvPr/>
        </p:nvSpPr>
        <p:spPr>
          <a:xfrm>
            <a:off x="777240" y="1234440"/>
            <a:ext cx="3429000" cy="1234440"/>
          </a:xfrm>
          <a:prstGeom prst="roundRect">
            <a:avLst>
              <a:gd name="adj" fmla="val 5926"/>
            </a:avLst>
          </a:prstGeom>
          <a:solidFill>
            <a:srgbClr val="FFFDF7"/>
          </a:solidFill>
          <a:ln w="15240">
            <a:solidFill>
              <a:srgbClr val="5E7562"/>
            </a:solidFill>
            <a:prstDash val="solid"/>
          </a:ln>
        </p:spPr>
      </p:sp>
      <p:sp>
        <p:nvSpPr>
          <p:cNvPr id="7" name="Shape 5"/>
          <p:cNvSpPr/>
          <p:nvPr/>
        </p:nvSpPr>
        <p:spPr>
          <a:xfrm>
            <a:off x="777240" y="1234440"/>
            <a:ext cx="100584" cy="1234440"/>
          </a:xfrm>
          <a:prstGeom prst="rect">
            <a:avLst/>
          </a:prstGeom>
          <a:solidFill>
            <a:srgbClr val="5E7562"/>
          </a:solidFill>
          <a:ln w="12700">
            <a:solidFill>
              <a:srgbClr val="5E7562"/>
            </a:solidFill>
            <a:prstDash val="solid"/>
          </a:ln>
        </p:spPr>
      </p:sp>
      <p:sp>
        <p:nvSpPr>
          <p:cNvPr id="8" name="Text 6"/>
          <p:cNvSpPr/>
          <p:nvPr/>
        </p:nvSpPr>
        <p:spPr>
          <a:xfrm>
            <a:off x="978408" y="1380744"/>
            <a:ext cx="31089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Major thrust areas</a:t>
            </a:r>
            <a:endParaRPr lang="en-US" sz="1600" dirty="0"/>
          </a:p>
        </p:txBody>
      </p:sp>
      <p:sp>
        <p:nvSpPr>
          <p:cNvPr id="9" name="Text 7"/>
          <p:cNvSpPr/>
          <p:nvPr/>
        </p:nvSpPr>
        <p:spPr>
          <a:xfrm>
            <a:off x="978408" y="1737360"/>
            <a:ext cx="3118104" cy="6217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What are the dominant concerns in the literature? Example: awareness, stigma, gender, media reach, community trust.</a:t>
            </a:r>
            <a:endParaRPr lang="en-US" sz="1210" dirty="0"/>
          </a:p>
        </p:txBody>
      </p:sp>
      <p:sp>
        <p:nvSpPr>
          <p:cNvPr id="10" name="Shape 8"/>
          <p:cNvSpPr/>
          <p:nvPr/>
        </p:nvSpPr>
        <p:spPr>
          <a:xfrm>
            <a:off x="4434840" y="1234440"/>
            <a:ext cx="3429000" cy="1234440"/>
          </a:xfrm>
          <a:prstGeom prst="roundRect">
            <a:avLst>
              <a:gd name="adj" fmla="val 5926"/>
            </a:avLst>
          </a:prstGeom>
          <a:solidFill>
            <a:srgbClr val="FFFDF7"/>
          </a:solidFill>
          <a:ln w="15240">
            <a:solidFill>
              <a:srgbClr val="3F6673"/>
            </a:solidFill>
            <a:prstDash val="solid"/>
          </a:ln>
        </p:spPr>
      </p:sp>
      <p:sp>
        <p:nvSpPr>
          <p:cNvPr id="11" name="Shape 9"/>
          <p:cNvSpPr/>
          <p:nvPr/>
        </p:nvSpPr>
        <p:spPr>
          <a:xfrm>
            <a:off x="4434840" y="1234440"/>
            <a:ext cx="100584" cy="1234440"/>
          </a:xfrm>
          <a:prstGeom prst="rect">
            <a:avLst/>
          </a:prstGeom>
          <a:solidFill>
            <a:srgbClr val="3F6673"/>
          </a:solidFill>
          <a:ln w="12700">
            <a:solidFill>
              <a:srgbClr val="3F6673"/>
            </a:solidFill>
            <a:prstDash val="solid"/>
          </a:ln>
        </p:spPr>
      </p:sp>
      <p:sp>
        <p:nvSpPr>
          <p:cNvPr id="12" name="Text 10"/>
          <p:cNvSpPr/>
          <p:nvPr/>
        </p:nvSpPr>
        <p:spPr>
          <a:xfrm>
            <a:off x="4636008" y="1380744"/>
            <a:ext cx="31089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Strengths</a:t>
            </a:r>
            <a:endParaRPr lang="en-US" sz="1600" dirty="0"/>
          </a:p>
        </p:txBody>
      </p:sp>
      <p:sp>
        <p:nvSpPr>
          <p:cNvPr id="13" name="Text 11"/>
          <p:cNvSpPr/>
          <p:nvPr/>
        </p:nvSpPr>
        <p:spPr>
          <a:xfrm>
            <a:off x="4636008" y="1737360"/>
            <a:ext cx="3118104" cy="6217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Rigorous design, varied areas, multiple tools, strong statistical analysis, path-breaking findings.</a:t>
            </a:r>
            <a:endParaRPr lang="en-US" sz="1210" dirty="0"/>
          </a:p>
        </p:txBody>
      </p:sp>
      <p:sp>
        <p:nvSpPr>
          <p:cNvPr id="14" name="Shape 12"/>
          <p:cNvSpPr/>
          <p:nvPr/>
        </p:nvSpPr>
        <p:spPr>
          <a:xfrm>
            <a:off x="8092440" y="1234440"/>
            <a:ext cx="3429000" cy="1234440"/>
          </a:xfrm>
          <a:prstGeom prst="roundRect">
            <a:avLst>
              <a:gd name="adj" fmla="val 5926"/>
            </a:avLst>
          </a:prstGeom>
          <a:solidFill>
            <a:srgbClr val="FFFDF7"/>
          </a:solidFill>
          <a:ln w="15240">
            <a:solidFill>
              <a:srgbClr val="B76546"/>
            </a:solidFill>
            <a:prstDash val="solid"/>
          </a:ln>
        </p:spPr>
      </p:sp>
      <p:sp>
        <p:nvSpPr>
          <p:cNvPr id="15" name="Shape 13"/>
          <p:cNvSpPr/>
          <p:nvPr/>
        </p:nvSpPr>
        <p:spPr>
          <a:xfrm>
            <a:off x="8092440" y="1234440"/>
            <a:ext cx="100584" cy="1234440"/>
          </a:xfrm>
          <a:prstGeom prst="rect">
            <a:avLst/>
          </a:prstGeom>
          <a:solidFill>
            <a:srgbClr val="B76546"/>
          </a:solidFill>
          <a:ln w="12700">
            <a:solidFill>
              <a:srgbClr val="B76546"/>
            </a:solidFill>
            <a:prstDash val="solid"/>
          </a:ln>
        </p:spPr>
      </p:sp>
      <p:sp>
        <p:nvSpPr>
          <p:cNvPr id="16" name="Text 14"/>
          <p:cNvSpPr/>
          <p:nvPr/>
        </p:nvSpPr>
        <p:spPr>
          <a:xfrm>
            <a:off x="8293608" y="1380744"/>
            <a:ext cx="31089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Limitations</a:t>
            </a:r>
            <a:endParaRPr lang="en-US" sz="1600" dirty="0"/>
          </a:p>
        </p:txBody>
      </p:sp>
      <p:sp>
        <p:nvSpPr>
          <p:cNvPr id="17" name="Text 15"/>
          <p:cNvSpPr/>
          <p:nvPr/>
        </p:nvSpPr>
        <p:spPr>
          <a:xfrm>
            <a:off x="8293608" y="1737360"/>
            <a:ext cx="3118104" cy="6217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Weak design, small sample, lack of focus, limited regional coverage, missing variables.</a:t>
            </a:r>
            <a:endParaRPr lang="en-US" sz="1210" dirty="0"/>
          </a:p>
        </p:txBody>
      </p:sp>
      <p:sp>
        <p:nvSpPr>
          <p:cNvPr id="18" name="Shape 16"/>
          <p:cNvSpPr/>
          <p:nvPr/>
        </p:nvSpPr>
        <p:spPr>
          <a:xfrm>
            <a:off x="1143000" y="3337560"/>
            <a:ext cx="9875520" cy="1188720"/>
          </a:xfrm>
          <a:prstGeom prst="roundRect">
            <a:avLst>
              <a:gd name="adj" fmla="val 6154"/>
            </a:avLst>
          </a:prstGeom>
          <a:solidFill>
            <a:srgbClr val="FFF9EE"/>
          </a:solidFill>
          <a:ln w="13970">
            <a:solidFill>
              <a:srgbClr val="B38B59"/>
            </a:solidFill>
            <a:prstDash val="solid"/>
          </a:ln>
        </p:spPr>
      </p:sp>
      <p:sp>
        <p:nvSpPr>
          <p:cNvPr id="19" name="Text 17"/>
          <p:cNvSpPr/>
          <p:nvPr/>
        </p:nvSpPr>
        <p:spPr>
          <a:xfrm>
            <a:off x="1417320" y="3639312"/>
            <a:ext cx="2011680" cy="182880"/>
          </a:xfrm>
          <a:prstGeom prst="rect">
            <a:avLst/>
          </a:prstGeom>
          <a:noFill/>
        </p:spPr>
        <p:txBody>
          <a:bodyPr wrap="square" lIns="0" tIns="0" rIns="0" bIns="0" rtlCol="0" anchor="ctr"/>
          <a:lstStyle/>
          <a:p>
            <a:pPr marL="0" indent="0">
              <a:buNone/>
            </a:pPr>
            <a:r>
              <a:rPr lang="en-US" sz="1800" b="1" dirty="0">
                <a:solidFill>
                  <a:srgbClr val="513E32"/>
                </a:solidFill>
              </a:rPr>
              <a:t>Gap statement model</a:t>
            </a:r>
            <a:endParaRPr lang="en-US" sz="1800" dirty="0"/>
          </a:p>
        </p:txBody>
      </p:sp>
      <p:sp>
        <p:nvSpPr>
          <p:cNvPr id="20" name="Text 18"/>
          <p:cNvSpPr/>
          <p:nvPr/>
        </p:nvSpPr>
        <p:spPr>
          <a:xfrm>
            <a:off x="3566160" y="3520440"/>
            <a:ext cx="7086600" cy="411480"/>
          </a:xfrm>
          <a:prstGeom prst="rect">
            <a:avLst/>
          </a:prstGeom>
          <a:noFill/>
        </p:spPr>
        <p:txBody>
          <a:bodyPr wrap="square" lIns="0" tIns="0" rIns="0" bIns="0" rtlCol="0" anchor="ctr">
            <a:normAutofit/>
          </a:bodyPr>
          <a:lstStyle/>
          <a:p>
            <a:pPr marL="0" indent="0">
              <a:buNone/>
            </a:pPr>
            <a:r>
              <a:rPr lang="en-US" sz="1550" dirty="0">
                <a:solidFill>
                  <a:srgbClr val="26221F"/>
                </a:solidFill>
              </a:rPr>
              <a:t>“Although existing studies explain mass media campaigns and awareness levels, fewer studies examine how gendered stigma shapes reception of messages among rural women.”</a:t>
            </a:r>
            <a:endParaRPr lang="en-US" sz="1550" dirty="0"/>
          </a:p>
        </p:txBody>
      </p:sp>
      <p:sp>
        <p:nvSpPr>
          <p:cNvPr id="21" name="Text 19"/>
          <p:cNvSpPr/>
          <p:nvPr/>
        </p:nvSpPr>
        <p:spPr>
          <a:xfrm>
            <a:off x="1828800" y="5349240"/>
            <a:ext cx="8595360" cy="310896"/>
          </a:xfrm>
          <a:prstGeom prst="rect">
            <a:avLst/>
          </a:prstGeom>
          <a:noFill/>
        </p:spPr>
        <p:txBody>
          <a:bodyPr wrap="square" lIns="0" tIns="0" rIns="0" bIns="0" rtlCol="0" anchor="ctr"/>
          <a:lstStyle/>
          <a:p>
            <a:pPr marL="0" indent="0" algn="ctr">
              <a:buNone/>
            </a:pPr>
            <a:r>
              <a:rPr lang="en-US" sz="2100" b="1" dirty="0">
                <a:solidFill>
                  <a:srgbClr val="5E7562"/>
                </a:solidFill>
              </a:rPr>
              <a:t>Your study should logically arise from the gap traced in the review.</a:t>
            </a:r>
            <a:endParaRPr lang="en-US" sz="2100" dirty="0"/>
          </a:p>
        </p:txBody>
      </p:sp>
      <p:sp>
        <p:nvSpPr>
          <p:cNvPr id="2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Ethical issues in review writing</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A review must be accurate, respectful, properly cited and free from plagiarism.</a:t>
            </a:r>
            <a:endParaRPr lang="en-US" sz="1150" dirty="0"/>
          </a:p>
        </p:txBody>
      </p:sp>
      <p:sp>
        <p:nvSpPr>
          <p:cNvPr id="4" name="Shape 2"/>
          <p:cNvSpPr/>
          <p:nvPr/>
        </p:nvSpPr>
        <p:spPr>
          <a:xfrm>
            <a:off x="9189720" y="402336"/>
            <a:ext cx="2331720" cy="329184"/>
          </a:xfrm>
          <a:prstGeom prst="rect">
            <a:avLst/>
          </a:prstGeom>
          <a:solidFill>
            <a:srgbClr val="B76546"/>
          </a:solidFill>
          <a:ln w="12700">
            <a:solidFill>
              <a:srgbClr val="B76546"/>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5.5.3</a:t>
            </a:r>
            <a:endParaRPr lang="en-US" sz="850" dirty="0"/>
          </a:p>
        </p:txBody>
      </p:sp>
      <p:sp>
        <p:nvSpPr>
          <p:cNvPr id="6" name="Shape 4"/>
          <p:cNvSpPr/>
          <p:nvPr/>
        </p:nvSpPr>
        <p:spPr>
          <a:xfrm>
            <a:off x="777240" y="1234440"/>
            <a:ext cx="3429000" cy="1417320"/>
          </a:xfrm>
          <a:prstGeom prst="roundRect">
            <a:avLst>
              <a:gd name="adj" fmla="val 5161"/>
            </a:avLst>
          </a:prstGeom>
          <a:solidFill>
            <a:srgbClr val="FFFDF7"/>
          </a:solidFill>
          <a:ln w="15240">
            <a:solidFill>
              <a:srgbClr val="B76546"/>
            </a:solidFill>
            <a:prstDash val="solid"/>
          </a:ln>
        </p:spPr>
      </p:sp>
      <p:sp>
        <p:nvSpPr>
          <p:cNvPr id="7" name="Shape 5"/>
          <p:cNvSpPr/>
          <p:nvPr/>
        </p:nvSpPr>
        <p:spPr>
          <a:xfrm>
            <a:off x="777240" y="1234440"/>
            <a:ext cx="100584" cy="1417320"/>
          </a:xfrm>
          <a:prstGeom prst="rect">
            <a:avLst/>
          </a:prstGeom>
          <a:solidFill>
            <a:srgbClr val="B76546"/>
          </a:solidFill>
          <a:ln w="12700">
            <a:solidFill>
              <a:srgbClr val="B76546"/>
            </a:solidFill>
            <a:prstDash val="solid"/>
          </a:ln>
        </p:spPr>
      </p:sp>
      <p:sp>
        <p:nvSpPr>
          <p:cNvPr id="8" name="Text 6"/>
          <p:cNvSpPr/>
          <p:nvPr/>
        </p:nvSpPr>
        <p:spPr>
          <a:xfrm>
            <a:off x="978408" y="1380744"/>
            <a:ext cx="31089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Represent ideas accurately</a:t>
            </a:r>
            <a:endParaRPr lang="en-US" sz="1600" dirty="0"/>
          </a:p>
        </p:txBody>
      </p:sp>
      <p:sp>
        <p:nvSpPr>
          <p:cNvPr id="9" name="Text 7"/>
          <p:cNvSpPr/>
          <p:nvPr/>
        </p:nvSpPr>
        <p:spPr>
          <a:xfrm>
            <a:off x="978408" y="1737360"/>
            <a:ext cx="3118104" cy="80467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Do not distort another scholar’s findings to make your own work look stronger.</a:t>
            </a:r>
            <a:endParaRPr lang="en-US" sz="1210" dirty="0"/>
          </a:p>
        </p:txBody>
      </p:sp>
      <p:sp>
        <p:nvSpPr>
          <p:cNvPr id="10" name="Shape 8"/>
          <p:cNvSpPr/>
          <p:nvPr/>
        </p:nvSpPr>
        <p:spPr>
          <a:xfrm>
            <a:off x="4434840" y="1234440"/>
            <a:ext cx="3429000" cy="1417320"/>
          </a:xfrm>
          <a:prstGeom prst="roundRect">
            <a:avLst>
              <a:gd name="adj" fmla="val 5161"/>
            </a:avLst>
          </a:prstGeom>
          <a:solidFill>
            <a:srgbClr val="FFFDF7"/>
          </a:solidFill>
          <a:ln w="15240">
            <a:solidFill>
              <a:srgbClr val="5E7562"/>
            </a:solidFill>
            <a:prstDash val="solid"/>
          </a:ln>
        </p:spPr>
      </p:sp>
      <p:sp>
        <p:nvSpPr>
          <p:cNvPr id="11" name="Shape 9"/>
          <p:cNvSpPr/>
          <p:nvPr/>
        </p:nvSpPr>
        <p:spPr>
          <a:xfrm>
            <a:off x="4434840" y="1234440"/>
            <a:ext cx="100584" cy="1417320"/>
          </a:xfrm>
          <a:prstGeom prst="rect">
            <a:avLst/>
          </a:prstGeom>
          <a:solidFill>
            <a:srgbClr val="5E7562"/>
          </a:solidFill>
          <a:ln w="12700">
            <a:solidFill>
              <a:srgbClr val="5E7562"/>
            </a:solidFill>
            <a:prstDash val="solid"/>
          </a:ln>
        </p:spPr>
      </p:sp>
      <p:sp>
        <p:nvSpPr>
          <p:cNvPr id="12" name="Text 10"/>
          <p:cNvSpPr/>
          <p:nvPr/>
        </p:nvSpPr>
        <p:spPr>
          <a:xfrm>
            <a:off x="4636008" y="1380744"/>
            <a:ext cx="31089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Give due credit</a:t>
            </a:r>
            <a:endParaRPr lang="en-US" sz="1600" dirty="0"/>
          </a:p>
        </p:txBody>
      </p:sp>
      <p:sp>
        <p:nvSpPr>
          <p:cNvPr id="13" name="Text 11"/>
          <p:cNvSpPr/>
          <p:nvPr/>
        </p:nvSpPr>
        <p:spPr>
          <a:xfrm>
            <a:off x="4636008" y="1737360"/>
            <a:ext cx="3118104" cy="80467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Cite every source from which ideas, data, phrases or arguments are taken.</a:t>
            </a:r>
            <a:endParaRPr lang="en-US" sz="1210" dirty="0"/>
          </a:p>
        </p:txBody>
      </p:sp>
      <p:sp>
        <p:nvSpPr>
          <p:cNvPr id="14" name="Shape 12"/>
          <p:cNvSpPr/>
          <p:nvPr/>
        </p:nvSpPr>
        <p:spPr>
          <a:xfrm>
            <a:off x="8092440" y="1234440"/>
            <a:ext cx="3429000" cy="1417320"/>
          </a:xfrm>
          <a:prstGeom prst="roundRect">
            <a:avLst>
              <a:gd name="adj" fmla="val 5161"/>
            </a:avLst>
          </a:prstGeom>
          <a:solidFill>
            <a:srgbClr val="FFFDF7"/>
          </a:solidFill>
          <a:ln w="15240">
            <a:solidFill>
              <a:srgbClr val="3F6673"/>
            </a:solidFill>
            <a:prstDash val="solid"/>
          </a:ln>
        </p:spPr>
      </p:sp>
      <p:sp>
        <p:nvSpPr>
          <p:cNvPr id="15" name="Shape 13"/>
          <p:cNvSpPr/>
          <p:nvPr/>
        </p:nvSpPr>
        <p:spPr>
          <a:xfrm>
            <a:off x="8092440" y="1234440"/>
            <a:ext cx="100584" cy="1417320"/>
          </a:xfrm>
          <a:prstGeom prst="rect">
            <a:avLst/>
          </a:prstGeom>
          <a:solidFill>
            <a:srgbClr val="3F6673"/>
          </a:solidFill>
          <a:ln w="12700">
            <a:solidFill>
              <a:srgbClr val="3F6673"/>
            </a:solidFill>
            <a:prstDash val="solid"/>
          </a:ln>
        </p:spPr>
      </p:sp>
      <p:sp>
        <p:nvSpPr>
          <p:cNvPr id="16" name="Text 14"/>
          <p:cNvSpPr/>
          <p:nvPr/>
        </p:nvSpPr>
        <p:spPr>
          <a:xfrm>
            <a:off x="8293608" y="1380744"/>
            <a:ext cx="31089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Respect disagreement</a:t>
            </a:r>
            <a:endParaRPr lang="en-US" sz="1600" dirty="0"/>
          </a:p>
        </p:txBody>
      </p:sp>
      <p:sp>
        <p:nvSpPr>
          <p:cNvPr id="17" name="Text 15"/>
          <p:cNvSpPr/>
          <p:nvPr/>
        </p:nvSpPr>
        <p:spPr>
          <a:xfrm>
            <a:off x="8293608" y="1737360"/>
            <a:ext cx="3118104" cy="80467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You may critique methods or conclusions, but avoid dismissive or unfair language.</a:t>
            </a:r>
            <a:endParaRPr lang="en-US" sz="1210" dirty="0"/>
          </a:p>
        </p:txBody>
      </p:sp>
      <p:sp>
        <p:nvSpPr>
          <p:cNvPr id="18" name="Shape 16"/>
          <p:cNvSpPr/>
          <p:nvPr/>
        </p:nvSpPr>
        <p:spPr>
          <a:xfrm>
            <a:off x="914400" y="3657600"/>
            <a:ext cx="10332720" cy="1143000"/>
          </a:xfrm>
          <a:prstGeom prst="roundRect">
            <a:avLst>
              <a:gd name="adj" fmla="val 6400"/>
            </a:avLst>
          </a:prstGeom>
          <a:solidFill>
            <a:srgbClr val="FFF9EE"/>
          </a:solidFill>
          <a:ln w="12700">
            <a:solidFill>
              <a:srgbClr val="B38B59"/>
            </a:solidFill>
            <a:prstDash val="solid"/>
          </a:ln>
        </p:spPr>
      </p:sp>
      <p:sp>
        <p:nvSpPr>
          <p:cNvPr id="19" name="Text 17"/>
          <p:cNvSpPr/>
          <p:nvPr/>
        </p:nvSpPr>
        <p:spPr>
          <a:xfrm>
            <a:off x="1143000" y="3886200"/>
            <a:ext cx="1874520" cy="182880"/>
          </a:xfrm>
          <a:prstGeom prst="rect">
            <a:avLst/>
          </a:prstGeom>
          <a:noFill/>
        </p:spPr>
        <p:txBody>
          <a:bodyPr wrap="square" lIns="0" tIns="0" rIns="0" bIns="0" rtlCol="0" anchor="ctr"/>
          <a:lstStyle/>
          <a:p>
            <a:pPr marL="0" indent="0">
              <a:buNone/>
            </a:pPr>
            <a:r>
              <a:rPr lang="en-US" sz="1800" b="1" dirty="0">
                <a:solidFill>
                  <a:srgbClr val="513E32"/>
                </a:solidFill>
              </a:rPr>
              <a:t>Why citations matter</a:t>
            </a:r>
            <a:endParaRPr lang="en-US" sz="1800" dirty="0"/>
          </a:p>
        </p:txBody>
      </p:sp>
      <p:sp>
        <p:nvSpPr>
          <p:cNvPr id="20" name="Text 18"/>
          <p:cNvSpPr/>
          <p:nvPr/>
        </p:nvSpPr>
        <p:spPr>
          <a:xfrm>
            <a:off x="3611880" y="3867912"/>
            <a:ext cx="6995160" cy="256032"/>
          </a:xfrm>
          <a:prstGeom prst="rect">
            <a:avLst/>
          </a:prstGeom>
          <a:noFill/>
        </p:spPr>
        <p:txBody>
          <a:bodyPr wrap="square" lIns="0" tIns="0" rIns="0" bIns="0" rtlCol="0" anchor="ctr">
            <a:normAutofit/>
          </a:bodyPr>
          <a:lstStyle/>
          <a:p>
            <a:pPr marL="0" indent="0">
              <a:buNone/>
            </a:pPr>
            <a:r>
              <a:rPr lang="en-US" sz="1580" dirty="0">
                <a:solidFill>
                  <a:srgbClr val="26221F"/>
                </a:solidFill>
              </a:rPr>
              <a:t>They add credibility, allow other researchers to trace sources, and protect the writer from plagiarism charges.</a:t>
            </a:r>
            <a:endParaRPr lang="en-US" sz="1580" dirty="0"/>
          </a:p>
        </p:txBody>
      </p:sp>
      <p:sp>
        <p:nvSpPr>
          <p:cNvPr id="2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Plagiarism and quotation discipline</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Use sources, but do not pass off words or ideas as your own.</a:t>
            </a:r>
            <a:endParaRPr lang="en-US" sz="1150" dirty="0"/>
          </a:p>
        </p:txBody>
      </p:sp>
      <p:sp>
        <p:nvSpPr>
          <p:cNvPr id="4" name="Shape 2"/>
          <p:cNvSpPr/>
          <p:nvPr/>
        </p:nvSpPr>
        <p:spPr>
          <a:xfrm>
            <a:off x="9189720" y="402336"/>
            <a:ext cx="2331720" cy="329184"/>
          </a:xfrm>
          <a:prstGeom prst="rect">
            <a:avLst/>
          </a:prstGeom>
          <a:solidFill>
            <a:srgbClr val="3F6673"/>
          </a:solidFill>
          <a:ln w="12700">
            <a:solidFill>
              <a:srgbClr val="3F6673"/>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ACADEMIC HONESTY</a:t>
            </a:r>
            <a:endParaRPr lang="en-US" sz="850" dirty="0"/>
          </a:p>
        </p:txBody>
      </p:sp>
      <p:sp>
        <p:nvSpPr>
          <p:cNvPr id="6" name="Shape 4"/>
          <p:cNvSpPr/>
          <p:nvPr/>
        </p:nvSpPr>
        <p:spPr>
          <a:xfrm>
            <a:off x="822960" y="1280160"/>
            <a:ext cx="3291840" cy="1234440"/>
          </a:xfrm>
          <a:prstGeom prst="roundRect">
            <a:avLst>
              <a:gd name="adj" fmla="val 5926"/>
            </a:avLst>
          </a:prstGeom>
          <a:solidFill>
            <a:srgbClr val="FFFDF7"/>
          </a:solidFill>
          <a:ln w="15240">
            <a:solidFill>
              <a:srgbClr val="B76546"/>
            </a:solidFill>
            <a:prstDash val="solid"/>
          </a:ln>
        </p:spPr>
      </p:sp>
      <p:sp>
        <p:nvSpPr>
          <p:cNvPr id="7" name="Shape 5"/>
          <p:cNvSpPr/>
          <p:nvPr/>
        </p:nvSpPr>
        <p:spPr>
          <a:xfrm>
            <a:off x="822960" y="1280160"/>
            <a:ext cx="100584" cy="1234440"/>
          </a:xfrm>
          <a:prstGeom prst="rect">
            <a:avLst/>
          </a:prstGeom>
          <a:solidFill>
            <a:srgbClr val="B76546"/>
          </a:solidFill>
          <a:ln w="12700">
            <a:solidFill>
              <a:srgbClr val="B76546"/>
            </a:solidFill>
            <a:prstDash val="solid"/>
          </a:ln>
        </p:spPr>
      </p:sp>
      <p:sp>
        <p:nvSpPr>
          <p:cNvPr id="8" name="Text 6"/>
          <p:cNvSpPr/>
          <p:nvPr/>
        </p:nvSpPr>
        <p:spPr>
          <a:xfrm>
            <a:off x="1024128" y="1426464"/>
            <a:ext cx="297180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Plagiarism</a:t>
            </a:r>
            <a:endParaRPr lang="en-US" sz="1600" dirty="0"/>
          </a:p>
        </p:txBody>
      </p:sp>
      <p:sp>
        <p:nvSpPr>
          <p:cNvPr id="9" name="Text 7"/>
          <p:cNvSpPr/>
          <p:nvPr/>
        </p:nvSpPr>
        <p:spPr>
          <a:xfrm>
            <a:off x="1024128" y="1783080"/>
            <a:ext cx="2980944" cy="6217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Unacknowledged use of another person’s words or ideas as one’s own.</a:t>
            </a:r>
            <a:endParaRPr lang="en-US" sz="1210" dirty="0"/>
          </a:p>
        </p:txBody>
      </p:sp>
      <p:sp>
        <p:nvSpPr>
          <p:cNvPr id="10" name="Shape 8"/>
          <p:cNvSpPr/>
          <p:nvPr/>
        </p:nvSpPr>
        <p:spPr>
          <a:xfrm>
            <a:off x="4434840" y="1280160"/>
            <a:ext cx="3291840" cy="1234440"/>
          </a:xfrm>
          <a:prstGeom prst="roundRect">
            <a:avLst>
              <a:gd name="adj" fmla="val 5926"/>
            </a:avLst>
          </a:prstGeom>
          <a:solidFill>
            <a:srgbClr val="FFFDF7"/>
          </a:solidFill>
          <a:ln w="15240">
            <a:solidFill>
              <a:srgbClr val="5E7562"/>
            </a:solidFill>
            <a:prstDash val="solid"/>
          </a:ln>
        </p:spPr>
      </p:sp>
      <p:sp>
        <p:nvSpPr>
          <p:cNvPr id="11" name="Shape 9"/>
          <p:cNvSpPr/>
          <p:nvPr/>
        </p:nvSpPr>
        <p:spPr>
          <a:xfrm>
            <a:off x="4434840" y="1280160"/>
            <a:ext cx="100584" cy="1234440"/>
          </a:xfrm>
          <a:prstGeom prst="rect">
            <a:avLst/>
          </a:prstGeom>
          <a:solidFill>
            <a:srgbClr val="5E7562"/>
          </a:solidFill>
          <a:ln w="12700">
            <a:solidFill>
              <a:srgbClr val="5E7562"/>
            </a:solidFill>
            <a:prstDash val="solid"/>
          </a:ln>
        </p:spPr>
      </p:sp>
      <p:sp>
        <p:nvSpPr>
          <p:cNvPr id="12" name="Text 10"/>
          <p:cNvSpPr/>
          <p:nvPr/>
        </p:nvSpPr>
        <p:spPr>
          <a:xfrm>
            <a:off x="4636008" y="1426464"/>
            <a:ext cx="297180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Paraphrase properly</a:t>
            </a:r>
            <a:endParaRPr lang="en-US" sz="1600" dirty="0"/>
          </a:p>
        </p:txBody>
      </p:sp>
      <p:sp>
        <p:nvSpPr>
          <p:cNvPr id="13" name="Text 11"/>
          <p:cNvSpPr/>
          <p:nvPr/>
        </p:nvSpPr>
        <p:spPr>
          <a:xfrm>
            <a:off x="4636008" y="1783080"/>
            <a:ext cx="2980944" cy="6217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Change structure and expression, retain the meaning, and cite the source.</a:t>
            </a:r>
            <a:endParaRPr lang="en-US" sz="1210" dirty="0"/>
          </a:p>
        </p:txBody>
      </p:sp>
      <p:sp>
        <p:nvSpPr>
          <p:cNvPr id="14" name="Shape 12"/>
          <p:cNvSpPr/>
          <p:nvPr/>
        </p:nvSpPr>
        <p:spPr>
          <a:xfrm>
            <a:off x="8046720" y="1280160"/>
            <a:ext cx="3291840" cy="1234440"/>
          </a:xfrm>
          <a:prstGeom prst="roundRect">
            <a:avLst>
              <a:gd name="adj" fmla="val 5926"/>
            </a:avLst>
          </a:prstGeom>
          <a:solidFill>
            <a:srgbClr val="FFFDF7"/>
          </a:solidFill>
          <a:ln w="15240">
            <a:solidFill>
              <a:srgbClr val="3F6673"/>
            </a:solidFill>
            <a:prstDash val="solid"/>
          </a:ln>
        </p:spPr>
      </p:sp>
      <p:sp>
        <p:nvSpPr>
          <p:cNvPr id="15" name="Shape 13"/>
          <p:cNvSpPr/>
          <p:nvPr/>
        </p:nvSpPr>
        <p:spPr>
          <a:xfrm>
            <a:off x="8046720" y="1280160"/>
            <a:ext cx="100584" cy="1234440"/>
          </a:xfrm>
          <a:prstGeom prst="rect">
            <a:avLst/>
          </a:prstGeom>
          <a:solidFill>
            <a:srgbClr val="3F6673"/>
          </a:solidFill>
          <a:ln w="12700">
            <a:solidFill>
              <a:srgbClr val="3F6673"/>
            </a:solidFill>
            <a:prstDash val="solid"/>
          </a:ln>
        </p:spPr>
      </p:sp>
      <p:sp>
        <p:nvSpPr>
          <p:cNvPr id="16" name="Text 14"/>
          <p:cNvSpPr/>
          <p:nvPr/>
        </p:nvSpPr>
        <p:spPr>
          <a:xfrm>
            <a:off x="8247888" y="1426464"/>
            <a:ext cx="297180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Quote sparingly</a:t>
            </a:r>
            <a:endParaRPr lang="en-US" sz="1600" dirty="0"/>
          </a:p>
        </p:txBody>
      </p:sp>
      <p:sp>
        <p:nvSpPr>
          <p:cNvPr id="17" name="Text 15"/>
          <p:cNvSpPr/>
          <p:nvPr/>
        </p:nvSpPr>
        <p:spPr>
          <a:xfrm>
            <a:off x="8247888" y="1783080"/>
            <a:ext cx="2980944" cy="6217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Use short quotations when the original wording is important. Put quotation marks and cite.</a:t>
            </a:r>
            <a:endParaRPr lang="en-US" sz="1210" dirty="0"/>
          </a:p>
        </p:txBody>
      </p:sp>
      <p:sp>
        <p:nvSpPr>
          <p:cNvPr id="18" name="Shape 16"/>
          <p:cNvSpPr/>
          <p:nvPr/>
        </p:nvSpPr>
        <p:spPr>
          <a:xfrm>
            <a:off x="960120" y="3200400"/>
            <a:ext cx="4800600" cy="1280160"/>
          </a:xfrm>
          <a:prstGeom prst="roundRect">
            <a:avLst>
              <a:gd name="adj" fmla="val 5714"/>
            </a:avLst>
          </a:prstGeom>
          <a:solidFill>
            <a:srgbClr val="FFF9EE"/>
          </a:solidFill>
          <a:ln w="12700">
            <a:solidFill>
              <a:srgbClr val="B38B59"/>
            </a:solidFill>
            <a:prstDash val="solid"/>
          </a:ln>
        </p:spPr>
      </p:sp>
      <p:sp>
        <p:nvSpPr>
          <p:cNvPr id="19" name="Text 17"/>
          <p:cNvSpPr/>
          <p:nvPr/>
        </p:nvSpPr>
        <p:spPr>
          <a:xfrm>
            <a:off x="1234440" y="3474720"/>
            <a:ext cx="1097280" cy="164592"/>
          </a:xfrm>
          <a:prstGeom prst="rect">
            <a:avLst/>
          </a:prstGeom>
          <a:noFill/>
        </p:spPr>
        <p:txBody>
          <a:bodyPr wrap="square" lIns="0" tIns="0" rIns="0" bIns="0" rtlCol="0" anchor="ctr"/>
          <a:lstStyle/>
          <a:p>
            <a:pPr marL="0" indent="0">
              <a:buNone/>
            </a:pPr>
            <a:r>
              <a:rPr lang="en-US" sz="1600" b="1" dirty="0">
                <a:solidFill>
                  <a:srgbClr val="B76546"/>
                </a:solidFill>
              </a:rPr>
              <a:t>Unsafe</a:t>
            </a:r>
            <a:endParaRPr lang="en-US" sz="1600" dirty="0"/>
          </a:p>
        </p:txBody>
      </p:sp>
      <p:sp>
        <p:nvSpPr>
          <p:cNvPr id="20" name="Text 18"/>
          <p:cNvSpPr/>
          <p:nvPr/>
        </p:nvSpPr>
        <p:spPr>
          <a:xfrm>
            <a:off x="2331720" y="3410712"/>
            <a:ext cx="3108960" cy="320040"/>
          </a:xfrm>
          <a:prstGeom prst="rect">
            <a:avLst/>
          </a:prstGeom>
          <a:noFill/>
        </p:spPr>
        <p:txBody>
          <a:bodyPr wrap="square" lIns="0" tIns="0" rIns="0" bIns="0" rtlCol="0" anchor="ctr">
            <a:normAutofit/>
          </a:bodyPr>
          <a:lstStyle/>
          <a:p>
            <a:pPr marL="0" indent="0">
              <a:buNone/>
            </a:pPr>
            <a:r>
              <a:rPr lang="en-US" sz="1400" dirty="0">
                <a:solidFill>
                  <a:srgbClr val="26221F"/>
                </a:solidFill>
              </a:rPr>
              <a:t>Copying a paragraph from an article and changing only a few words.</a:t>
            </a:r>
            <a:endParaRPr lang="en-US" sz="1400" dirty="0"/>
          </a:p>
        </p:txBody>
      </p:sp>
      <p:sp>
        <p:nvSpPr>
          <p:cNvPr id="21" name="Shape 19"/>
          <p:cNvSpPr/>
          <p:nvPr/>
        </p:nvSpPr>
        <p:spPr>
          <a:xfrm>
            <a:off x="6446520" y="3200400"/>
            <a:ext cx="4800600" cy="1280160"/>
          </a:xfrm>
          <a:prstGeom prst="roundRect">
            <a:avLst>
              <a:gd name="adj" fmla="val 5714"/>
            </a:avLst>
          </a:prstGeom>
          <a:solidFill>
            <a:srgbClr val="FFF9EE"/>
          </a:solidFill>
          <a:ln w="12700">
            <a:solidFill>
              <a:srgbClr val="B38B59"/>
            </a:solidFill>
            <a:prstDash val="solid"/>
          </a:ln>
        </p:spPr>
      </p:sp>
      <p:sp>
        <p:nvSpPr>
          <p:cNvPr id="22" name="Text 20"/>
          <p:cNvSpPr/>
          <p:nvPr/>
        </p:nvSpPr>
        <p:spPr>
          <a:xfrm>
            <a:off x="6629400" y="3474720"/>
            <a:ext cx="685800" cy="164592"/>
          </a:xfrm>
          <a:prstGeom prst="rect">
            <a:avLst/>
          </a:prstGeom>
          <a:noFill/>
        </p:spPr>
        <p:txBody>
          <a:bodyPr wrap="square" lIns="0" tIns="0" rIns="0" bIns="0" rtlCol="0" anchor="ctr"/>
          <a:lstStyle/>
          <a:p>
            <a:pPr marL="0" indent="0">
              <a:buNone/>
            </a:pPr>
            <a:r>
              <a:rPr lang="en-US" sz="1600" b="1" dirty="0">
                <a:solidFill>
                  <a:srgbClr val="5E7562"/>
                </a:solidFill>
              </a:rPr>
              <a:t>Safe</a:t>
            </a:r>
            <a:endParaRPr lang="en-US" sz="1600" dirty="0"/>
          </a:p>
        </p:txBody>
      </p:sp>
      <p:sp>
        <p:nvSpPr>
          <p:cNvPr id="23" name="Text 21"/>
          <p:cNvSpPr/>
          <p:nvPr/>
        </p:nvSpPr>
        <p:spPr>
          <a:xfrm>
            <a:off x="7818120" y="3410712"/>
            <a:ext cx="2971800" cy="320040"/>
          </a:xfrm>
          <a:prstGeom prst="rect">
            <a:avLst/>
          </a:prstGeom>
          <a:noFill/>
        </p:spPr>
        <p:txBody>
          <a:bodyPr wrap="square" lIns="0" tIns="0" rIns="0" bIns="0" rtlCol="0" anchor="ctr">
            <a:normAutofit/>
          </a:bodyPr>
          <a:lstStyle/>
          <a:p>
            <a:pPr marL="0" indent="0">
              <a:buNone/>
            </a:pPr>
            <a:r>
              <a:rPr lang="en-US" sz="1400" dirty="0">
                <a:solidFill>
                  <a:srgbClr val="26221F"/>
                </a:solidFill>
              </a:rPr>
              <a:t>Reading the idea, explaining it in your own scholarly language, and citing the author.</a:t>
            </a:r>
            <a:endParaRPr lang="en-US" sz="1400" dirty="0"/>
          </a:p>
        </p:txBody>
      </p:sp>
      <p:sp>
        <p:nvSpPr>
          <p:cNvPr id="24" name="Text 22"/>
          <p:cNvSpPr/>
          <p:nvPr/>
        </p:nvSpPr>
        <p:spPr>
          <a:xfrm>
            <a:off x="1645920" y="5440680"/>
            <a:ext cx="8961120" cy="292608"/>
          </a:xfrm>
          <a:prstGeom prst="rect">
            <a:avLst/>
          </a:prstGeom>
          <a:noFill/>
        </p:spPr>
        <p:txBody>
          <a:bodyPr wrap="square" lIns="0" tIns="0" rIns="0" bIns="0" rtlCol="0" anchor="ctr"/>
          <a:lstStyle/>
          <a:p>
            <a:pPr marL="0" indent="0" algn="ctr">
              <a:buNone/>
            </a:pPr>
            <a:r>
              <a:rPr lang="en-US" sz="2000" b="1" dirty="0">
                <a:solidFill>
                  <a:srgbClr val="513E32"/>
                </a:solidFill>
              </a:rPr>
              <a:t>Edit, revise and re-revise: good review writing is built through refinement.</a:t>
            </a:r>
            <a:endParaRPr lang="en-US" sz="2000" dirty="0"/>
          </a:p>
        </p:txBody>
      </p:sp>
      <p:sp>
        <p:nvSpPr>
          <p:cNvPr id="2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Final checklist for students</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Before submitting the review, ask these questions.</a:t>
            </a:r>
            <a:endParaRPr lang="en-US" sz="1150" dirty="0"/>
          </a:p>
        </p:txBody>
      </p:sp>
      <p:sp>
        <p:nvSpPr>
          <p:cNvPr id="4" name="Shape 2"/>
          <p:cNvSpPr/>
          <p:nvPr/>
        </p:nvSpPr>
        <p:spPr>
          <a:xfrm>
            <a:off x="9189720" y="402336"/>
            <a:ext cx="2331720" cy="329184"/>
          </a:xfrm>
          <a:prstGeom prst="rect">
            <a:avLst/>
          </a:prstGeom>
          <a:solidFill>
            <a:srgbClr val="5E7562"/>
          </a:solidFill>
          <a:ln w="12700">
            <a:solidFill>
              <a:srgbClr val="5E7562"/>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CLASSROOM RECAP</a:t>
            </a:r>
            <a:endParaRPr lang="en-US" sz="850" dirty="0"/>
          </a:p>
        </p:txBody>
      </p:sp>
      <p:sp>
        <p:nvSpPr>
          <p:cNvPr id="6" name="Shape 4"/>
          <p:cNvSpPr/>
          <p:nvPr/>
        </p:nvSpPr>
        <p:spPr>
          <a:xfrm>
            <a:off x="868680" y="1280160"/>
            <a:ext cx="301752" cy="301752"/>
          </a:xfrm>
          <a:prstGeom prst="ellipse">
            <a:avLst/>
          </a:prstGeom>
          <a:solidFill>
            <a:srgbClr val="5E7562"/>
          </a:solidFill>
          <a:ln w="12700">
            <a:solidFill>
              <a:srgbClr val="5E7562"/>
            </a:solidFill>
            <a:prstDash val="solid"/>
          </a:ln>
        </p:spPr>
      </p:sp>
      <p:sp>
        <p:nvSpPr>
          <p:cNvPr id="7" name="Text 5"/>
          <p:cNvSpPr/>
          <p:nvPr/>
        </p:nvSpPr>
        <p:spPr>
          <a:xfrm>
            <a:off x="918972" y="1330452"/>
            <a:ext cx="146304" cy="73152"/>
          </a:xfrm>
          <a:prstGeom prst="rect">
            <a:avLst/>
          </a:prstGeom>
          <a:noFill/>
        </p:spPr>
        <p:txBody>
          <a:bodyPr wrap="square" lIns="0" tIns="0" rIns="0" bIns="0" rtlCol="0" anchor="ctr"/>
          <a:lstStyle/>
          <a:p>
            <a:pPr marL="0" indent="0">
              <a:buNone/>
            </a:pPr>
            <a:r>
              <a:rPr lang="en-US" sz="900" b="1" dirty="0">
                <a:solidFill>
                  <a:srgbClr val="FFFFFF"/>
                </a:solidFill>
              </a:rPr>
              <a:t>✓</a:t>
            </a:r>
            <a:endParaRPr lang="en-US" sz="900" dirty="0"/>
          </a:p>
        </p:txBody>
      </p:sp>
      <p:sp>
        <p:nvSpPr>
          <p:cNvPr id="8" name="Text 6"/>
          <p:cNvSpPr/>
          <p:nvPr/>
        </p:nvSpPr>
        <p:spPr>
          <a:xfrm>
            <a:off x="1344168" y="1234440"/>
            <a:ext cx="4572000" cy="384048"/>
          </a:xfrm>
          <a:prstGeom prst="rect">
            <a:avLst/>
          </a:prstGeom>
          <a:noFill/>
        </p:spPr>
        <p:txBody>
          <a:bodyPr wrap="square" lIns="0" tIns="0" rIns="0" bIns="0" rtlCol="0" anchor="ctr">
            <a:normAutofit/>
          </a:bodyPr>
          <a:lstStyle/>
          <a:p>
            <a:pPr marL="0" indent="0">
              <a:buNone/>
            </a:pPr>
            <a:r>
              <a:rPr lang="en-US" sz="1500" dirty="0">
                <a:solidFill>
                  <a:srgbClr val="26221F"/>
                </a:solidFill>
              </a:rPr>
              <a:t>Have I explained the central theme of the review?</a:t>
            </a:r>
            <a:endParaRPr lang="en-US" sz="1500" dirty="0"/>
          </a:p>
        </p:txBody>
      </p:sp>
      <p:sp>
        <p:nvSpPr>
          <p:cNvPr id="9" name="Shape 7"/>
          <p:cNvSpPr/>
          <p:nvPr/>
        </p:nvSpPr>
        <p:spPr>
          <a:xfrm>
            <a:off x="868680" y="2514600"/>
            <a:ext cx="301752" cy="301752"/>
          </a:xfrm>
          <a:prstGeom prst="ellipse">
            <a:avLst/>
          </a:prstGeom>
          <a:solidFill>
            <a:srgbClr val="5E7562"/>
          </a:solidFill>
          <a:ln w="12700">
            <a:solidFill>
              <a:srgbClr val="5E7562"/>
            </a:solidFill>
            <a:prstDash val="solid"/>
          </a:ln>
        </p:spPr>
      </p:sp>
      <p:sp>
        <p:nvSpPr>
          <p:cNvPr id="10" name="Text 8"/>
          <p:cNvSpPr/>
          <p:nvPr/>
        </p:nvSpPr>
        <p:spPr>
          <a:xfrm>
            <a:off x="918972" y="2564892"/>
            <a:ext cx="146304" cy="73152"/>
          </a:xfrm>
          <a:prstGeom prst="rect">
            <a:avLst/>
          </a:prstGeom>
          <a:noFill/>
        </p:spPr>
        <p:txBody>
          <a:bodyPr wrap="square" lIns="0" tIns="0" rIns="0" bIns="0" rtlCol="0" anchor="ctr"/>
          <a:lstStyle/>
          <a:p>
            <a:pPr marL="0" indent="0">
              <a:buNone/>
            </a:pPr>
            <a:r>
              <a:rPr lang="en-US" sz="900" b="1" dirty="0">
                <a:solidFill>
                  <a:srgbClr val="FFFFFF"/>
                </a:solidFill>
              </a:rPr>
              <a:t>✓</a:t>
            </a:r>
            <a:endParaRPr lang="en-US" sz="900" dirty="0"/>
          </a:p>
        </p:txBody>
      </p:sp>
      <p:sp>
        <p:nvSpPr>
          <p:cNvPr id="11" name="Text 9"/>
          <p:cNvSpPr/>
          <p:nvPr/>
        </p:nvSpPr>
        <p:spPr>
          <a:xfrm>
            <a:off x="1344168" y="2468880"/>
            <a:ext cx="4572000" cy="384048"/>
          </a:xfrm>
          <a:prstGeom prst="rect">
            <a:avLst/>
          </a:prstGeom>
          <a:noFill/>
        </p:spPr>
        <p:txBody>
          <a:bodyPr wrap="square" lIns="0" tIns="0" rIns="0" bIns="0" rtlCol="0" anchor="ctr">
            <a:normAutofit/>
          </a:bodyPr>
          <a:lstStyle/>
          <a:p>
            <a:pPr marL="0" indent="0">
              <a:buNone/>
            </a:pPr>
            <a:r>
              <a:rPr lang="en-US" sz="1500" dirty="0">
                <a:solidFill>
                  <a:srgbClr val="26221F"/>
                </a:solidFill>
              </a:rPr>
              <a:t>Have I chosen a clear organisation: chronological, thematic, methodological or area-wise?</a:t>
            </a:r>
            <a:endParaRPr lang="en-US" sz="1500" dirty="0"/>
          </a:p>
        </p:txBody>
      </p:sp>
      <p:sp>
        <p:nvSpPr>
          <p:cNvPr id="12" name="Shape 10"/>
          <p:cNvSpPr/>
          <p:nvPr/>
        </p:nvSpPr>
        <p:spPr>
          <a:xfrm>
            <a:off x="868680" y="3749040"/>
            <a:ext cx="301752" cy="301752"/>
          </a:xfrm>
          <a:prstGeom prst="ellipse">
            <a:avLst/>
          </a:prstGeom>
          <a:solidFill>
            <a:srgbClr val="5E7562"/>
          </a:solidFill>
          <a:ln w="12700">
            <a:solidFill>
              <a:srgbClr val="5E7562"/>
            </a:solidFill>
            <a:prstDash val="solid"/>
          </a:ln>
        </p:spPr>
      </p:sp>
      <p:sp>
        <p:nvSpPr>
          <p:cNvPr id="13" name="Text 11"/>
          <p:cNvSpPr/>
          <p:nvPr/>
        </p:nvSpPr>
        <p:spPr>
          <a:xfrm>
            <a:off x="918972" y="3799332"/>
            <a:ext cx="146304" cy="73152"/>
          </a:xfrm>
          <a:prstGeom prst="rect">
            <a:avLst/>
          </a:prstGeom>
          <a:noFill/>
        </p:spPr>
        <p:txBody>
          <a:bodyPr wrap="square" lIns="0" tIns="0" rIns="0" bIns="0" rtlCol="0" anchor="ctr"/>
          <a:lstStyle/>
          <a:p>
            <a:pPr marL="0" indent="0">
              <a:buNone/>
            </a:pPr>
            <a:r>
              <a:rPr lang="en-US" sz="900" b="1" dirty="0">
                <a:solidFill>
                  <a:srgbClr val="FFFFFF"/>
                </a:solidFill>
              </a:rPr>
              <a:t>✓</a:t>
            </a:r>
            <a:endParaRPr lang="en-US" sz="900" dirty="0"/>
          </a:p>
        </p:txBody>
      </p:sp>
      <p:sp>
        <p:nvSpPr>
          <p:cNvPr id="14" name="Text 12"/>
          <p:cNvSpPr/>
          <p:nvPr/>
        </p:nvSpPr>
        <p:spPr>
          <a:xfrm>
            <a:off x="1344168" y="3703320"/>
            <a:ext cx="4572000" cy="384048"/>
          </a:xfrm>
          <a:prstGeom prst="rect">
            <a:avLst/>
          </a:prstGeom>
          <a:noFill/>
        </p:spPr>
        <p:txBody>
          <a:bodyPr wrap="square" lIns="0" tIns="0" rIns="0" bIns="0" rtlCol="0" anchor="ctr">
            <a:normAutofit/>
          </a:bodyPr>
          <a:lstStyle/>
          <a:p>
            <a:pPr marL="0" indent="0">
              <a:buNone/>
            </a:pPr>
            <a:r>
              <a:rPr lang="en-US" sz="1500" dirty="0">
                <a:solidFill>
                  <a:srgbClr val="26221F"/>
                </a:solidFill>
              </a:rPr>
              <a:t>Does every sub-heading have a reason?</a:t>
            </a:r>
            <a:endParaRPr lang="en-US" sz="1500" dirty="0"/>
          </a:p>
        </p:txBody>
      </p:sp>
      <p:sp>
        <p:nvSpPr>
          <p:cNvPr id="15" name="Shape 13"/>
          <p:cNvSpPr/>
          <p:nvPr/>
        </p:nvSpPr>
        <p:spPr>
          <a:xfrm>
            <a:off x="6355080" y="1280160"/>
            <a:ext cx="301752" cy="301752"/>
          </a:xfrm>
          <a:prstGeom prst="ellipse">
            <a:avLst/>
          </a:prstGeom>
          <a:solidFill>
            <a:srgbClr val="5E7562"/>
          </a:solidFill>
          <a:ln w="12700">
            <a:solidFill>
              <a:srgbClr val="5E7562"/>
            </a:solidFill>
            <a:prstDash val="solid"/>
          </a:ln>
        </p:spPr>
      </p:sp>
      <p:sp>
        <p:nvSpPr>
          <p:cNvPr id="16" name="Text 14"/>
          <p:cNvSpPr/>
          <p:nvPr/>
        </p:nvSpPr>
        <p:spPr>
          <a:xfrm>
            <a:off x="6405372" y="1330452"/>
            <a:ext cx="146304" cy="73152"/>
          </a:xfrm>
          <a:prstGeom prst="rect">
            <a:avLst/>
          </a:prstGeom>
          <a:noFill/>
        </p:spPr>
        <p:txBody>
          <a:bodyPr wrap="square" lIns="0" tIns="0" rIns="0" bIns="0" rtlCol="0" anchor="ctr"/>
          <a:lstStyle/>
          <a:p>
            <a:pPr marL="0" indent="0">
              <a:buNone/>
            </a:pPr>
            <a:r>
              <a:rPr lang="en-US" sz="900" b="1" dirty="0">
                <a:solidFill>
                  <a:srgbClr val="FFFFFF"/>
                </a:solidFill>
              </a:rPr>
              <a:t>✓</a:t>
            </a:r>
            <a:endParaRPr lang="en-US" sz="900" dirty="0"/>
          </a:p>
        </p:txBody>
      </p:sp>
      <p:sp>
        <p:nvSpPr>
          <p:cNvPr id="17" name="Text 15"/>
          <p:cNvSpPr/>
          <p:nvPr/>
        </p:nvSpPr>
        <p:spPr>
          <a:xfrm>
            <a:off x="6830568" y="1234440"/>
            <a:ext cx="4572000" cy="384048"/>
          </a:xfrm>
          <a:prstGeom prst="rect">
            <a:avLst/>
          </a:prstGeom>
          <a:noFill/>
        </p:spPr>
        <p:txBody>
          <a:bodyPr wrap="square" lIns="0" tIns="0" rIns="0" bIns="0" rtlCol="0" anchor="ctr">
            <a:normAutofit/>
          </a:bodyPr>
          <a:lstStyle/>
          <a:p>
            <a:pPr marL="0" indent="0">
              <a:buNone/>
            </a:pPr>
            <a:r>
              <a:rPr lang="en-US" sz="1500" dirty="0">
                <a:solidFill>
                  <a:srgbClr val="26221F"/>
                </a:solidFill>
              </a:rPr>
              <a:t>Have I compared and synthesised studies instead of listing them?</a:t>
            </a:r>
            <a:endParaRPr lang="en-US" sz="1500" dirty="0"/>
          </a:p>
        </p:txBody>
      </p:sp>
      <p:sp>
        <p:nvSpPr>
          <p:cNvPr id="18" name="Shape 16"/>
          <p:cNvSpPr/>
          <p:nvPr/>
        </p:nvSpPr>
        <p:spPr>
          <a:xfrm>
            <a:off x="6355080" y="2514600"/>
            <a:ext cx="301752" cy="301752"/>
          </a:xfrm>
          <a:prstGeom prst="ellipse">
            <a:avLst/>
          </a:prstGeom>
          <a:solidFill>
            <a:srgbClr val="5E7562"/>
          </a:solidFill>
          <a:ln w="12700">
            <a:solidFill>
              <a:srgbClr val="5E7562"/>
            </a:solidFill>
            <a:prstDash val="solid"/>
          </a:ln>
        </p:spPr>
      </p:sp>
      <p:sp>
        <p:nvSpPr>
          <p:cNvPr id="19" name="Text 17"/>
          <p:cNvSpPr/>
          <p:nvPr/>
        </p:nvSpPr>
        <p:spPr>
          <a:xfrm>
            <a:off x="6405372" y="2564892"/>
            <a:ext cx="146304" cy="73152"/>
          </a:xfrm>
          <a:prstGeom prst="rect">
            <a:avLst/>
          </a:prstGeom>
          <a:noFill/>
        </p:spPr>
        <p:txBody>
          <a:bodyPr wrap="square" lIns="0" tIns="0" rIns="0" bIns="0" rtlCol="0" anchor="ctr"/>
          <a:lstStyle/>
          <a:p>
            <a:pPr marL="0" indent="0">
              <a:buNone/>
            </a:pPr>
            <a:r>
              <a:rPr lang="en-US" sz="900" b="1" dirty="0">
                <a:solidFill>
                  <a:srgbClr val="FFFFFF"/>
                </a:solidFill>
              </a:rPr>
              <a:t>✓</a:t>
            </a:r>
            <a:endParaRPr lang="en-US" sz="900" dirty="0"/>
          </a:p>
        </p:txBody>
      </p:sp>
      <p:sp>
        <p:nvSpPr>
          <p:cNvPr id="20" name="Text 18"/>
          <p:cNvSpPr/>
          <p:nvPr/>
        </p:nvSpPr>
        <p:spPr>
          <a:xfrm>
            <a:off x="6830568" y="2468880"/>
            <a:ext cx="4572000" cy="384048"/>
          </a:xfrm>
          <a:prstGeom prst="rect">
            <a:avLst/>
          </a:prstGeom>
          <a:noFill/>
        </p:spPr>
        <p:txBody>
          <a:bodyPr wrap="square" lIns="0" tIns="0" rIns="0" bIns="0" rtlCol="0" anchor="ctr">
            <a:normAutofit/>
          </a:bodyPr>
          <a:lstStyle/>
          <a:p>
            <a:pPr marL="0" indent="0">
              <a:buNone/>
            </a:pPr>
            <a:r>
              <a:rPr lang="en-US" sz="1500" dirty="0">
                <a:solidFill>
                  <a:srgbClr val="26221F"/>
                </a:solidFill>
              </a:rPr>
              <a:t>Have I identified strengths, limitations and gaps?</a:t>
            </a:r>
            <a:endParaRPr lang="en-US" sz="1500" dirty="0"/>
          </a:p>
        </p:txBody>
      </p:sp>
      <p:sp>
        <p:nvSpPr>
          <p:cNvPr id="21" name="Shape 19"/>
          <p:cNvSpPr/>
          <p:nvPr/>
        </p:nvSpPr>
        <p:spPr>
          <a:xfrm>
            <a:off x="6355080" y="3749040"/>
            <a:ext cx="301752" cy="301752"/>
          </a:xfrm>
          <a:prstGeom prst="ellipse">
            <a:avLst/>
          </a:prstGeom>
          <a:solidFill>
            <a:srgbClr val="5E7562"/>
          </a:solidFill>
          <a:ln w="12700">
            <a:solidFill>
              <a:srgbClr val="5E7562"/>
            </a:solidFill>
            <a:prstDash val="solid"/>
          </a:ln>
        </p:spPr>
      </p:sp>
      <p:sp>
        <p:nvSpPr>
          <p:cNvPr id="22" name="Text 20"/>
          <p:cNvSpPr/>
          <p:nvPr/>
        </p:nvSpPr>
        <p:spPr>
          <a:xfrm>
            <a:off x="6405372" y="3799332"/>
            <a:ext cx="146304" cy="73152"/>
          </a:xfrm>
          <a:prstGeom prst="rect">
            <a:avLst/>
          </a:prstGeom>
          <a:noFill/>
        </p:spPr>
        <p:txBody>
          <a:bodyPr wrap="square" lIns="0" tIns="0" rIns="0" bIns="0" rtlCol="0" anchor="ctr"/>
          <a:lstStyle/>
          <a:p>
            <a:pPr marL="0" indent="0">
              <a:buNone/>
            </a:pPr>
            <a:r>
              <a:rPr lang="en-US" sz="900" b="1" dirty="0">
                <a:solidFill>
                  <a:srgbClr val="FFFFFF"/>
                </a:solidFill>
              </a:rPr>
              <a:t>✓</a:t>
            </a:r>
            <a:endParaRPr lang="en-US" sz="900" dirty="0"/>
          </a:p>
        </p:txBody>
      </p:sp>
      <p:sp>
        <p:nvSpPr>
          <p:cNvPr id="23" name="Text 21"/>
          <p:cNvSpPr/>
          <p:nvPr/>
        </p:nvSpPr>
        <p:spPr>
          <a:xfrm>
            <a:off x="6830568" y="3703320"/>
            <a:ext cx="4572000" cy="384048"/>
          </a:xfrm>
          <a:prstGeom prst="rect">
            <a:avLst/>
          </a:prstGeom>
          <a:noFill/>
        </p:spPr>
        <p:txBody>
          <a:bodyPr wrap="square" lIns="0" tIns="0" rIns="0" bIns="0" rtlCol="0" anchor="ctr">
            <a:normAutofit/>
          </a:bodyPr>
          <a:lstStyle/>
          <a:p>
            <a:pPr marL="0" indent="0">
              <a:buNone/>
            </a:pPr>
            <a:r>
              <a:rPr lang="en-US" sz="1500" dirty="0">
                <a:solidFill>
                  <a:srgbClr val="26221F"/>
                </a:solidFill>
              </a:rPr>
              <a:t>Have I cited all sources accurately and avoided plagiarism?</a:t>
            </a:r>
            <a:endParaRPr lang="en-US" sz="1500" dirty="0"/>
          </a:p>
        </p:txBody>
      </p:sp>
      <p:sp>
        <p:nvSpPr>
          <p:cNvPr id="24" name="Shape 22"/>
          <p:cNvSpPr/>
          <p:nvPr/>
        </p:nvSpPr>
        <p:spPr>
          <a:xfrm>
            <a:off x="1325880" y="5230368"/>
            <a:ext cx="9555480" cy="475488"/>
          </a:xfrm>
          <a:prstGeom prst="roundRect">
            <a:avLst>
              <a:gd name="adj" fmla="val 15385"/>
            </a:avLst>
          </a:prstGeom>
          <a:solidFill>
            <a:srgbClr val="FFF9EE"/>
          </a:solidFill>
          <a:ln w="12700">
            <a:solidFill>
              <a:srgbClr val="B38B59"/>
            </a:solidFill>
            <a:prstDash val="solid"/>
          </a:ln>
        </p:spPr>
      </p:sp>
      <p:sp>
        <p:nvSpPr>
          <p:cNvPr id="25" name="Text 23"/>
          <p:cNvSpPr/>
          <p:nvPr/>
        </p:nvSpPr>
        <p:spPr>
          <a:xfrm>
            <a:off x="1508760" y="5376672"/>
            <a:ext cx="9189720" cy="128016"/>
          </a:xfrm>
          <a:prstGeom prst="rect">
            <a:avLst/>
          </a:prstGeom>
          <a:noFill/>
        </p:spPr>
        <p:txBody>
          <a:bodyPr wrap="square" lIns="0" tIns="0" rIns="0" bIns="0" rtlCol="0" anchor="ctr">
            <a:normAutofit/>
          </a:bodyPr>
          <a:lstStyle/>
          <a:p>
            <a:pPr marL="0" indent="0" algn="ctr">
              <a:buNone/>
            </a:pPr>
            <a:r>
              <a:rPr lang="en-US" sz="1380" b="1" dirty="0">
                <a:solidFill>
                  <a:srgbClr val="513E32"/>
                </a:solidFill>
              </a:rPr>
              <a:t>One-sentence test: “My review shows what is known, how it is known, what is debated, and what still needs to be studied.”</a:t>
            </a:r>
            <a:endParaRPr lang="en-US" sz="1380" dirty="0"/>
          </a:p>
        </p:txBody>
      </p:sp>
      <p:sp>
        <p:nvSpPr>
          <p:cNvPr id="26"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What does “writing” the review mean?</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The review turns collected material into a coherent academic argument.</a:t>
            </a:r>
            <a:endParaRPr lang="en-US" sz="1150" dirty="0"/>
          </a:p>
        </p:txBody>
      </p:sp>
      <p:sp>
        <p:nvSpPr>
          <p:cNvPr id="4" name="Shape 2"/>
          <p:cNvSpPr/>
          <p:nvPr/>
        </p:nvSpPr>
        <p:spPr>
          <a:xfrm>
            <a:off x="9189720" y="402336"/>
            <a:ext cx="2331720" cy="329184"/>
          </a:xfrm>
          <a:prstGeom prst="rect">
            <a:avLst/>
          </a:prstGeom>
          <a:solidFill>
            <a:srgbClr val="B76546"/>
          </a:solidFill>
          <a:ln w="12700">
            <a:solidFill>
              <a:srgbClr val="B76546"/>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CORE IDEA</a:t>
            </a:r>
            <a:endParaRPr lang="en-US" sz="850" dirty="0"/>
          </a:p>
        </p:txBody>
      </p:sp>
      <p:sp>
        <p:nvSpPr>
          <p:cNvPr id="6" name="Shape 4"/>
          <p:cNvSpPr/>
          <p:nvPr/>
        </p:nvSpPr>
        <p:spPr>
          <a:xfrm>
            <a:off x="685800" y="1234440"/>
            <a:ext cx="4892040" cy="1463040"/>
          </a:xfrm>
          <a:prstGeom prst="roundRect">
            <a:avLst>
              <a:gd name="adj" fmla="val 5000"/>
            </a:avLst>
          </a:prstGeom>
          <a:solidFill>
            <a:srgbClr val="FFF9EE"/>
          </a:solidFill>
          <a:ln w="15240">
            <a:solidFill>
              <a:srgbClr val="B38B59"/>
            </a:solidFill>
            <a:prstDash val="solid"/>
          </a:ln>
        </p:spPr>
      </p:sp>
      <p:sp>
        <p:nvSpPr>
          <p:cNvPr id="7" name="Text 5"/>
          <p:cNvSpPr/>
          <p:nvPr/>
        </p:nvSpPr>
        <p:spPr>
          <a:xfrm>
            <a:off x="850392" y="1252728"/>
            <a:ext cx="457200" cy="457200"/>
          </a:xfrm>
          <a:prstGeom prst="rect">
            <a:avLst/>
          </a:prstGeom>
          <a:noFill/>
        </p:spPr>
        <p:txBody>
          <a:bodyPr wrap="square" lIns="0" tIns="0" rIns="0" bIns="0" rtlCol="0" anchor="ctr"/>
          <a:lstStyle/>
          <a:p>
            <a:pPr marL="0" indent="0">
              <a:buNone/>
            </a:pPr>
            <a:r>
              <a:rPr lang="en-US" sz="3800" dirty="0">
                <a:solidFill>
                  <a:srgbClr val="B38B59"/>
                </a:solidFill>
              </a:rPr>
              <a:t>“</a:t>
            </a:r>
            <a:endParaRPr lang="en-US" sz="3800" dirty="0"/>
          </a:p>
        </p:txBody>
      </p:sp>
      <p:sp>
        <p:nvSpPr>
          <p:cNvPr id="8" name="Text 6"/>
          <p:cNvSpPr/>
          <p:nvPr/>
        </p:nvSpPr>
        <p:spPr>
          <a:xfrm>
            <a:off x="1527048" y="1435608"/>
            <a:ext cx="3840480" cy="731520"/>
          </a:xfrm>
          <a:prstGeom prst="rect">
            <a:avLst/>
          </a:prstGeom>
          <a:noFill/>
        </p:spPr>
        <p:txBody>
          <a:bodyPr wrap="square" lIns="254" tIns="254" rIns="254" bIns="254" rtlCol="0" anchor="ctr">
            <a:normAutofit/>
          </a:bodyPr>
          <a:lstStyle/>
          <a:p>
            <a:pPr marL="0" indent="0">
              <a:buNone/>
            </a:pPr>
            <a:r>
              <a:rPr lang="en-US" sz="1400" i="1" dirty="0">
                <a:solidFill>
                  <a:srgbClr val="513E32"/>
                </a:solidFill>
              </a:rPr>
              <a:t>Putting existing literature together, relating it to a new problem, and identifying gaps is both demanding and creative.</a:t>
            </a:r>
            <a:endParaRPr lang="en-US" sz="1400" dirty="0"/>
          </a:p>
        </p:txBody>
      </p:sp>
      <p:sp>
        <p:nvSpPr>
          <p:cNvPr id="9" name="Text 7"/>
          <p:cNvSpPr/>
          <p:nvPr/>
        </p:nvSpPr>
        <p:spPr>
          <a:xfrm>
            <a:off x="1527048" y="2350008"/>
            <a:ext cx="3840480" cy="182880"/>
          </a:xfrm>
          <a:prstGeom prst="rect">
            <a:avLst/>
          </a:prstGeom>
          <a:noFill/>
        </p:spPr>
        <p:txBody>
          <a:bodyPr wrap="square" lIns="0" tIns="0" rIns="0" bIns="0" rtlCol="0" anchor="ctr"/>
          <a:lstStyle/>
          <a:p>
            <a:pPr marL="0" indent="0">
              <a:buNone/>
            </a:pPr>
            <a:r>
              <a:rPr lang="en-US" sz="950" b="1" dirty="0">
                <a:solidFill>
                  <a:srgbClr val="635D56"/>
                </a:solidFill>
              </a:rPr>
              <a:t>Priest (2010)</a:t>
            </a:r>
            <a:endParaRPr lang="en-US" sz="950" dirty="0"/>
          </a:p>
        </p:txBody>
      </p:sp>
      <p:sp>
        <p:nvSpPr>
          <p:cNvPr id="10" name="Text 8"/>
          <p:cNvSpPr/>
          <p:nvPr/>
        </p:nvSpPr>
        <p:spPr>
          <a:xfrm>
            <a:off x="6172200" y="1298448"/>
            <a:ext cx="4114800" cy="228600"/>
          </a:xfrm>
          <a:prstGeom prst="rect">
            <a:avLst/>
          </a:prstGeom>
          <a:noFill/>
        </p:spPr>
        <p:txBody>
          <a:bodyPr wrap="square" lIns="0" tIns="0" rIns="0" bIns="0" rtlCol="0" anchor="ctr"/>
          <a:lstStyle/>
          <a:p>
            <a:pPr marL="0" indent="0">
              <a:buNone/>
            </a:pPr>
            <a:r>
              <a:rPr lang="en-US" sz="1800" b="1" dirty="0">
                <a:solidFill>
                  <a:srgbClr val="26221F"/>
                </a:solidFill>
              </a:rPr>
              <a:t>A good review does four things:</a:t>
            </a:r>
            <a:endParaRPr lang="en-US" sz="1800" dirty="0"/>
          </a:p>
        </p:txBody>
      </p:sp>
      <p:sp>
        <p:nvSpPr>
          <p:cNvPr id="11" name="Shape 9"/>
          <p:cNvSpPr/>
          <p:nvPr/>
        </p:nvSpPr>
        <p:spPr>
          <a:xfrm>
            <a:off x="6172200" y="1691640"/>
            <a:ext cx="2331720" cy="1005840"/>
          </a:xfrm>
          <a:prstGeom prst="roundRect">
            <a:avLst>
              <a:gd name="adj" fmla="val 7273"/>
            </a:avLst>
          </a:prstGeom>
          <a:solidFill>
            <a:srgbClr val="FFFDF7"/>
          </a:solidFill>
          <a:ln w="15240">
            <a:solidFill>
              <a:srgbClr val="5E7562"/>
            </a:solidFill>
            <a:prstDash val="solid"/>
          </a:ln>
        </p:spPr>
      </p:sp>
      <p:sp>
        <p:nvSpPr>
          <p:cNvPr id="12" name="Shape 10"/>
          <p:cNvSpPr/>
          <p:nvPr/>
        </p:nvSpPr>
        <p:spPr>
          <a:xfrm>
            <a:off x="6172200" y="1691640"/>
            <a:ext cx="100584" cy="1005840"/>
          </a:xfrm>
          <a:prstGeom prst="rect">
            <a:avLst/>
          </a:prstGeom>
          <a:solidFill>
            <a:srgbClr val="5E7562"/>
          </a:solidFill>
          <a:ln w="12700">
            <a:solidFill>
              <a:srgbClr val="5E7562"/>
            </a:solidFill>
            <a:prstDash val="solid"/>
          </a:ln>
        </p:spPr>
      </p:sp>
      <p:sp>
        <p:nvSpPr>
          <p:cNvPr id="13" name="Text 11"/>
          <p:cNvSpPr/>
          <p:nvPr/>
        </p:nvSpPr>
        <p:spPr>
          <a:xfrm>
            <a:off x="6373368" y="1837944"/>
            <a:ext cx="201168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1. Summarises</a:t>
            </a:r>
            <a:endParaRPr lang="en-US" sz="1600" dirty="0"/>
          </a:p>
        </p:txBody>
      </p:sp>
      <p:sp>
        <p:nvSpPr>
          <p:cNvPr id="14" name="Text 12"/>
          <p:cNvSpPr/>
          <p:nvPr/>
        </p:nvSpPr>
        <p:spPr>
          <a:xfrm>
            <a:off x="6373368" y="2194560"/>
            <a:ext cx="2020824" cy="3931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Condenses major studies without losing their core findings.</a:t>
            </a:r>
            <a:endParaRPr lang="en-US" sz="1210" dirty="0"/>
          </a:p>
        </p:txBody>
      </p:sp>
      <p:sp>
        <p:nvSpPr>
          <p:cNvPr id="15" name="Shape 13"/>
          <p:cNvSpPr/>
          <p:nvPr/>
        </p:nvSpPr>
        <p:spPr>
          <a:xfrm>
            <a:off x="8823960" y="1691640"/>
            <a:ext cx="2331720" cy="1005840"/>
          </a:xfrm>
          <a:prstGeom prst="roundRect">
            <a:avLst>
              <a:gd name="adj" fmla="val 7273"/>
            </a:avLst>
          </a:prstGeom>
          <a:solidFill>
            <a:srgbClr val="FFFDF7"/>
          </a:solidFill>
          <a:ln w="15240">
            <a:solidFill>
              <a:srgbClr val="3F6673"/>
            </a:solidFill>
            <a:prstDash val="solid"/>
          </a:ln>
        </p:spPr>
      </p:sp>
      <p:sp>
        <p:nvSpPr>
          <p:cNvPr id="16" name="Shape 14"/>
          <p:cNvSpPr/>
          <p:nvPr/>
        </p:nvSpPr>
        <p:spPr>
          <a:xfrm>
            <a:off x="8823960" y="1691640"/>
            <a:ext cx="100584" cy="1005840"/>
          </a:xfrm>
          <a:prstGeom prst="rect">
            <a:avLst/>
          </a:prstGeom>
          <a:solidFill>
            <a:srgbClr val="3F6673"/>
          </a:solidFill>
          <a:ln w="12700">
            <a:solidFill>
              <a:srgbClr val="3F6673"/>
            </a:solidFill>
            <a:prstDash val="solid"/>
          </a:ln>
        </p:spPr>
      </p:sp>
      <p:sp>
        <p:nvSpPr>
          <p:cNvPr id="17" name="Text 15"/>
          <p:cNvSpPr/>
          <p:nvPr/>
        </p:nvSpPr>
        <p:spPr>
          <a:xfrm>
            <a:off x="9025128" y="1837944"/>
            <a:ext cx="201168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2. Connects</a:t>
            </a:r>
            <a:endParaRPr lang="en-US" sz="1600" dirty="0"/>
          </a:p>
        </p:txBody>
      </p:sp>
      <p:sp>
        <p:nvSpPr>
          <p:cNvPr id="18" name="Text 16"/>
          <p:cNvSpPr/>
          <p:nvPr/>
        </p:nvSpPr>
        <p:spPr>
          <a:xfrm>
            <a:off x="9025128" y="2194560"/>
            <a:ext cx="2020824" cy="3931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Shows how different authors speak to the same problem.</a:t>
            </a:r>
            <a:endParaRPr lang="en-US" sz="1210" dirty="0"/>
          </a:p>
        </p:txBody>
      </p:sp>
      <p:sp>
        <p:nvSpPr>
          <p:cNvPr id="19" name="Shape 17"/>
          <p:cNvSpPr/>
          <p:nvPr/>
        </p:nvSpPr>
        <p:spPr>
          <a:xfrm>
            <a:off x="6172200" y="2971800"/>
            <a:ext cx="2331720" cy="1005840"/>
          </a:xfrm>
          <a:prstGeom prst="roundRect">
            <a:avLst>
              <a:gd name="adj" fmla="val 7273"/>
            </a:avLst>
          </a:prstGeom>
          <a:solidFill>
            <a:srgbClr val="FFFDF7"/>
          </a:solidFill>
          <a:ln w="15240">
            <a:solidFill>
              <a:srgbClr val="B76546"/>
            </a:solidFill>
            <a:prstDash val="solid"/>
          </a:ln>
        </p:spPr>
      </p:sp>
      <p:sp>
        <p:nvSpPr>
          <p:cNvPr id="20" name="Shape 18"/>
          <p:cNvSpPr/>
          <p:nvPr/>
        </p:nvSpPr>
        <p:spPr>
          <a:xfrm>
            <a:off x="6172200" y="2971800"/>
            <a:ext cx="100584" cy="1005840"/>
          </a:xfrm>
          <a:prstGeom prst="rect">
            <a:avLst/>
          </a:prstGeom>
          <a:solidFill>
            <a:srgbClr val="B76546"/>
          </a:solidFill>
          <a:ln w="12700">
            <a:solidFill>
              <a:srgbClr val="B76546"/>
            </a:solidFill>
            <a:prstDash val="solid"/>
          </a:ln>
        </p:spPr>
      </p:sp>
      <p:sp>
        <p:nvSpPr>
          <p:cNvPr id="21" name="Text 19"/>
          <p:cNvSpPr/>
          <p:nvPr/>
        </p:nvSpPr>
        <p:spPr>
          <a:xfrm>
            <a:off x="6373368" y="3118104"/>
            <a:ext cx="201168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3. Evaluates</a:t>
            </a:r>
            <a:endParaRPr lang="en-US" sz="1600" dirty="0"/>
          </a:p>
        </p:txBody>
      </p:sp>
      <p:sp>
        <p:nvSpPr>
          <p:cNvPr id="22" name="Text 20"/>
          <p:cNvSpPr/>
          <p:nvPr/>
        </p:nvSpPr>
        <p:spPr>
          <a:xfrm>
            <a:off x="6373368" y="3474720"/>
            <a:ext cx="2020824" cy="3931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Judges strengths, limitations, methods and evidence.</a:t>
            </a:r>
            <a:endParaRPr lang="en-US" sz="1210" dirty="0"/>
          </a:p>
        </p:txBody>
      </p:sp>
      <p:sp>
        <p:nvSpPr>
          <p:cNvPr id="23" name="Shape 21"/>
          <p:cNvSpPr/>
          <p:nvPr/>
        </p:nvSpPr>
        <p:spPr>
          <a:xfrm>
            <a:off x="8823960" y="2971800"/>
            <a:ext cx="2331720" cy="1005840"/>
          </a:xfrm>
          <a:prstGeom prst="roundRect">
            <a:avLst>
              <a:gd name="adj" fmla="val 7273"/>
            </a:avLst>
          </a:prstGeom>
          <a:solidFill>
            <a:srgbClr val="FFFDF7"/>
          </a:solidFill>
          <a:ln w="15240">
            <a:solidFill>
              <a:srgbClr val="B38B59"/>
            </a:solidFill>
            <a:prstDash val="solid"/>
          </a:ln>
        </p:spPr>
      </p:sp>
      <p:sp>
        <p:nvSpPr>
          <p:cNvPr id="24" name="Shape 22"/>
          <p:cNvSpPr/>
          <p:nvPr/>
        </p:nvSpPr>
        <p:spPr>
          <a:xfrm>
            <a:off x="8823960" y="2971800"/>
            <a:ext cx="100584" cy="1005840"/>
          </a:xfrm>
          <a:prstGeom prst="rect">
            <a:avLst/>
          </a:prstGeom>
          <a:solidFill>
            <a:srgbClr val="B38B59"/>
          </a:solidFill>
          <a:ln w="12700">
            <a:solidFill>
              <a:srgbClr val="B38B59"/>
            </a:solidFill>
            <a:prstDash val="solid"/>
          </a:ln>
        </p:spPr>
      </p:sp>
      <p:sp>
        <p:nvSpPr>
          <p:cNvPr id="25" name="Text 23"/>
          <p:cNvSpPr/>
          <p:nvPr/>
        </p:nvSpPr>
        <p:spPr>
          <a:xfrm>
            <a:off x="9025128" y="3118104"/>
            <a:ext cx="201168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4. Locates gaps</a:t>
            </a:r>
            <a:endParaRPr lang="en-US" sz="1600" dirty="0"/>
          </a:p>
        </p:txBody>
      </p:sp>
      <p:sp>
        <p:nvSpPr>
          <p:cNvPr id="26" name="Text 24"/>
          <p:cNvSpPr/>
          <p:nvPr/>
        </p:nvSpPr>
        <p:spPr>
          <a:xfrm>
            <a:off x="9025128" y="3474720"/>
            <a:ext cx="2020824" cy="3931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Shows the space your own research will address.</a:t>
            </a:r>
            <a:endParaRPr lang="en-US" sz="1210" dirty="0"/>
          </a:p>
        </p:txBody>
      </p:sp>
      <p:sp>
        <p:nvSpPr>
          <p:cNvPr id="27" name="Shape 25"/>
          <p:cNvSpPr/>
          <p:nvPr/>
        </p:nvSpPr>
        <p:spPr>
          <a:xfrm>
            <a:off x="914400" y="5257800"/>
            <a:ext cx="10241280" cy="0"/>
          </a:xfrm>
          <a:prstGeom prst="line">
            <a:avLst/>
          </a:prstGeom>
          <a:noFill/>
          <a:ln w="17780">
            <a:solidFill>
              <a:srgbClr val="B38B59"/>
            </a:solidFill>
            <a:prstDash val="solid"/>
            <a:headEnd type="none"/>
            <a:tailEnd type="triangle"/>
          </a:ln>
        </p:spPr>
      </p:sp>
      <p:sp>
        <p:nvSpPr>
          <p:cNvPr id="28" name="Shape 26"/>
          <p:cNvSpPr/>
          <p:nvPr/>
        </p:nvSpPr>
        <p:spPr>
          <a:xfrm>
            <a:off x="777240" y="4892040"/>
            <a:ext cx="1097280" cy="731520"/>
          </a:xfrm>
          <a:prstGeom prst="ellipse">
            <a:avLst/>
          </a:prstGeom>
          <a:solidFill>
            <a:srgbClr val="DDE7DA"/>
          </a:solidFill>
          <a:ln w="12700">
            <a:solidFill>
              <a:srgbClr val="B38B59"/>
            </a:solidFill>
            <a:prstDash val="solid"/>
          </a:ln>
        </p:spPr>
      </p:sp>
      <p:sp>
        <p:nvSpPr>
          <p:cNvPr id="29" name="Text 27"/>
          <p:cNvSpPr/>
          <p:nvPr/>
        </p:nvSpPr>
        <p:spPr>
          <a:xfrm>
            <a:off x="548640" y="5687568"/>
            <a:ext cx="1554480" cy="182880"/>
          </a:xfrm>
          <a:prstGeom prst="rect">
            <a:avLst/>
          </a:prstGeom>
          <a:noFill/>
        </p:spPr>
        <p:txBody>
          <a:bodyPr wrap="square" lIns="0" tIns="0" rIns="0" bIns="0" rtlCol="0" anchor="ctr"/>
          <a:lstStyle/>
          <a:p>
            <a:pPr marL="0" indent="0" algn="ctr">
              <a:buNone/>
            </a:pPr>
            <a:r>
              <a:rPr lang="en-US" sz="1050" b="1" dirty="0">
                <a:solidFill>
                  <a:srgbClr val="26221F"/>
                </a:solidFill>
              </a:rPr>
              <a:t>Studies</a:t>
            </a:r>
            <a:endParaRPr lang="en-US" sz="1050" dirty="0"/>
          </a:p>
        </p:txBody>
      </p:sp>
      <p:sp>
        <p:nvSpPr>
          <p:cNvPr id="30" name="Shape 28"/>
          <p:cNvSpPr/>
          <p:nvPr/>
        </p:nvSpPr>
        <p:spPr>
          <a:xfrm>
            <a:off x="3703320" y="4892040"/>
            <a:ext cx="1097280" cy="731520"/>
          </a:xfrm>
          <a:prstGeom prst="ellipse">
            <a:avLst/>
          </a:prstGeom>
          <a:solidFill>
            <a:srgbClr val="D8E6EA"/>
          </a:solidFill>
          <a:ln w="12700">
            <a:solidFill>
              <a:srgbClr val="B38B59"/>
            </a:solidFill>
            <a:prstDash val="solid"/>
          </a:ln>
        </p:spPr>
      </p:sp>
      <p:sp>
        <p:nvSpPr>
          <p:cNvPr id="31" name="Text 29"/>
          <p:cNvSpPr/>
          <p:nvPr/>
        </p:nvSpPr>
        <p:spPr>
          <a:xfrm>
            <a:off x="3474720" y="5687568"/>
            <a:ext cx="1554480" cy="182880"/>
          </a:xfrm>
          <a:prstGeom prst="rect">
            <a:avLst/>
          </a:prstGeom>
          <a:noFill/>
        </p:spPr>
        <p:txBody>
          <a:bodyPr wrap="square" lIns="0" tIns="0" rIns="0" bIns="0" rtlCol="0" anchor="ctr"/>
          <a:lstStyle/>
          <a:p>
            <a:pPr marL="0" indent="0" algn="ctr">
              <a:buNone/>
            </a:pPr>
            <a:r>
              <a:rPr lang="en-US" sz="1050" b="1" dirty="0">
                <a:solidFill>
                  <a:srgbClr val="26221F"/>
                </a:solidFill>
              </a:rPr>
              <a:t>Patterns</a:t>
            </a:r>
            <a:endParaRPr lang="en-US" sz="1050" dirty="0"/>
          </a:p>
        </p:txBody>
      </p:sp>
      <p:sp>
        <p:nvSpPr>
          <p:cNvPr id="32" name="Shape 30"/>
          <p:cNvSpPr/>
          <p:nvPr/>
        </p:nvSpPr>
        <p:spPr>
          <a:xfrm>
            <a:off x="6537960" y="4892040"/>
            <a:ext cx="1097280" cy="731520"/>
          </a:xfrm>
          <a:prstGeom prst="ellipse">
            <a:avLst/>
          </a:prstGeom>
          <a:solidFill>
            <a:srgbClr val="F3D5C8"/>
          </a:solidFill>
          <a:ln w="12700">
            <a:solidFill>
              <a:srgbClr val="B38B59"/>
            </a:solidFill>
            <a:prstDash val="solid"/>
          </a:ln>
        </p:spPr>
      </p:sp>
      <p:sp>
        <p:nvSpPr>
          <p:cNvPr id="33" name="Text 31"/>
          <p:cNvSpPr/>
          <p:nvPr/>
        </p:nvSpPr>
        <p:spPr>
          <a:xfrm>
            <a:off x="6309360" y="5687568"/>
            <a:ext cx="1554480" cy="182880"/>
          </a:xfrm>
          <a:prstGeom prst="rect">
            <a:avLst/>
          </a:prstGeom>
          <a:noFill/>
        </p:spPr>
        <p:txBody>
          <a:bodyPr wrap="square" lIns="0" tIns="0" rIns="0" bIns="0" rtlCol="0" anchor="ctr"/>
          <a:lstStyle/>
          <a:p>
            <a:pPr marL="0" indent="0" algn="ctr">
              <a:buNone/>
            </a:pPr>
            <a:r>
              <a:rPr lang="en-US" sz="1050" b="1" dirty="0">
                <a:solidFill>
                  <a:srgbClr val="26221F"/>
                </a:solidFill>
              </a:rPr>
              <a:t>Gaps</a:t>
            </a:r>
            <a:endParaRPr lang="en-US" sz="1050" dirty="0"/>
          </a:p>
        </p:txBody>
      </p:sp>
      <p:sp>
        <p:nvSpPr>
          <p:cNvPr id="34" name="Shape 32"/>
          <p:cNvSpPr/>
          <p:nvPr/>
        </p:nvSpPr>
        <p:spPr>
          <a:xfrm>
            <a:off x="9509760" y="4892040"/>
            <a:ext cx="1097280" cy="731520"/>
          </a:xfrm>
          <a:prstGeom prst="ellipse">
            <a:avLst/>
          </a:prstGeom>
          <a:solidFill>
            <a:srgbClr val="EFE1C6"/>
          </a:solidFill>
          <a:ln w="12700">
            <a:solidFill>
              <a:srgbClr val="B38B59"/>
            </a:solidFill>
            <a:prstDash val="solid"/>
          </a:ln>
        </p:spPr>
      </p:sp>
      <p:sp>
        <p:nvSpPr>
          <p:cNvPr id="35" name="Text 33"/>
          <p:cNvSpPr/>
          <p:nvPr/>
        </p:nvSpPr>
        <p:spPr>
          <a:xfrm>
            <a:off x="9281160" y="5687568"/>
            <a:ext cx="1554480" cy="182880"/>
          </a:xfrm>
          <a:prstGeom prst="rect">
            <a:avLst/>
          </a:prstGeom>
          <a:noFill/>
        </p:spPr>
        <p:txBody>
          <a:bodyPr wrap="square" lIns="0" tIns="0" rIns="0" bIns="0" rtlCol="0" anchor="ctr"/>
          <a:lstStyle/>
          <a:p>
            <a:pPr marL="0" indent="0" algn="ctr">
              <a:buNone/>
            </a:pPr>
            <a:r>
              <a:rPr lang="en-US" sz="1050" b="1" dirty="0">
                <a:solidFill>
                  <a:srgbClr val="26221F"/>
                </a:solidFill>
              </a:rPr>
              <a:t>Your research</a:t>
            </a:r>
            <a:endParaRPr lang="en-US" sz="1050" dirty="0"/>
          </a:p>
        </p:txBody>
      </p:sp>
      <p:sp>
        <p:nvSpPr>
          <p:cNvPr id="36"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Where does the literature review appear?</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Usually after the introduction and theoretical framework, but qualitative reports may weave it throughout.</a:t>
            </a:r>
            <a:endParaRPr lang="en-US" sz="1150" dirty="0"/>
          </a:p>
        </p:txBody>
      </p:sp>
      <p:sp>
        <p:nvSpPr>
          <p:cNvPr id="4" name="Shape 2"/>
          <p:cNvSpPr/>
          <p:nvPr/>
        </p:nvSpPr>
        <p:spPr>
          <a:xfrm>
            <a:off x="9189720" y="402336"/>
            <a:ext cx="2331720" cy="329184"/>
          </a:xfrm>
          <a:prstGeom prst="rect">
            <a:avLst/>
          </a:prstGeom>
          <a:solidFill>
            <a:srgbClr val="3F6673"/>
          </a:solidFill>
          <a:ln w="12700">
            <a:solidFill>
              <a:srgbClr val="3F6673"/>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PLACEMENT</a:t>
            </a:r>
            <a:endParaRPr lang="en-US" sz="850" dirty="0"/>
          </a:p>
        </p:txBody>
      </p:sp>
      <p:sp>
        <p:nvSpPr>
          <p:cNvPr id="6" name="Shape 4"/>
          <p:cNvSpPr/>
          <p:nvPr/>
        </p:nvSpPr>
        <p:spPr>
          <a:xfrm>
            <a:off x="1188720" y="2057400"/>
            <a:ext cx="9692640" cy="0"/>
          </a:xfrm>
          <a:prstGeom prst="line">
            <a:avLst/>
          </a:prstGeom>
          <a:noFill/>
          <a:ln w="25400">
            <a:solidFill>
              <a:srgbClr val="5E7562"/>
            </a:solidFill>
            <a:prstDash val="solid"/>
            <a:tailEnd type="triangle"/>
          </a:ln>
        </p:spPr>
      </p:sp>
      <p:sp>
        <p:nvSpPr>
          <p:cNvPr id="7" name="Shape 5"/>
          <p:cNvSpPr/>
          <p:nvPr/>
        </p:nvSpPr>
        <p:spPr>
          <a:xfrm>
            <a:off x="868680" y="1664208"/>
            <a:ext cx="713232" cy="713232"/>
          </a:xfrm>
          <a:prstGeom prst="ellipse">
            <a:avLst/>
          </a:prstGeom>
          <a:solidFill>
            <a:srgbClr val="DDE7DA"/>
          </a:solidFill>
          <a:ln w="15240">
            <a:solidFill>
              <a:srgbClr val="5E7562"/>
            </a:solidFill>
            <a:prstDash val="solid"/>
          </a:ln>
        </p:spPr>
      </p:sp>
      <p:sp>
        <p:nvSpPr>
          <p:cNvPr id="8" name="Text 6"/>
          <p:cNvSpPr/>
          <p:nvPr/>
        </p:nvSpPr>
        <p:spPr>
          <a:xfrm>
            <a:off x="1133856" y="1856232"/>
            <a:ext cx="182880" cy="109728"/>
          </a:xfrm>
          <a:prstGeom prst="rect">
            <a:avLst/>
          </a:prstGeom>
          <a:noFill/>
        </p:spPr>
        <p:txBody>
          <a:bodyPr wrap="square" lIns="0" tIns="0" rIns="0" bIns="0" rtlCol="0" anchor="ctr"/>
          <a:lstStyle/>
          <a:p>
            <a:pPr marL="0" indent="0">
              <a:buNone/>
            </a:pPr>
            <a:r>
              <a:rPr lang="en-US" sz="1100" b="1" dirty="0">
                <a:solidFill>
                  <a:srgbClr val="26221F"/>
                </a:solidFill>
              </a:rPr>
              <a:t>1</a:t>
            </a:r>
            <a:endParaRPr lang="en-US" sz="1100" dirty="0"/>
          </a:p>
        </p:txBody>
      </p:sp>
      <p:sp>
        <p:nvSpPr>
          <p:cNvPr id="9" name="Text 7"/>
          <p:cNvSpPr/>
          <p:nvPr/>
        </p:nvSpPr>
        <p:spPr>
          <a:xfrm>
            <a:off x="502920" y="2606040"/>
            <a:ext cx="1508760" cy="228600"/>
          </a:xfrm>
          <a:prstGeom prst="rect">
            <a:avLst/>
          </a:prstGeom>
          <a:noFill/>
        </p:spPr>
        <p:txBody>
          <a:bodyPr wrap="square" lIns="0" tIns="0" rIns="0" bIns="0" rtlCol="0" anchor="ctr"/>
          <a:lstStyle/>
          <a:p>
            <a:pPr marL="0" indent="0" algn="ctr">
              <a:buNone/>
            </a:pPr>
            <a:r>
              <a:rPr lang="en-US" sz="1400" b="1" dirty="0">
                <a:solidFill>
                  <a:srgbClr val="26221F"/>
                </a:solidFill>
              </a:rPr>
              <a:t>Introduction</a:t>
            </a:r>
            <a:endParaRPr lang="en-US" sz="1400" dirty="0"/>
          </a:p>
        </p:txBody>
      </p:sp>
      <p:sp>
        <p:nvSpPr>
          <p:cNvPr id="10" name="Text 8"/>
          <p:cNvSpPr/>
          <p:nvPr/>
        </p:nvSpPr>
        <p:spPr>
          <a:xfrm>
            <a:off x="365760" y="2926080"/>
            <a:ext cx="1783080" cy="457200"/>
          </a:xfrm>
          <a:prstGeom prst="rect">
            <a:avLst/>
          </a:prstGeom>
          <a:noFill/>
        </p:spPr>
        <p:txBody>
          <a:bodyPr wrap="square" lIns="0" tIns="0" rIns="0" bIns="0" rtlCol="0" anchor="ctr">
            <a:normAutofit/>
          </a:bodyPr>
          <a:lstStyle/>
          <a:p>
            <a:pPr marL="0" indent="0" algn="ctr">
              <a:buNone/>
            </a:pPr>
            <a:r>
              <a:rPr lang="en-US" sz="1050" dirty="0">
                <a:solidFill>
                  <a:srgbClr val="635D56"/>
                </a:solidFill>
              </a:rPr>
              <a:t>Sets problem and background</a:t>
            </a:r>
            <a:endParaRPr lang="en-US" sz="1050" dirty="0"/>
          </a:p>
        </p:txBody>
      </p:sp>
      <p:sp>
        <p:nvSpPr>
          <p:cNvPr id="11" name="Shape 9"/>
          <p:cNvSpPr/>
          <p:nvPr/>
        </p:nvSpPr>
        <p:spPr>
          <a:xfrm>
            <a:off x="3017520" y="1664208"/>
            <a:ext cx="713232" cy="713232"/>
          </a:xfrm>
          <a:prstGeom prst="ellipse">
            <a:avLst/>
          </a:prstGeom>
          <a:solidFill>
            <a:srgbClr val="DDE7DA"/>
          </a:solidFill>
          <a:ln w="15240">
            <a:solidFill>
              <a:srgbClr val="5E7562"/>
            </a:solidFill>
            <a:prstDash val="solid"/>
          </a:ln>
        </p:spPr>
      </p:sp>
      <p:sp>
        <p:nvSpPr>
          <p:cNvPr id="12" name="Text 10"/>
          <p:cNvSpPr/>
          <p:nvPr/>
        </p:nvSpPr>
        <p:spPr>
          <a:xfrm>
            <a:off x="3282696" y="1856232"/>
            <a:ext cx="182880" cy="109728"/>
          </a:xfrm>
          <a:prstGeom prst="rect">
            <a:avLst/>
          </a:prstGeom>
          <a:noFill/>
        </p:spPr>
        <p:txBody>
          <a:bodyPr wrap="square" lIns="0" tIns="0" rIns="0" bIns="0" rtlCol="0" anchor="ctr"/>
          <a:lstStyle/>
          <a:p>
            <a:pPr marL="0" indent="0">
              <a:buNone/>
            </a:pPr>
            <a:r>
              <a:rPr lang="en-US" sz="1100" b="1" dirty="0">
                <a:solidFill>
                  <a:srgbClr val="26221F"/>
                </a:solidFill>
              </a:rPr>
              <a:t>2</a:t>
            </a:r>
            <a:endParaRPr lang="en-US" sz="1100" dirty="0"/>
          </a:p>
        </p:txBody>
      </p:sp>
      <p:sp>
        <p:nvSpPr>
          <p:cNvPr id="13" name="Text 11"/>
          <p:cNvSpPr/>
          <p:nvPr/>
        </p:nvSpPr>
        <p:spPr>
          <a:xfrm>
            <a:off x="2651760" y="2606040"/>
            <a:ext cx="1508760" cy="228600"/>
          </a:xfrm>
          <a:prstGeom prst="rect">
            <a:avLst/>
          </a:prstGeom>
          <a:noFill/>
        </p:spPr>
        <p:txBody>
          <a:bodyPr wrap="square" lIns="0" tIns="0" rIns="0" bIns="0" rtlCol="0" anchor="ctr"/>
          <a:lstStyle/>
          <a:p>
            <a:pPr marL="0" indent="0" algn="ctr">
              <a:buNone/>
            </a:pPr>
            <a:r>
              <a:rPr lang="en-US" sz="1400" b="1" dirty="0">
                <a:solidFill>
                  <a:srgbClr val="26221F"/>
                </a:solidFill>
              </a:rPr>
              <a:t>Theory</a:t>
            </a:r>
            <a:endParaRPr lang="en-US" sz="1400" dirty="0"/>
          </a:p>
        </p:txBody>
      </p:sp>
      <p:sp>
        <p:nvSpPr>
          <p:cNvPr id="14" name="Text 12"/>
          <p:cNvSpPr/>
          <p:nvPr/>
        </p:nvSpPr>
        <p:spPr>
          <a:xfrm>
            <a:off x="2514600" y="2926080"/>
            <a:ext cx="1783080" cy="457200"/>
          </a:xfrm>
          <a:prstGeom prst="rect">
            <a:avLst/>
          </a:prstGeom>
          <a:noFill/>
        </p:spPr>
        <p:txBody>
          <a:bodyPr wrap="square" lIns="0" tIns="0" rIns="0" bIns="0" rtlCol="0" anchor="ctr">
            <a:normAutofit/>
          </a:bodyPr>
          <a:lstStyle/>
          <a:p>
            <a:pPr marL="0" indent="0" algn="ctr">
              <a:buNone/>
            </a:pPr>
            <a:r>
              <a:rPr lang="en-US" sz="1050" dirty="0">
                <a:solidFill>
                  <a:srgbClr val="635D56"/>
                </a:solidFill>
              </a:rPr>
              <a:t>Explains conceptual lens</a:t>
            </a:r>
            <a:endParaRPr lang="en-US" sz="1050" dirty="0"/>
          </a:p>
        </p:txBody>
      </p:sp>
      <p:sp>
        <p:nvSpPr>
          <p:cNvPr id="15" name="Shape 13"/>
          <p:cNvSpPr/>
          <p:nvPr/>
        </p:nvSpPr>
        <p:spPr>
          <a:xfrm>
            <a:off x="5166360" y="1664208"/>
            <a:ext cx="713232" cy="713232"/>
          </a:xfrm>
          <a:prstGeom prst="ellipse">
            <a:avLst/>
          </a:prstGeom>
          <a:solidFill>
            <a:srgbClr val="B76546"/>
          </a:solidFill>
          <a:ln w="15240">
            <a:solidFill>
              <a:srgbClr val="5E7562"/>
            </a:solidFill>
            <a:prstDash val="solid"/>
          </a:ln>
        </p:spPr>
      </p:sp>
      <p:sp>
        <p:nvSpPr>
          <p:cNvPr id="16" name="Text 14"/>
          <p:cNvSpPr/>
          <p:nvPr/>
        </p:nvSpPr>
        <p:spPr>
          <a:xfrm>
            <a:off x="5431536" y="1856232"/>
            <a:ext cx="182880" cy="109728"/>
          </a:xfrm>
          <a:prstGeom prst="rect">
            <a:avLst/>
          </a:prstGeom>
          <a:noFill/>
        </p:spPr>
        <p:txBody>
          <a:bodyPr wrap="square" lIns="0" tIns="0" rIns="0" bIns="0" rtlCol="0" anchor="ctr"/>
          <a:lstStyle/>
          <a:p>
            <a:pPr marL="0" indent="0">
              <a:buNone/>
            </a:pPr>
            <a:r>
              <a:rPr lang="en-US" sz="1100" b="1" dirty="0">
                <a:solidFill>
                  <a:srgbClr val="FFFFFF"/>
                </a:solidFill>
              </a:rPr>
              <a:t>3</a:t>
            </a:r>
            <a:endParaRPr lang="en-US" sz="1100" dirty="0"/>
          </a:p>
        </p:txBody>
      </p:sp>
      <p:sp>
        <p:nvSpPr>
          <p:cNvPr id="17" name="Text 15"/>
          <p:cNvSpPr/>
          <p:nvPr/>
        </p:nvSpPr>
        <p:spPr>
          <a:xfrm>
            <a:off x="4800600" y="2606040"/>
            <a:ext cx="1508760" cy="228600"/>
          </a:xfrm>
          <a:prstGeom prst="rect">
            <a:avLst/>
          </a:prstGeom>
          <a:noFill/>
        </p:spPr>
        <p:txBody>
          <a:bodyPr wrap="square" lIns="0" tIns="0" rIns="0" bIns="0" rtlCol="0" anchor="ctr"/>
          <a:lstStyle/>
          <a:p>
            <a:pPr marL="0" indent="0" algn="ctr">
              <a:buNone/>
            </a:pPr>
            <a:r>
              <a:rPr lang="en-US" sz="1400" b="1" dirty="0">
                <a:solidFill>
                  <a:srgbClr val="26221F"/>
                </a:solidFill>
              </a:rPr>
              <a:t>Review</a:t>
            </a:r>
            <a:endParaRPr lang="en-US" sz="1400" dirty="0"/>
          </a:p>
        </p:txBody>
      </p:sp>
      <p:sp>
        <p:nvSpPr>
          <p:cNvPr id="18" name="Text 16"/>
          <p:cNvSpPr/>
          <p:nvPr/>
        </p:nvSpPr>
        <p:spPr>
          <a:xfrm>
            <a:off x="4663440" y="2926080"/>
            <a:ext cx="1783080" cy="457200"/>
          </a:xfrm>
          <a:prstGeom prst="rect">
            <a:avLst/>
          </a:prstGeom>
          <a:noFill/>
        </p:spPr>
        <p:txBody>
          <a:bodyPr wrap="square" lIns="0" tIns="0" rIns="0" bIns="0" rtlCol="0" anchor="ctr">
            <a:normAutofit/>
          </a:bodyPr>
          <a:lstStyle/>
          <a:p>
            <a:pPr marL="0" indent="0" algn="ctr">
              <a:buNone/>
            </a:pPr>
            <a:r>
              <a:rPr lang="en-US" sz="1050" dirty="0">
                <a:solidFill>
                  <a:srgbClr val="635D56"/>
                </a:solidFill>
              </a:rPr>
              <a:t>Synthesises existing studies</a:t>
            </a:r>
            <a:endParaRPr lang="en-US" sz="1050" dirty="0"/>
          </a:p>
        </p:txBody>
      </p:sp>
      <p:sp>
        <p:nvSpPr>
          <p:cNvPr id="19" name="Shape 17"/>
          <p:cNvSpPr/>
          <p:nvPr/>
        </p:nvSpPr>
        <p:spPr>
          <a:xfrm>
            <a:off x="7315200" y="1664208"/>
            <a:ext cx="713232" cy="713232"/>
          </a:xfrm>
          <a:prstGeom prst="ellipse">
            <a:avLst/>
          </a:prstGeom>
          <a:solidFill>
            <a:srgbClr val="DDE7DA"/>
          </a:solidFill>
          <a:ln w="15240">
            <a:solidFill>
              <a:srgbClr val="5E7562"/>
            </a:solidFill>
            <a:prstDash val="solid"/>
          </a:ln>
        </p:spPr>
      </p:sp>
      <p:sp>
        <p:nvSpPr>
          <p:cNvPr id="20" name="Text 18"/>
          <p:cNvSpPr/>
          <p:nvPr/>
        </p:nvSpPr>
        <p:spPr>
          <a:xfrm>
            <a:off x="7580376" y="1856232"/>
            <a:ext cx="182880" cy="109728"/>
          </a:xfrm>
          <a:prstGeom prst="rect">
            <a:avLst/>
          </a:prstGeom>
          <a:noFill/>
        </p:spPr>
        <p:txBody>
          <a:bodyPr wrap="square" lIns="0" tIns="0" rIns="0" bIns="0" rtlCol="0" anchor="ctr"/>
          <a:lstStyle/>
          <a:p>
            <a:pPr marL="0" indent="0">
              <a:buNone/>
            </a:pPr>
            <a:r>
              <a:rPr lang="en-US" sz="1100" b="1" dirty="0">
                <a:solidFill>
                  <a:srgbClr val="26221F"/>
                </a:solidFill>
              </a:rPr>
              <a:t>4</a:t>
            </a:r>
            <a:endParaRPr lang="en-US" sz="1100" dirty="0"/>
          </a:p>
        </p:txBody>
      </p:sp>
      <p:sp>
        <p:nvSpPr>
          <p:cNvPr id="21" name="Text 19"/>
          <p:cNvSpPr/>
          <p:nvPr/>
        </p:nvSpPr>
        <p:spPr>
          <a:xfrm>
            <a:off x="6949440" y="2606040"/>
            <a:ext cx="1508760" cy="228600"/>
          </a:xfrm>
          <a:prstGeom prst="rect">
            <a:avLst/>
          </a:prstGeom>
          <a:noFill/>
        </p:spPr>
        <p:txBody>
          <a:bodyPr wrap="square" lIns="0" tIns="0" rIns="0" bIns="0" rtlCol="0" anchor="ctr"/>
          <a:lstStyle/>
          <a:p>
            <a:pPr marL="0" indent="0" algn="ctr">
              <a:buNone/>
            </a:pPr>
            <a:r>
              <a:rPr lang="en-US" sz="1400" b="1" dirty="0">
                <a:solidFill>
                  <a:srgbClr val="26221F"/>
                </a:solidFill>
              </a:rPr>
              <a:t>Questions</a:t>
            </a:r>
            <a:endParaRPr lang="en-US" sz="1400" dirty="0"/>
          </a:p>
        </p:txBody>
      </p:sp>
      <p:sp>
        <p:nvSpPr>
          <p:cNvPr id="22" name="Text 20"/>
          <p:cNvSpPr/>
          <p:nvPr/>
        </p:nvSpPr>
        <p:spPr>
          <a:xfrm>
            <a:off x="6812280" y="2926080"/>
            <a:ext cx="1783080" cy="457200"/>
          </a:xfrm>
          <a:prstGeom prst="rect">
            <a:avLst/>
          </a:prstGeom>
          <a:noFill/>
        </p:spPr>
        <p:txBody>
          <a:bodyPr wrap="square" lIns="0" tIns="0" rIns="0" bIns="0" rtlCol="0" anchor="ctr">
            <a:normAutofit/>
          </a:bodyPr>
          <a:lstStyle/>
          <a:p>
            <a:pPr marL="0" indent="0" algn="ctr">
              <a:buNone/>
            </a:pPr>
            <a:r>
              <a:rPr lang="en-US" sz="1050" dirty="0">
                <a:solidFill>
                  <a:srgbClr val="635D56"/>
                </a:solidFill>
              </a:rPr>
              <a:t>Sharpens research focus</a:t>
            </a:r>
            <a:endParaRPr lang="en-US" sz="1050" dirty="0"/>
          </a:p>
        </p:txBody>
      </p:sp>
      <p:sp>
        <p:nvSpPr>
          <p:cNvPr id="23" name="Shape 21"/>
          <p:cNvSpPr/>
          <p:nvPr/>
        </p:nvSpPr>
        <p:spPr>
          <a:xfrm>
            <a:off x="9464040" y="1664208"/>
            <a:ext cx="713232" cy="713232"/>
          </a:xfrm>
          <a:prstGeom prst="ellipse">
            <a:avLst/>
          </a:prstGeom>
          <a:solidFill>
            <a:srgbClr val="DDE7DA"/>
          </a:solidFill>
          <a:ln w="15240">
            <a:solidFill>
              <a:srgbClr val="5E7562"/>
            </a:solidFill>
            <a:prstDash val="solid"/>
          </a:ln>
        </p:spPr>
      </p:sp>
      <p:sp>
        <p:nvSpPr>
          <p:cNvPr id="24" name="Text 22"/>
          <p:cNvSpPr/>
          <p:nvPr/>
        </p:nvSpPr>
        <p:spPr>
          <a:xfrm>
            <a:off x="9729216" y="1856232"/>
            <a:ext cx="182880" cy="109728"/>
          </a:xfrm>
          <a:prstGeom prst="rect">
            <a:avLst/>
          </a:prstGeom>
          <a:noFill/>
        </p:spPr>
        <p:txBody>
          <a:bodyPr wrap="square" lIns="0" tIns="0" rIns="0" bIns="0" rtlCol="0" anchor="ctr"/>
          <a:lstStyle/>
          <a:p>
            <a:pPr marL="0" indent="0">
              <a:buNone/>
            </a:pPr>
            <a:r>
              <a:rPr lang="en-US" sz="1100" b="1" dirty="0">
                <a:solidFill>
                  <a:srgbClr val="26221F"/>
                </a:solidFill>
              </a:rPr>
              <a:t>5</a:t>
            </a:r>
            <a:endParaRPr lang="en-US" sz="1100" dirty="0"/>
          </a:p>
        </p:txBody>
      </p:sp>
      <p:sp>
        <p:nvSpPr>
          <p:cNvPr id="25" name="Text 23"/>
          <p:cNvSpPr/>
          <p:nvPr/>
        </p:nvSpPr>
        <p:spPr>
          <a:xfrm>
            <a:off x="9098280" y="2606040"/>
            <a:ext cx="1508760" cy="228600"/>
          </a:xfrm>
          <a:prstGeom prst="rect">
            <a:avLst/>
          </a:prstGeom>
          <a:noFill/>
        </p:spPr>
        <p:txBody>
          <a:bodyPr wrap="square" lIns="0" tIns="0" rIns="0" bIns="0" rtlCol="0" anchor="ctr"/>
          <a:lstStyle/>
          <a:p>
            <a:pPr marL="0" indent="0" algn="ctr">
              <a:buNone/>
            </a:pPr>
            <a:r>
              <a:rPr lang="en-US" sz="1400" b="1" dirty="0">
                <a:solidFill>
                  <a:srgbClr val="26221F"/>
                </a:solidFill>
              </a:rPr>
              <a:t>Method</a:t>
            </a:r>
            <a:endParaRPr lang="en-US" sz="1400" dirty="0"/>
          </a:p>
        </p:txBody>
      </p:sp>
      <p:sp>
        <p:nvSpPr>
          <p:cNvPr id="26" name="Text 24"/>
          <p:cNvSpPr/>
          <p:nvPr/>
        </p:nvSpPr>
        <p:spPr>
          <a:xfrm>
            <a:off x="8961120" y="2926080"/>
            <a:ext cx="1783080" cy="457200"/>
          </a:xfrm>
          <a:prstGeom prst="rect">
            <a:avLst/>
          </a:prstGeom>
          <a:noFill/>
        </p:spPr>
        <p:txBody>
          <a:bodyPr wrap="square" lIns="0" tIns="0" rIns="0" bIns="0" rtlCol="0" anchor="ctr">
            <a:normAutofit/>
          </a:bodyPr>
          <a:lstStyle/>
          <a:p>
            <a:pPr marL="0" indent="0" algn="ctr">
              <a:buNone/>
            </a:pPr>
            <a:r>
              <a:rPr lang="en-US" sz="1050" dirty="0">
                <a:solidFill>
                  <a:srgbClr val="635D56"/>
                </a:solidFill>
              </a:rPr>
              <a:t>Shows how study will proceed</a:t>
            </a:r>
            <a:endParaRPr lang="en-US" sz="1050" dirty="0"/>
          </a:p>
        </p:txBody>
      </p:sp>
      <p:sp>
        <p:nvSpPr>
          <p:cNvPr id="27" name="Shape 25"/>
          <p:cNvSpPr/>
          <p:nvPr/>
        </p:nvSpPr>
        <p:spPr>
          <a:xfrm>
            <a:off x="960120" y="4251960"/>
            <a:ext cx="4572000" cy="1143000"/>
          </a:xfrm>
          <a:prstGeom prst="roundRect">
            <a:avLst>
              <a:gd name="adj" fmla="val 6400"/>
            </a:avLst>
          </a:prstGeom>
          <a:solidFill>
            <a:srgbClr val="FFFDF7"/>
          </a:solidFill>
          <a:ln w="15240">
            <a:solidFill>
              <a:srgbClr val="5E7562"/>
            </a:solidFill>
            <a:prstDash val="solid"/>
          </a:ln>
        </p:spPr>
      </p:sp>
      <p:sp>
        <p:nvSpPr>
          <p:cNvPr id="28" name="Shape 26"/>
          <p:cNvSpPr/>
          <p:nvPr/>
        </p:nvSpPr>
        <p:spPr>
          <a:xfrm>
            <a:off x="960120" y="4251960"/>
            <a:ext cx="100584" cy="1143000"/>
          </a:xfrm>
          <a:prstGeom prst="rect">
            <a:avLst/>
          </a:prstGeom>
          <a:solidFill>
            <a:srgbClr val="5E7562"/>
          </a:solidFill>
          <a:ln w="12700">
            <a:solidFill>
              <a:srgbClr val="5E7562"/>
            </a:solidFill>
            <a:prstDash val="solid"/>
          </a:ln>
        </p:spPr>
      </p:sp>
      <p:sp>
        <p:nvSpPr>
          <p:cNvPr id="29" name="Text 27"/>
          <p:cNvSpPr/>
          <p:nvPr/>
        </p:nvSpPr>
        <p:spPr>
          <a:xfrm>
            <a:off x="1161288" y="4398264"/>
            <a:ext cx="42519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Standard sequence</a:t>
            </a:r>
            <a:endParaRPr lang="en-US" sz="1600" dirty="0"/>
          </a:p>
        </p:txBody>
      </p:sp>
      <p:sp>
        <p:nvSpPr>
          <p:cNvPr id="30" name="Text 28"/>
          <p:cNvSpPr/>
          <p:nvPr/>
        </p:nvSpPr>
        <p:spPr>
          <a:xfrm>
            <a:off x="1161288" y="4754880"/>
            <a:ext cx="4261104" cy="53035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Most dissertations first introduce the topic, discuss a theoretical frame, review literature, then frame questions/hypotheses.</a:t>
            </a:r>
            <a:endParaRPr lang="en-US" sz="1210" dirty="0"/>
          </a:p>
        </p:txBody>
      </p:sp>
      <p:sp>
        <p:nvSpPr>
          <p:cNvPr id="31" name="Shape 29"/>
          <p:cNvSpPr/>
          <p:nvPr/>
        </p:nvSpPr>
        <p:spPr>
          <a:xfrm>
            <a:off x="6492240" y="4251960"/>
            <a:ext cx="4572000" cy="1143000"/>
          </a:xfrm>
          <a:prstGeom prst="roundRect">
            <a:avLst>
              <a:gd name="adj" fmla="val 6400"/>
            </a:avLst>
          </a:prstGeom>
          <a:solidFill>
            <a:srgbClr val="FFFDF7"/>
          </a:solidFill>
          <a:ln w="15240">
            <a:solidFill>
              <a:srgbClr val="3F6673"/>
            </a:solidFill>
            <a:prstDash val="solid"/>
          </a:ln>
        </p:spPr>
      </p:sp>
      <p:sp>
        <p:nvSpPr>
          <p:cNvPr id="32" name="Shape 30"/>
          <p:cNvSpPr/>
          <p:nvPr/>
        </p:nvSpPr>
        <p:spPr>
          <a:xfrm>
            <a:off x="6492240" y="4251960"/>
            <a:ext cx="100584" cy="1143000"/>
          </a:xfrm>
          <a:prstGeom prst="rect">
            <a:avLst/>
          </a:prstGeom>
          <a:solidFill>
            <a:srgbClr val="3F6673"/>
          </a:solidFill>
          <a:ln w="12700">
            <a:solidFill>
              <a:srgbClr val="3F6673"/>
            </a:solidFill>
            <a:prstDash val="solid"/>
          </a:ln>
        </p:spPr>
      </p:sp>
      <p:sp>
        <p:nvSpPr>
          <p:cNvPr id="33" name="Text 31"/>
          <p:cNvSpPr/>
          <p:nvPr/>
        </p:nvSpPr>
        <p:spPr>
          <a:xfrm>
            <a:off x="6693408" y="4398264"/>
            <a:ext cx="42519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Qualitative possibility</a:t>
            </a:r>
            <a:endParaRPr lang="en-US" sz="1600" dirty="0"/>
          </a:p>
        </p:txBody>
      </p:sp>
      <p:sp>
        <p:nvSpPr>
          <p:cNvPr id="34" name="Text 32"/>
          <p:cNvSpPr/>
          <p:nvPr/>
        </p:nvSpPr>
        <p:spPr>
          <a:xfrm>
            <a:off x="6693408" y="4754880"/>
            <a:ext cx="4261104" cy="53035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Some qualitative researchers keep interacting with literature throughout the report, creating an extended conversation with earlier scholars.</a:t>
            </a:r>
            <a:endParaRPr lang="en-US" sz="1210" dirty="0"/>
          </a:p>
        </p:txBody>
      </p:sp>
      <p:sp>
        <p:nvSpPr>
          <p:cNvPr id="3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Organisation of material: four routes</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The same collected sources can be organised in different ways depending on the research aim.</a:t>
            </a:r>
            <a:endParaRPr lang="en-US" sz="1150" dirty="0"/>
          </a:p>
        </p:txBody>
      </p:sp>
      <p:sp>
        <p:nvSpPr>
          <p:cNvPr id="4" name="Shape 2"/>
          <p:cNvSpPr/>
          <p:nvPr/>
        </p:nvSpPr>
        <p:spPr>
          <a:xfrm>
            <a:off x="9189720" y="402336"/>
            <a:ext cx="2331720" cy="329184"/>
          </a:xfrm>
          <a:prstGeom prst="rect">
            <a:avLst/>
          </a:prstGeom>
          <a:solidFill>
            <a:srgbClr val="5E7562"/>
          </a:solidFill>
          <a:ln w="12700">
            <a:solidFill>
              <a:srgbClr val="5E7562"/>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5.5.1</a:t>
            </a:r>
            <a:endParaRPr lang="en-US" sz="850" dirty="0"/>
          </a:p>
        </p:txBody>
      </p:sp>
      <p:sp>
        <p:nvSpPr>
          <p:cNvPr id="6" name="Shape 4"/>
          <p:cNvSpPr/>
          <p:nvPr/>
        </p:nvSpPr>
        <p:spPr>
          <a:xfrm>
            <a:off x="731520" y="1325880"/>
            <a:ext cx="2514600" cy="1920240"/>
          </a:xfrm>
          <a:prstGeom prst="roundRect">
            <a:avLst>
              <a:gd name="adj" fmla="val 3810"/>
            </a:avLst>
          </a:prstGeom>
          <a:solidFill>
            <a:srgbClr val="FFFDF7"/>
          </a:solidFill>
          <a:ln w="15240">
            <a:solidFill>
              <a:srgbClr val="5E7562"/>
            </a:solidFill>
            <a:prstDash val="solid"/>
          </a:ln>
        </p:spPr>
      </p:sp>
      <p:sp>
        <p:nvSpPr>
          <p:cNvPr id="7" name="Shape 5"/>
          <p:cNvSpPr/>
          <p:nvPr/>
        </p:nvSpPr>
        <p:spPr>
          <a:xfrm>
            <a:off x="731520" y="1325880"/>
            <a:ext cx="100584" cy="1920240"/>
          </a:xfrm>
          <a:prstGeom prst="rect">
            <a:avLst/>
          </a:prstGeom>
          <a:solidFill>
            <a:srgbClr val="5E7562"/>
          </a:solidFill>
          <a:ln w="12700">
            <a:solidFill>
              <a:srgbClr val="5E7562"/>
            </a:solidFill>
            <a:prstDash val="solid"/>
          </a:ln>
        </p:spPr>
      </p:sp>
      <p:sp>
        <p:nvSpPr>
          <p:cNvPr id="8" name="Text 6"/>
          <p:cNvSpPr/>
          <p:nvPr/>
        </p:nvSpPr>
        <p:spPr>
          <a:xfrm>
            <a:off x="932688" y="1472184"/>
            <a:ext cx="21945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Chronological</a:t>
            </a:r>
            <a:endParaRPr lang="en-US" sz="1600" dirty="0"/>
          </a:p>
        </p:txBody>
      </p:sp>
      <p:sp>
        <p:nvSpPr>
          <p:cNvPr id="9" name="Text 7"/>
          <p:cNvSpPr/>
          <p:nvPr/>
        </p:nvSpPr>
        <p:spPr>
          <a:xfrm>
            <a:off x="932688" y="1828800"/>
            <a:ext cx="2203704" cy="13075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From earliest studies to recent studies. Best for showing progression over time.</a:t>
            </a:r>
            <a:endParaRPr lang="en-US" sz="1210" dirty="0"/>
          </a:p>
        </p:txBody>
      </p:sp>
      <p:sp>
        <p:nvSpPr>
          <p:cNvPr id="10" name="Shape 8"/>
          <p:cNvSpPr/>
          <p:nvPr/>
        </p:nvSpPr>
        <p:spPr>
          <a:xfrm>
            <a:off x="3520440" y="1325880"/>
            <a:ext cx="2514600" cy="1920240"/>
          </a:xfrm>
          <a:prstGeom prst="roundRect">
            <a:avLst>
              <a:gd name="adj" fmla="val 3810"/>
            </a:avLst>
          </a:prstGeom>
          <a:solidFill>
            <a:srgbClr val="FFFDF7"/>
          </a:solidFill>
          <a:ln w="15240">
            <a:solidFill>
              <a:srgbClr val="B76546"/>
            </a:solidFill>
            <a:prstDash val="solid"/>
          </a:ln>
        </p:spPr>
      </p:sp>
      <p:sp>
        <p:nvSpPr>
          <p:cNvPr id="11" name="Shape 9"/>
          <p:cNvSpPr/>
          <p:nvPr/>
        </p:nvSpPr>
        <p:spPr>
          <a:xfrm>
            <a:off x="3520440" y="1325880"/>
            <a:ext cx="100584" cy="1920240"/>
          </a:xfrm>
          <a:prstGeom prst="rect">
            <a:avLst/>
          </a:prstGeom>
          <a:solidFill>
            <a:srgbClr val="B76546"/>
          </a:solidFill>
          <a:ln w="12700">
            <a:solidFill>
              <a:srgbClr val="B76546"/>
            </a:solidFill>
            <a:prstDash val="solid"/>
          </a:ln>
        </p:spPr>
      </p:sp>
      <p:sp>
        <p:nvSpPr>
          <p:cNvPr id="12" name="Text 10"/>
          <p:cNvSpPr/>
          <p:nvPr/>
        </p:nvSpPr>
        <p:spPr>
          <a:xfrm>
            <a:off x="3721608" y="1472184"/>
            <a:ext cx="21945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Thematic</a:t>
            </a:r>
            <a:endParaRPr lang="en-US" sz="1600" dirty="0"/>
          </a:p>
        </p:txBody>
      </p:sp>
      <p:sp>
        <p:nvSpPr>
          <p:cNvPr id="13" name="Text 11"/>
          <p:cNvSpPr/>
          <p:nvPr/>
        </p:nvSpPr>
        <p:spPr>
          <a:xfrm>
            <a:off x="3721608" y="1828800"/>
            <a:ext cx="2203704" cy="13075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Grouped by recurring themes, concepts or issues. Best for conceptual clarity.</a:t>
            </a:r>
            <a:endParaRPr lang="en-US" sz="1210" dirty="0"/>
          </a:p>
        </p:txBody>
      </p:sp>
      <p:sp>
        <p:nvSpPr>
          <p:cNvPr id="14" name="Shape 12"/>
          <p:cNvSpPr/>
          <p:nvPr/>
        </p:nvSpPr>
        <p:spPr>
          <a:xfrm>
            <a:off x="6309360" y="1325880"/>
            <a:ext cx="2514600" cy="1920240"/>
          </a:xfrm>
          <a:prstGeom prst="roundRect">
            <a:avLst>
              <a:gd name="adj" fmla="val 3810"/>
            </a:avLst>
          </a:prstGeom>
          <a:solidFill>
            <a:srgbClr val="FFFDF7"/>
          </a:solidFill>
          <a:ln w="15240">
            <a:solidFill>
              <a:srgbClr val="3F6673"/>
            </a:solidFill>
            <a:prstDash val="solid"/>
          </a:ln>
        </p:spPr>
      </p:sp>
      <p:sp>
        <p:nvSpPr>
          <p:cNvPr id="15" name="Shape 13"/>
          <p:cNvSpPr/>
          <p:nvPr/>
        </p:nvSpPr>
        <p:spPr>
          <a:xfrm>
            <a:off x="6309360" y="1325880"/>
            <a:ext cx="100584" cy="1920240"/>
          </a:xfrm>
          <a:prstGeom prst="rect">
            <a:avLst/>
          </a:prstGeom>
          <a:solidFill>
            <a:srgbClr val="3F6673"/>
          </a:solidFill>
          <a:ln w="12700">
            <a:solidFill>
              <a:srgbClr val="3F6673"/>
            </a:solidFill>
            <a:prstDash val="solid"/>
          </a:ln>
        </p:spPr>
      </p:sp>
      <p:sp>
        <p:nvSpPr>
          <p:cNvPr id="16" name="Text 14"/>
          <p:cNvSpPr/>
          <p:nvPr/>
        </p:nvSpPr>
        <p:spPr>
          <a:xfrm>
            <a:off x="6510528" y="1472184"/>
            <a:ext cx="21945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Methodological</a:t>
            </a:r>
            <a:endParaRPr lang="en-US" sz="1600" dirty="0"/>
          </a:p>
        </p:txBody>
      </p:sp>
      <p:sp>
        <p:nvSpPr>
          <p:cNvPr id="17" name="Text 15"/>
          <p:cNvSpPr/>
          <p:nvPr/>
        </p:nvSpPr>
        <p:spPr>
          <a:xfrm>
            <a:off x="6510528" y="1828800"/>
            <a:ext cx="2203704" cy="13075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Grouped by theories, methods, tools, variables or designs. Best for evaluating research practice.</a:t>
            </a:r>
            <a:endParaRPr lang="en-US" sz="1210" dirty="0"/>
          </a:p>
        </p:txBody>
      </p:sp>
      <p:sp>
        <p:nvSpPr>
          <p:cNvPr id="18" name="Shape 16"/>
          <p:cNvSpPr/>
          <p:nvPr/>
        </p:nvSpPr>
        <p:spPr>
          <a:xfrm>
            <a:off x="9098280" y="1325880"/>
            <a:ext cx="2514600" cy="1920240"/>
          </a:xfrm>
          <a:prstGeom prst="roundRect">
            <a:avLst>
              <a:gd name="adj" fmla="val 3810"/>
            </a:avLst>
          </a:prstGeom>
          <a:solidFill>
            <a:srgbClr val="FFFDF7"/>
          </a:solidFill>
          <a:ln w="15240">
            <a:solidFill>
              <a:srgbClr val="B38B59"/>
            </a:solidFill>
            <a:prstDash val="solid"/>
          </a:ln>
        </p:spPr>
      </p:sp>
      <p:sp>
        <p:nvSpPr>
          <p:cNvPr id="19" name="Shape 17"/>
          <p:cNvSpPr/>
          <p:nvPr/>
        </p:nvSpPr>
        <p:spPr>
          <a:xfrm>
            <a:off x="9098280" y="1325880"/>
            <a:ext cx="100584" cy="1920240"/>
          </a:xfrm>
          <a:prstGeom prst="rect">
            <a:avLst/>
          </a:prstGeom>
          <a:solidFill>
            <a:srgbClr val="B38B59"/>
          </a:solidFill>
          <a:ln w="12700">
            <a:solidFill>
              <a:srgbClr val="B38B59"/>
            </a:solidFill>
            <a:prstDash val="solid"/>
          </a:ln>
        </p:spPr>
      </p:sp>
      <p:sp>
        <p:nvSpPr>
          <p:cNvPr id="20" name="Text 18"/>
          <p:cNvSpPr/>
          <p:nvPr/>
        </p:nvSpPr>
        <p:spPr>
          <a:xfrm>
            <a:off x="9299448" y="1472184"/>
            <a:ext cx="219456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Area-wise</a:t>
            </a:r>
            <a:endParaRPr lang="en-US" sz="1600" dirty="0"/>
          </a:p>
        </p:txBody>
      </p:sp>
      <p:sp>
        <p:nvSpPr>
          <p:cNvPr id="21" name="Text 19"/>
          <p:cNvSpPr/>
          <p:nvPr/>
        </p:nvSpPr>
        <p:spPr>
          <a:xfrm>
            <a:off x="9299448" y="1828800"/>
            <a:ext cx="2203704" cy="130759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Grouped by region or geo-political location. Best for comparing contexts.</a:t>
            </a:r>
            <a:endParaRPr lang="en-US" sz="1210" dirty="0"/>
          </a:p>
        </p:txBody>
      </p:sp>
      <p:sp>
        <p:nvSpPr>
          <p:cNvPr id="22" name="Text 20"/>
          <p:cNvSpPr/>
          <p:nvPr/>
        </p:nvSpPr>
        <p:spPr>
          <a:xfrm>
            <a:off x="960120" y="4160520"/>
            <a:ext cx="9966960" cy="411480"/>
          </a:xfrm>
          <a:prstGeom prst="rect">
            <a:avLst/>
          </a:prstGeom>
          <a:noFill/>
        </p:spPr>
        <p:txBody>
          <a:bodyPr wrap="square" lIns="0" tIns="0" rIns="0" bIns="0" rtlCol="0" anchor="ctr">
            <a:normAutofit/>
          </a:bodyPr>
          <a:lstStyle/>
          <a:p>
            <a:pPr marL="0" indent="0" algn="ctr">
              <a:buNone/>
            </a:pPr>
            <a:r>
              <a:rPr lang="en-US" sz="2300" b="1" dirty="0">
                <a:solidFill>
                  <a:srgbClr val="513E32"/>
                </a:solidFill>
              </a:rPr>
              <a:t>Key rule: choose an arrangement that helps the reader see patterns, not just piles of information.</a:t>
            </a:r>
            <a:endParaRPr lang="en-US" sz="2300" dirty="0"/>
          </a:p>
        </p:txBody>
      </p:sp>
      <p:sp>
        <p:nvSpPr>
          <p:cNvPr id="23" name="Text 21"/>
          <p:cNvSpPr/>
          <p:nvPr/>
        </p:nvSpPr>
        <p:spPr>
          <a:xfrm>
            <a:off x="2194560" y="4892040"/>
            <a:ext cx="7772400" cy="256032"/>
          </a:xfrm>
          <a:prstGeom prst="rect">
            <a:avLst/>
          </a:prstGeom>
          <a:noFill/>
        </p:spPr>
        <p:txBody>
          <a:bodyPr wrap="square" lIns="0" tIns="0" rIns="0" bIns="0" rtlCol="0" anchor="ctr"/>
          <a:lstStyle/>
          <a:p>
            <a:pPr marL="0" indent="0" algn="ctr">
              <a:buNone/>
            </a:pPr>
            <a:r>
              <a:rPr lang="en-US" sz="1600" dirty="0">
                <a:solidFill>
                  <a:srgbClr val="635D56"/>
                </a:solidFill>
              </a:rPr>
              <a:t>Example topic used throughout this deck: “Communication Strategies for HIV/AIDS.”</a:t>
            </a:r>
            <a:endParaRPr lang="en-US" sz="1600" dirty="0"/>
          </a:p>
        </p:txBody>
      </p:sp>
      <p:sp>
        <p:nvSpPr>
          <p:cNvPr id="2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2. Thematic organisation</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Group studies around recurring ideas, debates or concepts.</a:t>
            </a:r>
            <a:endParaRPr lang="en-US" sz="1150" dirty="0"/>
          </a:p>
        </p:txBody>
      </p:sp>
      <p:sp>
        <p:nvSpPr>
          <p:cNvPr id="4" name="Shape 2"/>
          <p:cNvSpPr/>
          <p:nvPr/>
        </p:nvSpPr>
        <p:spPr>
          <a:xfrm>
            <a:off x="9189720" y="402336"/>
            <a:ext cx="2331720" cy="329184"/>
          </a:xfrm>
          <a:prstGeom prst="rect">
            <a:avLst/>
          </a:prstGeom>
          <a:solidFill>
            <a:srgbClr val="B76546"/>
          </a:solidFill>
          <a:ln w="12700">
            <a:solidFill>
              <a:srgbClr val="B76546"/>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ORGANISING BY IDEA</a:t>
            </a:r>
            <a:endParaRPr lang="en-US" sz="850" dirty="0"/>
          </a:p>
        </p:txBody>
      </p:sp>
      <p:sp>
        <p:nvSpPr>
          <p:cNvPr id="6" name="Shape 4"/>
          <p:cNvSpPr/>
          <p:nvPr/>
        </p:nvSpPr>
        <p:spPr>
          <a:xfrm>
            <a:off x="5074920" y="2240280"/>
            <a:ext cx="2103120" cy="1188720"/>
          </a:xfrm>
          <a:prstGeom prst="ellipse">
            <a:avLst/>
          </a:prstGeom>
          <a:solidFill>
            <a:srgbClr val="FFF9EE"/>
          </a:solidFill>
          <a:ln w="17780">
            <a:solidFill>
              <a:srgbClr val="B38B59"/>
            </a:solidFill>
            <a:prstDash val="solid"/>
          </a:ln>
        </p:spPr>
      </p:sp>
      <p:sp>
        <p:nvSpPr>
          <p:cNvPr id="7" name="Text 5"/>
          <p:cNvSpPr/>
          <p:nvPr/>
        </p:nvSpPr>
        <p:spPr>
          <a:xfrm>
            <a:off x="5394960" y="2542032"/>
            <a:ext cx="1463040" cy="329184"/>
          </a:xfrm>
          <a:prstGeom prst="rect">
            <a:avLst/>
          </a:prstGeom>
          <a:noFill/>
        </p:spPr>
        <p:txBody>
          <a:bodyPr wrap="square" lIns="0" tIns="0" rIns="0" bIns="0" rtlCol="0" anchor="ctr">
            <a:normAutofit/>
          </a:bodyPr>
          <a:lstStyle/>
          <a:p>
            <a:pPr marL="0" indent="0" algn="ctr">
              <a:buNone/>
            </a:pPr>
            <a:r>
              <a:rPr lang="en-US" sz="1700" b="1" dirty="0">
                <a:solidFill>
                  <a:srgbClr val="513E32"/>
                </a:solidFill>
              </a:rPr>
              <a:t>HIV/AIDS</a:t>
            </a:r>
            <a:endParaRPr lang="en-US" sz="1700" dirty="0"/>
          </a:p>
          <a:p>
            <a:pPr marL="0" indent="0" algn="ctr">
              <a:buNone/>
            </a:pPr>
            <a:r>
              <a:rPr lang="en-US" sz="1700" b="1" dirty="0">
                <a:solidFill>
                  <a:srgbClr val="513E32"/>
                </a:solidFill>
              </a:rPr>
              <a:t>Communication</a:t>
            </a:r>
            <a:endParaRPr lang="en-US" sz="1700" dirty="0"/>
          </a:p>
        </p:txBody>
      </p:sp>
      <p:sp>
        <p:nvSpPr>
          <p:cNvPr id="8" name="Shape 6"/>
          <p:cNvSpPr/>
          <p:nvPr/>
        </p:nvSpPr>
        <p:spPr>
          <a:xfrm>
            <a:off x="1828800" y="1280160"/>
            <a:ext cx="1828800" cy="777240"/>
          </a:xfrm>
          <a:prstGeom prst="roundRect">
            <a:avLst>
              <a:gd name="adj" fmla="val 9412"/>
            </a:avLst>
          </a:prstGeom>
          <a:solidFill>
            <a:srgbClr val="DDE7DA"/>
          </a:solidFill>
          <a:ln w="12700">
            <a:solidFill>
              <a:srgbClr val="B38B59"/>
            </a:solidFill>
            <a:prstDash val="solid"/>
          </a:ln>
        </p:spPr>
      </p:sp>
      <p:sp>
        <p:nvSpPr>
          <p:cNvPr id="9" name="Text 7"/>
          <p:cNvSpPr/>
          <p:nvPr/>
        </p:nvSpPr>
        <p:spPr>
          <a:xfrm>
            <a:off x="1920240" y="1444752"/>
            <a:ext cx="1645920" cy="228600"/>
          </a:xfrm>
          <a:prstGeom prst="rect">
            <a:avLst/>
          </a:prstGeom>
          <a:noFill/>
        </p:spPr>
        <p:txBody>
          <a:bodyPr wrap="square" lIns="0" tIns="0" rIns="0" bIns="0" rtlCol="0" anchor="ctr">
            <a:normAutofit/>
          </a:bodyPr>
          <a:lstStyle/>
          <a:p>
            <a:pPr marL="0" indent="0" algn="ctr">
              <a:buNone/>
            </a:pPr>
            <a:r>
              <a:rPr lang="en-US" sz="1500" b="1" dirty="0">
                <a:solidFill>
                  <a:srgbClr val="26221F"/>
                </a:solidFill>
              </a:rPr>
              <a:t>Health</a:t>
            </a:r>
            <a:endParaRPr lang="en-US" sz="1500" dirty="0"/>
          </a:p>
          <a:p>
            <a:pPr marL="0" indent="0" algn="ctr">
              <a:buNone/>
            </a:pPr>
            <a:r>
              <a:rPr lang="en-US" sz="1500" b="1" dirty="0">
                <a:solidFill>
                  <a:srgbClr val="26221F"/>
                </a:solidFill>
              </a:rPr>
              <a:t>communication</a:t>
            </a:r>
            <a:endParaRPr lang="en-US" sz="1500" dirty="0"/>
          </a:p>
        </p:txBody>
      </p:sp>
      <p:sp>
        <p:nvSpPr>
          <p:cNvPr id="10" name="Shape 8"/>
          <p:cNvSpPr/>
          <p:nvPr/>
        </p:nvSpPr>
        <p:spPr>
          <a:xfrm>
            <a:off x="8503920" y="1280160"/>
            <a:ext cx="1828800" cy="777240"/>
          </a:xfrm>
          <a:prstGeom prst="roundRect">
            <a:avLst>
              <a:gd name="adj" fmla="val 9412"/>
            </a:avLst>
          </a:prstGeom>
          <a:solidFill>
            <a:srgbClr val="F3D5C8"/>
          </a:solidFill>
          <a:ln w="12700">
            <a:solidFill>
              <a:srgbClr val="B38B59"/>
            </a:solidFill>
            <a:prstDash val="solid"/>
          </a:ln>
        </p:spPr>
      </p:sp>
      <p:sp>
        <p:nvSpPr>
          <p:cNvPr id="11" name="Text 9"/>
          <p:cNvSpPr/>
          <p:nvPr/>
        </p:nvSpPr>
        <p:spPr>
          <a:xfrm>
            <a:off x="8595360" y="1444752"/>
            <a:ext cx="1645920" cy="228600"/>
          </a:xfrm>
          <a:prstGeom prst="rect">
            <a:avLst/>
          </a:prstGeom>
          <a:noFill/>
        </p:spPr>
        <p:txBody>
          <a:bodyPr wrap="square" lIns="0" tIns="0" rIns="0" bIns="0" rtlCol="0" anchor="ctr">
            <a:normAutofit/>
          </a:bodyPr>
          <a:lstStyle/>
          <a:p>
            <a:pPr marL="0" indent="0" algn="ctr">
              <a:buNone/>
            </a:pPr>
            <a:r>
              <a:rPr lang="en-US" sz="1500" b="1" dirty="0">
                <a:solidFill>
                  <a:srgbClr val="26221F"/>
                </a:solidFill>
              </a:rPr>
              <a:t>Gender</a:t>
            </a:r>
            <a:endParaRPr lang="en-US" sz="1500" dirty="0"/>
          </a:p>
          <a:p>
            <a:pPr marL="0" indent="0" algn="ctr">
              <a:buNone/>
            </a:pPr>
            <a:r>
              <a:rPr lang="en-US" sz="1500" b="1" dirty="0">
                <a:solidFill>
                  <a:srgbClr val="26221F"/>
                </a:solidFill>
              </a:rPr>
              <a:t>and stigma</a:t>
            </a:r>
            <a:endParaRPr lang="en-US" sz="1500" dirty="0"/>
          </a:p>
        </p:txBody>
      </p:sp>
      <p:sp>
        <p:nvSpPr>
          <p:cNvPr id="12" name="Shape 10"/>
          <p:cNvSpPr/>
          <p:nvPr/>
        </p:nvSpPr>
        <p:spPr>
          <a:xfrm>
            <a:off x="1828800" y="4160520"/>
            <a:ext cx="1828800" cy="777240"/>
          </a:xfrm>
          <a:prstGeom prst="roundRect">
            <a:avLst>
              <a:gd name="adj" fmla="val 9412"/>
            </a:avLst>
          </a:prstGeom>
          <a:solidFill>
            <a:srgbClr val="D8E6EA"/>
          </a:solidFill>
          <a:ln w="12700">
            <a:solidFill>
              <a:srgbClr val="B38B59"/>
            </a:solidFill>
            <a:prstDash val="solid"/>
          </a:ln>
        </p:spPr>
      </p:sp>
      <p:sp>
        <p:nvSpPr>
          <p:cNvPr id="13" name="Text 11"/>
          <p:cNvSpPr/>
          <p:nvPr/>
        </p:nvSpPr>
        <p:spPr>
          <a:xfrm>
            <a:off x="1920240" y="4325112"/>
            <a:ext cx="1645920" cy="228600"/>
          </a:xfrm>
          <a:prstGeom prst="rect">
            <a:avLst/>
          </a:prstGeom>
          <a:noFill/>
        </p:spPr>
        <p:txBody>
          <a:bodyPr wrap="square" lIns="0" tIns="0" rIns="0" bIns="0" rtlCol="0" anchor="ctr">
            <a:normAutofit/>
          </a:bodyPr>
          <a:lstStyle/>
          <a:p>
            <a:pPr marL="0" indent="0" algn="ctr">
              <a:buNone/>
            </a:pPr>
            <a:r>
              <a:rPr lang="en-US" sz="1500" b="1" dirty="0">
                <a:solidFill>
                  <a:srgbClr val="26221F"/>
                </a:solidFill>
              </a:rPr>
              <a:t>Mass</a:t>
            </a:r>
            <a:endParaRPr lang="en-US" sz="1500" dirty="0"/>
          </a:p>
          <a:p>
            <a:pPr marL="0" indent="0" algn="ctr">
              <a:buNone/>
            </a:pPr>
            <a:r>
              <a:rPr lang="en-US" sz="1500" b="1" dirty="0">
                <a:solidFill>
                  <a:srgbClr val="26221F"/>
                </a:solidFill>
              </a:rPr>
              <a:t>media</a:t>
            </a:r>
            <a:endParaRPr lang="en-US" sz="1500" dirty="0"/>
          </a:p>
        </p:txBody>
      </p:sp>
      <p:sp>
        <p:nvSpPr>
          <p:cNvPr id="14" name="Shape 12"/>
          <p:cNvSpPr/>
          <p:nvPr/>
        </p:nvSpPr>
        <p:spPr>
          <a:xfrm>
            <a:off x="8503920" y="4160520"/>
            <a:ext cx="1828800" cy="777240"/>
          </a:xfrm>
          <a:prstGeom prst="roundRect">
            <a:avLst>
              <a:gd name="adj" fmla="val 9412"/>
            </a:avLst>
          </a:prstGeom>
          <a:solidFill>
            <a:srgbClr val="EFE1C6"/>
          </a:solidFill>
          <a:ln w="12700">
            <a:solidFill>
              <a:srgbClr val="B38B59"/>
            </a:solidFill>
            <a:prstDash val="solid"/>
          </a:ln>
        </p:spPr>
      </p:sp>
      <p:sp>
        <p:nvSpPr>
          <p:cNvPr id="15" name="Text 13"/>
          <p:cNvSpPr/>
          <p:nvPr/>
        </p:nvSpPr>
        <p:spPr>
          <a:xfrm>
            <a:off x="8595360" y="4325112"/>
            <a:ext cx="1645920" cy="228600"/>
          </a:xfrm>
          <a:prstGeom prst="rect">
            <a:avLst/>
          </a:prstGeom>
          <a:noFill/>
        </p:spPr>
        <p:txBody>
          <a:bodyPr wrap="square" lIns="0" tIns="0" rIns="0" bIns="0" rtlCol="0" anchor="ctr">
            <a:normAutofit/>
          </a:bodyPr>
          <a:lstStyle/>
          <a:p>
            <a:pPr marL="0" indent="0" algn="ctr">
              <a:buNone/>
            </a:pPr>
            <a:r>
              <a:rPr lang="en-US" sz="1500" b="1" dirty="0">
                <a:solidFill>
                  <a:srgbClr val="26221F"/>
                </a:solidFill>
              </a:rPr>
              <a:t>Alternate /</a:t>
            </a:r>
            <a:endParaRPr lang="en-US" sz="1500" dirty="0"/>
          </a:p>
          <a:p>
            <a:pPr marL="0" indent="0" algn="ctr">
              <a:buNone/>
            </a:pPr>
            <a:r>
              <a:rPr lang="en-US" sz="1500" b="1" dirty="0">
                <a:solidFill>
                  <a:srgbClr val="26221F"/>
                </a:solidFill>
              </a:rPr>
              <a:t>community media</a:t>
            </a:r>
            <a:endParaRPr lang="en-US" sz="1500" dirty="0"/>
          </a:p>
        </p:txBody>
      </p:sp>
      <p:sp>
        <p:nvSpPr>
          <p:cNvPr id="16" name="Shape 14"/>
          <p:cNvSpPr/>
          <p:nvPr/>
        </p:nvSpPr>
        <p:spPr>
          <a:xfrm>
            <a:off x="822960" y="5486400"/>
            <a:ext cx="5120640" cy="685800"/>
          </a:xfrm>
          <a:prstGeom prst="roundRect">
            <a:avLst>
              <a:gd name="adj" fmla="val 10667"/>
            </a:avLst>
          </a:prstGeom>
          <a:solidFill>
            <a:srgbClr val="FFFDF7"/>
          </a:solidFill>
          <a:ln w="15240">
            <a:solidFill>
              <a:srgbClr val="B76546"/>
            </a:solidFill>
            <a:prstDash val="solid"/>
          </a:ln>
        </p:spPr>
      </p:sp>
      <p:sp>
        <p:nvSpPr>
          <p:cNvPr id="17" name="Shape 15"/>
          <p:cNvSpPr/>
          <p:nvPr/>
        </p:nvSpPr>
        <p:spPr>
          <a:xfrm>
            <a:off x="822960" y="5486400"/>
            <a:ext cx="100584" cy="685800"/>
          </a:xfrm>
          <a:prstGeom prst="rect">
            <a:avLst/>
          </a:prstGeom>
          <a:solidFill>
            <a:srgbClr val="B76546"/>
          </a:solidFill>
          <a:ln w="12700">
            <a:solidFill>
              <a:srgbClr val="B76546"/>
            </a:solidFill>
            <a:prstDash val="solid"/>
          </a:ln>
        </p:spPr>
      </p:sp>
      <p:sp>
        <p:nvSpPr>
          <p:cNvPr id="18" name="Text 16"/>
          <p:cNvSpPr/>
          <p:nvPr/>
        </p:nvSpPr>
        <p:spPr>
          <a:xfrm>
            <a:off x="1024128" y="5632704"/>
            <a:ext cx="480060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How to write it</a:t>
            </a:r>
            <a:endParaRPr lang="en-US" sz="1600" dirty="0"/>
          </a:p>
        </p:txBody>
      </p:sp>
      <p:sp>
        <p:nvSpPr>
          <p:cNvPr id="19" name="Text 17"/>
          <p:cNvSpPr/>
          <p:nvPr/>
        </p:nvSpPr>
        <p:spPr>
          <a:xfrm>
            <a:off x="1024128" y="5989320"/>
            <a:ext cx="4809744" cy="7315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Create sub-headings for major themes. Within each theme, you may still discuss studies chronologically.</a:t>
            </a:r>
            <a:endParaRPr lang="en-US" sz="1210" dirty="0"/>
          </a:p>
        </p:txBody>
      </p:sp>
      <p:sp>
        <p:nvSpPr>
          <p:cNvPr id="20" name="Shape 18"/>
          <p:cNvSpPr/>
          <p:nvPr/>
        </p:nvSpPr>
        <p:spPr>
          <a:xfrm>
            <a:off x="6400800" y="5486400"/>
            <a:ext cx="5120640" cy="685800"/>
          </a:xfrm>
          <a:prstGeom prst="roundRect">
            <a:avLst>
              <a:gd name="adj" fmla="val 10667"/>
            </a:avLst>
          </a:prstGeom>
          <a:solidFill>
            <a:srgbClr val="FFFDF7"/>
          </a:solidFill>
          <a:ln w="15240">
            <a:solidFill>
              <a:srgbClr val="5E7562"/>
            </a:solidFill>
            <a:prstDash val="solid"/>
          </a:ln>
        </p:spPr>
      </p:sp>
      <p:sp>
        <p:nvSpPr>
          <p:cNvPr id="21" name="Shape 19"/>
          <p:cNvSpPr/>
          <p:nvPr/>
        </p:nvSpPr>
        <p:spPr>
          <a:xfrm>
            <a:off x="6400800" y="5486400"/>
            <a:ext cx="100584" cy="685800"/>
          </a:xfrm>
          <a:prstGeom prst="rect">
            <a:avLst/>
          </a:prstGeom>
          <a:solidFill>
            <a:srgbClr val="5E7562"/>
          </a:solidFill>
          <a:ln w="12700">
            <a:solidFill>
              <a:srgbClr val="5E7562"/>
            </a:solidFill>
            <a:prstDash val="solid"/>
          </a:ln>
        </p:spPr>
      </p:sp>
      <p:sp>
        <p:nvSpPr>
          <p:cNvPr id="22" name="Text 20"/>
          <p:cNvSpPr/>
          <p:nvPr/>
        </p:nvSpPr>
        <p:spPr>
          <a:xfrm>
            <a:off x="6601968" y="5632704"/>
            <a:ext cx="480060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Why useful</a:t>
            </a:r>
            <a:endParaRPr lang="en-US" sz="1600" dirty="0"/>
          </a:p>
        </p:txBody>
      </p:sp>
      <p:sp>
        <p:nvSpPr>
          <p:cNvPr id="23" name="Text 21"/>
          <p:cNvSpPr/>
          <p:nvPr/>
        </p:nvSpPr>
        <p:spPr>
          <a:xfrm>
            <a:off x="6601968" y="5989320"/>
            <a:ext cx="4809744" cy="7315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It avoids a scattered list and helps readers understand the main debates clearly.</a:t>
            </a:r>
            <a:endParaRPr lang="en-US" sz="1210" dirty="0"/>
          </a:p>
        </p:txBody>
      </p:sp>
      <p:sp>
        <p:nvSpPr>
          <p:cNvPr id="2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3. Methodological organisation</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Arrange literature by research design, theoretical framework, tools or variables.</a:t>
            </a:r>
            <a:endParaRPr lang="en-US" sz="1150" dirty="0"/>
          </a:p>
        </p:txBody>
      </p:sp>
      <p:sp>
        <p:nvSpPr>
          <p:cNvPr id="4" name="Shape 2"/>
          <p:cNvSpPr/>
          <p:nvPr/>
        </p:nvSpPr>
        <p:spPr>
          <a:xfrm>
            <a:off x="9189720" y="402336"/>
            <a:ext cx="2331720" cy="329184"/>
          </a:xfrm>
          <a:prstGeom prst="rect">
            <a:avLst/>
          </a:prstGeom>
          <a:solidFill>
            <a:srgbClr val="3F6673"/>
          </a:solidFill>
          <a:ln w="12700">
            <a:solidFill>
              <a:srgbClr val="3F6673"/>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ORGANISING BY METHOD</a:t>
            </a:r>
            <a:endParaRPr lang="en-US" sz="850" dirty="0"/>
          </a:p>
        </p:txBody>
      </p:sp>
      <p:sp>
        <p:nvSpPr>
          <p:cNvPr id="6" name="Shape 4"/>
          <p:cNvSpPr/>
          <p:nvPr/>
        </p:nvSpPr>
        <p:spPr>
          <a:xfrm>
            <a:off x="777240" y="1325880"/>
            <a:ext cx="3246120" cy="1417320"/>
          </a:xfrm>
          <a:prstGeom prst="roundRect">
            <a:avLst>
              <a:gd name="adj" fmla="val 5161"/>
            </a:avLst>
          </a:prstGeom>
          <a:solidFill>
            <a:srgbClr val="FFFDF7"/>
          </a:solidFill>
          <a:ln w="15240">
            <a:solidFill>
              <a:srgbClr val="3F6673"/>
            </a:solidFill>
            <a:prstDash val="solid"/>
          </a:ln>
        </p:spPr>
      </p:sp>
      <p:sp>
        <p:nvSpPr>
          <p:cNvPr id="7" name="Shape 5"/>
          <p:cNvSpPr/>
          <p:nvPr/>
        </p:nvSpPr>
        <p:spPr>
          <a:xfrm>
            <a:off x="777240" y="1325880"/>
            <a:ext cx="100584" cy="1417320"/>
          </a:xfrm>
          <a:prstGeom prst="rect">
            <a:avLst/>
          </a:prstGeom>
          <a:solidFill>
            <a:srgbClr val="3F6673"/>
          </a:solidFill>
          <a:ln w="12700">
            <a:solidFill>
              <a:srgbClr val="3F6673"/>
            </a:solidFill>
            <a:prstDash val="solid"/>
          </a:ln>
        </p:spPr>
      </p:sp>
      <p:sp>
        <p:nvSpPr>
          <p:cNvPr id="8" name="Text 6"/>
          <p:cNvSpPr/>
          <p:nvPr/>
        </p:nvSpPr>
        <p:spPr>
          <a:xfrm>
            <a:off x="978408" y="1472184"/>
            <a:ext cx="292608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Qualitative studies</a:t>
            </a:r>
            <a:endParaRPr lang="en-US" sz="1600" dirty="0"/>
          </a:p>
        </p:txBody>
      </p:sp>
      <p:sp>
        <p:nvSpPr>
          <p:cNvPr id="9" name="Text 7"/>
          <p:cNvSpPr/>
          <p:nvPr/>
        </p:nvSpPr>
        <p:spPr>
          <a:xfrm>
            <a:off x="978408" y="1828800"/>
            <a:ext cx="2935224" cy="80467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Interviews, focus groups, ethnography, discourse analysis.</a:t>
            </a:r>
            <a:endParaRPr lang="en-US" sz="1210" dirty="0"/>
          </a:p>
          <a:p>
            <a:pPr marL="0" indent="0">
              <a:buNone/>
            </a:pPr>
            <a:r>
              <a:rPr lang="en-US" sz="1210" dirty="0">
                <a:solidFill>
                  <a:srgbClr val="635D56"/>
                </a:solidFill>
              </a:rPr>
              <a:t>Example: narratives of HIV-positive women on stigma.</a:t>
            </a:r>
            <a:endParaRPr lang="en-US" sz="1210" dirty="0"/>
          </a:p>
        </p:txBody>
      </p:sp>
      <p:sp>
        <p:nvSpPr>
          <p:cNvPr id="10" name="Shape 8"/>
          <p:cNvSpPr/>
          <p:nvPr/>
        </p:nvSpPr>
        <p:spPr>
          <a:xfrm>
            <a:off x="4480560" y="1325880"/>
            <a:ext cx="3246120" cy="1417320"/>
          </a:xfrm>
          <a:prstGeom prst="roundRect">
            <a:avLst>
              <a:gd name="adj" fmla="val 5161"/>
            </a:avLst>
          </a:prstGeom>
          <a:solidFill>
            <a:srgbClr val="FFFDF7"/>
          </a:solidFill>
          <a:ln w="15240">
            <a:solidFill>
              <a:srgbClr val="5E7562"/>
            </a:solidFill>
            <a:prstDash val="solid"/>
          </a:ln>
        </p:spPr>
      </p:sp>
      <p:sp>
        <p:nvSpPr>
          <p:cNvPr id="11" name="Shape 9"/>
          <p:cNvSpPr/>
          <p:nvPr/>
        </p:nvSpPr>
        <p:spPr>
          <a:xfrm>
            <a:off x="4480560" y="1325880"/>
            <a:ext cx="100584" cy="1417320"/>
          </a:xfrm>
          <a:prstGeom prst="rect">
            <a:avLst/>
          </a:prstGeom>
          <a:solidFill>
            <a:srgbClr val="5E7562"/>
          </a:solidFill>
          <a:ln w="12700">
            <a:solidFill>
              <a:srgbClr val="5E7562"/>
            </a:solidFill>
            <a:prstDash val="solid"/>
          </a:ln>
        </p:spPr>
      </p:sp>
      <p:sp>
        <p:nvSpPr>
          <p:cNvPr id="12" name="Text 10"/>
          <p:cNvSpPr/>
          <p:nvPr/>
        </p:nvSpPr>
        <p:spPr>
          <a:xfrm>
            <a:off x="4681728" y="1472184"/>
            <a:ext cx="292608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Quantitative studies</a:t>
            </a:r>
            <a:endParaRPr lang="en-US" sz="1600" dirty="0"/>
          </a:p>
        </p:txBody>
      </p:sp>
      <p:sp>
        <p:nvSpPr>
          <p:cNvPr id="13" name="Text 11"/>
          <p:cNvSpPr/>
          <p:nvPr/>
        </p:nvSpPr>
        <p:spPr>
          <a:xfrm>
            <a:off x="4681728" y="1828800"/>
            <a:ext cx="2935224" cy="80467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Surveys, experiments, statistical modelling.</a:t>
            </a:r>
            <a:endParaRPr lang="en-US" sz="1210" dirty="0"/>
          </a:p>
          <a:p>
            <a:pPr marL="0" indent="0">
              <a:buNone/>
            </a:pPr>
            <a:r>
              <a:rPr lang="en-US" sz="1210" dirty="0">
                <a:solidFill>
                  <a:srgbClr val="635D56"/>
                </a:solidFill>
              </a:rPr>
              <a:t>Example: survey measuring campaign exposure and safe-practice behaviour.</a:t>
            </a:r>
            <a:endParaRPr lang="en-US" sz="1210" dirty="0"/>
          </a:p>
        </p:txBody>
      </p:sp>
      <p:sp>
        <p:nvSpPr>
          <p:cNvPr id="14" name="Shape 12"/>
          <p:cNvSpPr/>
          <p:nvPr/>
        </p:nvSpPr>
        <p:spPr>
          <a:xfrm>
            <a:off x="8183880" y="1325880"/>
            <a:ext cx="3246120" cy="1417320"/>
          </a:xfrm>
          <a:prstGeom prst="roundRect">
            <a:avLst>
              <a:gd name="adj" fmla="val 5161"/>
            </a:avLst>
          </a:prstGeom>
          <a:solidFill>
            <a:srgbClr val="FFFDF7"/>
          </a:solidFill>
          <a:ln w="15240">
            <a:solidFill>
              <a:srgbClr val="B76546"/>
            </a:solidFill>
            <a:prstDash val="solid"/>
          </a:ln>
        </p:spPr>
      </p:sp>
      <p:sp>
        <p:nvSpPr>
          <p:cNvPr id="15" name="Shape 13"/>
          <p:cNvSpPr/>
          <p:nvPr/>
        </p:nvSpPr>
        <p:spPr>
          <a:xfrm>
            <a:off x="8183880" y="1325880"/>
            <a:ext cx="100584" cy="1417320"/>
          </a:xfrm>
          <a:prstGeom prst="rect">
            <a:avLst/>
          </a:prstGeom>
          <a:solidFill>
            <a:srgbClr val="B76546"/>
          </a:solidFill>
          <a:ln w="12700">
            <a:solidFill>
              <a:srgbClr val="B76546"/>
            </a:solidFill>
            <a:prstDash val="solid"/>
          </a:ln>
        </p:spPr>
      </p:sp>
      <p:sp>
        <p:nvSpPr>
          <p:cNvPr id="16" name="Text 14"/>
          <p:cNvSpPr/>
          <p:nvPr/>
        </p:nvSpPr>
        <p:spPr>
          <a:xfrm>
            <a:off x="8385048" y="1472184"/>
            <a:ext cx="292608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Mixed-method studies</a:t>
            </a:r>
            <a:endParaRPr lang="en-US" sz="1600" dirty="0"/>
          </a:p>
        </p:txBody>
      </p:sp>
      <p:sp>
        <p:nvSpPr>
          <p:cNvPr id="17" name="Text 15"/>
          <p:cNvSpPr/>
          <p:nvPr/>
        </p:nvSpPr>
        <p:spPr>
          <a:xfrm>
            <a:off x="8385048" y="1828800"/>
            <a:ext cx="2935224" cy="80467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Combines numbers with meanings.</a:t>
            </a:r>
            <a:endParaRPr lang="en-US" sz="1210" dirty="0"/>
          </a:p>
          <a:p>
            <a:pPr marL="0" indent="0">
              <a:buNone/>
            </a:pPr>
            <a:r>
              <a:rPr lang="en-US" sz="1210" dirty="0">
                <a:solidFill>
                  <a:srgbClr val="635D56"/>
                </a:solidFill>
              </a:rPr>
              <a:t>Example: survey + focus groups to evaluate a health campaign.</a:t>
            </a:r>
            <a:endParaRPr lang="en-US" sz="1210" dirty="0"/>
          </a:p>
        </p:txBody>
      </p:sp>
      <p:sp>
        <p:nvSpPr>
          <p:cNvPr id="18" name="Shape 16"/>
          <p:cNvSpPr/>
          <p:nvPr/>
        </p:nvSpPr>
        <p:spPr>
          <a:xfrm>
            <a:off x="1371600" y="3657600"/>
            <a:ext cx="9418320" cy="0"/>
          </a:xfrm>
          <a:prstGeom prst="line">
            <a:avLst/>
          </a:prstGeom>
          <a:noFill/>
          <a:ln w="19050">
            <a:solidFill>
              <a:srgbClr val="B38B59"/>
            </a:solidFill>
            <a:prstDash val="solid"/>
            <a:tailEnd type="triangle"/>
          </a:ln>
        </p:spPr>
      </p:sp>
      <p:sp>
        <p:nvSpPr>
          <p:cNvPr id="19" name="Shape 17"/>
          <p:cNvSpPr/>
          <p:nvPr/>
        </p:nvSpPr>
        <p:spPr>
          <a:xfrm>
            <a:off x="1051560" y="3337560"/>
            <a:ext cx="1234440" cy="640080"/>
          </a:xfrm>
          <a:prstGeom prst="roundRect">
            <a:avLst>
              <a:gd name="adj" fmla="val 8571"/>
            </a:avLst>
          </a:prstGeom>
          <a:solidFill>
            <a:srgbClr val="FFF9EE"/>
          </a:solidFill>
          <a:ln w="12700">
            <a:solidFill>
              <a:srgbClr val="B38B59"/>
            </a:solidFill>
            <a:prstDash val="solid"/>
          </a:ln>
        </p:spPr>
      </p:sp>
      <p:sp>
        <p:nvSpPr>
          <p:cNvPr id="20" name="Text 18"/>
          <p:cNvSpPr/>
          <p:nvPr/>
        </p:nvSpPr>
        <p:spPr>
          <a:xfrm>
            <a:off x="1124712" y="3547872"/>
            <a:ext cx="1097280" cy="109728"/>
          </a:xfrm>
          <a:prstGeom prst="rect">
            <a:avLst/>
          </a:prstGeom>
          <a:noFill/>
        </p:spPr>
        <p:txBody>
          <a:bodyPr wrap="square" lIns="0" tIns="0" rIns="0" bIns="0" rtlCol="0" anchor="ctr">
            <a:normAutofit/>
          </a:bodyPr>
          <a:lstStyle/>
          <a:p>
            <a:pPr marL="0" indent="0" algn="ctr">
              <a:buNone/>
            </a:pPr>
            <a:r>
              <a:rPr lang="en-US" sz="980" b="1" dirty="0">
                <a:solidFill>
                  <a:srgbClr val="513E32"/>
                </a:solidFill>
              </a:rPr>
              <a:t>Design</a:t>
            </a:r>
            <a:endParaRPr lang="en-US" sz="980" dirty="0"/>
          </a:p>
        </p:txBody>
      </p:sp>
      <p:sp>
        <p:nvSpPr>
          <p:cNvPr id="21" name="Shape 19"/>
          <p:cNvSpPr/>
          <p:nvPr/>
        </p:nvSpPr>
        <p:spPr>
          <a:xfrm>
            <a:off x="3319272" y="3337560"/>
            <a:ext cx="1234440" cy="640080"/>
          </a:xfrm>
          <a:prstGeom prst="roundRect">
            <a:avLst>
              <a:gd name="adj" fmla="val 8571"/>
            </a:avLst>
          </a:prstGeom>
          <a:solidFill>
            <a:srgbClr val="FFF9EE"/>
          </a:solidFill>
          <a:ln w="12700">
            <a:solidFill>
              <a:srgbClr val="B38B59"/>
            </a:solidFill>
            <a:prstDash val="solid"/>
          </a:ln>
        </p:spPr>
      </p:sp>
      <p:sp>
        <p:nvSpPr>
          <p:cNvPr id="22" name="Text 20"/>
          <p:cNvSpPr/>
          <p:nvPr/>
        </p:nvSpPr>
        <p:spPr>
          <a:xfrm>
            <a:off x="3392424" y="3547872"/>
            <a:ext cx="1097280" cy="109728"/>
          </a:xfrm>
          <a:prstGeom prst="rect">
            <a:avLst/>
          </a:prstGeom>
          <a:noFill/>
        </p:spPr>
        <p:txBody>
          <a:bodyPr wrap="square" lIns="0" tIns="0" rIns="0" bIns="0" rtlCol="0" anchor="ctr">
            <a:normAutofit/>
          </a:bodyPr>
          <a:lstStyle/>
          <a:p>
            <a:pPr marL="0" indent="0" algn="ctr">
              <a:buNone/>
            </a:pPr>
            <a:r>
              <a:rPr lang="en-US" sz="980" b="1" dirty="0">
                <a:solidFill>
                  <a:srgbClr val="513E32"/>
                </a:solidFill>
              </a:rPr>
              <a:t>Sample</a:t>
            </a:r>
            <a:endParaRPr lang="en-US" sz="980" dirty="0"/>
          </a:p>
        </p:txBody>
      </p:sp>
      <p:sp>
        <p:nvSpPr>
          <p:cNvPr id="23" name="Shape 21"/>
          <p:cNvSpPr/>
          <p:nvPr/>
        </p:nvSpPr>
        <p:spPr>
          <a:xfrm>
            <a:off x="5586984" y="3337560"/>
            <a:ext cx="1234440" cy="640080"/>
          </a:xfrm>
          <a:prstGeom prst="roundRect">
            <a:avLst>
              <a:gd name="adj" fmla="val 8571"/>
            </a:avLst>
          </a:prstGeom>
          <a:solidFill>
            <a:srgbClr val="FFF9EE"/>
          </a:solidFill>
          <a:ln w="12700">
            <a:solidFill>
              <a:srgbClr val="B38B59"/>
            </a:solidFill>
            <a:prstDash val="solid"/>
          </a:ln>
        </p:spPr>
      </p:sp>
      <p:sp>
        <p:nvSpPr>
          <p:cNvPr id="24" name="Text 22"/>
          <p:cNvSpPr/>
          <p:nvPr/>
        </p:nvSpPr>
        <p:spPr>
          <a:xfrm>
            <a:off x="5660136" y="3547872"/>
            <a:ext cx="1097280" cy="109728"/>
          </a:xfrm>
          <a:prstGeom prst="rect">
            <a:avLst/>
          </a:prstGeom>
          <a:noFill/>
        </p:spPr>
        <p:txBody>
          <a:bodyPr wrap="square" lIns="0" tIns="0" rIns="0" bIns="0" rtlCol="0" anchor="ctr">
            <a:normAutofit/>
          </a:bodyPr>
          <a:lstStyle/>
          <a:p>
            <a:pPr marL="0" indent="0" algn="ctr">
              <a:buNone/>
            </a:pPr>
            <a:r>
              <a:rPr lang="en-US" sz="980" b="1" dirty="0">
                <a:solidFill>
                  <a:srgbClr val="513E32"/>
                </a:solidFill>
              </a:rPr>
              <a:t>Tools</a:t>
            </a:r>
            <a:endParaRPr lang="en-US" sz="980" dirty="0"/>
          </a:p>
        </p:txBody>
      </p:sp>
      <p:sp>
        <p:nvSpPr>
          <p:cNvPr id="25" name="Shape 23"/>
          <p:cNvSpPr/>
          <p:nvPr/>
        </p:nvSpPr>
        <p:spPr>
          <a:xfrm>
            <a:off x="7854696" y="3337560"/>
            <a:ext cx="1234440" cy="640080"/>
          </a:xfrm>
          <a:prstGeom prst="roundRect">
            <a:avLst>
              <a:gd name="adj" fmla="val 8571"/>
            </a:avLst>
          </a:prstGeom>
          <a:solidFill>
            <a:srgbClr val="FFF9EE"/>
          </a:solidFill>
          <a:ln w="12700">
            <a:solidFill>
              <a:srgbClr val="B38B59"/>
            </a:solidFill>
            <a:prstDash val="solid"/>
          </a:ln>
        </p:spPr>
      </p:sp>
      <p:sp>
        <p:nvSpPr>
          <p:cNvPr id="26" name="Text 24"/>
          <p:cNvSpPr/>
          <p:nvPr/>
        </p:nvSpPr>
        <p:spPr>
          <a:xfrm>
            <a:off x="7927848" y="3547872"/>
            <a:ext cx="1097280" cy="109728"/>
          </a:xfrm>
          <a:prstGeom prst="rect">
            <a:avLst/>
          </a:prstGeom>
          <a:noFill/>
        </p:spPr>
        <p:txBody>
          <a:bodyPr wrap="square" lIns="0" tIns="0" rIns="0" bIns="0" rtlCol="0" anchor="ctr">
            <a:normAutofit/>
          </a:bodyPr>
          <a:lstStyle/>
          <a:p>
            <a:pPr marL="0" indent="0" algn="ctr">
              <a:buNone/>
            </a:pPr>
            <a:r>
              <a:rPr lang="en-US" sz="980" b="1" dirty="0">
                <a:solidFill>
                  <a:srgbClr val="513E32"/>
                </a:solidFill>
              </a:rPr>
              <a:t>Variables</a:t>
            </a:r>
            <a:endParaRPr lang="en-US" sz="980" dirty="0"/>
          </a:p>
        </p:txBody>
      </p:sp>
      <p:sp>
        <p:nvSpPr>
          <p:cNvPr id="27" name="Shape 25"/>
          <p:cNvSpPr/>
          <p:nvPr/>
        </p:nvSpPr>
        <p:spPr>
          <a:xfrm>
            <a:off x="10122408" y="3337560"/>
            <a:ext cx="1234440" cy="640080"/>
          </a:xfrm>
          <a:prstGeom prst="roundRect">
            <a:avLst>
              <a:gd name="adj" fmla="val 8571"/>
            </a:avLst>
          </a:prstGeom>
          <a:solidFill>
            <a:srgbClr val="FFF9EE"/>
          </a:solidFill>
          <a:ln w="12700">
            <a:solidFill>
              <a:srgbClr val="B38B59"/>
            </a:solidFill>
            <a:prstDash val="solid"/>
          </a:ln>
        </p:spPr>
      </p:sp>
      <p:sp>
        <p:nvSpPr>
          <p:cNvPr id="28" name="Text 26"/>
          <p:cNvSpPr/>
          <p:nvPr/>
        </p:nvSpPr>
        <p:spPr>
          <a:xfrm>
            <a:off x="10195560" y="3547872"/>
            <a:ext cx="1097280" cy="109728"/>
          </a:xfrm>
          <a:prstGeom prst="rect">
            <a:avLst/>
          </a:prstGeom>
          <a:noFill/>
        </p:spPr>
        <p:txBody>
          <a:bodyPr wrap="square" lIns="0" tIns="0" rIns="0" bIns="0" rtlCol="0" anchor="ctr">
            <a:normAutofit/>
          </a:bodyPr>
          <a:lstStyle/>
          <a:p>
            <a:pPr marL="0" indent="0" algn="ctr">
              <a:buNone/>
            </a:pPr>
            <a:r>
              <a:rPr lang="en-US" sz="980" b="1" dirty="0">
                <a:solidFill>
                  <a:srgbClr val="513E32"/>
                </a:solidFill>
              </a:rPr>
              <a:t>Strengths / Weaknesses</a:t>
            </a:r>
            <a:endParaRPr lang="en-US" sz="980" dirty="0"/>
          </a:p>
        </p:txBody>
      </p:sp>
      <p:sp>
        <p:nvSpPr>
          <p:cNvPr id="29" name="Text 27"/>
          <p:cNvSpPr/>
          <p:nvPr/>
        </p:nvSpPr>
        <p:spPr>
          <a:xfrm>
            <a:off x="1234440" y="4754880"/>
            <a:ext cx="9692640" cy="384048"/>
          </a:xfrm>
          <a:prstGeom prst="rect">
            <a:avLst/>
          </a:prstGeom>
          <a:noFill/>
        </p:spPr>
        <p:txBody>
          <a:bodyPr wrap="square" lIns="0" tIns="0" rIns="0" bIns="0" rtlCol="0" anchor="ctr">
            <a:normAutofit/>
          </a:bodyPr>
          <a:lstStyle/>
          <a:p>
            <a:pPr marL="0" indent="0" algn="ctr">
              <a:buNone/>
            </a:pPr>
            <a:r>
              <a:rPr lang="en-US" sz="2200" b="1" dirty="0">
                <a:solidFill>
                  <a:srgbClr val="26221F"/>
                </a:solidFill>
              </a:rPr>
              <a:t>Purpose: not only “what did authors find?” but also “how did they produce those findings?”</a:t>
            </a:r>
            <a:endParaRPr lang="en-US" sz="2200" dirty="0"/>
          </a:p>
        </p:txBody>
      </p:sp>
      <p:sp>
        <p:nvSpPr>
          <p:cNvPr id="30"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1. Chronological organisation</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Start with the earliest work and move gradually toward recent studies.</a:t>
            </a:r>
            <a:endParaRPr lang="en-US" sz="1150" dirty="0"/>
          </a:p>
        </p:txBody>
      </p:sp>
      <p:sp>
        <p:nvSpPr>
          <p:cNvPr id="4" name="Shape 2"/>
          <p:cNvSpPr/>
          <p:nvPr/>
        </p:nvSpPr>
        <p:spPr>
          <a:xfrm>
            <a:off x="9189720" y="402336"/>
            <a:ext cx="2331720" cy="329184"/>
          </a:xfrm>
          <a:prstGeom prst="rect">
            <a:avLst/>
          </a:prstGeom>
          <a:solidFill>
            <a:srgbClr val="5E7562"/>
          </a:solidFill>
          <a:ln w="12700">
            <a:solidFill>
              <a:srgbClr val="5E7562"/>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ORGANISING BY TIME</a:t>
            </a:r>
            <a:endParaRPr lang="en-US" sz="850" dirty="0"/>
          </a:p>
        </p:txBody>
      </p:sp>
      <p:sp>
        <p:nvSpPr>
          <p:cNvPr id="6" name="Shape 4"/>
          <p:cNvSpPr/>
          <p:nvPr/>
        </p:nvSpPr>
        <p:spPr>
          <a:xfrm>
            <a:off x="914400" y="2971800"/>
            <a:ext cx="10241280" cy="0"/>
          </a:xfrm>
          <a:prstGeom prst="line">
            <a:avLst/>
          </a:prstGeom>
          <a:noFill/>
          <a:ln w="27940">
            <a:solidFill>
              <a:srgbClr val="5E7562"/>
            </a:solidFill>
            <a:prstDash val="solid"/>
            <a:tailEnd type="triangle"/>
          </a:ln>
        </p:spPr>
      </p:sp>
      <p:sp>
        <p:nvSpPr>
          <p:cNvPr id="7" name="Shape 5"/>
          <p:cNvSpPr/>
          <p:nvPr/>
        </p:nvSpPr>
        <p:spPr>
          <a:xfrm>
            <a:off x="914400" y="2606040"/>
            <a:ext cx="731520" cy="731520"/>
          </a:xfrm>
          <a:prstGeom prst="ellipse">
            <a:avLst/>
          </a:prstGeom>
          <a:solidFill>
            <a:srgbClr val="DDE7DA"/>
          </a:solidFill>
          <a:ln w="12700">
            <a:solidFill>
              <a:srgbClr val="5E7562"/>
            </a:solidFill>
            <a:prstDash val="solid"/>
          </a:ln>
        </p:spPr>
      </p:sp>
      <p:sp>
        <p:nvSpPr>
          <p:cNvPr id="8" name="Text 6"/>
          <p:cNvSpPr/>
          <p:nvPr/>
        </p:nvSpPr>
        <p:spPr>
          <a:xfrm>
            <a:off x="685800" y="1920240"/>
            <a:ext cx="1188720" cy="228600"/>
          </a:xfrm>
          <a:prstGeom prst="rect">
            <a:avLst/>
          </a:prstGeom>
          <a:noFill/>
        </p:spPr>
        <p:txBody>
          <a:bodyPr wrap="square" lIns="0" tIns="0" rIns="0" bIns="0" rtlCol="0" anchor="ctr"/>
          <a:lstStyle/>
          <a:p>
            <a:pPr marL="0" indent="0" algn="ctr">
              <a:buNone/>
            </a:pPr>
            <a:r>
              <a:rPr lang="en-US" sz="1400" b="1" dirty="0">
                <a:solidFill>
                  <a:srgbClr val="26221F"/>
                </a:solidFill>
              </a:rPr>
              <a:t>1980s</a:t>
            </a:r>
            <a:endParaRPr lang="en-US" sz="1400" dirty="0"/>
          </a:p>
        </p:txBody>
      </p:sp>
      <p:sp>
        <p:nvSpPr>
          <p:cNvPr id="9" name="Text 7"/>
          <p:cNvSpPr/>
          <p:nvPr/>
        </p:nvSpPr>
        <p:spPr>
          <a:xfrm>
            <a:off x="411480" y="3520440"/>
            <a:ext cx="1737360" cy="594360"/>
          </a:xfrm>
          <a:prstGeom prst="rect">
            <a:avLst/>
          </a:prstGeom>
          <a:noFill/>
        </p:spPr>
        <p:txBody>
          <a:bodyPr wrap="square" lIns="0" tIns="0" rIns="0" bIns="0" rtlCol="0" anchor="ctr">
            <a:normAutofit/>
          </a:bodyPr>
          <a:lstStyle/>
          <a:p>
            <a:pPr marL="0" indent="0" algn="ctr">
              <a:buNone/>
            </a:pPr>
            <a:r>
              <a:rPr lang="en-US" sz="1130" dirty="0">
                <a:solidFill>
                  <a:srgbClr val="635D56"/>
                </a:solidFill>
              </a:rPr>
              <a:t>Emergence of HIV/AIDS</a:t>
            </a:r>
            <a:endParaRPr lang="en-US" sz="1130" dirty="0"/>
          </a:p>
          <a:p>
            <a:pPr marL="0" indent="0" algn="ctr">
              <a:buNone/>
            </a:pPr>
            <a:r>
              <a:rPr lang="en-US" sz="1130" dirty="0">
                <a:solidFill>
                  <a:srgbClr val="635D56"/>
                </a:solidFill>
              </a:rPr>
              <a:t>public awareness</a:t>
            </a:r>
            <a:endParaRPr lang="en-US" sz="1130" dirty="0"/>
          </a:p>
        </p:txBody>
      </p:sp>
      <p:sp>
        <p:nvSpPr>
          <p:cNvPr id="10" name="Shape 8"/>
          <p:cNvSpPr/>
          <p:nvPr/>
        </p:nvSpPr>
        <p:spPr>
          <a:xfrm>
            <a:off x="3657600" y="2606040"/>
            <a:ext cx="731520" cy="731520"/>
          </a:xfrm>
          <a:prstGeom prst="ellipse">
            <a:avLst/>
          </a:prstGeom>
          <a:solidFill>
            <a:srgbClr val="DDE7DA"/>
          </a:solidFill>
          <a:ln w="12700">
            <a:solidFill>
              <a:srgbClr val="5E7562"/>
            </a:solidFill>
            <a:prstDash val="solid"/>
          </a:ln>
        </p:spPr>
      </p:sp>
      <p:sp>
        <p:nvSpPr>
          <p:cNvPr id="11" name="Text 9"/>
          <p:cNvSpPr/>
          <p:nvPr/>
        </p:nvSpPr>
        <p:spPr>
          <a:xfrm>
            <a:off x="3429000" y="1920240"/>
            <a:ext cx="1188720" cy="228600"/>
          </a:xfrm>
          <a:prstGeom prst="rect">
            <a:avLst/>
          </a:prstGeom>
          <a:noFill/>
        </p:spPr>
        <p:txBody>
          <a:bodyPr wrap="square" lIns="0" tIns="0" rIns="0" bIns="0" rtlCol="0" anchor="ctr"/>
          <a:lstStyle/>
          <a:p>
            <a:pPr marL="0" indent="0" algn="ctr">
              <a:buNone/>
            </a:pPr>
            <a:r>
              <a:rPr lang="en-US" sz="1400" b="1" dirty="0">
                <a:solidFill>
                  <a:srgbClr val="26221F"/>
                </a:solidFill>
              </a:rPr>
              <a:t>1990s</a:t>
            </a:r>
            <a:endParaRPr lang="en-US" sz="1400" dirty="0"/>
          </a:p>
        </p:txBody>
      </p:sp>
      <p:sp>
        <p:nvSpPr>
          <p:cNvPr id="12" name="Text 10"/>
          <p:cNvSpPr/>
          <p:nvPr/>
        </p:nvSpPr>
        <p:spPr>
          <a:xfrm>
            <a:off x="3154680" y="3520440"/>
            <a:ext cx="1737360" cy="594360"/>
          </a:xfrm>
          <a:prstGeom prst="rect">
            <a:avLst/>
          </a:prstGeom>
          <a:noFill/>
        </p:spPr>
        <p:txBody>
          <a:bodyPr wrap="square" lIns="0" tIns="0" rIns="0" bIns="0" rtlCol="0" anchor="ctr">
            <a:normAutofit/>
          </a:bodyPr>
          <a:lstStyle/>
          <a:p>
            <a:pPr marL="0" indent="0" algn="ctr">
              <a:buNone/>
            </a:pPr>
            <a:r>
              <a:rPr lang="en-US" sz="1130" dirty="0">
                <a:solidFill>
                  <a:srgbClr val="635D56"/>
                </a:solidFill>
              </a:rPr>
              <a:t>Behaviour-change campaigns</a:t>
            </a:r>
            <a:endParaRPr lang="en-US" sz="1130" dirty="0"/>
          </a:p>
          <a:p>
            <a:pPr marL="0" indent="0" algn="ctr">
              <a:buNone/>
            </a:pPr>
            <a:r>
              <a:rPr lang="en-US" sz="1130" dirty="0">
                <a:solidFill>
                  <a:srgbClr val="635D56"/>
                </a:solidFill>
              </a:rPr>
              <a:t>radio/TV messaging</a:t>
            </a:r>
            <a:endParaRPr lang="en-US" sz="1130" dirty="0"/>
          </a:p>
        </p:txBody>
      </p:sp>
      <p:sp>
        <p:nvSpPr>
          <p:cNvPr id="13" name="Shape 11"/>
          <p:cNvSpPr/>
          <p:nvPr/>
        </p:nvSpPr>
        <p:spPr>
          <a:xfrm>
            <a:off x="6400800" y="2606040"/>
            <a:ext cx="731520" cy="731520"/>
          </a:xfrm>
          <a:prstGeom prst="ellipse">
            <a:avLst/>
          </a:prstGeom>
          <a:solidFill>
            <a:srgbClr val="DDE7DA"/>
          </a:solidFill>
          <a:ln w="12700">
            <a:solidFill>
              <a:srgbClr val="5E7562"/>
            </a:solidFill>
            <a:prstDash val="solid"/>
          </a:ln>
        </p:spPr>
      </p:sp>
      <p:sp>
        <p:nvSpPr>
          <p:cNvPr id="14" name="Text 12"/>
          <p:cNvSpPr/>
          <p:nvPr/>
        </p:nvSpPr>
        <p:spPr>
          <a:xfrm>
            <a:off x="6172200" y="1920240"/>
            <a:ext cx="1188720" cy="228600"/>
          </a:xfrm>
          <a:prstGeom prst="rect">
            <a:avLst/>
          </a:prstGeom>
          <a:noFill/>
        </p:spPr>
        <p:txBody>
          <a:bodyPr wrap="square" lIns="0" tIns="0" rIns="0" bIns="0" rtlCol="0" anchor="ctr"/>
          <a:lstStyle/>
          <a:p>
            <a:pPr marL="0" indent="0" algn="ctr">
              <a:buNone/>
            </a:pPr>
            <a:r>
              <a:rPr lang="en-US" sz="1400" b="1" dirty="0">
                <a:solidFill>
                  <a:srgbClr val="26221F"/>
                </a:solidFill>
              </a:rPr>
              <a:t>2000s</a:t>
            </a:r>
            <a:endParaRPr lang="en-US" sz="1400" dirty="0"/>
          </a:p>
        </p:txBody>
      </p:sp>
      <p:sp>
        <p:nvSpPr>
          <p:cNvPr id="15" name="Text 13"/>
          <p:cNvSpPr/>
          <p:nvPr/>
        </p:nvSpPr>
        <p:spPr>
          <a:xfrm>
            <a:off x="5897880" y="3520440"/>
            <a:ext cx="1737360" cy="594360"/>
          </a:xfrm>
          <a:prstGeom prst="rect">
            <a:avLst/>
          </a:prstGeom>
          <a:noFill/>
        </p:spPr>
        <p:txBody>
          <a:bodyPr wrap="square" lIns="0" tIns="0" rIns="0" bIns="0" rtlCol="0" anchor="ctr">
            <a:normAutofit/>
          </a:bodyPr>
          <a:lstStyle/>
          <a:p>
            <a:pPr marL="0" indent="0" algn="ctr">
              <a:buNone/>
            </a:pPr>
            <a:r>
              <a:rPr lang="en-US" sz="1130" dirty="0">
                <a:solidFill>
                  <a:srgbClr val="635D56"/>
                </a:solidFill>
              </a:rPr>
              <a:t>Community health campaigns</a:t>
            </a:r>
            <a:endParaRPr lang="en-US" sz="1130" dirty="0"/>
          </a:p>
          <a:p>
            <a:pPr marL="0" indent="0" algn="ctr">
              <a:buNone/>
            </a:pPr>
            <a:r>
              <a:rPr lang="en-US" sz="1130" dirty="0">
                <a:solidFill>
                  <a:srgbClr val="635D56"/>
                </a:solidFill>
              </a:rPr>
              <a:t>and NGO work</a:t>
            </a:r>
            <a:endParaRPr lang="en-US" sz="1130" dirty="0"/>
          </a:p>
        </p:txBody>
      </p:sp>
      <p:sp>
        <p:nvSpPr>
          <p:cNvPr id="16" name="Shape 14"/>
          <p:cNvSpPr/>
          <p:nvPr/>
        </p:nvSpPr>
        <p:spPr>
          <a:xfrm>
            <a:off x="9144000" y="2606040"/>
            <a:ext cx="731520" cy="731520"/>
          </a:xfrm>
          <a:prstGeom prst="ellipse">
            <a:avLst/>
          </a:prstGeom>
          <a:solidFill>
            <a:srgbClr val="DDE7DA"/>
          </a:solidFill>
          <a:ln w="12700">
            <a:solidFill>
              <a:srgbClr val="5E7562"/>
            </a:solidFill>
            <a:prstDash val="solid"/>
          </a:ln>
        </p:spPr>
      </p:sp>
      <p:sp>
        <p:nvSpPr>
          <p:cNvPr id="17" name="Text 15"/>
          <p:cNvSpPr/>
          <p:nvPr/>
        </p:nvSpPr>
        <p:spPr>
          <a:xfrm>
            <a:off x="8915400" y="1920240"/>
            <a:ext cx="1188720" cy="228600"/>
          </a:xfrm>
          <a:prstGeom prst="rect">
            <a:avLst/>
          </a:prstGeom>
          <a:noFill/>
        </p:spPr>
        <p:txBody>
          <a:bodyPr wrap="square" lIns="0" tIns="0" rIns="0" bIns="0" rtlCol="0" anchor="ctr"/>
          <a:lstStyle/>
          <a:p>
            <a:pPr marL="0" indent="0" algn="ctr">
              <a:buNone/>
            </a:pPr>
            <a:r>
              <a:rPr lang="en-US" sz="1400" b="1" dirty="0">
                <a:solidFill>
                  <a:srgbClr val="26221F"/>
                </a:solidFill>
              </a:rPr>
              <a:t>2010s–2020s</a:t>
            </a:r>
            <a:endParaRPr lang="en-US" sz="1400" dirty="0"/>
          </a:p>
        </p:txBody>
      </p:sp>
      <p:sp>
        <p:nvSpPr>
          <p:cNvPr id="18" name="Text 16"/>
          <p:cNvSpPr/>
          <p:nvPr/>
        </p:nvSpPr>
        <p:spPr>
          <a:xfrm>
            <a:off x="8641080" y="3520440"/>
            <a:ext cx="1737360" cy="594360"/>
          </a:xfrm>
          <a:prstGeom prst="rect">
            <a:avLst/>
          </a:prstGeom>
          <a:noFill/>
        </p:spPr>
        <p:txBody>
          <a:bodyPr wrap="square" lIns="0" tIns="0" rIns="0" bIns="0" rtlCol="0" anchor="ctr">
            <a:normAutofit/>
          </a:bodyPr>
          <a:lstStyle/>
          <a:p>
            <a:pPr marL="0" indent="0" algn="ctr">
              <a:buNone/>
            </a:pPr>
            <a:r>
              <a:rPr lang="en-US" sz="1130" dirty="0">
                <a:solidFill>
                  <a:srgbClr val="635D56"/>
                </a:solidFill>
              </a:rPr>
              <a:t>Digital media, stigma,</a:t>
            </a:r>
            <a:endParaRPr lang="en-US" sz="1130" dirty="0"/>
          </a:p>
          <a:p>
            <a:pPr marL="0" indent="0" algn="ctr">
              <a:buNone/>
            </a:pPr>
            <a:r>
              <a:rPr lang="en-US" sz="1130" dirty="0">
                <a:solidFill>
                  <a:srgbClr val="635D56"/>
                </a:solidFill>
              </a:rPr>
              <a:t>gender-sensitive campaigns</a:t>
            </a:r>
            <a:endParaRPr lang="en-US" sz="1130" dirty="0"/>
          </a:p>
        </p:txBody>
      </p:sp>
      <p:sp>
        <p:nvSpPr>
          <p:cNvPr id="19" name="Shape 17"/>
          <p:cNvSpPr/>
          <p:nvPr/>
        </p:nvSpPr>
        <p:spPr>
          <a:xfrm>
            <a:off x="822960" y="4846320"/>
            <a:ext cx="4846320" cy="868680"/>
          </a:xfrm>
          <a:prstGeom prst="roundRect">
            <a:avLst>
              <a:gd name="adj" fmla="val 8421"/>
            </a:avLst>
          </a:prstGeom>
          <a:solidFill>
            <a:srgbClr val="FFFDF7"/>
          </a:solidFill>
          <a:ln w="15240">
            <a:solidFill>
              <a:srgbClr val="5E7562"/>
            </a:solidFill>
            <a:prstDash val="solid"/>
          </a:ln>
        </p:spPr>
      </p:sp>
      <p:sp>
        <p:nvSpPr>
          <p:cNvPr id="20" name="Shape 18"/>
          <p:cNvSpPr/>
          <p:nvPr/>
        </p:nvSpPr>
        <p:spPr>
          <a:xfrm>
            <a:off x="822960" y="4846320"/>
            <a:ext cx="100584" cy="868680"/>
          </a:xfrm>
          <a:prstGeom prst="rect">
            <a:avLst/>
          </a:prstGeom>
          <a:solidFill>
            <a:srgbClr val="5E7562"/>
          </a:solidFill>
          <a:ln w="12700">
            <a:solidFill>
              <a:srgbClr val="5E7562"/>
            </a:solidFill>
            <a:prstDash val="solid"/>
          </a:ln>
        </p:spPr>
      </p:sp>
      <p:sp>
        <p:nvSpPr>
          <p:cNvPr id="21" name="Text 19"/>
          <p:cNvSpPr/>
          <p:nvPr/>
        </p:nvSpPr>
        <p:spPr>
          <a:xfrm>
            <a:off x="1024128" y="4992624"/>
            <a:ext cx="452628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Strength</a:t>
            </a:r>
            <a:endParaRPr lang="en-US" sz="1600" dirty="0"/>
          </a:p>
        </p:txBody>
      </p:sp>
      <p:sp>
        <p:nvSpPr>
          <p:cNvPr id="22" name="Text 20"/>
          <p:cNvSpPr/>
          <p:nvPr/>
        </p:nvSpPr>
        <p:spPr>
          <a:xfrm>
            <a:off x="1024128" y="5349240"/>
            <a:ext cx="4535424" cy="25603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Shows how scholarship has evolved across time: early problem definition, later refinements, latest debates.</a:t>
            </a:r>
            <a:endParaRPr lang="en-US" sz="1210" dirty="0"/>
          </a:p>
        </p:txBody>
      </p:sp>
      <p:sp>
        <p:nvSpPr>
          <p:cNvPr id="23" name="Shape 21"/>
          <p:cNvSpPr/>
          <p:nvPr/>
        </p:nvSpPr>
        <p:spPr>
          <a:xfrm>
            <a:off x="6492240" y="4846320"/>
            <a:ext cx="4846320" cy="868680"/>
          </a:xfrm>
          <a:prstGeom prst="roundRect">
            <a:avLst>
              <a:gd name="adj" fmla="val 8421"/>
            </a:avLst>
          </a:prstGeom>
          <a:solidFill>
            <a:srgbClr val="FFFDF7"/>
          </a:solidFill>
          <a:ln w="15240">
            <a:solidFill>
              <a:srgbClr val="B76546"/>
            </a:solidFill>
            <a:prstDash val="solid"/>
          </a:ln>
        </p:spPr>
      </p:sp>
      <p:sp>
        <p:nvSpPr>
          <p:cNvPr id="24" name="Shape 22"/>
          <p:cNvSpPr/>
          <p:nvPr/>
        </p:nvSpPr>
        <p:spPr>
          <a:xfrm>
            <a:off x="6492240" y="4846320"/>
            <a:ext cx="100584" cy="868680"/>
          </a:xfrm>
          <a:prstGeom prst="rect">
            <a:avLst/>
          </a:prstGeom>
          <a:solidFill>
            <a:srgbClr val="B76546"/>
          </a:solidFill>
          <a:ln w="12700">
            <a:solidFill>
              <a:srgbClr val="B76546"/>
            </a:solidFill>
            <a:prstDash val="solid"/>
          </a:ln>
        </p:spPr>
      </p:sp>
      <p:sp>
        <p:nvSpPr>
          <p:cNvPr id="25" name="Text 23"/>
          <p:cNvSpPr/>
          <p:nvPr/>
        </p:nvSpPr>
        <p:spPr>
          <a:xfrm>
            <a:off x="6693408" y="4992624"/>
            <a:ext cx="452628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Limitation</a:t>
            </a:r>
            <a:endParaRPr lang="en-US" sz="1600" dirty="0"/>
          </a:p>
        </p:txBody>
      </p:sp>
      <p:sp>
        <p:nvSpPr>
          <p:cNvPr id="26" name="Text 24"/>
          <p:cNvSpPr/>
          <p:nvPr/>
        </p:nvSpPr>
        <p:spPr>
          <a:xfrm>
            <a:off x="6693408" y="5349240"/>
            <a:ext cx="4535424" cy="25603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Can become linear and may miss important themes that appear across different periods.</a:t>
            </a:r>
            <a:endParaRPr lang="en-US" sz="1210" dirty="0"/>
          </a:p>
        </p:txBody>
      </p:sp>
      <p:sp>
        <p:nvSpPr>
          <p:cNvPr id="27"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4. Area-wise organisation</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Classify studies by region or geo-political context.</a:t>
            </a:r>
            <a:endParaRPr lang="en-US" sz="1150" dirty="0"/>
          </a:p>
        </p:txBody>
      </p:sp>
      <p:sp>
        <p:nvSpPr>
          <p:cNvPr id="4" name="Shape 2"/>
          <p:cNvSpPr/>
          <p:nvPr/>
        </p:nvSpPr>
        <p:spPr>
          <a:xfrm>
            <a:off x="9189720" y="402336"/>
            <a:ext cx="2331720" cy="329184"/>
          </a:xfrm>
          <a:prstGeom prst="rect">
            <a:avLst/>
          </a:prstGeom>
          <a:solidFill>
            <a:srgbClr val="B38B59"/>
          </a:solidFill>
          <a:ln w="12700">
            <a:solidFill>
              <a:srgbClr val="B38B59"/>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ORGANISING BY CONTEXT</a:t>
            </a:r>
            <a:endParaRPr lang="en-US" sz="850" dirty="0"/>
          </a:p>
        </p:txBody>
      </p:sp>
      <p:sp>
        <p:nvSpPr>
          <p:cNvPr id="6" name="Shape 4"/>
          <p:cNvSpPr/>
          <p:nvPr/>
        </p:nvSpPr>
        <p:spPr>
          <a:xfrm>
            <a:off x="822960" y="1234440"/>
            <a:ext cx="4937760" cy="1143000"/>
          </a:xfrm>
          <a:prstGeom prst="roundRect">
            <a:avLst>
              <a:gd name="adj" fmla="val 6400"/>
            </a:avLst>
          </a:prstGeom>
          <a:solidFill>
            <a:srgbClr val="FFFDF7"/>
          </a:solidFill>
          <a:ln w="15240">
            <a:solidFill>
              <a:srgbClr val="B76546"/>
            </a:solidFill>
            <a:prstDash val="solid"/>
          </a:ln>
        </p:spPr>
      </p:sp>
      <p:sp>
        <p:nvSpPr>
          <p:cNvPr id="7" name="Shape 5"/>
          <p:cNvSpPr/>
          <p:nvPr/>
        </p:nvSpPr>
        <p:spPr>
          <a:xfrm>
            <a:off x="822960" y="1234440"/>
            <a:ext cx="100584" cy="1143000"/>
          </a:xfrm>
          <a:prstGeom prst="rect">
            <a:avLst/>
          </a:prstGeom>
          <a:solidFill>
            <a:srgbClr val="B76546"/>
          </a:solidFill>
          <a:ln w="12700">
            <a:solidFill>
              <a:srgbClr val="B76546"/>
            </a:solidFill>
            <a:prstDash val="solid"/>
          </a:ln>
        </p:spPr>
      </p:sp>
      <p:sp>
        <p:nvSpPr>
          <p:cNvPr id="8" name="Text 6"/>
          <p:cNvSpPr/>
          <p:nvPr/>
        </p:nvSpPr>
        <p:spPr>
          <a:xfrm>
            <a:off x="1024128" y="1380744"/>
            <a:ext cx="461772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Developing countries</a:t>
            </a:r>
            <a:endParaRPr lang="en-US" sz="1600" dirty="0"/>
          </a:p>
        </p:txBody>
      </p:sp>
      <p:sp>
        <p:nvSpPr>
          <p:cNvPr id="9" name="Text 7"/>
          <p:cNvSpPr/>
          <p:nvPr/>
        </p:nvSpPr>
        <p:spPr>
          <a:xfrm>
            <a:off x="1024128" y="1737360"/>
            <a:ext cx="4626864" cy="53035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Shared problems may include limited health infrastructure, stigma, literacy barriers and resource constraints.</a:t>
            </a:r>
            <a:endParaRPr lang="en-US" sz="1210" dirty="0"/>
          </a:p>
        </p:txBody>
      </p:sp>
      <p:sp>
        <p:nvSpPr>
          <p:cNvPr id="10" name="Shape 8"/>
          <p:cNvSpPr/>
          <p:nvPr/>
        </p:nvSpPr>
        <p:spPr>
          <a:xfrm>
            <a:off x="6400800" y="1234440"/>
            <a:ext cx="4937760" cy="1143000"/>
          </a:xfrm>
          <a:prstGeom prst="roundRect">
            <a:avLst>
              <a:gd name="adj" fmla="val 6400"/>
            </a:avLst>
          </a:prstGeom>
          <a:solidFill>
            <a:srgbClr val="FFFDF7"/>
          </a:solidFill>
          <a:ln w="15240">
            <a:solidFill>
              <a:srgbClr val="3F6673"/>
            </a:solidFill>
            <a:prstDash val="solid"/>
          </a:ln>
        </p:spPr>
      </p:sp>
      <p:sp>
        <p:nvSpPr>
          <p:cNvPr id="11" name="Shape 9"/>
          <p:cNvSpPr/>
          <p:nvPr/>
        </p:nvSpPr>
        <p:spPr>
          <a:xfrm>
            <a:off x="6400800" y="1234440"/>
            <a:ext cx="100584" cy="1143000"/>
          </a:xfrm>
          <a:prstGeom prst="rect">
            <a:avLst/>
          </a:prstGeom>
          <a:solidFill>
            <a:srgbClr val="3F6673"/>
          </a:solidFill>
          <a:ln w="12700">
            <a:solidFill>
              <a:srgbClr val="3F6673"/>
            </a:solidFill>
            <a:prstDash val="solid"/>
          </a:ln>
        </p:spPr>
      </p:sp>
      <p:sp>
        <p:nvSpPr>
          <p:cNvPr id="12" name="Text 10"/>
          <p:cNvSpPr/>
          <p:nvPr/>
        </p:nvSpPr>
        <p:spPr>
          <a:xfrm>
            <a:off x="6601968" y="1380744"/>
            <a:ext cx="461772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Developed countries</a:t>
            </a:r>
            <a:endParaRPr lang="en-US" sz="1600" dirty="0"/>
          </a:p>
        </p:txBody>
      </p:sp>
      <p:sp>
        <p:nvSpPr>
          <p:cNvPr id="13" name="Text 11"/>
          <p:cNvSpPr/>
          <p:nvPr/>
        </p:nvSpPr>
        <p:spPr>
          <a:xfrm>
            <a:off x="6601968" y="1737360"/>
            <a:ext cx="4626864" cy="53035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Studies may focus more on targeted campaigns, rights-based approaches, and advanced health systems.</a:t>
            </a:r>
            <a:endParaRPr lang="en-US" sz="1210" dirty="0"/>
          </a:p>
        </p:txBody>
      </p:sp>
      <p:sp>
        <p:nvSpPr>
          <p:cNvPr id="14" name="Shape 12"/>
          <p:cNvSpPr/>
          <p:nvPr/>
        </p:nvSpPr>
        <p:spPr>
          <a:xfrm>
            <a:off x="822960" y="2788920"/>
            <a:ext cx="4937760" cy="1143000"/>
          </a:xfrm>
          <a:prstGeom prst="roundRect">
            <a:avLst>
              <a:gd name="adj" fmla="val 6400"/>
            </a:avLst>
          </a:prstGeom>
          <a:solidFill>
            <a:srgbClr val="FFFDF7"/>
          </a:solidFill>
          <a:ln w="15240">
            <a:solidFill>
              <a:srgbClr val="5E7562"/>
            </a:solidFill>
            <a:prstDash val="solid"/>
          </a:ln>
        </p:spPr>
      </p:sp>
      <p:sp>
        <p:nvSpPr>
          <p:cNvPr id="15" name="Shape 13"/>
          <p:cNvSpPr/>
          <p:nvPr/>
        </p:nvSpPr>
        <p:spPr>
          <a:xfrm>
            <a:off x="822960" y="2788920"/>
            <a:ext cx="100584" cy="1143000"/>
          </a:xfrm>
          <a:prstGeom prst="rect">
            <a:avLst/>
          </a:prstGeom>
          <a:solidFill>
            <a:srgbClr val="5E7562"/>
          </a:solidFill>
          <a:ln w="12700">
            <a:solidFill>
              <a:srgbClr val="5E7562"/>
            </a:solidFill>
            <a:prstDash val="solid"/>
          </a:ln>
        </p:spPr>
      </p:sp>
      <p:sp>
        <p:nvSpPr>
          <p:cNvPr id="16" name="Text 14"/>
          <p:cNvSpPr/>
          <p:nvPr/>
        </p:nvSpPr>
        <p:spPr>
          <a:xfrm>
            <a:off x="1024128" y="2935224"/>
            <a:ext cx="461772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Eastern Europe &amp; CIS</a:t>
            </a:r>
            <a:endParaRPr lang="en-US" sz="1600" dirty="0"/>
          </a:p>
        </p:txBody>
      </p:sp>
      <p:sp>
        <p:nvSpPr>
          <p:cNvPr id="17" name="Text 15"/>
          <p:cNvSpPr/>
          <p:nvPr/>
        </p:nvSpPr>
        <p:spPr>
          <a:xfrm>
            <a:off x="1024128" y="3291840"/>
            <a:ext cx="4626864" cy="53035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Can reveal region-specific patterns shaped by migration, public health systems and social transition.</a:t>
            </a:r>
            <a:endParaRPr lang="en-US" sz="1210" dirty="0"/>
          </a:p>
        </p:txBody>
      </p:sp>
      <p:sp>
        <p:nvSpPr>
          <p:cNvPr id="18" name="Shape 16"/>
          <p:cNvSpPr/>
          <p:nvPr/>
        </p:nvSpPr>
        <p:spPr>
          <a:xfrm>
            <a:off x="6400800" y="2788920"/>
            <a:ext cx="4937760" cy="1143000"/>
          </a:xfrm>
          <a:prstGeom prst="roundRect">
            <a:avLst>
              <a:gd name="adj" fmla="val 6400"/>
            </a:avLst>
          </a:prstGeom>
          <a:solidFill>
            <a:srgbClr val="FFFDF7"/>
          </a:solidFill>
          <a:ln w="15240">
            <a:solidFill>
              <a:srgbClr val="B38B59"/>
            </a:solidFill>
            <a:prstDash val="solid"/>
          </a:ln>
        </p:spPr>
      </p:sp>
      <p:sp>
        <p:nvSpPr>
          <p:cNvPr id="19" name="Shape 17"/>
          <p:cNvSpPr/>
          <p:nvPr/>
        </p:nvSpPr>
        <p:spPr>
          <a:xfrm>
            <a:off x="6400800" y="2788920"/>
            <a:ext cx="100584" cy="1143000"/>
          </a:xfrm>
          <a:prstGeom prst="rect">
            <a:avLst/>
          </a:prstGeom>
          <a:solidFill>
            <a:srgbClr val="B38B59"/>
          </a:solidFill>
          <a:ln w="12700">
            <a:solidFill>
              <a:srgbClr val="B38B59"/>
            </a:solidFill>
            <a:prstDash val="solid"/>
          </a:ln>
        </p:spPr>
      </p:sp>
      <p:sp>
        <p:nvSpPr>
          <p:cNvPr id="20" name="Text 18"/>
          <p:cNvSpPr/>
          <p:nvPr/>
        </p:nvSpPr>
        <p:spPr>
          <a:xfrm>
            <a:off x="6601968" y="2935224"/>
            <a:ext cx="4617720" cy="219456"/>
          </a:xfrm>
          <a:prstGeom prst="rect">
            <a:avLst/>
          </a:prstGeom>
          <a:noFill/>
        </p:spPr>
        <p:txBody>
          <a:bodyPr wrap="square" lIns="0" tIns="0" rIns="0" bIns="0" rtlCol="0" anchor="ctr">
            <a:normAutofit/>
          </a:bodyPr>
          <a:lstStyle/>
          <a:p>
            <a:pPr marL="0" indent="0">
              <a:buNone/>
            </a:pPr>
            <a:r>
              <a:rPr lang="en-US" sz="1600" b="1" dirty="0">
                <a:solidFill>
                  <a:srgbClr val="26221F"/>
                </a:solidFill>
              </a:rPr>
              <a:t>Studies in India</a:t>
            </a:r>
            <a:endParaRPr lang="en-US" sz="1600" dirty="0"/>
          </a:p>
        </p:txBody>
      </p:sp>
      <p:sp>
        <p:nvSpPr>
          <p:cNvPr id="21" name="Text 19"/>
          <p:cNvSpPr/>
          <p:nvPr/>
        </p:nvSpPr>
        <p:spPr>
          <a:xfrm>
            <a:off x="6601968" y="3291840"/>
            <a:ext cx="4626864" cy="530352"/>
          </a:xfrm>
          <a:prstGeom prst="rect">
            <a:avLst/>
          </a:prstGeom>
          <a:noFill/>
        </p:spPr>
        <p:txBody>
          <a:bodyPr wrap="square" lIns="254" tIns="254" rIns="254" bIns="254" rtlCol="0" anchor="ctr">
            <a:normAutofit/>
          </a:bodyPr>
          <a:lstStyle/>
          <a:p>
            <a:pPr marL="0" indent="0">
              <a:buNone/>
            </a:pPr>
            <a:r>
              <a:rPr lang="en-US" sz="1210" dirty="0">
                <a:solidFill>
                  <a:srgbClr val="635D56"/>
                </a:solidFill>
              </a:rPr>
              <a:t>May discuss stigma, gender, NGOs, community health workers, state programmes and local media.</a:t>
            </a:r>
            <a:endParaRPr lang="en-US" sz="1210" dirty="0"/>
          </a:p>
        </p:txBody>
      </p:sp>
      <p:sp>
        <p:nvSpPr>
          <p:cNvPr id="22" name="Text 20"/>
          <p:cNvSpPr/>
          <p:nvPr/>
        </p:nvSpPr>
        <p:spPr>
          <a:xfrm>
            <a:off x="1051560" y="4983480"/>
            <a:ext cx="10058400" cy="365760"/>
          </a:xfrm>
          <a:prstGeom prst="rect">
            <a:avLst/>
          </a:prstGeom>
          <a:noFill/>
        </p:spPr>
        <p:txBody>
          <a:bodyPr wrap="square" lIns="0" tIns="0" rIns="0" bIns="0" rtlCol="0" anchor="ctr">
            <a:normAutofit/>
          </a:bodyPr>
          <a:lstStyle/>
          <a:p>
            <a:pPr marL="0" indent="0" algn="ctr">
              <a:buNone/>
            </a:pPr>
            <a:r>
              <a:rPr lang="en-US" sz="2100" b="1" dirty="0">
                <a:solidFill>
                  <a:srgbClr val="513E32"/>
                </a:solidFill>
              </a:rPr>
              <a:t>Area-wise review helps identify common patterns within similar social, political and economic contexts.</a:t>
            </a:r>
            <a:endParaRPr lang="en-US" sz="2100" dirty="0"/>
          </a:p>
        </p:txBody>
      </p:sp>
      <p:sp>
        <p:nvSpPr>
          <p:cNvPr id="2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47472"/>
            <a:ext cx="8138160" cy="420624"/>
          </a:xfrm>
          <a:prstGeom prst="rect">
            <a:avLst/>
          </a:prstGeom>
          <a:noFill/>
        </p:spPr>
        <p:txBody>
          <a:bodyPr wrap="square" lIns="0" tIns="0" rIns="0" bIns="0" rtlCol="0" anchor="ctr">
            <a:normAutofit/>
          </a:bodyPr>
          <a:lstStyle/>
          <a:p>
            <a:pPr marL="0" indent="0">
              <a:buNone/>
            </a:pPr>
            <a:r>
              <a:rPr lang="en-US" sz="2800" b="1" dirty="0">
                <a:solidFill>
                  <a:srgbClr val="26221F"/>
                </a:solidFill>
                <a:latin typeface="Aptos Display" pitchFamily="34" charset="0"/>
                <a:ea typeface="Aptos Display" pitchFamily="34" charset="-122"/>
                <a:cs typeface="Aptos Display" pitchFamily="34" charset="-120"/>
              </a:rPr>
              <a:t>A strong review can combine approaches</a:t>
            </a:r>
            <a:endParaRPr lang="en-US" sz="2800" dirty="0"/>
          </a:p>
        </p:txBody>
      </p:sp>
      <p:sp>
        <p:nvSpPr>
          <p:cNvPr id="3" name="Text 1"/>
          <p:cNvSpPr/>
          <p:nvPr/>
        </p:nvSpPr>
        <p:spPr>
          <a:xfrm>
            <a:off x="621792" y="832104"/>
            <a:ext cx="6949440" cy="256032"/>
          </a:xfrm>
          <a:prstGeom prst="rect">
            <a:avLst/>
          </a:prstGeom>
          <a:noFill/>
        </p:spPr>
        <p:txBody>
          <a:bodyPr wrap="square" lIns="0" tIns="0" rIns="0" bIns="0" rtlCol="0" anchor="ctr">
            <a:normAutofit/>
          </a:bodyPr>
          <a:lstStyle/>
          <a:p>
            <a:pPr marL="0" indent="0">
              <a:buNone/>
            </a:pPr>
            <a:r>
              <a:rPr lang="en-US" sz="1150" dirty="0">
                <a:solidFill>
                  <a:srgbClr val="635D56"/>
                </a:solidFill>
              </a:rPr>
              <a:t>For example: organise by theme, then discuss studies chronologically within each theme.</a:t>
            </a:r>
            <a:endParaRPr lang="en-US" sz="1150" dirty="0"/>
          </a:p>
        </p:txBody>
      </p:sp>
      <p:sp>
        <p:nvSpPr>
          <p:cNvPr id="4" name="Shape 2"/>
          <p:cNvSpPr/>
          <p:nvPr/>
        </p:nvSpPr>
        <p:spPr>
          <a:xfrm>
            <a:off x="9189720" y="402336"/>
            <a:ext cx="2331720" cy="329184"/>
          </a:xfrm>
          <a:prstGeom prst="rect">
            <a:avLst/>
          </a:prstGeom>
          <a:solidFill>
            <a:srgbClr val="5E7562"/>
          </a:solidFill>
          <a:ln w="12700">
            <a:solidFill>
              <a:srgbClr val="5E7562"/>
            </a:solidFill>
            <a:prstDash val="solid"/>
          </a:ln>
        </p:spPr>
      </p:sp>
      <p:sp>
        <p:nvSpPr>
          <p:cNvPr id="5" name="Text 3"/>
          <p:cNvSpPr/>
          <p:nvPr/>
        </p:nvSpPr>
        <p:spPr>
          <a:xfrm>
            <a:off x="9281160" y="480060"/>
            <a:ext cx="2148840" cy="109728"/>
          </a:xfrm>
          <a:prstGeom prst="rect">
            <a:avLst/>
          </a:prstGeom>
          <a:noFill/>
        </p:spPr>
        <p:txBody>
          <a:bodyPr wrap="square" lIns="0" tIns="0" rIns="0" bIns="0" rtlCol="0" anchor="ctr">
            <a:normAutofit/>
          </a:bodyPr>
          <a:lstStyle/>
          <a:p>
            <a:pPr marL="0" indent="0" algn="ctr">
              <a:buNone/>
            </a:pPr>
            <a:r>
              <a:rPr lang="en-US" sz="850" b="1" dirty="0">
                <a:solidFill>
                  <a:srgbClr val="FFFFFF"/>
                </a:solidFill>
              </a:rPr>
              <a:t>BEST PRACTICE</a:t>
            </a:r>
            <a:endParaRPr lang="en-US" sz="850" dirty="0"/>
          </a:p>
        </p:txBody>
      </p:sp>
      <p:sp>
        <p:nvSpPr>
          <p:cNvPr id="6" name="Shape 4"/>
          <p:cNvSpPr/>
          <p:nvPr/>
        </p:nvSpPr>
        <p:spPr>
          <a:xfrm>
            <a:off x="868680" y="1280160"/>
            <a:ext cx="2971800" cy="3931920"/>
          </a:xfrm>
          <a:prstGeom prst="roundRect">
            <a:avLst>
              <a:gd name="adj" fmla="val 2462"/>
            </a:avLst>
          </a:prstGeom>
          <a:solidFill>
            <a:srgbClr val="FFF9EE"/>
          </a:solidFill>
          <a:ln w="16510">
            <a:solidFill>
              <a:srgbClr val="5E7562"/>
            </a:solidFill>
            <a:prstDash val="solid"/>
          </a:ln>
        </p:spPr>
      </p:sp>
      <p:sp>
        <p:nvSpPr>
          <p:cNvPr id="7" name="Text 5"/>
          <p:cNvSpPr/>
          <p:nvPr/>
        </p:nvSpPr>
        <p:spPr>
          <a:xfrm>
            <a:off x="1143000" y="1581912"/>
            <a:ext cx="2423160" cy="320040"/>
          </a:xfrm>
          <a:prstGeom prst="rect">
            <a:avLst/>
          </a:prstGeom>
          <a:noFill/>
        </p:spPr>
        <p:txBody>
          <a:bodyPr wrap="square" lIns="0" tIns="0" rIns="0" bIns="0" rtlCol="0" anchor="ctr">
            <a:normAutofit/>
          </a:bodyPr>
          <a:lstStyle/>
          <a:p>
            <a:pPr marL="0" indent="0" algn="ctr">
              <a:buNone/>
            </a:pPr>
            <a:r>
              <a:rPr lang="en-US" sz="1800" b="1" dirty="0">
                <a:solidFill>
                  <a:srgbClr val="5E7562"/>
                </a:solidFill>
              </a:rPr>
              <a:t>Theme 1</a:t>
            </a:r>
            <a:endParaRPr lang="en-US" sz="1800" dirty="0"/>
          </a:p>
          <a:p>
            <a:pPr marL="0" indent="0" algn="ctr">
              <a:buNone/>
            </a:pPr>
            <a:r>
              <a:rPr lang="en-US" sz="1800" b="1" dirty="0">
                <a:solidFill>
                  <a:srgbClr val="5E7562"/>
                </a:solidFill>
              </a:rPr>
              <a:t>Health communication</a:t>
            </a:r>
            <a:endParaRPr lang="en-US" sz="1800" dirty="0"/>
          </a:p>
        </p:txBody>
      </p:sp>
      <p:sp>
        <p:nvSpPr>
          <p:cNvPr id="8" name="Shape 6"/>
          <p:cNvSpPr/>
          <p:nvPr/>
        </p:nvSpPr>
        <p:spPr>
          <a:xfrm>
            <a:off x="1417320" y="2514600"/>
            <a:ext cx="1828800" cy="0"/>
          </a:xfrm>
          <a:prstGeom prst="line">
            <a:avLst/>
          </a:prstGeom>
          <a:noFill/>
          <a:ln w="17780">
            <a:solidFill>
              <a:srgbClr val="5E7562"/>
            </a:solidFill>
            <a:prstDash val="solid"/>
            <a:tailEnd type="triangle"/>
          </a:ln>
        </p:spPr>
      </p:sp>
      <p:sp>
        <p:nvSpPr>
          <p:cNvPr id="9" name="Text 7"/>
          <p:cNvSpPr/>
          <p:nvPr/>
        </p:nvSpPr>
        <p:spPr>
          <a:xfrm>
            <a:off x="1078992" y="2240280"/>
            <a:ext cx="2468880" cy="182880"/>
          </a:xfrm>
          <a:prstGeom prst="rect">
            <a:avLst/>
          </a:prstGeom>
          <a:noFill/>
        </p:spPr>
        <p:txBody>
          <a:bodyPr wrap="square" lIns="0" tIns="0" rIns="0" bIns="0" rtlCol="0" anchor="ctr"/>
          <a:lstStyle/>
          <a:p>
            <a:pPr marL="0" indent="0" algn="ctr">
              <a:buNone/>
            </a:pPr>
            <a:r>
              <a:rPr lang="en-US" sz="1300" dirty="0">
                <a:solidFill>
                  <a:srgbClr val="26221F"/>
                </a:solidFill>
              </a:rPr>
              <a:t>Early studies</a:t>
            </a:r>
            <a:endParaRPr lang="en-US" sz="1300" dirty="0"/>
          </a:p>
        </p:txBody>
      </p:sp>
      <p:sp>
        <p:nvSpPr>
          <p:cNvPr id="10" name="Text 8"/>
          <p:cNvSpPr/>
          <p:nvPr/>
        </p:nvSpPr>
        <p:spPr>
          <a:xfrm>
            <a:off x="1078992" y="2953512"/>
            <a:ext cx="2468880" cy="182880"/>
          </a:xfrm>
          <a:prstGeom prst="rect">
            <a:avLst/>
          </a:prstGeom>
          <a:noFill/>
        </p:spPr>
        <p:txBody>
          <a:bodyPr wrap="square" lIns="0" tIns="0" rIns="0" bIns="0" rtlCol="0" anchor="ctr"/>
          <a:lstStyle/>
          <a:p>
            <a:pPr marL="0" indent="0" algn="ctr">
              <a:buNone/>
            </a:pPr>
            <a:r>
              <a:rPr lang="en-US" sz="1300" dirty="0">
                <a:solidFill>
                  <a:srgbClr val="26221F"/>
                </a:solidFill>
              </a:rPr>
              <a:t>Middle studies</a:t>
            </a:r>
            <a:endParaRPr lang="en-US" sz="1300" dirty="0"/>
          </a:p>
        </p:txBody>
      </p:sp>
      <p:sp>
        <p:nvSpPr>
          <p:cNvPr id="11" name="Text 9"/>
          <p:cNvSpPr/>
          <p:nvPr/>
        </p:nvSpPr>
        <p:spPr>
          <a:xfrm>
            <a:off x="1078992" y="3666744"/>
            <a:ext cx="2468880" cy="182880"/>
          </a:xfrm>
          <a:prstGeom prst="rect">
            <a:avLst/>
          </a:prstGeom>
          <a:noFill/>
        </p:spPr>
        <p:txBody>
          <a:bodyPr wrap="square" lIns="0" tIns="0" rIns="0" bIns="0" rtlCol="0" anchor="ctr"/>
          <a:lstStyle/>
          <a:p>
            <a:pPr marL="0" indent="0" algn="ctr">
              <a:buNone/>
            </a:pPr>
            <a:r>
              <a:rPr lang="en-US" sz="1300" dirty="0">
                <a:solidFill>
                  <a:srgbClr val="26221F"/>
                </a:solidFill>
              </a:rPr>
              <a:t>Recent studies</a:t>
            </a:r>
            <a:endParaRPr lang="en-US" sz="1300" dirty="0"/>
          </a:p>
        </p:txBody>
      </p:sp>
      <p:sp>
        <p:nvSpPr>
          <p:cNvPr id="12" name="Shape 10"/>
          <p:cNvSpPr/>
          <p:nvPr/>
        </p:nvSpPr>
        <p:spPr>
          <a:xfrm>
            <a:off x="4617720" y="1280160"/>
            <a:ext cx="2971800" cy="3931920"/>
          </a:xfrm>
          <a:prstGeom prst="roundRect">
            <a:avLst>
              <a:gd name="adj" fmla="val 2462"/>
            </a:avLst>
          </a:prstGeom>
          <a:solidFill>
            <a:srgbClr val="FFF9EE"/>
          </a:solidFill>
          <a:ln w="16510">
            <a:solidFill>
              <a:srgbClr val="B76546"/>
            </a:solidFill>
            <a:prstDash val="solid"/>
          </a:ln>
        </p:spPr>
      </p:sp>
      <p:sp>
        <p:nvSpPr>
          <p:cNvPr id="13" name="Text 11"/>
          <p:cNvSpPr/>
          <p:nvPr/>
        </p:nvSpPr>
        <p:spPr>
          <a:xfrm>
            <a:off x="4892040" y="1581912"/>
            <a:ext cx="2423160" cy="320040"/>
          </a:xfrm>
          <a:prstGeom prst="rect">
            <a:avLst/>
          </a:prstGeom>
          <a:noFill/>
        </p:spPr>
        <p:txBody>
          <a:bodyPr wrap="square" lIns="0" tIns="0" rIns="0" bIns="0" rtlCol="0" anchor="ctr">
            <a:normAutofit/>
          </a:bodyPr>
          <a:lstStyle/>
          <a:p>
            <a:pPr marL="0" indent="0" algn="ctr">
              <a:buNone/>
            </a:pPr>
            <a:r>
              <a:rPr lang="en-US" sz="1800" b="1" dirty="0">
                <a:solidFill>
                  <a:srgbClr val="B76546"/>
                </a:solidFill>
              </a:rPr>
              <a:t>Theme 2</a:t>
            </a:r>
            <a:endParaRPr lang="en-US" sz="1800" dirty="0"/>
          </a:p>
          <a:p>
            <a:pPr marL="0" indent="0" algn="ctr">
              <a:buNone/>
            </a:pPr>
            <a:r>
              <a:rPr lang="en-US" sz="1800" b="1" dirty="0">
                <a:solidFill>
                  <a:srgbClr val="B76546"/>
                </a:solidFill>
              </a:rPr>
              <a:t>Gender and stigma</a:t>
            </a:r>
            <a:endParaRPr lang="en-US" sz="1800" dirty="0"/>
          </a:p>
        </p:txBody>
      </p:sp>
      <p:sp>
        <p:nvSpPr>
          <p:cNvPr id="14" name="Shape 12"/>
          <p:cNvSpPr/>
          <p:nvPr/>
        </p:nvSpPr>
        <p:spPr>
          <a:xfrm>
            <a:off x="5166360" y="2514600"/>
            <a:ext cx="1828800" cy="0"/>
          </a:xfrm>
          <a:prstGeom prst="line">
            <a:avLst/>
          </a:prstGeom>
          <a:noFill/>
          <a:ln w="17780">
            <a:solidFill>
              <a:srgbClr val="B76546"/>
            </a:solidFill>
            <a:prstDash val="solid"/>
            <a:tailEnd type="triangle"/>
          </a:ln>
        </p:spPr>
      </p:sp>
      <p:sp>
        <p:nvSpPr>
          <p:cNvPr id="15" name="Text 13"/>
          <p:cNvSpPr/>
          <p:nvPr/>
        </p:nvSpPr>
        <p:spPr>
          <a:xfrm>
            <a:off x="4828032" y="2240280"/>
            <a:ext cx="2468880" cy="182880"/>
          </a:xfrm>
          <a:prstGeom prst="rect">
            <a:avLst/>
          </a:prstGeom>
          <a:noFill/>
        </p:spPr>
        <p:txBody>
          <a:bodyPr wrap="square" lIns="0" tIns="0" rIns="0" bIns="0" rtlCol="0" anchor="ctr"/>
          <a:lstStyle/>
          <a:p>
            <a:pPr marL="0" indent="0" algn="ctr">
              <a:buNone/>
            </a:pPr>
            <a:r>
              <a:rPr lang="en-US" sz="1300" dirty="0">
                <a:solidFill>
                  <a:srgbClr val="26221F"/>
                </a:solidFill>
              </a:rPr>
              <a:t>Early studies</a:t>
            </a:r>
            <a:endParaRPr lang="en-US" sz="1300" dirty="0"/>
          </a:p>
        </p:txBody>
      </p:sp>
      <p:sp>
        <p:nvSpPr>
          <p:cNvPr id="16" name="Text 14"/>
          <p:cNvSpPr/>
          <p:nvPr/>
        </p:nvSpPr>
        <p:spPr>
          <a:xfrm>
            <a:off x="4828032" y="2953512"/>
            <a:ext cx="2468880" cy="182880"/>
          </a:xfrm>
          <a:prstGeom prst="rect">
            <a:avLst/>
          </a:prstGeom>
          <a:noFill/>
        </p:spPr>
        <p:txBody>
          <a:bodyPr wrap="square" lIns="0" tIns="0" rIns="0" bIns="0" rtlCol="0" anchor="ctr"/>
          <a:lstStyle/>
          <a:p>
            <a:pPr marL="0" indent="0" algn="ctr">
              <a:buNone/>
            </a:pPr>
            <a:r>
              <a:rPr lang="en-US" sz="1300" dirty="0">
                <a:solidFill>
                  <a:srgbClr val="26221F"/>
                </a:solidFill>
              </a:rPr>
              <a:t>Middle studies</a:t>
            </a:r>
            <a:endParaRPr lang="en-US" sz="1300" dirty="0"/>
          </a:p>
        </p:txBody>
      </p:sp>
      <p:sp>
        <p:nvSpPr>
          <p:cNvPr id="17" name="Text 15"/>
          <p:cNvSpPr/>
          <p:nvPr/>
        </p:nvSpPr>
        <p:spPr>
          <a:xfrm>
            <a:off x="4828032" y="3666744"/>
            <a:ext cx="2468880" cy="182880"/>
          </a:xfrm>
          <a:prstGeom prst="rect">
            <a:avLst/>
          </a:prstGeom>
          <a:noFill/>
        </p:spPr>
        <p:txBody>
          <a:bodyPr wrap="square" lIns="0" tIns="0" rIns="0" bIns="0" rtlCol="0" anchor="ctr"/>
          <a:lstStyle/>
          <a:p>
            <a:pPr marL="0" indent="0" algn="ctr">
              <a:buNone/>
            </a:pPr>
            <a:r>
              <a:rPr lang="en-US" sz="1300" dirty="0">
                <a:solidFill>
                  <a:srgbClr val="26221F"/>
                </a:solidFill>
              </a:rPr>
              <a:t>Recent studies</a:t>
            </a:r>
            <a:endParaRPr lang="en-US" sz="1300" dirty="0"/>
          </a:p>
        </p:txBody>
      </p:sp>
      <p:sp>
        <p:nvSpPr>
          <p:cNvPr id="18" name="Shape 16"/>
          <p:cNvSpPr/>
          <p:nvPr/>
        </p:nvSpPr>
        <p:spPr>
          <a:xfrm>
            <a:off x="8366760" y="1280160"/>
            <a:ext cx="2971800" cy="3931920"/>
          </a:xfrm>
          <a:prstGeom prst="roundRect">
            <a:avLst>
              <a:gd name="adj" fmla="val 2462"/>
            </a:avLst>
          </a:prstGeom>
          <a:solidFill>
            <a:srgbClr val="FFF9EE"/>
          </a:solidFill>
          <a:ln w="16510">
            <a:solidFill>
              <a:srgbClr val="3F6673"/>
            </a:solidFill>
            <a:prstDash val="solid"/>
          </a:ln>
        </p:spPr>
      </p:sp>
      <p:sp>
        <p:nvSpPr>
          <p:cNvPr id="19" name="Text 17"/>
          <p:cNvSpPr/>
          <p:nvPr/>
        </p:nvSpPr>
        <p:spPr>
          <a:xfrm>
            <a:off x="8641080" y="1581912"/>
            <a:ext cx="2423160" cy="320040"/>
          </a:xfrm>
          <a:prstGeom prst="rect">
            <a:avLst/>
          </a:prstGeom>
          <a:noFill/>
        </p:spPr>
        <p:txBody>
          <a:bodyPr wrap="square" lIns="0" tIns="0" rIns="0" bIns="0" rtlCol="0" anchor="ctr">
            <a:normAutofit/>
          </a:bodyPr>
          <a:lstStyle/>
          <a:p>
            <a:pPr marL="0" indent="0" algn="ctr">
              <a:buNone/>
            </a:pPr>
            <a:r>
              <a:rPr lang="en-US" sz="1800" b="1" dirty="0">
                <a:solidFill>
                  <a:srgbClr val="3F6673"/>
                </a:solidFill>
              </a:rPr>
              <a:t>Theme 3</a:t>
            </a:r>
            <a:endParaRPr lang="en-US" sz="1800" dirty="0"/>
          </a:p>
          <a:p>
            <a:pPr marL="0" indent="0" algn="ctr">
              <a:buNone/>
            </a:pPr>
            <a:r>
              <a:rPr lang="en-US" sz="1800" b="1" dirty="0">
                <a:solidFill>
                  <a:srgbClr val="3F6673"/>
                </a:solidFill>
              </a:rPr>
              <a:t>Mass media</a:t>
            </a:r>
            <a:endParaRPr lang="en-US" sz="1800" dirty="0"/>
          </a:p>
        </p:txBody>
      </p:sp>
      <p:sp>
        <p:nvSpPr>
          <p:cNvPr id="20" name="Shape 18"/>
          <p:cNvSpPr/>
          <p:nvPr/>
        </p:nvSpPr>
        <p:spPr>
          <a:xfrm>
            <a:off x="8915400" y="2514600"/>
            <a:ext cx="1828800" cy="0"/>
          </a:xfrm>
          <a:prstGeom prst="line">
            <a:avLst/>
          </a:prstGeom>
          <a:noFill/>
          <a:ln w="17780">
            <a:solidFill>
              <a:srgbClr val="3F6673"/>
            </a:solidFill>
            <a:prstDash val="solid"/>
            <a:tailEnd type="triangle"/>
          </a:ln>
        </p:spPr>
      </p:sp>
      <p:sp>
        <p:nvSpPr>
          <p:cNvPr id="21" name="Text 19"/>
          <p:cNvSpPr/>
          <p:nvPr/>
        </p:nvSpPr>
        <p:spPr>
          <a:xfrm>
            <a:off x="8577072" y="2240280"/>
            <a:ext cx="2468880" cy="182880"/>
          </a:xfrm>
          <a:prstGeom prst="rect">
            <a:avLst/>
          </a:prstGeom>
          <a:noFill/>
        </p:spPr>
        <p:txBody>
          <a:bodyPr wrap="square" lIns="0" tIns="0" rIns="0" bIns="0" rtlCol="0" anchor="ctr"/>
          <a:lstStyle/>
          <a:p>
            <a:pPr marL="0" indent="0" algn="ctr">
              <a:buNone/>
            </a:pPr>
            <a:r>
              <a:rPr lang="en-US" sz="1300" dirty="0">
                <a:solidFill>
                  <a:srgbClr val="26221F"/>
                </a:solidFill>
              </a:rPr>
              <a:t>Early studies</a:t>
            </a:r>
            <a:endParaRPr lang="en-US" sz="1300" dirty="0"/>
          </a:p>
        </p:txBody>
      </p:sp>
      <p:sp>
        <p:nvSpPr>
          <p:cNvPr id="22" name="Text 20"/>
          <p:cNvSpPr/>
          <p:nvPr/>
        </p:nvSpPr>
        <p:spPr>
          <a:xfrm>
            <a:off x="8577072" y="2953512"/>
            <a:ext cx="2468880" cy="182880"/>
          </a:xfrm>
          <a:prstGeom prst="rect">
            <a:avLst/>
          </a:prstGeom>
          <a:noFill/>
        </p:spPr>
        <p:txBody>
          <a:bodyPr wrap="square" lIns="0" tIns="0" rIns="0" bIns="0" rtlCol="0" anchor="ctr"/>
          <a:lstStyle/>
          <a:p>
            <a:pPr marL="0" indent="0" algn="ctr">
              <a:buNone/>
            </a:pPr>
            <a:r>
              <a:rPr lang="en-US" sz="1300" dirty="0">
                <a:solidFill>
                  <a:srgbClr val="26221F"/>
                </a:solidFill>
              </a:rPr>
              <a:t>Middle studies</a:t>
            </a:r>
            <a:endParaRPr lang="en-US" sz="1300" dirty="0"/>
          </a:p>
        </p:txBody>
      </p:sp>
      <p:sp>
        <p:nvSpPr>
          <p:cNvPr id="23" name="Text 21"/>
          <p:cNvSpPr/>
          <p:nvPr/>
        </p:nvSpPr>
        <p:spPr>
          <a:xfrm>
            <a:off x="8577072" y="3666744"/>
            <a:ext cx="2468880" cy="182880"/>
          </a:xfrm>
          <a:prstGeom prst="rect">
            <a:avLst/>
          </a:prstGeom>
          <a:noFill/>
        </p:spPr>
        <p:txBody>
          <a:bodyPr wrap="square" lIns="0" tIns="0" rIns="0" bIns="0" rtlCol="0" anchor="ctr"/>
          <a:lstStyle/>
          <a:p>
            <a:pPr marL="0" indent="0" algn="ctr">
              <a:buNone/>
            </a:pPr>
            <a:r>
              <a:rPr lang="en-US" sz="1300" dirty="0">
                <a:solidFill>
                  <a:srgbClr val="26221F"/>
                </a:solidFill>
              </a:rPr>
              <a:t>Recent studies</a:t>
            </a:r>
            <a:endParaRPr lang="en-US" sz="1300" dirty="0"/>
          </a:p>
        </p:txBody>
      </p:sp>
      <p:sp>
        <p:nvSpPr>
          <p:cNvPr id="24" name="Text 22"/>
          <p:cNvSpPr/>
          <p:nvPr/>
        </p:nvSpPr>
        <p:spPr>
          <a:xfrm>
            <a:off x="1828800" y="5715000"/>
            <a:ext cx="8595360" cy="320040"/>
          </a:xfrm>
          <a:prstGeom prst="rect">
            <a:avLst/>
          </a:prstGeom>
          <a:noFill/>
        </p:spPr>
        <p:txBody>
          <a:bodyPr wrap="square" lIns="0" tIns="0" rIns="0" bIns="0" rtlCol="0" anchor="ctr"/>
          <a:lstStyle/>
          <a:p>
            <a:pPr marL="0" indent="0" algn="ctr">
              <a:buNone/>
            </a:pPr>
            <a:r>
              <a:rPr lang="en-US" sz="2000" b="1" dirty="0">
                <a:solidFill>
                  <a:srgbClr val="513E32"/>
                </a:solidFill>
              </a:rPr>
              <a:t>The reader should feel one thread running through the whole review.</a:t>
            </a:r>
            <a:endParaRPr lang="en-US" sz="2000" dirty="0"/>
          </a:p>
        </p:txBody>
      </p:sp>
      <p:sp>
        <p:nvSpPr>
          <p:cNvPr id="25" name="Slide Number Placeholder 0"/>
          <p:cNvSpPr>
            <a:spLocks noGrp="1"/>
          </p:cNvSpPr>
          <p:nvPr>
            <p:ph type="sldNum" sz="quarter" idx="4294967295"/>
          </p:nvPr>
        </p:nvSpPr>
        <p:spPr>
          <a:xfrm>
            <a:off x="11109960" y="6510528"/>
            <a:ext cx="800000" cy="300000"/>
          </a:xfrm>
          <a:prstGeom prst="rect">
            <a:avLst/>
          </a:prstGeom>
        </p:spPr>
        <p:txBody>
          <a:bodyPr/>
          <a:lstStyle>
            <a:lvl1pPr>
              <a:defRPr sz="800">
                <a:solidFill>
                  <a:srgbClr val="6E675D"/>
                </a:solidFill>
                <a:latin typeface="Aptos"/>
                <a:ea typeface="Aptos"/>
                <a:cs typeface="Aptos"/>
              </a:defRPr>
            </a:lvl1pPr>
          </a:lstStyle>
          <a:p>
            <a:pPr algn="l"/>
            <a:fld id="{F7021451-1387-4CA6-816F-3879F97B5CBC}" type="slidenum">
              <a:rPr lang="en-US" b="0"/>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9712</Words>
  <Application>WPS Presentation</Application>
  <PresentationFormat>On-screen Show (16:9)</PresentationFormat>
  <Paragraphs>516</Paragraphs>
  <Slides>17</Slides>
  <Notes>17</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17</vt:i4>
      </vt:variant>
    </vt:vector>
  </HeadingPairs>
  <TitlesOfParts>
    <vt:vector size="32" baseType="lpstr">
      <vt:lpstr>Arial</vt:lpstr>
      <vt:lpstr>SimSun</vt:lpstr>
      <vt:lpstr>Wingdings</vt:lpstr>
      <vt:lpstr>Aptos</vt:lpstr>
      <vt:lpstr>Segoe UI</vt:lpstr>
      <vt:lpstr>Aptos</vt:lpstr>
      <vt:lpstr>Aptos</vt:lpstr>
      <vt:lpstr>Aptos</vt:lpstr>
      <vt:lpstr>Aptos Display</vt:lpstr>
      <vt:lpstr>Segoe UI Variable Display</vt:lpstr>
      <vt:lpstr>Aptos Display</vt:lpstr>
      <vt:lpstr>Aptos Display</vt:lpstr>
      <vt:lpstr>Microsoft YaHei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OpenAI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Review of Literature</dc:title>
  <dc:creator>OpenAI</dc:creator>
  <dc:subject>Writing Review of Literature</dc:subject>
  <cp:lastModifiedBy>WPS_1743332713</cp:lastModifiedBy>
  <cp:revision>2</cp:revision>
  <dcterms:created xsi:type="dcterms:W3CDTF">2026-08-23T16:52:00Z</dcterms:created>
  <dcterms:modified xsi:type="dcterms:W3CDTF">2026-08-25T07:35:34Z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1033-12.1.0.28032</vt:lpwstr>
  </property>
  <property fmtid="{D5CDD505-2E9C-101B-9397-08002B2CF9AE}" pid="3" name="ICV">
    <vt:lpwstr>1E1C7069D4364B6F90C8559B5FDD9E97_12</vt:lpwstr>
  </property>
</Properties>
</file>