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Begin by telling students that a literature review is only as strong as the material selected for it. A review is not a collection of random information. It is a disciplined evaluation of what deserves to enter the research argument.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show narrowing of topic. A review must have boundaries. Boundaries make the analysis stronger, not weaker.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 balanced. Students often use Wikipedia because it is accessible. Tell them it may help them understand a topic initially, but it cannot stand as an academic citation in a research review.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each method with an example. For keywords, show how a topic can be searched using synonyms: women representation, gender portrayal, media stereotyping, political communication.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that reliability is not absolute. A newspaper can be excellent for dates and events. But for theory and research debates, journals and books are stronger.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examples come from the material. Explain that a researcher in political science, sociology or psychology should similarly prepare a list of journals in their own field.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 to keep records immediately, not later. Later, they may forget where a quote came from, spell a foreign author’s name incorrectly, or miss the year of publication.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ethical collection of material protects both the researcher and the institution. Permission matters especially for rare material, archives, theses and private collections.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Priest’s idea in simple form: after some point, the same key authors and studies keep appearing. That means the student has located the core conversation, though they must still judge relevance.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the lesson by saying that collection is only preparation. The real review begins when the researcher reads carefully, compares arguments and arranges the material into meaningful sections.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activity makes evaluation visible. Ask students to apply the criteria rather than simply saying whether the source is good or bad.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today’s lesson is practical. Students should learn how to decide which material is useful and which material should be left out. Use a simple example: if the topic is social media and youth voting, not every article on social media is relevant.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the checklist. Tell students that every source should pass these checks before becoming part of their review chapter.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the difference between quantity and quality. A student may collect 100 sources, but if only 20 are relevant and credible, the review must be built around those 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 not to begin only with Google. The library gives structured access to books, journals and indexes. It also helps them discover correct academic keywords.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metaphor of an academic gate. Not every source is allowed inside. The researcher is responsible for guarding the quality of the review.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peer review simply: other experts have checked the article before publication. It does not make the article perfect, but it increases reliability.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Authority is not about blindly accepting famous names. It means checking whether the author is qualified and whether the argument is supported by evidence.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that “latest” is not always “best.” Classical theories may be old but still essential. Current data is important when the topic itself is changing rapidly.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students to mark definitions. A literature review compares how different scholars define and measure the same concept.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5EF"/>
          </a:solidFill>
          <a:ln w="12700">
            <a:solidFill>
              <a:srgbClr val="F8F5E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263238"/>
          </a:solidFill>
          <a:ln w="12700">
            <a:solidFill>
              <a:srgbClr val="26323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005840"/>
            <a:ext cx="6720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Evaluation of Material</a:t>
            </a:r>
            <a:endParaRPr lang="en-US" sz="4300" dirty="0"/>
          </a:p>
          <a:p>
            <a:pPr indent="0" marL="0">
              <a:buNone/>
            </a:pPr>
            <a:r>
              <a:rPr lang="en-US" sz="43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for Review of Literature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713232" y="2606040"/>
            <a:ext cx="7040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61707D"/>
                </a:solidFill>
              </a:rPr>
              <a:t>How to select, collect, organise, and judge academic sources before writing the review chapter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275320" y="2057400"/>
            <a:ext cx="3291840" cy="2057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0" y="2395728"/>
            <a:ext cx="2468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395B64"/>
                </a:solidFill>
              </a:rPr>
              <a:t>SOURCE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395B64"/>
                </a:solidFill>
              </a:rPr>
              <a:t>QUALITY</a:t>
            </a:r>
            <a:endParaRPr lang="en-US" sz="2600" dirty="0"/>
          </a:p>
          <a:p>
            <a:pPr algn="ctr" indent="0" marL="0">
              <a:buNone/>
            </a:pPr>
            <a:r>
              <a:rPr lang="en-US" sz="2600" b="1" dirty="0">
                <a:solidFill>
                  <a:srgbClr val="395B64"/>
                </a:solidFill>
              </a:rPr>
              <a:t>CHECK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595360" y="36576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1707D"/>
                </a:solidFill>
              </a:rPr>
              <a:t>Credible • Current • Relevant • Ethical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13232" y="5989320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95D2B"/>
                </a:solidFill>
              </a:rPr>
              <a:t>For BA 7th Semester / MA 1st Semester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Stay focused: avoid superficial material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508760"/>
            <a:ext cx="10332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895D2B"/>
                </a:solidFill>
              </a:rPr>
              <a:t>Specific + In-depth = Meaningful review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868680" y="242316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2F2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480560" y="242316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BEA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092440" y="242316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EEF7EE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2697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A3B3B"/>
                </a:solidFill>
              </a:rPr>
              <a:t>Too broad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43000" y="3246120"/>
            <a:ext cx="274320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9A3B3B"/>
                </a:solidFill>
              </a:rPr>
              <a:t>“Everything on media and society”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709160" y="2697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E8B44E"/>
                </a:solidFill>
              </a:rPr>
              <a:t>Better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709160" y="3200400"/>
            <a:ext cx="2743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895D2B"/>
                </a:solidFill>
              </a:rPr>
              <a:t>“Social media and youth political participation”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321040" y="26974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Best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321040" y="3136392"/>
            <a:ext cx="2743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446A46"/>
                </a:solidFill>
              </a:rPr>
              <a:t>“Instagram campaign exposure and first-time voters in Assam”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5321808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1F2A35"/>
                </a:solidFill>
              </a:rPr>
              <a:t>The researcher must collect enough material to understand the field, but not so much that the review loses depth.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Academic caution: Wikipedia is not a research source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08760"/>
            <a:ext cx="5074920" cy="4160520"/>
          </a:xfrm>
          <a:prstGeom prst="roundRect">
            <a:avLst>
              <a:gd name="adj" fmla="val 2637"/>
            </a:avLst>
          </a:prstGeom>
          <a:solidFill>
            <a:srgbClr val="FFF2F2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09360" y="1508760"/>
            <a:ext cx="5074920" cy="4160520"/>
          </a:xfrm>
          <a:prstGeom prst="roundRect">
            <a:avLst>
              <a:gd name="adj" fmla="val 2637"/>
            </a:avLst>
          </a:prstGeom>
          <a:solidFill>
            <a:srgbClr val="EEF7EE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18288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9A3B3B"/>
                </a:solidFill>
              </a:rPr>
              <a:t>Do not cite Wikipedia as an academic source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1143000" y="2697480"/>
            <a:ext cx="425196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It can be edited by many users, may simplify debates and may not meet academic verification standards.</a:t>
            </a:r>
            <a:endParaRPr lang="en-US" sz="1640" dirty="0"/>
          </a:p>
        </p:txBody>
      </p:sp>
      <p:sp>
        <p:nvSpPr>
          <p:cNvPr id="9" name="Text 7"/>
          <p:cNvSpPr/>
          <p:nvPr/>
        </p:nvSpPr>
        <p:spPr>
          <a:xfrm>
            <a:off x="6629400" y="18288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446A46"/>
                </a:solidFill>
              </a:rPr>
              <a:t>How it may still help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6629400" y="2697480"/>
            <a:ext cx="425196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Use it only as a starting point to identify names, terms or references—then verify through books, journals and official sources.</a:t>
            </a:r>
            <a:endParaRPr lang="en-US" sz="1640" dirty="0"/>
          </a:p>
        </p:txBody>
      </p:sp>
      <p:sp>
        <p:nvSpPr>
          <p:cNvPr id="11" name="Text 9"/>
          <p:cNvSpPr/>
          <p:nvPr/>
        </p:nvSpPr>
        <p:spPr>
          <a:xfrm>
            <a:off x="1417320" y="5897880"/>
            <a:ext cx="9372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95D2B"/>
                </a:solidFill>
              </a:rPr>
              <a:t>Simple rule: read it for orientation; do not use it as evidence.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Collection strategy: how to locate material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08760"/>
            <a:ext cx="502920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76479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95B64"/>
                </a:solidFill>
              </a:rPr>
              <a:t>Keywords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43000" y="2240280"/>
            <a:ext cx="438912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Use library index terms and database keywords.</a:t>
            </a:r>
            <a:endParaRPr lang="en-US" sz="1640" dirty="0"/>
          </a:p>
        </p:txBody>
      </p:sp>
      <p:sp>
        <p:nvSpPr>
          <p:cNvPr id="8" name="Shape 6"/>
          <p:cNvSpPr/>
          <p:nvPr/>
        </p:nvSpPr>
        <p:spPr>
          <a:xfrm>
            <a:off x="6263640" y="1508760"/>
            <a:ext cx="502920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37960" y="176479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Citation chaining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6537960" y="2240280"/>
            <a:ext cx="438912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Check references in recent publications.</a:t>
            </a:r>
            <a:endParaRPr lang="en-US" sz="1640" dirty="0"/>
          </a:p>
        </p:txBody>
      </p:sp>
      <p:sp>
        <p:nvSpPr>
          <p:cNvPr id="11" name="Shape 9"/>
          <p:cNvSpPr/>
          <p:nvPr/>
        </p:nvSpPr>
        <p:spPr>
          <a:xfrm>
            <a:off x="868680" y="3703320"/>
            <a:ext cx="502920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395935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B44E"/>
                </a:solidFill>
              </a:rPr>
              <a:t>Search engines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143000" y="4434840"/>
            <a:ext cx="438912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Use carefully; verify credibility and relevance.</a:t>
            </a:r>
            <a:endParaRPr lang="en-US" sz="1640" dirty="0"/>
          </a:p>
        </p:txBody>
      </p:sp>
      <p:sp>
        <p:nvSpPr>
          <p:cNvPr id="14" name="Shape 12"/>
          <p:cNvSpPr/>
          <p:nvPr/>
        </p:nvSpPr>
        <p:spPr>
          <a:xfrm>
            <a:off x="6263640" y="3703320"/>
            <a:ext cx="5029200" cy="1600200"/>
          </a:xfrm>
          <a:prstGeom prst="roundRect">
            <a:avLst>
              <a:gd name="adj" fmla="val 685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37960" y="395935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3B3B"/>
                </a:solidFill>
              </a:rPr>
              <a:t>Newspapers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6537960" y="4434840"/>
            <a:ext cx="4389120" cy="43891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1F2A35"/>
                </a:solidFill>
              </a:rPr>
              <a:t>Useful for recent data, events and statistics.</a:t>
            </a:r>
            <a:endParaRPr lang="en-US" sz="16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Hierarchy of source reliability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703320" y="1417320"/>
            <a:ext cx="4754880" cy="960120"/>
          </a:xfrm>
          <a:prstGeom prst="trapezoid">
            <a:avLst/>
          </a:prstGeom>
          <a:solidFill>
            <a:srgbClr val="446A46"/>
          </a:solidFill>
          <a:ln w="12700">
            <a:solidFill>
              <a:srgbClr val="446A4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46120" y="2542032"/>
            <a:ext cx="5669280" cy="960120"/>
          </a:xfrm>
          <a:prstGeom prst="trapezoid">
            <a:avLst/>
          </a:prstGeom>
          <a:solidFill>
            <a:srgbClr val="395B64"/>
          </a:solidFill>
          <a:ln w="12700">
            <a:solidFill>
              <a:srgbClr val="395B6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88920" y="3666744"/>
            <a:ext cx="6583680" cy="960120"/>
          </a:xfrm>
          <a:prstGeom prst="trapezoid">
            <a:avLst/>
          </a:prstGeom>
          <a:solidFill>
            <a:srgbClr val="E8B44E"/>
          </a:solidFill>
          <a:ln w="12700">
            <a:solidFill>
              <a:srgbClr val="E8B44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331720" y="4791456"/>
            <a:ext cx="7498080" cy="960120"/>
          </a:xfrm>
          <a:prstGeom prst="trapezoid">
            <a:avLst/>
          </a:prstGeom>
          <a:solidFill>
            <a:srgbClr val="9A3B3B"/>
          </a:solidFill>
          <a:ln w="12700">
            <a:solidFill>
              <a:srgbClr val="9A3B3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31920" y="1755648"/>
            <a:ext cx="4297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Peer-reviewed journal articles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520440" y="2880360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Books and monographs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999232" y="4005072"/>
            <a:ext cx="6172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</a:rPr>
              <a:t>Official reports, credible datasets, newspapers for current facts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2606040" y="5138928"/>
            <a:ext cx="6995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Unverified web pages, blogs, anonymous summaries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417320" y="6035040"/>
            <a:ext cx="9372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dirty="0">
                <a:solidFill>
                  <a:srgbClr val="61707D"/>
                </a:solidFill>
              </a:rPr>
              <a:t>Use the lower levels carefully and never let them dominate an academic review.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Examples of journal sources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417320"/>
            <a:ext cx="10972800" cy="466344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178308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8FB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61288" y="192938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Journal of Creative Communications</a:t>
            </a:r>
            <a:endParaRPr lang="en-US" sz="1270" dirty="0"/>
          </a:p>
        </p:txBody>
      </p:sp>
      <p:sp>
        <p:nvSpPr>
          <p:cNvPr id="8" name="Shape 6"/>
          <p:cNvSpPr/>
          <p:nvPr/>
        </p:nvSpPr>
        <p:spPr>
          <a:xfrm>
            <a:off x="4526280" y="178308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BF5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36008" y="192938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Vidura</a:t>
            </a:r>
            <a:endParaRPr lang="en-US" sz="1270" dirty="0"/>
          </a:p>
        </p:txBody>
      </p:sp>
      <p:sp>
        <p:nvSpPr>
          <p:cNvPr id="10" name="Shape 8"/>
          <p:cNvSpPr/>
          <p:nvPr/>
        </p:nvSpPr>
        <p:spPr>
          <a:xfrm>
            <a:off x="8001000" y="178308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9E8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10728" y="192938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Communicator / Sanchar Madhyam</a:t>
            </a:r>
            <a:endParaRPr lang="en-US" sz="1270" dirty="0"/>
          </a:p>
        </p:txBody>
      </p:sp>
      <p:sp>
        <p:nvSpPr>
          <p:cNvPr id="12" name="Shape 10"/>
          <p:cNvSpPr/>
          <p:nvPr/>
        </p:nvSpPr>
        <p:spPr>
          <a:xfrm>
            <a:off x="1051560" y="278892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8FB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61288" y="293522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Media Asia</a:t>
            </a:r>
            <a:endParaRPr lang="en-US" sz="1270" dirty="0"/>
          </a:p>
        </p:txBody>
      </p:sp>
      <p:sp>
        <p:nvSpPr>
          <p:cNvPr id="14" name="Shape 12"/>
          <p:cNvSpPr/>
          <p:nvPr/>
        </p:nvSpPr>
        <p:spPr>
          <a:xfrm>
            <a:off x="4526280" y="278892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BF5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36008" y="293522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Asian Journal of Communication</a:t>
            </a:r>
            <a:endParaRPr lang="en-US" sz="1270" dirty="0"/>
          </a:p>
        </p:txBody>
      </p:sp>
      <p:sp>
        <p:nvSpPr>
          <p:cNvPr id="16" name="Shape 14"/>
          <p:cNvSpPr/>
          <p:nvPr/>
        </p:nvSpPr>
        <p:spPr>
          <a:xfrm>
            <a:off x="8001000" y="278892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9E8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10728" y="293522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Communication, Culture &amp; Critique</a:t>
            </a:r>
            <a:endParaRPr lang="en-US" sz="1270" dirty="0"/>
          </a:p>
        </p:txBody>
      </p:sp>
      <p:sp>
        <p:nvSpPr>
          <p:cNvPr id="18" name="Shape 16"/>
          <p:cNvSpPr/>
          <p:nvPr/>
        </p:nvSpPr>
        <p:spPr>
          <a:xfrm>
            <a:off x="1051560" y="379476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8FB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61288" y="394106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Communication Research Trends</a:t>
            </a:r>
            <a:endParaRPr lang="en-US" sz="1270" dirty="0"/>
          </a:p>
        </p:txBody>
      </p:sp>
      <p:sp>
        <p:nvSpPr>
          <p:cNvPr id="20" name="Shape 18"/>
          <p:cNvSpPr/>
          <p:nvPr/>
        </p:nvSpPr>
        <p:spPr>
          <a:xfrm>
            <a:off x="4526280" y="379476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4FBF5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36008" y="394106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Journalism &amp; Mass Communication Quarterly</a:t>
            </a:r>
            <a:endParaRPr lang="en-US" sz="1270" dirty="0"/>
          </a:p>
        </p:txBody>
      </p:sp>
      <p:sp>
        <p:nvSpPr>
          <p:cNvPr id="22" name="Shape 20"/>
          <p:cNvSpPr/>
          <p:nvPr/>
        </p:nvSpPr>
        <p:spPr>
          <a:xfrm>
            <a:off x="8001000" y="3794760"/>
            <a:ext cx="3017520" cy="640080"/>
          </a:xfrm>
          <a:prstGeom prst="roundRect">
            <a:avLst>
              <a:gd name="adj" fmla="val 11429"/>
            </a:avLst>
          </a:prstGeom>
          <a:solidFill>
            <a:srgbClr val="FFF9E8"/>
          </a:solidFill>
          <a:ln w="12700">
            <a:solidFill>
              <a:srgbClr val="E6D7B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10728" y="3941064"/>
            <a:ext cx="27980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1F2A35"/>
                </a:solidFill>
              </a:rPr>
              <a:t>Media, Culture &amp; Society</a:t>
            </a:r>
            <a:endParaRPr lang="en-US" sz="1270" dirty="0"/>
          </a:p>
        </p:txBody>
      </p:sp>
      <p:sp>
        <p:nvSpPr>
          <p:cNvPr id="24" name="Text 22"/>
          <p:cNvSpPr/>
          <p:nvPr/>
        </p:nvSpPr>
        <p:spPr>
          <a:xfrm>
            <a:off x="960120" y="5257800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95D2B"/>
                </a:solidFill>
              </a:rPr>
              <a:t>Teaching point: journal lists are starting points. Always check relevance to your exact topic and confirm whether the article is peer-reviewed.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Record keeping: do it while collecting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08760"/>
            <a:ext cx="3383280" cy="370332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434840" y="1508760"/>
            <a:ext cx="3383280" cy="370332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46720" y="1508760"/>
            <a:ext cx="3383280" cy="370332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18288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95B64"/>
                </a:solidFill>
              </a:rPr>
              <a:t>Digital folders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43000" y="2514600"/>
            <a:ext cx="2743200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A35"/>
                </a:solidFill>
              </a:rPr>
              <a:t>Create folders by theme, theory, method or chapter section.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09160" y="18288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Retrieval dates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754880" y="2514600"/>
            <a:ext cx="2743200" cy="7498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A35"/>
                </a:solidFill>
              </a:rPr>
              <a:t>For online material, note the date accessed for citation and verification.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321040" y="18288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E8B44E"/>
                </a:solidFill>
              </a:rPr>
              <a:t>Bibliography file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366760" y="2514600"/>
            <a:ext cx="2743200" cy="9144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1F2A35"/>
                </a:solidFill>
              </a:rPr>
              <a:t>Record author, year, title, journal/book, publisher, volume, issue, pages and URL/DOI.</a:t>
            </a:r>
            <a:endParaRPr lang="en-US" sz="1520" dirty="0"/>
          </a:p>
        </p:txBody>
      </p:sp>
      <p:sp>
        <p:nvSpPr>
          <p:cNvPr id="14" name="Text 12"/>
          <p:cNvSpPr/>
          <p:nvPr/>
        </p:nvSpPr>
        <p:spPr>
          <a:xfrm>
            <a:off x="1280160" y="5833872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A3B3B"/>
                </a:solidFill>
              </a:rPr>
              <a:t>Why? Missing details at writing stage can cost time and weaken citations.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Ethics in material collection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63040"/>
            <a:ext cx="521208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463040"/>
            <a:ext cx="521208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810512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446A46"/>
                </a:solidFill>
              </a:rPr>
              <a:t>Permitted practices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1143000" y="2377440"/>
            <a:ext cx="4343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1F2A35"/>
                </a:solidFill>
              </a:rPr>
              <a:t>• Photocopy pages when allowed</a:t>
            </a:r>
            <a:endParaRPr lang="en-US" sz="1580" dirty="0"/>
          </a:p>
        </p:txBody>
      </p:sp>
      <p:sp>
        <p:nvSpPr>
          <p:cNvPr id="9" name="Text 7"/>
          <p:cNvSpPr/>
          <p:nvPr/>
        </p:nvSpPr>
        <p:spPr>
          <a:xfrm>
            <a:off x="1143000" y="2807208"/>
            <a:ext cx="4343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1F2A35"/>
                </a:solidFill>
              </a:rPr>
              <a:t>• Take notes carefully in exclusive libraries</a:t>
            </a:r>
            <a:endParaRPr lang="en-US" sz="1580" dirty="0"/>
          </a:p>
        </p:txBody>
      </p:sp>
      <p:sp>
        <p:nvSpPr>
          <p:cNvPr id="10" name="Text 8"/>
          <p:cNvSpPr/>
          <p:nvPr/>
        </p:nvSpPr>
        <p:spPr>
          <a:xfrm>
            <a:off x="1143000" y="3236976"/>
            <a:ext cx="4343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1F2A35"/>
                </a:solidFill>
              </a:rPr>
              <a:t>• Use smartphone photos only with permission</a:t>
            </a:r>
            <a:endParaRPr lang="en-US" sz="1580" dirty="0"/>
          </a:p>
        </p:txBody>
      </p:sp>
      <p:sp>
        <p:nvSpPr>
          <p:cNvPr id="11" name="Text 9"/>
          <p:cNvSpPr/>
          <p:nvPr/>
        </p:nvSpPr>
        <p:spPr>
          <a:xfrm>
            <a:off x="1143000" y="3666744"/>
            <a:ext cx="43434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1F2A35"/>
                </a:solidFill>
              </a:rPr>
              <a:t>• Organise PDFs with clear captions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6583680" y="1810512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9A3B3B"/>
                </a:solidFill>
              </a:rPr>
              <a:t>Ethical caution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6629400" y="2395728"/>
            <a:ext cx="4297680" cy="6583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Some libraries, organisations or individuals may not allow photography or reproduction of material.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629400" y="3246120"/>
            <a:ext cx="429768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61707D"/>
                </a:solidFill>
              </a:rPr>
              <a:t>Always seek prior permission where rules are unclear.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417320" y="5788152"/>
            <a:ext cx="9326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95D2B"/>
                </a:solidFill>
              </a:rPr>
              <a:t>Ethics is part of research quality, not an optional courtesy.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many studies are enough?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17320"/>
            <a:ext cx="1069848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737360"/>
            <a:ext cx="10104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1F2A35"/>
                </a:solidFill>
              </a:rPr>
              <a:t>There is no fixed number. Sufficiency depends on topic, availability of material and level of study.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868680" y="2971800"/>
            <a:ext cx="3246120" cy="2011680"/>
          </a:xfrm>
          <a:prstGeom prst="roundRect">
            <a:avLst>
              <a:gd name="adj" fmla="val 5455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324612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95B64"/>
                </a:solidFill>
              </a:rPr>
              <a:t>Master’s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3794760"/>
            <a:ext cx="2606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40" dirty="0">
                <a:solidFill>
                  <a:srgbClr val="1F2A35"/>
                </a:solidFill>
              </a:rPr>
              <a:t>Focused set of core sources; enough to show understanding of the topic.</a:t>
            </a:r>
            <a:endParaRPr lang="en-US" sz="1540" dirty="0"/>
          </a:p>
        </p:txBody>
      </p:sp>
      <p:sp>
        <p:nvSpPr>
          <p:cNvPr id="10" name="Shape 8"/>
          <p:cNvSpPr/>
          <p:nvPr/>
        </p:nvSpPr>
        <p:spPr>
          <a:xfrm>
            <a:off x="4617720" y="2971800"/>
            <a:ext cx="3246120" cy="2011680"/>
          </a:xfrm>
          <a:prstGeom prst="roundRect">
            <a:avLst>
              <a:gd name="adj" fmla="val 5455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324612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MPhil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937760" y="3794760"/>
            <a:ext cx="2606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40" dirty="0">
                <a:solidFill>
                  <a:srgbClr val="1F2A35"/>
                </a:solidFill>
              </a:rPr>
              <a:t>More analytical coverage; stronger attention to methods and research gaps.</a:t>
            </a:r>
            <a:endParaRPr lang="en-US" sz="1540" dirty="0"/>
          </a:p>
        </p:txBody>
      </p:sp>
      <p:sp>
        <p:nvSpPr>
          <p:cNvPr id="13" name="Shape 11"/>
          <p:cNvSpPr/>
          <p:nvPr/>
        </p:nvSpPr>
        <p:spPr>
          <a:xfrm>
            <a:off x="8366760" y="2971800"/>
            <a:ext cx="3246120" cy="2011680"/>
          </a:xfrm>
          <a:prstGeom prst="roundRect">
            <a:avLst>
              <a:gd name="adj" fmla="val 5455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95360" y="3246120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A3B3B"/>
                </a:solidFill>
              </a:rPr>
              <a:t>PhD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686800" y="3794760"/>
            <a:ext cx="2606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40" dirty="0">
                <a:solidFill>
                  <a:srgbClr val="1F2A35"/>
                </a:solidFill>
              </a:rPr>
              <a:t>Comprehensive mapping of major debates, theories, methods and gaps.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88720" y="5650992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895D2B"/>
                </a:solidFill>
              </a:rPr>
              <a:t>Practical signal: when key academic sources keep referring to one another, you are reaching the core literature.</a:t>
            </a:r>
            <a:endParaRPr lang="en-US" sz="1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After collection: read, re-read, classify, arrange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645920"/>
            <a:ext cx="2194560" cy="822960"/>
          </a:xfrm>
          <a:prstGeom prst="rect">
            <a:avLst/>
          </a:prstGeom>
          <a:solidFill>
            <a:srgbClr val="395B64"/>
          </a:solidFill>
          <a:ln w="12700">
            <a:solidFill>
              <a:srgbClr val="395B6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063240" y="2057400"/>
            <a:ext cx="438912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3611880" y="1645920"/>
            <a:ext cx="2194560" cy="822960"/>
          </a:xfrm>
          <a:prstGeom prst="rect">
            <a:avLst/>
          </a:prstGeom>
          <a:solidFill>
            <a:srgbClr val="446A46"/>
          </a:solidFill>
          <a:ln w="12700">
            <a:solidFill>
              <a:srgbClr val="446A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852160" y="2057400"/>
            <a:ext cx="438912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6400800" y="1645920"/>
            <a:ext cx="2194560" cy="822960"/>
          </a:xfrm>
          <a:prstGeom prst="rect">
            <a:avLst/>
          </a:prstGeom>
          <a:solidFill>
            <a:srgbClr val="E8B44E"/>
          </a:solidFill>
          <a:ln w="12700">
            <a:solidFill>
              <a:srgbClr val="E8B44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641080" y="2057400"/>
            <a:ext cx="438912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9189720" y="1645920"/>
            <a:ext cx="2194560" cy="822960"/>
          </a:xfrm>
          <a:prstGeom prst="rect">
            <a:avLst/>
          </a:prstGeom>
          <a:solidFill>
            <a:srgbClr val="9A3B3B"/>
          </a:solidFill>
          <a:ln w="12700">
            <a:solidFill>
              <a:srgbClr val="9A3B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193852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Read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611880" y="193852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Re-read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00800" y="193852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Classify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89720" y="1938528"/>
            <a:ext cx="2194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Arrange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51560" y="3108960"/>
            <a:ext cx="10012680" cy="18288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417320" y="3401568"/>
            <a:ext cx="918972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Classification can be by theme, concept, theory, methodology, time period, region, or major findings.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17320" y="4069080"/>
            <a:ext cx="918972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60" dirty="0">
                <a:solidFill>
                  <a:srgbClr val="61707D"/>
                </a:solidFill>
              </a:rPr>
              <a:t>Example: A review on “community radio” may be arranged under access, participation, development communication, gender, regulation and case studies.</a:t>
            </a:r>
            <a:endParaRPr lang="en-US" sz="16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classroom activity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508760"/>
            <a:ext cx="10561320" cy="452628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34440" y="178308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395B64"/>
                </a:solidFill>
              </a:rPr>
              <a:t>Evaluate this source in 5 minutes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1554480" y="2514600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1F2A35"/>
                </a:solidFill>
              </a:rPr>
              <a:t>Suppose you find an online article titled: “Social Media Has Destroyed Democracy.”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280160" y="3310128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1. Who wrote it?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6172200" y="3310128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2. Where was it published?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280160" y="3895344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3. Is it peer-reviewed?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6172200" y="3895344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4. What evidence is used?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280160" y="4480560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5. Is it relevant to my research question?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172200" y="4480560"/>
            <a:ext cx="43891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F2A35"/>
                </a:solidFill>
              </a:rPr>
              <a:t>6. Can I find a stronger academic source?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417320" y="5394960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95D2B"/>
                </a:solidFill>
              </a:rPr>
              <a:t>Answer expected: Do not reject or accept immediately. Evaluate first.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objectives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435608"/>
            <a:ext cx="640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E8B44E"/>
                </a:solidFill>
              </a:rPr>
              <a:t>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417320" y="1508760"/>
            <a:ext cx="99669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Understand why evaluation begins before reading deeply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85800" y="2240280"/>
            <a:ext cx="640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395B64"/>
                </a:solidFill>
              </a:rPr>
              <a:t>2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417320" y="2313432"/>
            <a:ext cx="99669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Apply selection criteria: credibility, authority, currency, accuracy, concepts, evidence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85800" y="3044952"/>
            <a:ext cx="640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446A46"/>
                </a:solidFill>
              </a:rPr>
              <a:t>3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1417320" y="3118104"/>
            <a:ext cx="99669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Collect material systematically through libraries, citations, databases, and records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5800" y="3849624"/>
            <a:ext cx="640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9A3B3B"/>
                </a:solidFill>
              </a:rPr>
              <a:t>4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1417320" y="3922776"/>
            <a:ext cx="99669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Avoid common mistakes: superficial sources, over-collection, weak citations, unethical copying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85800" y="4654296"/>
            <a:ext cx="640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7B6EAE"/>
                </a:solidFill>
              </a:rPr>
              <a:t>5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1417320" y="4727448"/>
            <a:ext cx="99669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Organise collected material for writing the review chapter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checklist for evaluating material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5544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78992" y="17007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81328" y="17282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Credible source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6217920" y="15544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82512" y="17007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784848" y="17282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Qualified author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914400" y="24688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26151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481328" y="26426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Current and accurate content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6217920" y="24688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82512" y="26151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784848" y="26426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Clear concepts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914400" y="33832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78992" y="35295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481328" y="35570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Strong evidence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6217920" y="33832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382512" y="35295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784848" y="35570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Direct relevance to topic</a:t>
            </a:r>
            <a:endParaRPr lang="en-US" sz="1650" dirty="0"/>
          </a:p>
        </p:txBody>
      </p:sp>
      <p:sp>
        <p:nvSpPr>
          <p:cNvPr id="23" name="Shape 21"/>
          <p:cNvSpPr/>
          <p:nvPr/>
        </p:nvSpPr>
        <p:spPr>
          <a:xfrm>
            <a:off x="914400" y="42976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78992" y="44439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481328" y="44714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Reliable bibliographic details</a:t>
            </a:r>
            <a:endParaRPr lang="en-US" sz="1650" dirty="0"/>
          </a:p>
        </p:txBody>
      </p:sp>
      <p:sp>
        <p:nvSpPr>
          <p:cNvPr id="26" name="Shape 24"/>
          <p:cNvSpPr/>
          <p:nvPr/>
        </p:nvSpPr>
        <p:spPr>
          <a:xfrm>
            <a:off x="6217920" y="4297680"/>
            <a:ext cx="4663440" cy="621792"/>
          </a:xfrm>
          <a:prstGeom prst="roundRect">
            <a:avLst>
              <a:gd name="adj" fmla="val 10294"/>
            </a:avLst>
          </a:prstGeom>
          <a:solidFill>
            <a:srgbClr val="FFFFFF"/>
          </a:solidFill>
          <a:ln w="12700">
            <a:solidFill>
              <a:srgbClr val="E3D5B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82512" y="4443984"/>
            <a:ext cx="32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46A46"/>
                </a:solidFill>
              </a:rPr>
              <a:t>✓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6784848" y="4471416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1F2A35"/>
                </a:solidFill>
              </a:rPr>
              <a:t>Ethical collection</a:t>
            </a:r>
            <a:endParaRPr lang="en-US" sz="1650" dirty="0"/>
          </a:p>
        </p:txBody>
      </p:sp>
      <p:sp>
        <p:nvSpPr>
          <p:cNvPr id="29" name="Text 27"/>
          <p:cNvSpPr/>
          <p:nvPr/>
        </p:nvSpPr>
        <p:spPr>
          <a:xfrm>
            <a:off x="1005840" y="5532120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95D2B"/>
                </a:solidFill>
              </a:rPr>
              <a:t>A strong literature review is built before writing begins—through careful selection, disciplined collection and accurate record keeping.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evaluation matters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417320"/>
            <a:ext cx="3337560" cy="3611880"/>
          </a:xfrm>
          <a:prstGeom prst="roundRect">
            <a:avLst>
              <a:gd name="adj" fmla="val 3288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434840" y="1417320"/>
            <a:ext cx="3337560" cy="3611880"/>
          </a:xfrm>
          <a:prstGeom prst="roundRect">
            <a:avLst>
              <a:gd name="adj" fmla="val 3288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092440" y="1417320"/>
            <a:ext cx="3337560" cy="3611880"/>
          </a:xfrm>
          <a:prstGeom prst="roundRect">
            <a:avLst>
              <a:gd name="adj" fmla="val 3288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1691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3B3B"/>
                </a:solidFill>
              </a:rPr>
              <a:t>Without evaluation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60120" y="2267712"/>
            <a:ext cx="288036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A35"/>
                </a:solidFill>
              </a:rPr>
              <a:t>The review becomes a pile of information, facts and quotations without direction.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0120" y="3310128"/>
            <a:ext cx="288036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61707D"/>
                </a:solidFill>
              </a:rPr>
              <a:t>Example: 25 random web pages on “media” but no focus on political communication.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617720" y="1691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With evaluation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17720" y="2267712"/>
            <a:ext cx="288036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A35"/>
                </a:solidFill>
              </a:rPr>
              <a:t>The review becomes a focused academic map of reliable scholarship.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17720" y="3310128"/>
            <a:ext cx="2880360" cy="8412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61707D"/>
                </a:solidFill>
              </a:rPr>
              <a:t>Example: peer-reviewed studies on social media use, campaign exposure and youth turnout.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8275320" y="1691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95B64"/>
                </a:solidFill>
              </a:rPr>
              <a:t>Core idea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275320" y="2267712"/>
            <a:ext cx="288036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A35"/>
                </a:solidFill>
              </a:rPr>
              <a:t>Selection is not only about finding material. It is about deciding what has academic value.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275320" y="3310128"/>
            <a:ext cx="28803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61707D"/>
                </a:solidFill>
              </a:rPr>
              <a:t>Good reviews are selective, analytical and topic-bound.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library: first point of entry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874520"/>
            <a:ext cx="2148840" cy="914400"/>
          </a:xfrm>
          <a:prstGeom prst="roundRect">
            <a:avLst>
              <a:gd name="adj" fmla="val 8000"/>
            </a:avLst>
          </a:prstGeom>
          <a:solidFill>
            <a:srgbClr val="395B64"/>
          </a:solidFill>
          <a:ln w="12700">
            <a:solidFill>
              <a:srgbClr val="395B6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154680" y="2331720"/>
            <a:ext cx="411480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3703320" y="1874520"/>
            <a:ext cx="2148840" cy="914400"/>
          </a:xfrm>
          <a:prstGeom prst="roundRect">
            <a:avLst>
              <a:gd name="adj" fmla="val 8000"/>
            </a:avLst>
          </a:prstGeom>
          <a:solidFill>
            <a:srgbClr val="446A46"/>
          </a:solidFill>
          <a:ln w="12700">
            <a:solidFill>
              <a:srgbClr val="446A4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89320" y="2331720"/>
            <a:ext cx="411480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6537960" y="1874520"/>
            <a:ext cx="2148840" cy="914400"/>
          </a:xfrm>
          <a:prstGeom prst="roundRect">
            <a:avLst>
              <a:gd name="adj" fmla="val 8000"/>
            </a:avLst>
          </a:prstGeom>
          <a:solidFill>
            <a:srgbClr val="E8B44E"/>
          </a:solidFill>
          <a:ln w="12700">
            <a:solidFill>
              <a:srgbClr val="E8B44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823960" y="2331720"/>
            <a:ext cx="411480" cy="0"/>
          </a:xfrm>
          <a:prstGeom prst="line">
            <a:avLst/>
          </a:prstGeom>
          <a:noFill/>
          <a:ln w="25400">
            <a:solidFill>
              <a:srgbClr val="D6C7A7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9372600" y="1874520"/>
            <a:ext cx="2148840" cy="914400"/>
          </a:xfrm>
          <a:prstGeom prst="roundRect">
            <a:avLst>
              <a:gd name="adj" fmla="val 8000"/>
            </a:avLst>
          </a:prstGeom>
          <a:solidFill>
            <a:srgbClr val="9A3B3B"/>
          </a:solidFill>
          <a:ln w="12700">
            <a:solidFill>
              <a:srgbClr val="9A3B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52728" y="214884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Browse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050792" y="2148840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Identify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858000" y="21488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Compare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829800" y="2148840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Select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914400" y="3246120"/>
            <a:ext cx="10241280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234440" y="3520440"/>
            <a:ext cx="960120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The library helps the researcher gain initial familiarity with the field: major books, journals, authors, debates, theories and keywords.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234440" y="4187952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61707D"/>
                </a:solidFill>
              </a:rPr>
              <a:t>Classroom example: A student researching “news framing of climate change” begins by checking library catalogues under framing theory, environmental communication, climate journalism and public opinion.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Selection begins with gate-keeping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600200"/>
            <a:ext cx="2423160" cy="306324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80160" y="1874520"/>
            <a:ext cx="1600200" cy="347472"/>
          </a:xfrm>
          <a:prstGeom prst="roundRect">
            <a:avLst>
              <a:gd name="adj" fmla="val 21053"/>
            </a:avLst>
          </a:prstGeom>
          <a:solidFill>
            <a:srgbClr val="395B64"/>
          </a:solidFill>
          <a:ln w="12700">
            <a:solidFill>
              <a:srgbClr val="395B64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89888" y="1947672"/>
            <a:ext cx="1380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Gate 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097280" y="2514600"/>
            <a:ext cx="19659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F2A35"/>
                </a:solidFill>
              </a:rPr>
              <a:t>Is the source academic?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3657600" y="1600200"/>
            <a:ext cx="2423160" cy="306324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069080" y="1874520"/>
            <a:ext cx="1600200" cy="347472"/>
          </a:xfrm>
          <a:prstGeom prst="roundRect">
            <a:avLst>
              <a:gd name="adj" fmla="val 21053"/>
            </a:avLst>
          </a:prstGeom>
          <a:solidFill>
            <a:srgbClr val="446A46"/>
          </a:solidFill>
          <a:ln w="12700">
            <a:solidFill>
              <a:srgbClr val="446A46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78808" y="1947672"/>
            <a:ext cx="1380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Gate 2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886200" y="2514600"/>
            <a:ext cx="19659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F2A35"/>
                </a:solidFill>
              </a:rPr>
              <a:t>Is the author competent?</a:t>
            </a:r>
            <a:endParaRPr lang="en-US" sz="2100" dirty="0"/>
          </a:p>
        </p:txBody>
      </p:sp>
      <p:sp>
        <p:nvSpPr>
          <p:cNvPr id="13" name="Shape 11"/>
          <p:cNvSpPr/>
          <p:nvPr/>
        </p:nvSpPr>
        <p:spPr>
          <a:xfrm>
            <a:off x="6446520" y="1600200"/>
            <a:ext cx="2423160" cy="306324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0" y="1874520"/>
            <a:ext cx="1600200" cy="347472"/>
          </a:xfrm>
          <a:prstGeom prst="roundRect">
            <a:avLst>
              <a:gd name="adj" fmla="val 21053"/>
            </a:avLst>
          </a:prstGeom>
          <a:solidFill>
            <a:srgbClr val="E8B44E"/>
          </a:solidFill>
          <a:ln w="12700">
            <a:solidFill>
              <a:srgbClr val="E8B44E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967728" y="1947672"/>
            <a:ext cx="1380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Gate 3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675120" y="2514600"/>
            <a:ext cx="19659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F2A35"/>
                </a:solidFill>
              </a:rPr>
              <a:t>Is the content current and accurate?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9235440" y="1600200"/>
            <a:ext cx="2423160" cy="306324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46920" y="1874520"/>
            <a:ext cx="1600200" cy="347472"/>
          </a:xfrm>
          <a:prstGeom prst="roundRect">
            <a:avLst>
              <a:gd name="adj" fmla="val 21053"/>
            </a:avLst>
          </a:prstGeom>
          <a:solidFill>
            <a:srgbClr val="9A3B3B"/>
          </a:solidFill>
          <a:ln w="12700">
            <a:solidFill>
              <a:srgbClr val="9A3B3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756648" y="1947672"/>
            <a:ext cx="13807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Gate 4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9464040" y="2514600"/>
            <a:ext cx="19659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F2A35"/>
                </a:solidFill>
              </a:rPr>
              <a:t>Is it relevant to my research question?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1005840" y="50749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895D2B"/>
                </a:solidFill>
              </a:rPr>
              <a:t>Gate-keeping means filtering sources before allowing them into the review.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1: credibility of the source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50876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46520" y="1508760"/>
            <a:ext cx="4983480" cy="402336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181051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95B64"/>
                </a:solidFill>
              </a:rPr>
              <a:t>Ask these questions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97280" y="2395728"/>
            <a:ext cx="4526280" cy="301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• Is it peer-reviewed?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097280" y="2962656"/>
            <a:ext cx="4526280" cy="301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• Is the journal regular and recognised?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097280" y="3529584"/>
            <a:ext cx="4526280" cy="301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• Is the publisher credible?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1097280" y="4096512"/>
            <a:ext cx="4526280" cy="301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• Does the source use academic references?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766560" y="181051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46A46"/>
                </a:solidFill>
              </a:rPr>
              <a:t>Example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66560" y="2395728"/>
            <a:ext cx="402336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F2A35"/>
                </a:solidFill>
              </a:rPr>
              <a:t>For a review on “media trials”, a peer-reviewed journal article is stronger than an unsigned blog post.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766560" y="3429000"/>
            <a:ext cx="402336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61707D"/>
                </a:solidFill>
              </a:rPr>
              <a:t>A newspaper report may give a recent example, but it should not replace academic analysis.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2: authority of the writer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17320"/>
            <a:ext cx="10652760" cy="13716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78308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F2A35"/>
                </a:solidFill>
              </a:rPr>
              <a:t>Authority means the author’s expertise, institutional background, publication record and command over the subject.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822960" y="3154680"/>
            <a:ext cx="4937760" cy="2148840"/>
          </a:xfrm>
          <a:prstGeom prst="roundRect">
            <a:avLst>
              <a:gd name="adj" fmla="val 5106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37960" y="3154680"/>
            <a:ext cx="4937760" cy="2148840"/>
          </a:xfrm>
          <a:prstGeom prst="roundRect">
            <a:avLst>
              <a:gd name="adj" fmla="val 5106"/>
            </a:avLst>
          </a:prstGeom>
          <a:solidFill>
            <a:srgbClr val="FFFDF8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97280" y="34290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95B64"/>
                </a:solidFill>
              </a:rPr>
              <a:t>Useful indicators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143000" y="3886200"/>
            <a:ext cx="411480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1F2A35"/>
                </a:solidFill>
              </a:rPr>
              <a:t>• University or research affiliation</a:t>
            </a:r>
            <a:endParaRPr lang="en-US" sz="1480" dirty="0"/>
          </a:p>
        </p:txBody>
      </p:sp>
      <p:sp>
        <p:nvSpPr>
          <p:cNvPr id="11" name="Text 9"/>
          <p:cNvSpPr/>
          <p:nvPr/>
        </p:nvSpPr>
        <p:spPr>
          <a:xfrm>
            <a:off x="1143000" y="4206240"/>
            <a:ext cx="411480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1F2A35"/>
                </a:solidFill>
              </a:rPr>
              <a:t>• Previous publications in the field</a:t>
            </a:r>
            <a:endParaRPr lang="en-US" sz="1480" dirty="0"/>
          </a:p>
        </p:txBody>
      </p:sp>
      <p:sp>
        <p:nvSpPr>
          <p:cNvPr id="12" name="Text 10"/>
          <p:cNvSpPr/>
          <p:nvPr/>
        </p:nvSpPr>
        <p:spPr>
          <a:xfrm>
            <a:off x="1143000" y="4526280"/>
            <a:ext cx="411480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1F2A35"/>
                </a:solidFill>
              </a:rPr>
              <a:t>• Citations by other scholars</a:t>
            </a:r>
            <a:endParaRPr lang="en-US" sz="1480" dirty="0"/>
          </a:p>
        </p:txBody>
      </p:sp>
      <p:sp>
        <p:nvSpPr>
          <p:cNvPr id="13" name="Text 11"/>
          <p:cNvSpPr/>
          <p:nvPr/>
        </p:nvSpPr>
        <p:spPr>
          <a:xfrm>
            <a:off x="1143000" y="4846320"/>
            <a:ext cx="411480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480" dirty="0">
                <a:solidFill>
                  <a:srgbClr val="1F2A35"/>
                </a:solidFill>
              </a:rPr>
              <a:t>• Clear methodology and references</a:t>
            </a:r>
            <a:endParaRPr lang="en-US" sz="1480" dirty="0"/>
          </a:p>
        </p:txBody>
      </p:sp>
      <p:sp>
        <p:nvSpPr>
          <p:cNvPr id="14" name="Text 12"/>
          <p:cNvSpPr/>
          <p:nvPr/>
        </p:nvSpPr>
        <p:spPr>
          <a:xfrm>
            <a:off x="6812280" y="342900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46A46"/>
                </a:solidFill>
              </a:rPr>
              <a:t>Example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6812280" y="3867912"/>
            <a:ext cx="420624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1F2A35"/>
                </a:solidFill>
              </a:rPr>
              <a:t>In a review on public sphere theory, work by Habermas or established communication scholars carries more authority than an anonymous summary website.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3: currency and accuracy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63040"/>
            <a:ext cx="507492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309360" y="1463040"/>
            <a:ext cx="5074920" cy="4069080"/>
          </a:xfrm>
          <a:prstGeom prst="roundRect">
            <a:avLst>
              <a:gd name="adj" fmla="val 2697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178308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B44E"/>
                </a:solidFill>
              </a:rPr>
              <a:t>Currency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143000" y="2331720"/>
            <a:ext cx="411480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Currency means how recent and updated the material is.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143000" y="3063240"/>
            <a:ext cx="4297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61707D"/>
                </a:solidFill>
              </a:rPr>
              <a:t>Example: For digital election campaigns, a 2024 article may be more useful than a 2005 article because platforms and practices change quickly.</a:t>
            </a:r>
            <a:endParaRPr lang="en-US" sz="1620" dirty="0"/>
          </a:p>
        </p:txBody>
      </p:sp>
      <p:sp>
        <p:nvSpPr>
          <p:cNvPr id="10" name="Text 8"/>
          <p:cNvSpPr/>
          <p:nvPr/>
        </p:nvSpPr>
        <p:spPr>
          <a:xfrm>
            <a:off x="6629400" y="178308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95B64"/>
                </a:solidFill>
              </a:rPr>
              <a:t>Accuracy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629400" y="2331720"/>
            <a:ext cx="411480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1F2A35"/>
                </a:solidFill>
              </a:rPr>
              <a:t>Accuracy means the facts, data, concepts and claims are dependable.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629400" y="3063240"/>
            <a:ext cx="4297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61707D"/>
                </a:solidFill>
              </a:rPr>
              <a:t>Example: Check whether statistics are from official reports, reliable surveys or clearly described datasets.</a:t>
            </a:r>
            <a:endParaRPr lang="en-US" sz="16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92608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895D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OF LITERATURE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94360" y="54864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F2A3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Criterion 4: concepts and evidence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0972800" cy="0"/>
          </a:xfrm>
          <a:prstGeom prst="line">
            <a:avLst/>
          </a:prstGeom>
          <a:noFill/>
          <a:ln w="15240">
            <a:solidFill>
              <a:srgbClr val="D6C7A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508760"/>
            <a:ext cx="5303520" cy="425196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508760"/>
            <a:ext cx="5303520" cy="425196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E7DED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1828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7B6EAE"/>
                </a:solidFill>
              </a:rPr>
              <a:t>Concept clarity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1097280" y="2468880"/>
            <a:ext cx="429768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1F2A35"/>
                </a:solidFill>
              </a:rPr>
              <a:t>Check how the author defines key terms.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1097280" y="3063240"/>
            <a:ext cx="43434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61707D"/>
                </a:solidFill>
              </a:rPr>
              <a:t>Example: “Political participation” may mean voting, protest, online activism, contacting representatives or party membership.</a:t>
            </a:r>
            <a:endParaRPr lang="en-US" sz="1580" dirty="0"/>
          </a:p>
        </p:txBody>
      </p:sp>
      <p:sp>
        <p:nvSpPr>
          <p:cNvPr id="10" name="Text 8"/>
          <p:cNvSpPr/>
          <p:nvPr/>
        </p:nvSpPr>
        <p:spPr>
          <a:xfrm>
            <a:off x="6583680" y="1828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446A46"/>
                </a:solidFill>
              </a:rPr>
              <a:t>Evidence quality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6583680" y="2468880"/>
            <a:ext cx="429768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720" dirty="0">
                <a:solidFill>
                  <a:srgbClr val="1F2A35"/>
                </a:solidFill>
              </a:rPr>
              <a:t>Check what evidence supports the claim.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6583680" y="3063240"/>
            <a:ext cx="43434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61707D"/>
                </a:solidFill>
              </a:rPr>
              <a:t>Example: A claim about “youth apathy” should be supported by survey data, interviews, voting records or credible secondary analysis.</a:t>
            </a:r>
            <a:endParaRPr lang="en-US" sz="15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0196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FFFFFF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Material for Review of Literature</dc:title>
  <dc:subject>Evaluation of Material for Review of Literature</dc:subject>
  <dc:creator>OpenAI</dc:creator>
  <cp:lastModifiedBy>OpenAI</cp:lastModifiedBy>
  <cp:revision>1</cp:revision>
  <dcterms:created xsi:type="dcterms:W3CDTF">2026-08-23T16:44:10Z</dcterms:created>
  <dcterms:modified xsi:type="dcterms:W3CDTF">2026-08-23T16:44:10Z</dcterms:modified>
</cp:coreProperties>
</file>