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</p:sldIdLst>
  <p:sldSz cx="12191365" cy="6858000"/>
  <p:notesSz cx="6858000" cy="1219136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8" Type="http://schemas.openxmlformats.org/officeDocument/2006/relationships/tableStyles" Target="tableStyles.xml"/><Relationship Id="rId17" Type="http://schemas.openxmlformats.org/officeDocument/2006/relationships/viewProps" Target="viewProps.xml"/><Relationship Id="rId16" Type="http://schemas.openxmlformats.org/officeDocument/2006/relationships/presProps" Target="presProps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Begin by telling students: a review of literature is like entering an academic conversation. We first listen carefully to what scholars have already said, then identify where our own study can make a meaningful contribution.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Emphasize that narrowing a study is not weakness. A well-delimited study is stronger than an overambitious study that cannot be completed properly.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Make clear that avoiding duplication does not mean no one has ever studied the topic. It means the new study must add a fresh angle, context, group, method, or theoretical contribution.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Explain that good researchers do not merely say “more research is needed”. They specify exactly what kind of research is needed and why.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Explain that Berger gives a reader-oriented view. The review should make the reader confident that the researcher knows the field and has used relevant, current, and reliable sources.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this slide as the roadmap. Tell students that each objective will be discussed separately with a simple example.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Give an everyday analogy: students often begin with enthusiasm, but the review disciplines enthusiasm. It teaches the exact vocabulary and boundaries of the topic.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Tell students: every important concept in the title should become precise through the literature. The final topic should be narrower but stronger.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Emphasize that objectives are not decorative sentences. They control the whole study: tools, data, analysis, and conclusion must answer these objectives.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Clarify that a hypothesis is not a guess made from nowhere. It is a disciplined expectation formed after reading previous studies.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Stress that theory is not added only to impress examiners. It tells the reader what lens the researcher is using. Different theories make the same topic look different.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Tell students that method is not selected because it is easy. It is selected because literature shows it can validly answer a particular kind of question.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">
    <p:bg>
      <p:bgPr>
        <a:solidFill>
          <a:srgbClr val="F7F3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3EA"/>
          </a:solidFill>
          <a:ln w="12700">
            <a:solidFill>
              <a:srgbClr val="F7F3E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94360" y="6473952"/>
            <a:ext cx="11018520" cy="0"/>
          </a:xfrm>
          <a:prstGeom prst="line">
            <a:avLst/>
          </a:prstGeom>
          <a:noFill/>
          <a:ln w="12700">
            <a:solidFill>
              <a:srgbClr val="D6C6A8"/>
            </a:solidFill>
            <a:prstDash val="solid"/>
          </a:ln>
        </p:spPr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510528"/>
            <a:ext cx="800000" cy="300000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806040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510528"/>
            <a:ext cx="800000" cy="300000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806040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3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77240" y="685800"/>
            <a:ext cx="6858000" cy="1508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200" b="1" dirty="0">
                <a:solidFill>
                  <a:srgbClr val="1F2A3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Objectives of</a:t>
            </a:r>
            <a:endParaRPr lang="en-US" sz="4200" dirty="0"/>
          </a:p>
          <a:p>
            <a:pPr marL="0" indent="0">
              <a:buNone/>
            </a:pPr>
            <a:r>
              <a:rPr lang="en-US" sz="4200" b="1" dirty="0">
                <a:solidFill>
                  <a:srgbClr val="1F2A3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Review of Literature</a:t>
            </a:r>
            <a:endParaRPr lang="en-US" sz="4200" dirty="0"/>
          </a:p>
        </p:txBody>
      </p:sp>
      <p:sp>
        <p:nvSpPr>
          <p:cNvPr id="3" name="Text 1"/>
          <p:cNvSpPr/>
          <p:nvPr/>
        </p:nvSpPr>
        <p:spPr>
          <a:xfrm>
            <a:off x="822960" y="2331720"/>
            <a:ext cx="585216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9A4D2E"/>
                </a:solidFill>
              </a:rPr>
              <a:t>A clear, example-based lesson for research beginners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822960" y="2788920"/>
            <a:ext cx="2926080" cy="0"/>
          </a:xfrm>
          <a:prstGeom prst="line">
            <a:avLst/>
          </a:prstGeom>
          <a:noFill/>
          <a:ln w="50800">
            <a:solidFill>
              <a:srgbClr val="C69C3B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726680" y="804672"/>
            <a:ext cx="3429000" cy="2148840"/>
          </a:xfrm>
          <a:prstGeom prst="roundRect">
            <a:avLst>
              <a:gd name="adj" fmla="val 3404"/>
            </a:avLst>
          </a:prstGeom>
          <a:solidFill>
            <a:srgbClr val="EAF4F4"/>
          </a:solidFill>
          <a:ln w="12700">
            <a:solidFill>
              <a:srgbClr val="D6C6A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891272" y="950976"/>
            <a:ext cx="3099816" cy="237744"/>
          </a:xfrm>
          <a:prstGeom prst="rect">
            <a:avLst/>
          </a:prstGeom>
          <a:noFill/>
        </p:spPr>
        <p:txBody>
          <a:bodyPr wrap="square" lIns="1016" tIns="1016" rIns="1016" bIns="1016" rtlCol="0" anchor="ctr">
            <a:normAutofit/>
          </a:bodyPr>
          <a:lstStyle/>
          <a:p>
            <a:pPr marL="0" indent="0">
              <a:buNone/>
            </a:pPr>
            <a:r>
              <a:rPr lang="en-US" sz="1200" b="1" dirty="0">
                <a:solidFill>
                  <a:srgbClr val="9A4D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Core idea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7891272" y="1280160"/>
            <a:ext cx="3099816" cy="1545336"/>
          </a:xfrm>
          <a:prstGeom prst="rect">
            <a:avLst/>
          </a:prstGeom>
          <a:noFill/>
        </p:spPr>
        <p:txBody>
          <a:bodyPr wrap="square" lIns="1016" tIns="1016" rIns="1016" bIns="1016" rtlCol="0" anchor="t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F2A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literature review is not a pile of summaries. It is a reasoned map of what is already known, what is debated, and where your own study will enter.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1389888" y="4809744"/>
            <a:ext cx="1307592" cy="0"/>
          </a:xfrm>
          <a:prstGeom prst="line">
            <a:avLst/>
          </a:prstGeom>
          <a:noFill/>
          <a:ln w="19050">
            <a:solidFill>
              <a:srgbClr val="B99C75"/>
            </a:solidFill>
            <a:prstDash val="solid"/>
            <a:headEnd type="none"/>
            <a:tailEnd type="triangle"/>
          </a:ln>
        </p:spPr>
      </p:sp>
      <p:sp>
        <p:nvSpPr>
          <p:cNvPr id="9" name="Shape 7"/>
          <p:cNvSpPr/>
          <p:nvPr/>
        </p:nvSpPr>
        <p:spPr>
          <a:xfrm>
            <a:off x="3264408" y="4809744"/>
            <a:ext cx="1307592" cy="0"/>
          </a:xfrm>
          <a:prstGeom prst="line">
            <a:avLst/>
          </a:prstGeom>
          <a:noFill/>
          <a:ln w="19050">
            <a:solidFill>
              <a:srgbClr val="B99C75"/>
            </a:solidFill>
            <a:prstDash val="solid"/>
            <a:headEnd type="none"/>
            <a:tailEnd type="triangle"/>
          </a:ln>
        </p:spPr>
      </p:sp>
      <p:sp>
        <p:nvSpPr>
          <p:cNvPr id="10" name="Shape 8"/>
          <p:cNvSpPr/>
          <p:nvPr/>
        </p:nvSpPr>
        <p:spPr>
          <a:xfrm>
            <a:off x="5138928" y="4809744"/>
            <a:ext cx="1307592" cy="0"/>
          </a:xfrm>
          <a:prstGeom prst="line">
            <a:avLst/>
          </a:prstGeom>
          <a:noFill/>
          <a:ln w="19050">
            <a:solidFill>
              <a:srgbClr val="B99C75"/>
            </a:solidFill>
            <a:prstDash val="solid"/>
            <a:headEnd type="none"/>
            <a:tailEnd type="triangle"/>
          </a:ln>
        </p:spPr>
      </p:sp>
      <p:sp>
        <p:nvSpPr>
          <p:cNvPr id="11" name="Shape 9"/>
          <p:cNvSpPr/>
          <p:nvPr/>
        </p:nvSpPr>
        <p:spPr>
          <a:xfrm>
            <a:off x="7013448" y="4809744"/>
            <a:ext cx="1307592" cy="0"/>
          </a:xfrm>
          <a:prstGeom prst="line">
            <a:avLst/>
          </a:prstGeom>
          <a:noFill/>
          <a:ln w="19050">
            <a:solidFill>
              <a:srgbClr val="B99C75"/>
            </a:solidFill>
            <a:prstDash val="solid"/>
            <a:headEnd type="none"/>
            <a:tailEnd type="triangle"/>
          </a:ln>
        </p:spPr>
      </p:sp>
      <p:sp>
        <p:nvSpPr>
          <p:cNvPr id="12" name="Shape 10"/>
          <p:cNvSpPr/>
          <p:nvPr/>
        </p:nvSpPr>
        <p:spPr>
          <a:xfrm>
            <a:off x="8887968" y="4809744"/>
            <a:ext cx="1307592" cy="0"/>
          </a:xfrm>
          <a:prstGeom prst="line">
            <a:avLst/>
          </a:prstGeom>
          <a:noFill/>
          <a:ln w="19050">
            <a:solidFill>
              <a:srgbClr val="B99C75"/>
            </a:solidFill>
            <a:prstDash val="solid"/>
            <a:headEnd type="none"/>
            <a:tailEnd type="triangle"/>
          </a:ln>
        </p:spPr>
      </p:sp>
      <p:sp>
        <p:nvSpPr>
          <p:cNvPr id="13" name="Shape 11"/>
          <p:cNvSpPr/>
          <p:nvPr/>
        </p:nvSpPr>
        <p:spPr>
          <a:xfrm>
            <a:off x="914400" y="4572000"/>
            <a:ext cx="475488" cy="475488"/>
          </a:xfrm>
          <a:prstGeom prst="ellipse">
            <a:avLst/>
          </a:prstGeom>
          <a:solidFill>
            <a:srgbClr val="1F6F78"/>
          </a:solidFill>
          <a:ln w="12700">
            <a:solidFill>
              <a:srgbClr val="1F6F7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078992" y="4700016"/>
            <a:ext cx="155448" cy="128016"/>
          </a:xfrm>
          <a:prstGeom prst="rect">
            <a:avLst/>
          </a:prstGeom>
          <a:noFill/>
        </p:spPr>
        <p:txBody>
          <a:bodyPr wrap="square" lIns="1016" tIns="1016" rIns="1016" bIns="1016" rtlCol="0" anchor="ctr">
            <a:normAutofit/>
          </a:bodyPr>
          <a:lstStyle/>
          <a:p>
            <a:pPr marL="0" indent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685800" y="5166360"/>
            <a:ext cx="960120" cy="438912"/>
          </a:xfrm>
          <a:prstGeom prst="rect">
            <a:avLst/>
          </a:prstGeom>
          <a:noFill/>
        </p:spPr>
        <p:txBody>
          <a:bodyPr wrap="square" lIns="127" tIns="127" rIns="127" bIns="127" rtlCol="0" anchor="ctr">
            <a:normAutofit/>
          </a:bodyPr>
          <a:lstStyle/>
          <a:p>
            <a:pPr marL="0" indent="0" algn="ctr">
              <a:buNone/>
            </a:pPr>
            <a:r>
              <a:rPr lang="en-US" sz="930" dirty="0">
                <a:solidFill>
                  <a:srgbClr val="1F2A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Context</a:t>
            </a:r>
            <a:endParaRPr lang="en-US" sz="930" dirty="0"/>
          </a:p>
        </p:txBody>
      </p:sp>
      <p:sp>
        <p:nvSpPr>
          <p:cNvPr id="16" name="Shape 14"/>
          <p:cNvSpPr/>
          <p:nvPr/>
        </p:nvSpPr>
        <p:spPr>
          <a:xfrm>
            <a:off x="2788920" y="4572000"/>
            <a:ext cx="475488" cy="475488"/>
          </a:xfrm>
          <a:prstGeom prst="ellipse">
            <a:avLst/>
          </a:prstGeom>
          <a:solidFill>
            <a:srgbClr val="1F6F78"/>
          </a:solidFill>
          <a:ln w="12700">
            <a:solidFill>
              <a:srgbClr val="1F6F78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2953512" y="4700016"/>
            <a:ext cx="155448" cy="128016"/>
          </a:xfrm>
          <a:prstGeom prst="rect">
            <a:avLst/>
          </a:prstGeom>
          <a:noFill/>
        </p:spPr>
        <p:txBody>
          <a:bodyPr wrap="square" lIns="1016" tIns="1016" rIns="1016" bIns="1016" rtlCol="0" anchor="ctr">
            <a:normAutofit/>
          </a:bodyPr>
          <a:lstStyle/>
          <a:p>
            <a:pPr marL="0" indent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2560320" y="5166360"/>
            <a:ext cx="960120" cy="438912"/>
          </a:xfrm>
          <a:prstGeom prst="rect">
            <a:avLst/>
          </a:prstGeom>
          <a:noFill/>
        </p:spPr>
        <p:txBody>
          <a:bodyPr wrap="square" lIns="127" tIns="127" rIns="127" bIns="127" rtlCol="0" anchor="ctr">
            <a:normAutofit/>
          </a:bodyPr>
          <a:lstStyle/>
          <a:p>
            <a:pPr marL="0" indent="0" algn="ctr">
              <a:buNone/>
            </a:pPr>
            <a:r>
              <a:rPr lang="en-US" sz="930" dirty="0">
                <a:solidFill>
                  <a:srgbClr val="1F2A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Concepts</a:t>
            </a:r>
            <a:endParaRPr lang="en-US" sz="930" dirty="0"/>
          </a:p>
        </p:txBody>
      </p:sp>
      <p:sp>
        <p:nvSpPr>
          <p:cNvPr id="19" name="Shape 17"/>
          <p:cNvSpPr/>
          <p:nvPr/>
        </p:nvSpPr>
        <p:spPr>
          <a:xfrm>
            <a:off x="4663440" y="4572000"/>
            <a:ext cx="475488" cy="475488"/>
          </a:xfrm>
          <a:prstGeom prst="ellipse">
            <a:avLst/>
          </a:prstGeom>
          <a:solidFill>
            <a:srgbClr val="1F6F78"/>
          </a:solidFill>
          <a:ln w="12700">
            <a:solidFill>
              <a:srgbClr val="1F6F78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828032" y="4700016"/>
            <a:ext cx="155448" cy="128016"/>
          </a:xfrm>
          <a:prstGeom prst="rect">
            <a:avLst/>
          </a:prstGeom>
          <a:noFill/>
        </p:spPr>
        <p:txBody>
          <a:bodyPr wrap="square" lIns="1016" tIns="1016" rIns="1016" bIns="1016" rtlCol="0" anchor="ctr">
            <a:normAutofit/>
          </a:bodyPr>
          <a:lstStyle/>
          <a:p>
            <a:pPr marL="0" indent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4434840" y="5166360"/>
            <a:ext cx="960120" cy="438912"/>
          </a:xfrm>
          <a:prstGeom prst="rect">
            <a:avLst/>
          </a:prstGeom>
          <a:noFill/>
        </p:spPr>
        <p:txBody>
          <a:bodyPr wrap="square" lIns="127" tIns="127" rIns="127" bIns="127" rtlCol="0" anchor="ctr">
            <a:normAutofit/>
          </a:bodyPr>
          <a:lstStyle/>
          <a:p>
            <a:pPr marL="0" indent="0" algn="ctr">
              <a:buNone/>
            </a:pPr>
            <a:r>
              <a:rPr lang="en-US" sz="930" dirty="0">
                <a:solidFill>
                  <a:srgbClr val="1F2A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Objectives</a:t>
            </a:r>
            <a:endParaRPr lang="en-US" sz="930" dirty="0"/>
          </a:p>
        </p:txBody>
      </p:sp>
      <p:sp>
        <p:nvSpPr>
          <p:cNvPr id="22" name="Shape 20"/>
          <p:cNvSpPr/>
          <p:nvPr/>
        </p:nvSpPr>
        <p:spPr>
          <a:xfrm>
            <a:off x="6537960" y="4572000"/>
            <a:ext cx="475488" cy="475488"/>
          </a:xfrm>
          <a:prstGeom prst="ellipse">
            <a:avLst/>
          </a:prstGeom>
          <a:solidFill>
            <a:srgbClr val="1F6F78"/>
          </a:solidFill>
          <a:ln w="12700">
            <a:solidFill>
              <a:srgbClr val="1F6F78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702552" y="4700016"/>
            <a:ext cx="155448" cy="128016"/>
          </a:xfrm>
          <a:prstGeom prst="rect">
            <a:avLst/>
          </a:prstGeom>
          <a:noFill/>
        </p:spPr>
        <p:txBody>
          <a:bodyPr wrap="square" lIns="1016" tIns="1016" rIns="1016" bIns="1016" rtlCol="0" anchor="ctr">
            <a:normAutofit/>
          </a:bodyPr>
          <a:lstStyle/>
          <a:p>
            <a:pPr marL="0" indent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6309360" y="5166360"/>
            <a:ext cx="960120" cy="438912"/>
          </a:xfrm>
          <a:prstGeom prst="rect">
            <a:avLst/>
          </a:prstGeom>
          <a:noFill/>
        </p:spPr>
        <p:txBody>
          <a:bodyPr wrap="square" lIns="127" tIns="127" rIns="127" bIns="127" rtlCol="0" anchor="ctr">
            <a:normAutofit/>
          </a:bodyPr>
          <a:lstStyle/>
          <a:p>
            <a:pPr marL="0" indent="0" algn="ctr">
              <a:buNone/>
            </a:pPr>
            <a:r>
              <a:rPr lang="en-US" sz="930" dirty="0">
                <a:solidFill>
                  <a:srgbClr val="1F2A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Framework</a:t>
            </a:r>
            <a:endParaRPr lang="en-US" sz="930" dirty="0"/>
          </a:p>
        </p:txBody>
      </p:sp>
      <p:sp>
        <p:nvSpPr>
          <p:cNvPr id="25" name="Shape 23"/>
          <p:cNvSpPr/>
          <p:nvPr/>
        </p:nvSpPr>
        <p:spPr>
          <a:xfrm>
            <a:off x="8412480" y="4572000"/>
            <a:ext cx="475488" cy="475488"/>
          </a:xfrm>
          <a:prstGeom prst="ellipse">
            <a:avLst/>
          </a:prstGeom>
          <a:solidFill>
            <a:srgbClr val="1F6F78"/>
          </a:solidFill>
          <a:ln w="12700">
            <a:solidFill>
              <a:srgbClr val="1F6F78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577072" y="4700016"/>
            <a:ext cx="155448" cy="128016"/>
          </a:xfrm>
          <a:prstGeom prst="rect">
            <a:avLst/>
          </a:prstGeom>
          <a:noFill/>
        </p:spPr>
        <p:txBody>
          <a:bodyPr wrap="square" lIns="1016" tIns="1016" rIns="1016" bIns="1016" rtlCol="0" anchor="ctr">
            <a:normAutofit/>
          </a:bodyPr>
          <a:lstStyle/>
          <a:p>
            <a:pPr marL="0" indent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8183880" y="5166360"/>
            <a:ext cx="960120" cy="438912"/>
          </a:xfrm>
          <a:prstGeom prst="rect">
            <a:avLst/>
          </a:prstGeom>
          <a:noFill/>
        </p:spPr>
        <p:txBody>
          <a:bodyPr wrap="square" lIns="127" tIns="127" rIns="127" bIns="127" rtlCol="0" anchor="ctr">
            <a:normAutofit/>
          </a:bodyPr>
          <a:lstStyle/>
          <a:p>
            <a:pPr marL="0" indent="0" algn="ctr">
              <a:buNone/>
            </a:pPr>
            <a:r>
              <a:rPr lang="en-US" sz="930" dirty="0">
                <a:solidFill>
                  <a:srgbClr val="1F2A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Method</a:t>
            </a:r>
            <a:endParaRPr lang="en-US" sz="930" dirty="0"/>
          </a:p>
        </p:txBody>
      </p:sp>
      <p:sp>
        <p:nvSpPr>
          <p:cNvPr id="28" name="Shape 26"/>
          <p:cNvSpPr/>
          <p:nvPr/>
        </p:nvSpPr>
        <p:spPr>
          <a:xfrm>
            <a:off x="10287000" y="4572000"/>
            <a:ext cx="475488" cy="475488"/>
          </a:xfrm>
          <a:prstGeom prst="ellipse">
            <a:avLst/>
          </a:prstGeom>
          <a:solidFill>
            <a:srgbClr val="1F6F78"/>
          </a:solidFill>
          <a:ln w="12700">
            <a:solidFill>
              <a:srgbClr val="1F6F78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10451592" y="4700016"/>
            <a:ext cx="155448" cy="128016"/>
          </a:xfrm>
          <a:prstGeom prst="rect">
            <a:avLst/>
          </a:prstGeom>
          <a:noFill/>
        </p:spPr>
        <p:txBody>
          <a:bodyPr wrap="square" lIns="1016" tIns="1016" rIns="1016" bIns="1016" rtlCol="0" anchor="ctr">
            <a:normAutofit/>
          </a:bodyPr>
          <a:lstStyle/>
          <a:p>
            <a:pPr marL="0" indent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10058400" y="5166360"/>
            <a:ext cx="960120" cy="438912"/>
          </a:xfrm>
          <a:prstGeom prst="rect">
            <a:avLst/>
          </a:prstGeom>
          <a:noFill/>
        </p:spPr>
        <p:txBody>
          <a:bodyPr wrap="square" lIns="127" tIns="127" rIns="127" bIns="127" rtlCol="0" anchor="ctr">
            <a:normAutofit/>
          </a:bodyPr>
          <a:lstStyle/>
          <a:p>
            <a:pPr marL="0" indent="0" algn="ctr">
              <a:buNone/>
            </a:pPr>
            <a:r>
              <a:rPr lang="en-US" sz="930" dirty="0">
                <a:solidFill>
                  <a:srgbClr val="1F2A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Gap</a:t>
            </a:r>
            <a:endParaRPr lang="en-US" sz="930" dirty="0"/>
          </a:p>
        </p:txBody>
      </p:sp>
      <p:sp>
        <p:nvSpPr>
          <p:cNvPr id="31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510528"/>
            <a:ext cx="800000" cy="300000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806040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</a:fld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20040"/>
            <a:ext cx="10881360" cy="43891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1F2A3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Objective 4: Identify practical problems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658368" y="850392"/>
            <a:ext cx="978408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E6470"/>
                </a:solidFill>
              </a:rPr>
              <a:t>Published studies often reveal field-level difficulties that beginners overlook.</a:t>
            </a:r>
            <a:endParaRPr lang="en-US" sz="1050" dirty="0"/>
          </a:p>
        </p:txBody>
      </p:sp>
      <p:sp>
        <p:nvSpPr>
          <p:cNvPr id="4" name="Shape 2"/>
          <p:cNvSpPr/>
          <p:nvPr/>
        </p:nvSpPr>
        <p:spPr>
          <a:xfrm>
            <a:off x="640080" y="1170432"/>
            <a:ext cx="1828800" cy="0"/>
          </a:xfrm>
          <a:prstGeom prst="line">
            <a:avLst/>
          </a:prstGeom>
          <a:noFill/>
          <a:ln w="38100">
            <a:solidFill>
              <a:srgbClr val="9A4D2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8368" y="6537960"/>
            <a:ext cx="3840480" cy="1828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806040"/>
                </a:solidFill>
              </a:rPr>
              <a:t>Review of Literature • Objectives</a:t>
            </a:r>
            <a:endParaRPr lang="en-US" sz="850" dirty="0"/>
          </a:p>
        </p:txBody>
      </p:sp>
      <p:sp>
        <p:nvSpPr>
          <p:cNvPr id="6" name="Text 4"/>
          <p:cNvSpPr/>
          <p:nvPr/>
        </p:nvSpPr>
        <p:spPr>
          <a:xfrm>
            <a:off x="868680" y="1417320"/>
            <a:ext cx="5257800" cy="2286000"/>
          </a:xfrm>
          <a:prstGeom prst="rect">
            <a:avLst/>
          </a:prstGeom>
          <a:noFill/>
        </p:spPr>
        <p:txBody>
          <a:bodyPr wrap="square" lIns="762" tIns="762" rIns="762" bIns="762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470" dirty="0">
                <a:solidFill>
                  <a:srgbClr val="1F2A36"/>
                </a:solidFill>
              </a:rPr>
              <a:t>Too many objectives can make the study unmanageable.</a:t>
            </a:r>
            <a:endParaRPr lang="en-US" sz="1470" dirty="0"/>
          </a:p>
          <a:p>
            <a:pPr marL="177800" indent="-177800">
              <a:buSzPct val="100000"/>
              <a:buChar char="•"/>
            </a:pPr>
            <a:r>
              <a:rPr lang="en-US" sz="1470" dirty="0">
                <a:solidFill>
                  <a:srgbClr val="1F2A36"/>
                </a:solidFill>
              </a:rPr>
              <a:t>A very large sample may not be feasible within limited time and resources.</a:t>
            </a:r>
            <a:endParaRPr lang="en-US" sz="1470" dirty="0"/>
          </a:p>
          <a:p>
            <a:pPr marL="177800" indent="-177800">
              <a:buSzPct val="100000"/>
              <a:buChar char="•"/>
            </a:pPr>
            <a:r>
              <a:rPr lang="en-US" sz="1470" dirty="0">
                <a:solidFill>
                  <a:srgbClr val="1F2A36"/>
                </a:solidFill>
              </a:rPr>
              <a:t>Some field sites may be difficult to access.</a:t>
            </a:r>
            <a:endParaRPr lang="en-US" sz="1470" dirty="0"/>
          </a:p>
          <a:p>
            <a:pPr marL="177800" indent="-177800">
              <a:buSzPct val="100000"/>
              <a:buChar char="•"/>
            </a:pPr>
            <a:r>
              <a:rPr lang="en-US" sz="1470" dirty="0">
                <a:solidFill>
                  <a:srgbClr val="1F2A36"/>
                </a:solidFill>
              </a:rPr>
              <a:t>Respondents may refuse, misunderstand, or give incomplete data.</a:t>
            </a:r>
            <a:endParaRPr lang="en-US" sz="1470" dirty="0"/>
          </a:p>
          <a:p>
            <a:pPr marL="177800" indent="-177800">
              <a:buSzPct val="100000"/>
              <a:buChar char="•"/>
            </a:pPr>
            <a:r>
              <a:rPr lang="en-US" sz="1470" dirty="0">
                <a:solidFill>
                  <a:srgbClr val="1F2A36"/>
                </a:solidFill>
              </a:rPr>
              <a:t>Some tools may require training, permission, or translation.</a:t>
            </a:r>
            <a:endParaRPr lang="en-US" sz="1470" dirty="0"/>
          </a:p>
        </p:txBody>
      </p:sp>
      <p:sp>
        <p:nvSpPr>
          <p:cNvPr id="7" name="Shape 5"/>
          <p:cNvSpPr/>
          <p:nvPr/>
        </p:nvSpPr>
        <p:spPr>
          <a:xfrm>
            <a:off x="6629400" y="1417320"/>
            <a:ext cx="4343400" cy="2057400"/>
          </a:xfrm>
          <a:prstGeom prst="roundRect">
            <a:avLst>
              <a:gd name="adj" fmla="val 3556"/>
            </a:avLst>
          </a:prstGeom>
          <a:solidFill>
            <a:srgbClr val="F8EDEB"/>
          </a:solidFill>
          <a:ln w="12700">
            <a:solidFill>
              <a:srgbClr val="D6C6A8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793992" y="1563624"/>
            <a:ext cx="4014216" cy="237744"/>
          </a:xfrm>
          <a:prstGeom prst="rect">
            <a:avLst/>
          </a:prstGeom>
          <a:noFill/>
        </p:spPr>
        <p:txBody>
          <a:bodyPr wrap="square" lIns="1016" tIns="1016" rIns="1016" bIns="1016" rtlCol="0" anchor="ctr">
            <a:normAutofit/>
          </a:bodyPr>
          <a:lstStyle/>
          <a:p>
            <a:pPr marL="0" indent="0">
              <a:buNone/>
            </a:pPr>
            <a:r>
              <a:rPr lang="en-US" sz="1200" b="1" dirty="0">
                <a:solidFill>
                  <a:srgbClr val="9A4D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Example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6793992" y="1892808"/>
            <a:ext cx="4014216" cy="1453896"/>
          </a:xfrm>
          <a:prstGeom prst="rect">
            <a:avLst/>
          </a:prstGeom>
          <a:noFill/>
        </p:spPr>
        <p:txBody>
          <a:bodyPr wrap="square" lIns="1016" tIns="1016" rIns="1016" bIns="1016" rtlCol="0" anchor="t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F2A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researcher plans to survey 1,000 students across five districts. Literature shows similar studies struggled with permissions and non-response. The researcher may delimit the study to two districts and use a clearer sampling plan.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6629400" y="3977640"/>
            <a:ext cx="4343400" cy="1234440"/>
          </a:xfrm>
          <a:prstGeom prst="roundRect">
            <a:avLst>
              <a:gd name="adj" fmla="val 5926"/>
            </a:avLst>
          </a:prstGeom>
          <a:solidFill>
            <a:srgbClr val="EAF4F4"/>
          </a:solidFill>
          <a:ln w="12700">
            <a:solidFill>
              <a:srgbClr val="D6C6A8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793992" y="4123944"/>
            <a:ext cx="4014216" cy="237744"/>
          </a:xfrm>
          <a:prstGeom prst="rect">
            <a:avLst/>
          </a:prstGeom>
          <a:noFill/>
        </p:spPr>
        <p:txBody>
          <a:bodyPr wrap="square" lIns="1016" tIns="1016" rIns="1016" bIns="1016" rtlCol="0" anchor="ctr">
            <a:normAutofit/>
          </a:bodyPr>
          <a:lstStyle/>
          <a:p>
            <a:pPr marL="0" indent="0">
              <a:buNone/>
            </a:pPr>
            <a:r>
              <a:rPr lang="en-US" sz="1200" b="1" dirty="0">
                <a:solidFill>
                  <a:srgbClr val="9A4D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Practical value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6793992" y="4453128"/>
            <a:ext cx="4014216" cy="630936"/>
          </a:xfrm>
          <a:prstGeom prst="rect">
            <a:avLst/>
          </a:prstGeom>
          <a:noFill/>
        </p:spPr>
        <p:txBody>
          <a:bodyPr wrap="square" lIns="1016" tIns="1016" rIns="1016" bIns="1016" rtlCol="0" anchor="t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F2A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review economises effort. It helps you design a study that is academically meaningful and realistically possible.</a:t>
            </a:r>
            <a:endParaRPr lang="en-US" sz="12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510528"/>
            <a:ext cx="800000" cy="300000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806040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20040"/>
            <a:ext cx="10881360" cy="43891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1F2A3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Objective 5: Avoid duplication of work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658368" y="850392"/>
            <a:ext cx="978408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E6470"/>
                </a:solidFill>
              </a:rPr>
              <a:t>A critical review shows what is over-studied, under-studied, or neglected.</a:t>
            </a:r>
            <a:endParaRPr lang="en-US" sz="1050" dirty="0"/>
          </a:p>
        </p:txBody>
      </p:sp>
      <p:sp>
        <p:nvSpPr>
          <p:cNvPr id="4" name="Shape 2"/>
          <p:cNvSpPr/>
          <p:nvPr/>
        </p:nvSpPr>
        <p:spPr>
          <a:xfrm>
            <a:off x="640080" y="1170432"/>
            <a:ext cx="1828800" cy="0"/>
          </a:xfrm>
          <a:prstGeom prst="line">
            <a:avLst/>
          </a:prstGeom>
          <a:noFill/>
          <a:ln w="38100">
            <a:solidFill>
              <a:srgbClr val="9A4D2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8368" y="6537960"/>
            <a:ext cx="3840480" cy="1828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806040"/>
                </a:solidFill>
              </a:rPr>
              <a:t>Review of Literature • Objectives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914400" y="1508760"/>
            <a:ext cx="2971800" cy="2743200"/>
          </a:xfrm>
          <a:prstGeom prst="roundRect">
            <a:avLst>
              <a:gd name="adj" fmla="val 2667"/>
            </a:avLst>
          </a:prstGeom>
          <a:solidFill>
            <a:srgbClr val="F8EDEB"/>
          </a:solidFill>
          <a:ln w="12700">
            <a:solidFill>
              <a:srgbClr val="D6C6A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143000" y="1783080"/>
            <a:ext cx="2514600" cy="320040"/>
          </a:xfrm>
          <a:prstGeom prst="rect">
            <a:avLst/>
          </a:prstGeom>
          <a:noFill/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9A4D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Over-emphasised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143000" y="2423160"/>
            <a:ext cx="2514600" cy="731520"/>
          </a:xfrm>
          <a:prstGeom prst="rect">
            <a:avLst/>
          </a:prstGeom>
          <a:noFill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300" dirty="0">
                <a:solidFill>
                  <a:srgbClr val="1F2A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Too many similar studies already exist. Repeating them may add little value.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4617720" y="1508760"/>
            <a:ext cx="2971800" cy="2743200"/>
          </a:xfrm>
          <a:prstGeom prst="roundRect">
            <a:avLst>
              <a:gd name="adj" fmla="val 2667"/>
            </a:avLst>
          </a:prstGeom>
          <a:solidFill>
            <a:srgbClr val="FFF9EC"/>
          </a:solidFill>
          <a:ln w="12700">
            <a:solidFill>
              <a:srgbClr val="D6C6A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846320" y="1783080"/>
            <a:ext cx="2514600" cy="320040"/>
          </a:xfrm>
          <a:prstGeom prst="rect">
            <a:avLst/>
          </a:prstGeom>
          <a:noFill/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9A4D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Under-emphasised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4846320" y="2423160"/>
            <a:ext cx="2514600" cy="731520"/>
          </a:xfrm>
          <a:prstGeom prst="rect">
            <a:avLst/>
          </a:prstGeom>
          <a:noFill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300" dirty="0">
                <a:solidFill>
                  <a:srgbClr val="1F2A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area exists but has not received enough attention.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8321040" y="1508760"/>
            <a:ext cx="2971800" cy="2743200"/>
          </a:xfrm>
          <a:prstGeom prst="roundRect">
            <a:avLst>
              <a:gd name="adj" fmla="val 2667"/>
            </a:avLst>
          </a:prstGeom>
          <a:solidFill>
            <a:srgbClr val="EAF4F4"/>
          </a:solidFill>
          <a:ln w="12700">
            <a:solidFill>
              <a:srgbClr val="D6C6A8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8549640" y="1783080"/>
            <a:ext cx="2514600" cy="320040"/>
          </a:xfrm>
          <a:prstGeom prst="rect">
            <a:avLst/>
          </a:prstGeom>
          <a:noFill/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9A4D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Neglected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8549640" y="2423160"/>
            <a:ext cx="2514600" cy="731520"/>
          </a:xfrm>
          <a:prstGeom prst="rect">
            <a:avLst/>
          </a:prstGeom>
          <a:noFill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300" dirty="0">
                <a:solidFill>
                  <a:srgbClr val="1F2A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topic, group, place, method, or theory has barely been studied.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1051560" y="4754880"/>
            <a:ext cx="10058400" cy="914400"/>
          </a:xfrm>
          <a:prstGeom prst="roundRect">
            <a:avLst>
              <a:gd name="adj" fmla="val 8000"/>
            </a:avLst>
          </a:prstGeom>
          <a:solidFill>
            <a:srgbClr val="EEF4E7"/>
          </a:solidFill>
          <a:ln w="12700">
            <a:solidFill>
              <a:srgbClr val="D6C6A8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216152" y="4901184"/>
            <a:ext cx="9729216" cy="237744"/>
          </a:xfrm>
          <a:prstGeom prst="rect">
            <a:avLst/>
          </a:prstGeom>
          <a:noFill/>
        </p:spPr>
        <p:txBody>
          <a:bodyPr wrap="square" lIns="1016" tIns="1016" rIns="1016" bIns="1016" rtlCol="0" anchor="ctr">
            <a:normAutofit/>
          </a:bodyPr>
          <a:lstStyle/>
          <a:p>
            <a:pPr marL="0" indent="0">
              <a:buNone/>
            </a:pPr>
            <a:r>
              <a:rPr lang="en-US" sz="1200" b="1" dirty="0">
                <a:solidFill>
                  <a:srgbClr val="9A4D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Example gap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1216152" y="5230368"/>
            <a:ext cx="9729216" cy="310896"/>
          </a:xfrm>
          <a:prstGeom prst="rect">
            <a:avLst/>
          </a:prstGeom>
          <a:noFill/>
        </p:spPr>
        <p:txBody>
          <a:bodyPr wrap="square" lIns="1016" tIns="1016" rIns="1016" bIns="1016" rtlCol="0" anchor="t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F2A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Many studies examine national election campaigns on television, but few examine regional-language political content on Instagram among first-time voters. That gap can become a new research problem.</a:t>
            </a:r>
            <a:endParaRPr lang="en-US" sz="12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510528"/>
            <a:ext cx="800000" cy="300000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806040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20040"/>
            <a:ext cx="10881360" cy="43891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1F2A3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Objective 5: Generate future research ideas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658368" y="850392"/>
            <a:ext cx="978408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E6470"/>
                </a:solidFill>
              </a:rPr>
              <a:t>Suggestions and limitations in earlier studies can become the starting point of new studies.</a:t>
            </a:r>
            <a:endParaRPr lang="en-US" sz="1050" dirty="0"/>
          </a:p>
        </p:txBody>
      </p:sp>
      <p:sp>
        <p:nvSpPr>
          <p:cNvPr id="4" name="Shape 2"/>
          <p:cNvSpPr/>
          <p:nvPr/>
        </p:nvSpPr>
        <p:spPr>
          <a:xfrm>
            <a:off x="640080" y="1170432"/>
            <a:ext cx="1828800" cy="0"/>
          </a:xfrm>
          <a:prstGeom prst="line">
            <a:avLst/>
          </a:prstGeom>
          <a:noFill/>
          <a:ln w="38100">
            <a:solidFill>
              <a:srgbClr val="9A4D2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8368" y="6537960"/>
            <a:ext cx="3840480" cy="1828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806040"/>
                </a:solidFill>
              </a:rPr>
              <a:t>Review of Literature • Objectives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868680" y="1417320"/>
            <a:ext cx="4983480" cy="1463040"/>
          </a:xfrm>
          <a:prstGeom prst="roundRect">
            <a:avLst>
              <a:gd name="adj" fmla="val 5000"/>
            </a:avLst>
          </a:prstGeom>
          <a:solidFill>
            <a:srgbClr val="FFF9EC"/>
          </a:solidFill>
          <a:ln w="12700">
            <a:solidFill>
              <a:srgbClr val="D6C6A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033272" y="1563624"/>
            <a:ext cx="4654296" cy="237744"/>
          </a:xfrm>
          <a:prstGeom prst="rect">
            <a:avLst/>
          </a:prstGeom>
          <a:noFill/>
        </p:spPr>
        <p:txBody>
          <a:bodyPr wrap="square" lIns="1016" tIns="1016" rIns="1016" bIns="1016" rtlCol="0" anchor="ctr">
            <a:normAutofit/>
          </a:bodyPr>
          <a:lstStyle/>
          <a:p>
            <a:pPr marL="0" indent="0">
              <a:buNone/>
            </a:pPr>
            <a:r>
              <a:rPr lang="en-US" sz="1200" b="1" dirty="0">
                <a:solidFill>
                  <a:srgbClr val="9A4D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Priest’s idea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1033272" y="1892808"/>
            <a:ext cx="4654296" cy="859536"/>
          </a:xfrm>
          <a:prstGeom prst="rect">
            <a:avLst/>
          </a:prstGeom>
          <a:noFill/>
        </p:spPr>
        <p:txBody>
          <a:bodyPr wrap="square" lIns="1016" tIns="1016" rIns="1016" bIns="1016" rtlCol="0" anchor="t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F2A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review clarifies concepts, identifies fruitful theories and methods, and helps rule out “dead ends” that have already been thoroughly investigated.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6080760" y="2240280"/>
            <a:ext cx="1051560" cy="0"/>
          </a:xfrm>
          <a:prstGeom prst="line">
            <a:avLst/>
          </a:prstGeom>
          <a:noFill/>
          <a:ln w="25400">
            <a:solidFill>
              <a:srgbClr val="B99C75"/>
            </a:solidFill>
            <a:prstDash val="solid"/>
            <a:tailEnd type="triangle"/>
          </a:ln>
        </p:spPr>
      </p:sp>
      <p:sp>
        <p:nvSpPr>
          <p:cNvPr id="10" name="Shape 8"/>
          <p:cNvSpPr/>
          <p:nvPr/>
        </p:nvSpPr>
        <p:spPr>
          <a:xfrm>
            <a:off x="7269480" y="1417320"/>
            <a:ext cx="3931920" cy="1463040"/>
          </a:xfrm>
          <a:prstGeom prst="roundRect">
            <a:avLst>
              <a:gd name="adj" fmla="val 5000"/>
            </a:avLst>
          </a:prstGeom>
          <a:solidFill>
            <a:srgbClr val="EAF4F4"/>
          </a:solidFill>
          <a:ln w="12700">
            <a:solidFill>
              <a:srgbClr val="D6C6A8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434072" y="1563624"/>
            <a:ext cx="3602736" cy="237744"/>
          </a:xfrm>
          <a:prstGeom prst="rect">
            <a:avLst/>
          </a:prstGeom>
          <a:noFill/>
        </p:spPr>
        <p:txBody>
          <a:bodyPr wrap="square" lIns="1016" tIns="1016" rIns="1016" bIns="1016" rtlCol="0" anchor="ctr">
            <a:normAutofit/>
          </a:bodyPr>
          <a:lstStyle/>
          <a:p>
            <a:pPr marL="0" indent="0">
              <a:buNone/>
            </a:pPr>
            <a:r>
              <a:rPr lang="en-US" sz="1200" b="1" dirty="0">
                <a:solidFill>
                  <a:srgbClr val="9A4D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future ideas emerge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7434072" y="1892808"/>
            <a:ext cx="3602736" cy="859536"/>
          </a:xfrm>
          <a:prstGeom prst="rect">
            <a:avLst/>
          </a:prstGeom>
          <a:noFill/>
        </p:spPr>
        <p:txBody>
          <a:bodyPr wrap="square" lIns="1016" tIns="1016" rIns="1016" bIns="1016" rtlCol="0" anchor="t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F2A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Look at: limitations of earlier studies, unexplored populations, new contexts, contradictory findings, methodological weaknesses, and recent social changes.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1097280" y="3703320"/>
            <a:ext cx="4480560" cy="1371600"/>
          </a:xfrm>
          <a:prstGeom prst="roundRect">
            <a:avLst>
              <a:gd name="adj" fmla="val 5333"/>
            </a:avLst>
          </a:prstGeom>
          <a:solidFill>
            <a:srgbClr val="EEF4E7"/>
          </a:solidFill>
          <a:ln w="12700">
            <a:solidFill>
              <a:srgbClr val="D6C6A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261872" y="3849624"/>
            <a:ext cx="4151376" cy="237744"/>
          </a:xfrm>
          <a:prstGeom prst="rect">
            <a:avLst/>
          </a:prstGeom>
          <a:noFill/>
        </p:spPr>
        <p:txBody>
          <a:bodyPr wrap="square" lIns="1016" tIns="1016" rIns="1016" bIns="1016" rtlCol="0" anchor="ctr">
            <a:normAutofit/>
          </a:bodyPr>
          <a:lstStyle/>
          <a:p>
            <a:pPr marL="0" indent="0">
              <a:buNone/>
            </a:pPr>
            <a:r>
              <a:rPr lang="en-US" sz="1200" b="1" dirty="0">
                <a:solidFill>
                  <a:srgbClr val="9A4D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Example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1261872" y="4178808"/>
            <a:ext cx="4151376" cy="768096"/>
          </a:xfrm>
          <a:prstGeom prst="rect">
            <a:avLst/>
          </a:prstGeom>
          <a:noFill/>
        </p:spPr>
        <p:txBody>
          <a:bodyPr wrap="square" lIns="1016" tIns="1016" rIns="1016" bIns="1016" rtlCol="0" anchor="t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F2A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study concludes that online campaigns affect urban youth, but it did not include rural students. Your future study may compare urban and rural first-time voters.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6583680" y="3703320"/>
            <a:ext cx="4480560" cy="1371600"/>
          </a:xfrm>
          <a:prstGeom prst="roundRect">
            <a:avLst>
              <a:gd name="adj" fmla="val 5333"/>
            </a:avLst>
          </a:prstGeom>
          <a:solidFill>
            <a:srgbClr val="F8EDEB"/>
          </a:solidFill>
          <a:ln w="12700">
            <a:solidFill>
              <a:srgbClr val="D6C6A8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748272" y="3849624"/>
            <a:ext cx="4151376" cy="237744"/>
          </a:xfrm>
          <a:prstGeom prst="rect">
            <a:avLst/>
          </a:prstGeom>
          <a:noFill/>
        </p:spPr>
        <p:txBody>
          <a:bodyPr wrap="square" lIns="1016" tIns="1016" rIns="1016" bIns="1016" rtlCol="0" anchor="ctr">
            <a:normAutofit/>
          </a:bodyPr>
          <a:lstStyle/>
          <a:p>
            <a:pPr marL="0" indent="0">
              <a:buNone/>
            </a:pPr>
            <a:r>
              <a:rPr lang="en-US" sz="1200" b="1" dirty="0">
                <a:solidFill>
                  <a:srgbClr val="9A4D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Another example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6748272" y="4178808"/>
            <a:ext cx="4151376" cy="768096"/>
          </a:xfrm>
          <a:prstGeom prst="rect">
            <a:avLst/>
          </a:prstGeom>
          <a:noFill/>
        </p:spPr>
        <p:txBody>
          <a:bodyPr wrap="square" lIns="1016" tIns="1016" rIns="1016" bIns="1016" rtlCol="0" anchor="t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F2A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Two studies report opposite findings on political misinformation. Your study can investigate whether media literacy explains the difference.</a:t>
            </a:r>
            <a:endParaRPr lang="en-US" sz="12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510528"/>
            <a:ext cx="800000" cy="300000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806040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20040"/>
            <a:ext cx="10881360" cy="43891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1F2A3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Berger’s point: context + credibility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658368" y="850392"/>
            <a:ext cx="978408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E6470"/>
                </a:solidFill>
              </a:rPr>
              <a:t>According to Berger (2000), a literature search serves both readers and researchers.</a:t>
            </a:r>
            <a:endParaRPr lang="en-US" sz="1050" dirty="0"/>
          </a:p>
        </p:txBody>
      </p:sp>
      <p:sp>
        <p:nvSpPr>
          <p:cNvPr id="4" name="Shape 2"/>
          <p:cNvSpPr/>
          <p:nvPr/>
        </p:nvSpPr>
        <p:spPr>
          <a:xfrm>
            <a:off x="640080" y="1170432"/>
            <a:ext cx="1828800" cy="0"/>
          </a:xfrm>
          <a:prstGeom prst="line">
            <a:avLst/>
          </a:prstGeom>
          <a:noFill/>
          <a:ln w="38100">
            <a:solidFill>
              <a:srgbClr val="9A4D2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8368" y="6537960"/>
            <a:ext cx="3840480" cy="1828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806040"/>
                </a:solidFill>
              </a:rPr>
              <a:t>Review of Literature • Objectives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6080760" y="1508760"/>
            <a:ext cx="0" cy="4114800"/>
          </a:xfrm>
          <a:prstGeom prst="line">
            <a:avLst/>
          </a:prstGeom>
          <a:noFill/>
          <a:ln w="16510">
            <a:solidFill>
              <a:srgbClr val="D6C6A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60120" y="1417320"/>
            <a:ext cx="502920" cy="502920"/>
          </a:xfrm>
          <a:prstGeom prst="rect">
            <a:avLst/>
          </a:prstGeom>
          <a:noFill/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2000" dirty="0"/>
          </a:p>
        </p:txBody>
      </p:sp>
      <p:sp>
        <p:nvSpPr>
          <p:cNvPr id="8" name="Shape 6"/>
          <p:cNvSpPr/>
          <p:nvPr/>
        </p:nvSpPr>
        <p:spPr>
          <a:xfrm>
            <a:off x="822960" y="1298448"/>
            <a:ext cx="777240" cy="777240"/>
          </a:xfrm>
          <a:prstGeom prst="ellipse">
            <a:avLst/>
          </a:prstGeom>
          <a:solidFill>
            <a:srgbClr val="1F6F78"/>
          </a:solidFill>
          <a:ln w="12700">
            <a:solidFill>
              <a:srgbClr val="1F6F78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783080" y="1353312"/>
            <a:ext cx="3474720" cy="365760"/>
          </a:xfrm>
          <a:prstGeom prst="rect">
            <a:avLst/>
          </a:prstGeom>
          <a:noFill/>
        </p:spPr>
        <p:txBody>
          <a:bodyPr wrap="square" lIns="1016" tIns="1016" rIns="1016" bIns="1016" rtlCol="0" anchor="ctr">
            <a:normAutofit/>
          </a:bodyPr>
          <a:lstStyle/>
          <a:p>
            <a:pPr marL="0" indent="0">
              <a:buNone/>
            </a:pPr>
            <a:r>
              <a:rPr lang="en-US" sz="2100" b="1" dirty="0">
                <a:solidFill>
                  <a:srgbClr val="1F2A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Context for readers</a:t>
            </a:r>
            <a:endParaRPr lang="en-US" sz="2100" dirty="0"/>
          </a:p>
        </p:txBody>
      </p:sp>
      <p:sp>
        <p:nvSpPr>
          <p:cNvPr id="10" name="Text 8"/>
          <p:cNvSpPr/>
          <p:nvPr/>
        </p:nvSpPr>
        <p:spPr>
          <a:xfrm>
            <a:off x="1783080" y="1874520"/>
            <a:ext cx="3657600" cy="685800"/>
          </a:xfrm>
          <a:prstGeom prst="rect">
            <a:avLst/>
          </a:prstGeom>
          <a:noFill/>
        </p:spPr>
        <p:txBody>
          <a:bodyPr wrap="square" lIns="1016" tIns="1016" rIns="1016" bIns="1016" rtlCol="0" anchor="ctr"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5E64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helps readers see how your research fits into the larger scheme of things.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1051560" y="2880360"/>
            <a:ext cx="4343400" cy="1828800"/>
          </a:xfrm>
          <a:prstGeom prst="roundRect">
            <a:avLst>
              <a:gd name="adj" fmla="val 4000"/>
            </a:avLst>
          </a:prstGeom>
          <a:solidFill>
            <a:srgbClr val="FFF9EC"/>
          </a:solidFill>
          <a:ln w="12700">
            <a:solidFill>
              <a:srgbClr val="D6C6A8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216152" y="3026664"/>
            <a:ext cx="4014216" cy="237744"/>
          </a:xfrm>
          <a:prstGeom prst="rect">
            <a:avLst/>
          </a:prstGeom>
          <a:noFill/>
        </p:spPr>
        <p:txBody>
          <a:bodyPr wrap="square" lIns="1016" tIns="1016" rIns="1016" bIns="1016" rtlCol="0" anchor="ctr">
            <a:normAutofit/>
          </a:bodyPr>
          <a:lstStyle/>
          <a:p>
            <a:pPr marL="0" indent="0">
              <a:buNone/>
            </a:pPr>
            <a:r>
              <a:rPr lang="en-US" sz="1200" b="1" dirty="0">
                <a:solidFill>
                  <a:srgbClr val="9A4D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Example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1216152" y="3355848"/>
            <a:ext cx="4014216" cy="1225296"/>
          </a:xfrm>
          <a:prstGeom prst="rect">
            <a:avLst/>
          </a:prstGeom>
          <a:noFill/>
        </p:spPr>
        <p:txBody>
          <a:bodyPr wrap="square" lIns="1016" tIns="1016" rIns="1016" bIns="1016" rtlCol="0" anchor="t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F2A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If your topic is “social media and political participation”, the review shows earlier debates on online activism, civic engagement, misinformation, and youth participation.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6629400" y="1298448"/>
            <a:ext cx="777240" cy="777240"/>
          </a:xfrm>
          <a:prstGeom prst="ellipse">
            <a:avLst/>
          </a:prstGeom>
          <a:solidFill>
            <a:srgbClr val="9A4D2E"/>
          </a:solidFill>
          <a:ln w="12700">
            <a:solidFill>
              <a:srgbClr val="9A4D2E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784848" y="1417320"/>
            <a:ext cx="502920" cy="502920"/>
          </a:xfrm>
          <a:prstGeom prst="rect">
            <a:avLst/>
          </a:prstGeom>
          <a:noFill/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2000" dirty="0"/>
          </a:p>
        </p:txBody>
      </p:sp>
      <p:sp>
        <p:nvSpPr>
          <p:cNvPr id="16" name="Text 14"/>
          <p:cNvSpPr/>
          <p:nvPr/>
        </p:nvSpPr>
        <p:spPr>
          <a:xfrm>
            <a:off x="7589520" y="1353312"/>
            <a:ext cx="3474720" cy="365760"/>
          </a:xfrm>
          <a:prstGeom prst="rect">
            <a:avLst/>
          </a:prstGeom>
          <a:noFill/>
        </p:spPr>
        <p:txBody>
          <a:bodyPr wrap="square" lIns="1016" tIns="1016" rIns="1016" bIns="1016" rtlCol="0" anchor="ctr">
            <a:normAutofit/>
          </a:bodyPr>
          <a:lstStyle/>
          <a:p>
            <a:pPr marL="0" indent="0">
              <a:buNone/>
            </a:pPr>
            <a:r>
              <a:rPr lang="en-US" sz="2100" b="1" dirty="0">
                <a:solidFill>
                  <a:srgbClr val="1F2A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Source credibility</a:t>
            </a:r>
            <a:endParaRPr lang="en-US" sz="2100" dirty="0"/>
          </a:p>
        </p:txBody>
      </p:sp>
      <p:sp>
        <p:nvSpPr>
          <p:cNvPr id="17" name="Text 15"/>
          <p:cNvSpPr/>
          <p:nvPr/>
        </p:nvSpPr>
        <p:spPr>
          <a:xfrm>
            <a:off x="7589520" y="1874520"/>
            <a:ext cx="3657600" cy="685800"/>
          </a:xfrm>
          <a:prstGeom prst="rect">
            <a:avLst/>
          </a:prstGeom>
          <a:noFill/>
        </p:spPr>
        <p:txBody>
          <a:bodyPr wrap="square" lIns="1016" tIns="1016" rIns="1016" bIns="1016" rtlCol="0" anchor="ctr"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5E64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shows where your information came from, how current it is, and how reliable it might be.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6858000" y="2880360"/>
            <a:ext cx="4343400" cy="1828800"/>
          </a:xfrm>
          <a:prstGeom prst="roundRect">
            <a:avLst>
              <a:gd name="adj" fmla="val 4000"/>
            </a:avLst>
          </a:prstGeom>
          <a:solidFill>
            <a:srgbClr val="F8EDEB"/>
          </a:solidFill>
          <a:ln w="12700">
            <a:solidFill>
              <a:srgbClr val="D6C6A8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022592" y="3026664"/>
            <a:ext cx="4014216" cy="237744"/>
          </a:xfrm>
          <a:prstGeom prst="rect">
            <a:avLst/>
          </a:prstGeom>
          <a:noFill/>
        </p:spPr>
        <p:txBody>
          <a:bodyPr wrap="square" lIns="1016" tIns="1016" rIns="1016" bIns="1016" rtlCol="0" anchor="ctr">
            <a:normAutofit/>
          </a:bodyPr>
          <a:lstStyle/>
          <a:p>
            <a:pPr marL="0" indent="0">
              <a:buNone/>
            </a:pPr>
            <a:r>
              <a:rPr lang="en-US" sz="1200" b="1" dirty="0">
                <a:solidFill>
                  <a:srgbClr val="9A4D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Quality test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7022592" y="3355848"/>
            <a:ext cx="4014216" cy="1225296"/>
          </a:xfrm>
          <a:prstGeom prst="rect">
            <a:avLst/>
          </a:prstGeom>
          <a:noFill/>
        </p:spPr>
        <p:txBody>
          <a:bodyPr wrap="square" lIns="1016" tIns="1016" rIns="1016" bIns="1016" rtlCol="0" anchor="t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F2A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Ask: Is this source relevant to my problem? Is it recent enough? Is it peer-reviewed or authoritative? Is its method reliable?</a:t>
            </a:r>
            <a:endParaRPr lang="en-US" sz="12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510528"/>
            <a:ext cx="800000" cy="300000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806040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20040"/>
            <a:ext cx="10881360" cy="43891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1F2A3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Main objectives of Review of Literature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658368" y="850392"/>
            <a:ext cx="978408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E6470"/>
                </a:solidFill>
              </a:rPr>
              <a:t>Every objective strengthens a different part of the research design.</a:t>
            </a:r>
            <a:endParaRPr lang="en-US" sz="1050" dirty="0"/>
          </a:p>
        </p:txBody>
      </p:sp>
      <p:sp>
        <p:nvSpPr>
          <p:cNvPr id="4" name="Shape 2"/>
          <p:cNvSpPr/>
          <p:nvPr/>
        </p:nvSpPr>
        <p:spPr>
          <a:xfrm>
            <a:off x="640080" y="1170432"/>
            <a:ext cx="1828800" cy="0"/>
          </a:xfrm>
          <a:prstGeom prst="line">
            <a:avLst/>
          </a:prstGeom>
          <a:noFill/>
          <a:ln w="38100">
            <a:solidFill>
              <a:srgbClr val="9A4D2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8368" y="6537960"/>
            <a:ext cx="3840480" cy="1828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806040"/>
                </a:solidFill>
              </a:rPr>
              <a:t>Review of Literature • Objectives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777240" y="1828800"/>
            <a:ext cx="1901952" cy="2331720"/>
          </a:xfrm>
          <a:prstGeom prst="roundRect">
            <a:avLst>
              <a:gd name="adj" fmla="val 3846"/>
            </a:avLst>
          </a:prstGeom>
          <a:solidFill>
            <a:srgbClr val="EAF4F4"/>
          </a:solidFill>
          <a:ln w="12700">
            <a:solidFill>
              <a:srgbClr val="D6C6A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490472" y="1984248"/>
            <a:ext cx="475488" cy="475488"/>
          </a:xfrm>
          <a:prstGeom prst="rect">
            <a:avLst/>
          </a:prstGeom>
          <a:noFill/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1435608" y="1920240"/>
            <a:ext cx="585216" cy="585216"/>
          </a:xfrm>
          <a:prstGeom prst="ellipse">
            <a:avLst/>
          </a:prstGeom>
          <a:solidFill>
            <a:srgbClr val="1F6F78"/>
          </a:solidFill>
          <a:ln w="12700">
            <a:solidFill>
              <a:srgbClr val="1F6F78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905256" y="2697480"/>
            <a:ext cx="1645920" cy="658368"/>
          </a:xfrm>
          <a:prstGeom prst="rect">
            <a:avLst/>
          </a:prstGeom>
          <a:noFill/>
        </p:spPr>
        <p:txBody>
          <a:bodyPr wrap="square" lIns="127" tIns="127" rIns="127" bIns="127" rtlCol="0" anchor="ctr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F2A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Refine ideas</a:t>
            </a:r>
            <a:endParaRPr lang="en-US" sz="1500" dirty="0"/>
          </a:p>
          <a:p>
            <a:pPr marL="0" indent="0" algn="ctr">
              <a:buNone/>
            </a:pPr>
            <a:r>
              <a:rPr lang="en-US" sz="1500" b="1" dirty="0">
                <a:solidFill>
                  <a:srgbClr val="1F2A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and concepts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905256" y="3493008"/>
            <a:ext cx="1645920" cy="411480"/>
          </a:xfrm>
          <a:prstGeom prst="rect">
            <a:avLst/>
          </a:prstGeom>
          <a:noFill/>
        </p:spPr>
        <p:txBody>
          <a:bodyPr wrap="square" lIns="127" tIns="127" rIns="127" bIns="127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5E64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From broad interest to clear concept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3026664" y="1828800"/>
            <a:ext cx="1901952" cy="2331720"/>
          </a:xfrm>
          <a:prstGeom prst="roundRect">
            <a:avLst>
              <a:gd name="adj" fmla="val 3846"/>
            </a:avLst>
          </a:prstGeom>
          <a:solidFill>
            <a:srgbClr val="FFF9EC"/>
          </a:solidFill>
          <a:ln w="12700">
            <a:solidFill>
              <a:srgbClr val="D6C6A8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739896" y="1984248"/>
            <a:ext cx="475488" cy="475488"/>
          </a:xfrm>
          <a:prstGeom prst="rect">
            <a:avLst/>
          </a:prstGeom>
          <a:noFill/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3685032" y="1920240"/>
            <a:ext cx="585216" cy="585216"/>
          </a:xfrm>
          <a:prstGeom prst="ellipse">
            <a:avLst/>
          </a:prstGeom>
          <a:solidFill>
            <a:srgbClr val="9A4D2E"/>
          </a:solidFill>
          <a:ln w="12700">
            <a:solidFill>
              <a:srgbClr val="9A4D2E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154680" y="2697480"/>
            <a:ext cx="1645920" cy="658368"/>
          </a:xfrm>
          <a:prstGeom prst="rect">
            <a:avLst/>
          </a:prstGeom>
          <a:noFill/>
        </p:spPr>
        <p:txBody>
          <a:bodyPr wrap="square" lIns="127" tIns="127" rIns="127" bIns="127" rtlCol="0" anchor="ctr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F2A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Sharpen objectives</a:t>
            </a:r>
            <a:endParaRPr lang="en-US" sz="1500" dirty="0"/>
          </a:p>
          <a:p>
            <a:pPr marL="0" indent="0" algn="ctr">
              <a:buNone/>
            </a:pPr>
            <a:r>
              <a:rPr lang="en-US" sz="1500" b="1" dirty="0">
                <a:solidFill>
                  <a:srgbClr val="1F2A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and hypothesis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3154680" y="3493008"/>
            <a:ext cx="1645920" cy="411480"/>
          </a:xfrm>
          <a:prstGeom prst="rect">
            <a:avLst/>
          </a:prstGeom>
          <a:noFill/>
        </p:spPr>
        <p:txBody>
          <a:bodyPr wrap="square" lIns="127" tIns="127" rIns="127" bIns="127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5E64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From vague aim to measurable direction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5276088" y="1828800"/>
            <a:ext cx="1901952" cy="2331720"/>
          </a:xfrm>
          <a:prstGeom prst="roundRect">
            <a:avLst>
              <a:gd name="adj" fmla="val 3846"/>
            </a:avLst>
          </a:prstGeom>
          <a:solidFill>
            <a:srgbClr val="EAF4F4"/>
          </a:solidFill>
          <a:ln w="12700">
            <a:solidFill>
              <a:srgbClr val="D6C6A8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989320" y="1984248"/>
            <a:ext cx="475488" cy="475488"/>
          </a:xfrm>
          <a:prstGeom prst="rect">
            <a:avLst/>
          </a:prstGeom>
          <a:noFill/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5934456" y="1920240"/>
            <a:ext cx="585216" cy="585216"/>
          </a:xfrm>
          <a:prstGeom prst="ellipse">
            <a:avLst/>
          </a:prstGeom>
          <a:solidFill>
            <a:srgbClr val="1F6F78"/>
          </a:solidFill>
          <a:ln w="12700">
            <a:solidFill>
              <a:srgbClr val="1F6F78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5404104" y="2697480"/>
            <a:ext cx="1645920" cy="658368"/>
          </a:xfrm>
          <a:prstGeom prst="rect">
            <a:avLst/>
          </a:prstGeom>
          <a:noFill/>
        </p:spPr>
        <p:txBody>
          <a:bodyPr wrap="square" lIns="127" tIns="127" rIns="127" bIns="127" rtlCol="0" anchor="ctr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F2A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Select framework</a:t>
            </a:r>
            <a:endParaRPr lang="en-US" sz="1500" dirty="0"/>
          </a:p>
          <a:p>
            <a:pPr marL="0" indent="0" algn="ctr">
              <a:buNone/>
            </a:pPr>
            <a:r>
              <a:rPr lang="en-US" sz="1500" b="1" dirty="0">
                <a:solidFill>
                  <a:srgbClr val="1F2A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and methods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5404104" y="3493008"/>
            <a:ext cx="1645920" cy="411480"/>
          </a:xfrm>
          <a:prstGeom prst="rect">
            <a:avLst/>
          </a:prstGeom>
          <a:noFill/>
        </p:spPr>
        <p:txBody>
          <a:bodyPr wrap="square" lIns="127" tIns="127" rIns="127" bIns="127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5E64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From intuition to justified design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7525512" y="1828800"/>
            <a:ext cx="1901952" cy="2331720"/>
          </a:xfrm>
          <a:prstGeom prst="roundRect">
            <a:avLst>
              <a:gd name="adj" fmla="val 3846"/>
            </a:avLst>
          </a:prstGeom>
          <a:solidFill>
            <a:srgbClr val="FFF9EC"/>
          </a:solidFill>
          <a:ln w="12700">
            <a:solidFill>
              <a:srgbClr val="D6C6A8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238744" y="1984248"/>
            <a:ext cx="475488" cy="475488"/>
          </a:xfrm>
          <a:prstGeom prst="rect">
            <a:avLst/>
          </a:prstGeom>
          <a:noFill/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8183880" y="1920240"/>
            <a:ext cx="585216" cy="585216"/>
          </a:xfrm>
          <a:prstGeom prst="ellipse">
            <a:avLst/>
          </a:prstGeom>
          <a:solidFill>
            <a:srgbClr val="9A4D2E"/>
          </a:solidFill>
          <a:ln w="12700">
            <a:solidFill>
              <a:srgbClr val="9A4D2E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7653528" y="2697480"/>
            <a:ext cx="1645920" cy="658368"/>
          </a:xfrm>
          <a:prstGeom prst="rect">
            <a:avLst/>
          </a:prstGeom>
          <a:noFill/>
        </p:spPr>
        <p:txBody>
          <a:bodyPr wrap="square" lIns="127" tIns="127" rIns="127" bIns="127" rtlCol="0" anchor="ctr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F2A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practical</a:t>
            </a:r>
            <a:endParaRPr lang="en-US" sz="1500" dirty="0"/>
          </a:p>
          <a:p>
            <a:pPr marL="0" indent="0" algn="ctr">
              <a:buNone/>
            </a:pPr>
            <a:r>
              <a:rPr lang="en-US" sz="1500" b="1" dirty="0">
                <a:solidFill>
                  <a:srgbClr val="1F2A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problems</a:t>
            </a:r>
            <a:endParaRPr lang="en-US" sz="1500" dirty="0"/>
          </a:p>
        </p:txBody>
      </p:sp>
      <p:sp>
        <p:nvSpPr>
          <p:cNvPr id="25" name="Text 23"/>
          <p:cNvSpPr/>
          <p:nvPr/>
        </p:nvSpPr>
        <p:spPr>
          <a:xfrm>
            <a:off x="7653528" y="3493008"/>
            <a:ext cx="1645920" cy="411480"/>
          </a:xfrm>
          <a:prstGeom prst="rect">
            <a:avLst/>
          </a:prstGeom>
          <a:noFill/>
        </p:spPr>
        <p:txBody>
          <a:bodyPr wrap="square" lIns="127" tIns="127" rIns="127" bIns="127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5E64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From ambition to feasible scope</a:t>
            </a:r>
            <a:endParaRPr lang="en-US" sz="1050" dirty="0"/>
          </a:p>
        </p:txBody>
      </p:sp>
      <p:sp>
        <p:nvSpPr>
          <p:cNvPr id="26" name="Shape 24"/>
          <p:cNvSpPr/>
          <p:nvPr/>
        </p:nvSpPr>
        <p:spPr>
          <a:xfrm>
            <a:off x="9774936" y="1828800"/>
            <a:ext cx="1901952" cy="2331720"/>
          </a:xfrm>
          <a:prstGeom prst="roundRect">
            <a:avLst>
              <a:gd name="adj" fmla="val 3846"/>
            </a:avLst>
          </a:prstGeom>
          <a:solidFill>
            <a:srgbClr val="EAF4F4"/>
          </a:solidFill>
          <a:ln w="12700">
            <a:solidFill>
              <a:srgbClr val="D6C6A8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10488168" y="1984248"/>
            <a:ext cx="475488" cy="475488"/>
          </a:xfrm>
          <a:prstGeom prst="rect">
            <a:avLst/>
          </a:prstGeom>
          <a:noFill/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1600" dirty="0"/>
          </a:p>
        </p:txBody>
      </p:sp>
      <p:sp>
        <p:nvSpPr>
          <p:cNvPr id="28" name="Shape 26"/>
          <p:cNvSpPr/>
          <p:nvPr/>
        </p:nvSpPr>
        <p:spPr>
          <a:xfrm>
            <a:off x="10433304" y="1920240"/>
            <a:ext cx="585216" cy="585216"/>
          </a:xfrm>
          <a:prstGeom prst="ellipse">
            <a:avLst/>
          </a:prstGeom>
          <a:solidFill>
            <a:srgbClr val="1F6F78"/>
          </a:solidFill>
          <a:ln w="12700">
            <a:solidFill>
              <a:srgbClr val="1F6F78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9902952" y="2697480"/>
            <a:ext cx="1645920" cy="658368"/>
          </a:xfrm>
          <a:prstGeom prst="rect">
            <a:avLst/>
          </a:prstGeom>
          <a:noFill/>
        </p:spPr>
        <p:txBody>
          <a:bodyPr wrap="square" lIns="127" tIns="127" rIns="127" bIns="127" rtlCol="0" anchor="ctr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F2A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Avoid duplication</a:t>
            </a:r>
            <a:endParaRPr lang="en-US" sz="1500" dirty="0"/>
          </a:p>
          <a:p>
            <a:pPr marL="0" indent="0" algn="ctr">
              <a:buNone/>
            </a:pPr>
            <a:r>
              <a:rPr lang="en-US" sz="1500" b="1" dirty="0">
                <a:solidFill>
                  <a:srgbClr val="1F2A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and find gaps</a:t>
            </a:r>
            <a:endParaRPr lang="en-US" sz="1500" dirty="0"/>
          </a:p>
        </p:txBody>
      </p:sp>
      <p:sp>
        <p:nvSpPr>
          <p:cNvPr id="30" name="Text 28"/>
          <p:cNvSpPr/>
          <p:nvPr/>
        </p:nvSpPr>
        <p:spPr>
          <a:xfrm>
            <a:off x="9902952" y="3493008"/>
            <a:ext cx="1645920" cy="411480"/>
          </a:xfrm>
          <a:prstGeom prst="rect">
            <a:avLst/>
          </a:prstGeom>
          <a:noFill/>
        </p:spPr>
        <p:txBody>
          <a:bodyPr wrap="square" lIns="127" tIns="127" rIns="127" bIns="127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5E64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From repetition to contribution</a:t>
            </a:r>
            <a:endParaRPr lang="en-US" sz="1050" dirty="0"/>
          </a:p>
        </p:txBody>
      </p:sp>
      <p:sp>
        <p:nvSpPr>
          <p:cNvPr id="31" name="Shape 29"/>
          <p:cNvSpPr/>
          <p:nvPr/>
        </p:nvSpPr>
        <p:spPr>
          <a:xfrm>
            <a:off x="1828800" y="4828032"/>
            <a:ext cx="8595360" cy="822960"/>
          </a:xfrm>
          <a:prstGeom prst="roundRect">
            <a:avLst>
              <a:gd name="adj" fmla="val 8889"/>
            </a:avLst>
          </a:prstGeom>
          <a:solidFill>
            <a:srgbClr val="EEF4E7"/>
          </a:solidFill>
          <a:ln w="12700">
            <a:solidFill>
              <a:srgbClr val="D6C6A8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1993392" y="4974336"/>
            <a:ext cx="8266176" cy="237744"/>
          </a:xfrm>
          <a:prstGeom prst="rect">
            <a:avLst/>
          </a:prstGeom>
          <a:noFill/>
        </p:spPr>
        <p:txBody>
          <a:bodyPr wrap="square" lIns="1016" tIns="1016" rIns="1016" bIns="1016" rtlCol="0" anchor="ctr">
            <a:normAutofit/>
          </a:bodyPr>
          <a:lstStyle/>
          <a:p>
            <a:pPr marL="0" indent="0">
              <a:buNone/>
            </a:pPr>
            <a:r>
              <a:rPr lang="en-US" sz="1200" b="1" dirty="0">
                <a:solidFill>
                  <a:srgbClr val="9A4D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Takeaway</a:t>
            </a:r>
            <a:endParaRPr lang="en-US" sz="1200" dirty="0"/>
          </a:p>
        </p:txBody>
      </p:sp>
      <p:sp>
        <p:nvSpPr>
          <p:cNvPr id="33" name="Text 31"/>
          <p:cNvSpPr/>
          <p:nvPr/>
        </p:nvSpPr>
        <p:spPr>
          <a:xfrm>
            <a:off x="1993392" y="5303520"/>
            <a:ext cx="8266176" cy="219456"/>
          </a:xfrm>
          <a:prstGeom prst="rect">
            <a:avLst/>
          </a:prstGeom>
          <a:noFill/>
        </p:spPr>
        <p:txBody>
          <a:bodyPr wrap="square" lIns="1016" tIns="1016" rIns="1016" bIns="1016" rtlCol="0" anchor="t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F2A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literature review is useful only when it changes the quality of your own research question, design, method, and contribution.</a:t>
            </a:r>
            <a:endParaRPr lang="en-US" sz="1250" dirty="0"/>
          </a:p>
        </p:txBody>
      </p:sp>
      <p:sp>
        <p:nvSpPr>
          <p:cNvPr id="34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510528"/>
            <a:ext cx="800000" cy="300000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806040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20040"/>
            <a:ext cx="10881360" cy="43891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1F2A3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Objective 1: Refine ideas and concepts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658368" y="850392"/>
            <a:ext cx="978408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E6470"/>
                </a:solidFill>
              </a:rPr>
              <a:t>The review helps you move from a general interest to a clear researchable idea.</a:t>
            </a:r>
            <a:endParaRPr lang="en-US" sz="1050" dirty="0"/>
          </a:p>
        </p:txBody>
      </p:sp>
      <p:sp>
        <p:nvSpPr>
          <p:cNvPr id="4" name="Shape 2"/>
          <p:cNvSpPr/>
          <p:nvPr/>
        </p:nvSpPr>
        <p:spPr>
          <a:xfrm>
            <a:off x="640080" y="1170432"/>
            <a:ext cx="1828800" cy="0"/>
          </a:xfrm>
          <a:prstGeom prst="line">
            <a:avLst/>
          </a:prstGeom>
          <a:noFill/>
          <a:ln w="38100">
            <a:solidFill>
              <a:srgbClr val="9A4D2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8368" y="6537960"/>
            <a:ext cx="3840480" cy="1828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806040"/>
                </a:solidFill>
              </a:rPr>
              <a:t>Review of Literature • Objectives</a:t>
            </a:r>
            <a:endParaRPr lang="en-US" sz="850" dirty="0"/>
          </a:p>
        </p:txBody>
      </p:sp>
      <p:sp>
        <p:nvSpPr>
          <p:cNvPr id="6" name="Text 4"/>
          <p:cNvSpPr/>
          <p:nvPr/>
        </p:nvSpPr>
        <p:spPr>
          <a:xfrm>
            <a:off x="822960" y="1508760"/>
            <a:ext cx="5074920" cy="1965960"/>
          </a:xfrm>
          <a:prstGeom prst="rect">
            <a:avLst/>
          </a:prstGeom>
          <a:noFill/>
        </p:spPr>
        <p:txBody>
          <a:bodyPr wrap="square" lIns="762" tIns="762" rIns="762" bIns="762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520" dirty="0">
                <a:solidFill>
                  <a:srgbClr val="1F2A36"/>
                </a:solidFill>
              </a:rPr>
              <a:t>It exposes you to the major themes, debates, and concepts already used by scholars.</a:t>
            </a:r>
            <a:endParaRPr lang="en-US" sz="1520" dirty="0"/>
          </a:p>
          <a:p>
            <a:pPr marL="177800" indent="-177800">
              <a:buSzPct val="100000"/>
              <a:buChar char="•"/>
            </a:pPr>
            <a:r>
              <a:rPr lang="en-US" sz="1520" dirty="0">
                <a:solidFill>
                  <a:srgbClr val="1F2A36"/>
                </a:solidFill>
              </a:rPr>
              <a:t>It helps you understand what your topic really means in academic language.</a:t>
            </a:r>
            <a:endParaRPr lang="en-US" sz="1520" dirty="0"/>
          </a:p>
          <a:p>
            <a:pPr marL="177800" indent="-177800">
              <a:buSzPct val="100000"/>
              <a:buChar char="•"/>
            </a:pPr>
            <a:r>
              <a:rPr lang="en-US" sz="1520" dirty="0">
                <a:solidFill>
                  <a:srgbClr val="1F2A36"/>
                </a:solidFill>
              </a:rPr>
              <a:t>It prevents you from using unclear words casually, such as “impact”, “awareness”, or “development”.</a:t>
            </a:r>
            <a:endParaRPr lang="en-US" sz="1520" dirty="0"/>
          </a:p>
        </p:txBody>
      </p:sp>
      <p:sp>
        <p:nvSpPr>
          <p:cNvPr id="7" name="Shape 5"/>
          <p:cNvSpPr/>
          <p:nvPr/>
        </p:nvSpPr>
        <p:spPr>
          <a:xfrm>
            <a:off x="3639312" y="4325112"/>
            <a:ext cx="320040" cy="0"/>
          </a:xfrm>
          <a:prstGeom prst="line">
            <a:avLst/>
          </a:prstGeom>
          <a:noFill/>
          <a:ln w="29210">
            <a:solidFill>
              <a:srgbClr val="C69C3B"/>
            </a:solidFill>
            <a:prstDash val="solid"/>
            <a:tailEnd type="triangle"/>
          </a:ln>
        </p:spPr>
      </p:sp>
      <p:sp>
        <p:nvSpPr>
          <p:cNvPr id="8" name="Shape 6"/>
          <p:cNvSpPr/>
          <p:nvPr/>
        </p:nvSpPr>
        <p:spPr>
          <a:xfrm>
            <a:off x="868680" y="3703320"/>
            <a:ext cx="2697480" cy="1234440"/>
          </a:xfrm>
          <a:prstGeom prst="roundRect">
            <a:avLst>
              <a:gd name="adj" fmla="val 5926"/>
            </a:avLst>
          </a:prstGeom>
          <a:solidFill>
            <a:srgbClr val="F8EDEB"/>
          </a:solidFill>
          <a:ln w="12700">
            <a:solidFill>
              <a:srgbClr val="D6C6A8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033272" y="3849624"/>
            <a:ext cx="2368296" cy="237744"/>
          </a:xfrm>
          <a:prstGeom prst="rect">
            <a:avLst/>
          </a:prstGeom>
          <a:noFill/>
        </p:spPr>
        <p:txBody>
          <a:bodyPr wrap="square" lIns="1016" tIns="1016" rIns="1016" bIns="1016" rtlCol="0" anchor="ctr">
            <a:normAutofit/>
          </a:bodyPr>
          <a:lstStyle/>
          <a:p>
            <a:pPr marL="0" indent="0">
              <a:buNone/>
            </a:pPr>
            <a:r>
              <a:rPr lang="en-US" sz="1200" b="1" dirty="0">
                <a:solidFill>
                  <a:srgbClr val="9A4D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Before review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1033272" y="4178808"/>
            <a:ext cx="2368296" cy="630936"/>
          </a:xfrm>
          <a:prstGeom prst="rect">
            <a:avLst/>
          </a:prstGeom>
          <a:noFill/>
        </p:spPr>
        <p:txBody>
          <a:bodyPr wrap="square" lIns="1016" tIns="1016" rIns="1016" bIns="1016" rtlCol="0" anchor="t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F2A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“I want to study media and politics.”</a:t>
            </a:r>
            <a:endParaRPr lang="en-US" sz="1250" dirty="0"/>
          </a:p>
          <a:p>
            <a:pPr marL="0" indent="0">
              <a:buNone/>
            </a:pPr>
            <a:r>
              <a:rPr lang="en-US" sz="1250" dirty="0">
                <a:solidFill>
                  <a:srgbClr val="1F2A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Too broad; key concepts are unclear.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3977640" y="3703320"/>
            <a:ext cx="3886200" cy="1234440"/>
          </a:xfrm>
          <a:prstGeom prst="roundRect">
            <a:avLst>
              <a:gd name="adj" fmla="val 5926"/>
            </a:avLst>
          </a:prstGeom>
          <a:solidFill>
            <a:srgbClr val="EAF4F4"/>
          </a:solidFill>
          <a:ln w="12700">
            <a:solidFill>
              <a:srgbClr val="D6C6A8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142232" y="3849624"/>
            <a:ext cx="3557016" cy="237744"/>
          </a:xfrm>
          <a:prstGeom prst="rect">
            <a:avLst/>
          </a:prstGeom>
          <a:noFill/>
        </p:spPr>
        <p:txBody>
          <a:bodyPr wrap="square" lIns="1016" tIns="1016" rIns="1016" bIns="1016" rtlCol="0" anchor="ctr">
            <a:normAutofit/>
          </a:bodyPr>
          <a:lstStyle/>
          <a:p>
            <a:pPr marL="0" indent="0">
              <a:buNone/>
            </a:pPr>
            <a:r>
              <a:rPr lang="en-US" sz="1200" b="1" dirty="0">
                <a:solidFill>
                  <a:srgbClr val="9A4D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After review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4142232" y="4178808"/>
            <a:ext cx="3557016" cy="630936"/>
          </a:xfrm>
          <a:prstGeom prst="rect">
            <a:avLst/>
          </a:prstGeom>
          <a:noFill/>
        </p:spPr>
        <p:txBody>
          <a:bodyPr wrap="square" lIns="1016" tIns="1016" rIns="1016" bIns="1016" rtlCol="0" anchor="t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F2A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“I will study how Instagram-based political content shapes first-time voters’ issue awareness.”</a:t>
            </a:r>
            <a:endParaRPr lang="en-US" sz="1250" dirty="0"/>
          </a:p>
          <a:p>
            <a:pPr marL="0" indent="0">
              <a:buNone/>
            </a:pPr>
            <a:r>
              <a:rPr lang="en-US" sz="1250" dirty="0">
                <a:solidFill>
                  <a:srgbClr val="1F2A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Clearer concepts: platform, group, content, outcome.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8183880" y="1508760"/>
            <a:ext cx="3063240" cy="3429000"/>
          </a:xfrm>
          <a:prstGeom prst="roundRect">
            <a:avLst>
              <a:gd name="adj" fmla="val 2388"/>
            </a:avLst>
          </a:prstGeom>
          <a:solidFill>
            <a:srgbClr val="FFF9EC"/>
          </a:solidFill>
          <a:ln w="12700">
            <a:solidFill>
              <a:srgbClr val="D6C6A8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348472" y="1655064"/>
            <a:ext cx="2734056" cy="237744"/>
          </a:xfrm>
          <a:prstGeom prst="rect">
            <a:avLst/>
          </a:prstGeom>
          <a:noFill/>
        </p:spPr>
        <p:txBody>
          <a:bodyPr wrap="square" lIns="1016" tIns="1016" rIns="1016" bIns="1016" rtlCol="0" anchor="ctr">
            <a:normAutofit/>
          </a:bodyPr>
          <a:lstStyle/>
          <a:p>
            <a:pPr marL="0" indent="0">
              <a:buNone/>
            </a:pPr>
            <a:r>
              <a:rPr lang="en-US" sz="1200" b="1" dirty="0">
                <a:solidFill>
                  <a:srgbClr val="9A4D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Brennen’s point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8348472" y="1984248"/>
            <a:ext cx="2734056" cy="2825496"/>
          </a:xfrm>
          <a:prstGeom prst="rect">
            <a:avLst/>
          </a:prstGeom>
          <a:noFill/>
        </p:spPr>
        <p:txBody>
          <a:bodyPr wrap="square" lIns="1016" tIns="1016" rIns="1016" bIns="1016" rtlCol="0" anchor="t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F2A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literature review should show not only what has been done, but also how the new project fits into the broader field and why it matters.</a:t>
            </a:r>
            <a:endParaRPr lang="en-US" sz="12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510528"/>
            <a:ext cx="800000" cy="300000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806040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20040"/>
            <a:ext cx="10881360" cy="43891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1F2A3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How refinement works: a simple concept-building example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658368" y="850392"/>
            <a:ext cx="978408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E6470"/>
                </a:solidFill>
              </a:rPr>
              <a:t>The review converts a loose topic into a focused conceptual frame.</a:t>
            </a:r>
            <a:endParaRPr lang="en-US" sz="1050" dirty="0"/>
          </a:p>
        </p:txBody>
      </p:sp>
      <p:sp>
        <p:nvSpPr>
          <p:cNvPr id="4" name="Shape 2"/>
          <p:cNvSpPr/>
          <p:nvPr/>
        </p:nvSpPr>
        <p:spPr>
          <a:xfrm>
            <a:off x="640080" y="1170432"/>
            <a:ext cx="1828800" cy="0"/>
          </a:xfrm>
          <a:prstGeom prst="line">
            <a:avLst/>
          </a:prstGeom>
          <a:noFill/>
          <a:ln w="38100">
            <a:solidFill>
              <a:srgbClr val="9A4D2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8368" y="6537960"/>
            <a:ext cx="3840480" cy="1828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806040"/>
                </a:solidFill>
              </a:rPr>
              <a:t>Review of Literature • Objectives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2560320" y="2816352"/>
            <a:ext cx="594360" cy="0"/>
          </a:xfrm>
          <a:prstGeom prst="line">
            <a:avLst/>
          </a:prstGeom>
          <a:noFill/>
          <a:ln w="19050">
            <a:solidFill>
              <a:srgbClr val="B99C75"/>
            </a:solidFill>
            <a:prstDash val="solid"/>
            <a:tailEnd type="triangle"/>
          </a:ln>
        </p:spPr>
      </p:sp>
      <p:sp>
        <p:nvSpPr>
          <p:cNvPr id="7" name="Shape 5"/>
          <p:cNvSpPr/>
          <p:nvPr/>
        </p:nvSpPr>
        <p:spPr>
          <a:xfrm>
            <a:off x="868680" y="1874520"/>
            <a:ext cx="1828800" cy="1874520"/>
          </a:xfrm>
          <a:prstGeom prst="roundRect">
            <a:avLst>
              <a:gd name="adj" fmla="val 4000"/>
            </a:avLst>
          </a:prstGeom>
          <a:solidFill>
            <a:srgbClr val="F8EDEB"/>
          </a:solidFill>
          <a:ln w="12700">
            <a:solidFill>
              <a:srgbClr val="D6C6A8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014984" y="2057400"/>
            <a:ext cx="1554480" cy="274320"/>
          </a:xfrm>
          <a:prstGeom prst="rect">
            <a:avLst/>
          </a:prstGeom>
          <a:noFill/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9A4D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Interest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1014984" y="2560320"/>
            <a:ext cx="1554480" cy="749808"/>
          </a:xfrm>
          <a:prstGeom prst="rect">
            <a:avLst/>
          </a:prstGeom>
          <a:noFill/>
        </p:spPr>
        <p:txBody>
          <a:bodyPr wrap="square" lIns="127" tIns="127" rIns="127" bIns="127" rtlCol="0" anchor="ctr">
            <a:normAutofit/>
          </a:bodyPr>
          <a:lstStyle/>
          <a:p>
            <a:pPr marL="0" indent="0" algn="ctr">
              <a:buNone/>
            </a:pPr>
            <a:r>
              <a:rPr lang="en-US" sz="1150" dirty="0">
                <a:solidFill>
                  <a:srgbClr val="1F2A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Youth and politics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4937760" y="2816352"/>
            <a:ext cx="594360" cy="0"/>
          </a:xfrm>
          <a:prstGeom prst="line">
            <a:avLst/>
          </a:prstGeom>
          <a:noFill/>
          <a:ln w="19050">
            <a:solidFill>
              <a:srgbClr val="B99C75"/>
            </a:solidFill>
            <a:prstDash val="solid"/>
            <a:tailEnd type="triangle"/>
          </a:ln>
        </p:spPr>
      </p:sp>
      <p:sp>
        <p:nvSpPr>
          <p:cNvPr id="11" name="Shape 9"/>
          <p:cNvSpPr/>
          <p:nvPr/>
        </p:nvSpPr>
        <p:spPr>
          <a:xfrm>
            <a:off x="3246120" y="1874520"/>
            <a:ext cx="1828800" cy="1874520"/>
          </a:xfrm>
          <a:prstGeom prst="roundRect">
            <a:avLst>
              <a:gd name="adj" fmla="val 4000"/>
            </a:avLst>
          </a:prstGeom>
          <a:solidFill>
            <a:srgbClr val="FFF9EC"/>
          </a:solidFill>
          <a:ln w="12700">
            <a:solidFill>
              <a:srgbClr val="D6C6A8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392424" y="2057400"/>
            <a:ext cx="1554480" cy="274320"/>
          </a:xfrm>
          <a:prstGeom prst="rect">
            <a:avLst/>
          </a:prstGeom>
          <a:noFill/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9A4D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Literature shows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3392424" y="2560320"/>
            <a:ext cx="1554480" cy="749808"/>
          </a:xfrm>
          <a:prstGeom prst="rect">
            <a:avLst/>
          </a:prstGeom>
          <a:noFill/>
        </p:spPr>
        <p:txBody>
          <a:bodyPr wrap="square" lIns="127" tIns="127" rIns="127" bIns="127" rtlCol="0" anchor="ctr">
            <a:normAutofit/>
          </a:bodyPr>
          <a:lstStyle/>
          <a:p>
            <a:pPr marL="0" indent="0" algn="ctr">
              <a:buNone/>
            </a:pPr>
            <a:r>
              <a:rPr lang="en-US" sz="1150" dirty="0">
                <a:solidFill>
                  <a:srgbClr val="1F2A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Participation can mean voting, protest, digital expression, party work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7315200" y="2816352"/>
            <a:ext cx="594360" cy="0"/>
          </a:xfrm>
          <a:prstGeom prst="line">
            <a:avLst/>
          </a:prstGeom>
          <a:noFill/>
          <a:ln w="19050">
            <a:solidFill>
              <a:srgbClr val="B99C75"/>
            </a:solidFill>
            <a:prstDash val="solid"/>
            <a:tailEnd type="triangle"/>
          </a:ln>
        </p:spPr>
      </p:sp>
      <p:sp>
        <p:nvSpPr>
          <p:cNvPr id="15" name="Shape 13"/>
          <p:cNvSpPr/>
          <p:nvPr/>
        </p:nvSpPr>
        <p:spPr>
          <a:xfrm>
            <a:off x="5623560" y="1874520"/>
            <a:ext cx="1828800" cy="1874520"/>
          </a:xfrm>
          <a:prstGeom prst="roundRect">
            <a:avLst>
              <a:gd name="adj" fmla="val 4000"/>
            </a:avLst>
          </a:prstGeom>
          <a:solidFill>
            <a:srgbClr val="FFF9EC"/>
          </a:solidFill>
          <a:ln w="12700">
            <a:solidFill>
              <a:srgbClr val="D6C6A8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769864" y="2057400"/>
            <a:ext cx="1554480" cy="274320"/>
          </a:xfrm>
          <a:prstGeom prst="rect">
            <a:avLst/>
          </a:prstGeom>
          <a:noFill/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9A4D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Concept refined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769864" y="2560320"/>
            <a:ext cx="1554480" cy="749808"/>
          </a:xfrm>
          <a:prstGeom prst="rect">
            <a:avLst/>
          </a:prstGeom>
          <a:noFill/>
        </p:spPr>
        <p:txBody>
          <a:bodyPr wrap="square" lIns="127" tIns="127" rIns="127" bIns="127" rtlCol="0" anchor="ctr">
            <a:normAutofit/>
          </a:bodyPr>
          <a:lstStyle/>
          <a:p>
            <a:pPr marL="0" indent="0" algn="ctr">
              <a:buNone/>
            </a:pPr>
            <a:r>
              <a:rPr lang="en-US" sz="1150" dirty="0">
                <a:solidFill>
                  <a:srgbClr val="1F2A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Digital political participation</a:t>
            </a:r>
            <a:endParaRPr lang="en-US" sz="1150" dirty="0"/>
          </a:p>
        </p:txBody>
      </p:sp>
      <p:sp>
        <p:nvSpPr>
          <p:cNvPr id="18" name="Shape 16"/>
          <p:cNvSpPr/>
          <p:nvPr/>
        </p:nvSpPr>
        <p:spPr>
          <a:xfrm>
            <a:off x="8001000" y="1874520"/>
            <a:ext cx="1828800" cy="1874520"/>
          </a:xfrm>
          <a:prstGeom prst="roundRect">
            <a:avLst>
              <a:gd name="adj" fmla="val 4000"/>
            </a:avLst>
          </a:prstGeom>
          <a:solidFill>
            <a:srgbClr val="EEF4E7"/>
          </a:solidFill>
          <a:ln w="12700">
            <a:solidFill>
              <a:srgbClr val="D6C6A8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8147304" y="2057400"/>
            <a:ext cx="1554480" cy="274320"/>
          </a:xfrm>
          <a:prstGeom prst="rect">
            <a:avLst/>
          </a:prstGeom>
          <a:noFill/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9A4D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Study focus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8147304" y="2560320"/>
            <a:ext cx="1554480" cy="749808"/>
          </a:xfrm>
          <a:prstGeom prst="rect">
            <a:avLst/>
          </a:prstGeom>
          <a:noFill/>
        </p:spPr>
        <p:txBody>
          <a:bodyPr wrap="square" lIns="127" tIns="127" rIns="127" bIns="127" rtlCol="0" anchor="ctr">
            <a:normAutofit/>
          </a:bodyPr>
          <a:lstStyle/>
          <a:p>
            <a:pPr marL="0" indent="0" algn="ctr">
              <a:buNone/>
            </a:pPr>
            <a:r>
              <a:rPr lang="en-US" sz="1150" dirty="0">
                <a:solidFill>
                  <a:srgbClr val="1F2A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Youth political expression through social media posts</a:t>
            </a:r>
            <a:endParaRPr lang="en-US" sz="1150" dirty="0"/>
          </a:p>
        </p:txBody>
      </p:sp>
      <p:sp>
        <p:nvSpPr>
          <p:cNvPr id="21" name="Shape 19"/>
          <p:cNvSpPr/>
          <p:nvPr/>
        </p:nvSpPr>
        <p:spPr>
          <a:xfrm>
            <a:off x="1188720" y="4663440"/>
            <a:ext cx="9509760" cy="960120"/>
          </a:xfrm>
          <a:prstGeom prst="roundRect">
            <a:avLst>
              <a:gd name="adj" fmla="val 7619"/>
            </a:avLst>
          </a:prstGeom>
          <a:solidFill>
            <a:srgbClr val="EAF4F4"/>
          </a:solidFill>
          <a:ln w="12700">
            <a:solidFill>
              <a:srgbClr val="D6C6A8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353312" y="4809744"/>
            <a:ext cx="9180576" cy="237744"/>
          </a:xfrm>
          <a:prstGeom prst="rect">
            <a:avLst/>
          </a:prstGeom>
          <a:noFill/>
        </p:spPr>
        <p:txBody>
          <a:bodyPr wrap="square" lIns="1016" tIns="1016" rIns="1016" bIns="1016" rtlCol="0" anchor="ctr">
            <a:normAutofit/>
          </a:bodyPr>
          <a:lstStyle/>
          <a:p>
            <a:pPr marL="0" indent="0">
              <a:buNone/>
            </a:pPr>
            <a:r>
              <a:rPr lang="en-US" sz="1200" b="1" dirty="0">
                <a:solidFill>
                  <a:srgbClr val="9A4D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Classroom explanation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1353312" y="5138928"/>
            <a:ext cx="9180576" cy="356616"/>
          </a:xfrm>
          <a:prstGeom prst="rect">
            <a:avLst/>
          </a:prstGeom>
          <a:noFill/>
        </p:spPr>
        <p:txBody>
          <a:bodyPr wrap="square" lIns="1016" tIns="1016" rIns="1016" bIns="1016" rtlCol="0" anchor="t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F2A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good review acts like a filter. It removes unnecessary breadth and keeps only the most meaningful, researchable part of the topic.</a:t>
            </a:r>
            <a:endParaRPr lang="en-US" sz="12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510528"/>
            <a:ext cx="800000" cy="300000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806040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20040"/>
            <a:ext cx="10881360" cy="43891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1F2A3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Objective 2: Sharpen research objectives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658368" y="850392"/>
            <a:ext cx="978408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E6470"/>
                </a:solidFill>
              </a:rPr>
              <a:t>Objectives must be specific, observable, and measurable.</a:t>
            </a:r>
            <a:endParaRPr lang="en-US" sz="1050" dirty="0"/>
          </a:p>
        </p:txBody>
      </p:sp>
      <p:sp>
        <p:nvSpPr>
          <p:cNvPr id="4" name="Shape 2"/>
          <p:cNvSpPr/>
          <p:nvPr/>
        </p:nvSpPr>
        <p:spPr>
          <a:xfrm>
            <a:off x="640080" y="1170432"/>
            <a:ext cx="1828800" cy="0"/>
          </a:xfrm>
          <a:prstGeom prst="line">
            <a:avLst/>
          </a:prstGeom>
          <a:noFill/>
          <a:ln w="38100">
            <a:solidFill>
              <a:srgbClr val="9A4D2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8368" y="6537960"/>
            <a:ext cx="3840480" cy="1828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806040"/>
                </a:solidFill>
              </a:rPr>
              <a:t>Review of Literature • Objectives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868680" y="1508760"/>
            <a:ext cx="3703320" cy="1554480"/>
          </a:xfrm>
          <a:prstGeom prst="roundRect">
            <a:avLst>
              <a:gd name="adj" fmla="val 4706"/>
            </a:avLst>
          </a:prstGeom>
          <a:solidFill>
            <a:srgbClr val="F8EDEB"/>
          </a:solidFill>
          <a:ln w="12700">
            <a:solidFill>
              <a:srgbClr val="D6C6A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033272" y="1655064"/>
            <a:ext cx="3374136" cy="237744"/>
          </a:xfrm>
          <a:prstGeom prst="rect">
            <a:avLst/>
          </a:prstGeom>
          <a:noFill/>
        </p:spPr>
        <p:txBody>
          <a:bodyPr wrap="square" lIns="1016" tIns="1016" rIns="1016" bIns="1016" rtlCol="0" anchor="ctr">
            <a:normAutofit/>
          </a:bodyPr>
          <a:lstStyle/>
          <a:p>
            <a:pPr marL="0" indent="0">
              <a:buNone/>
            </a:pPr>
            <a:r>
              <a:rPr lang="en-US" sz="1200" b="1" dirty="0">
                <a:solidFill>
                  <a:srgbClr val="9A4D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Weak objective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1033272" y="1984248"/>
            <a:ext cx="3374136" cy="950976"/>
          </a:xfrm>
          <a:prstGeom prst="rect">
            <a:avLst/>
          </a:prstGeom>
          <a:noFill/>
        </p:spPr>
        <p:txBody>
          <a:bodyPr wrap="square" lIns="1016" tIns="1016" rIns="1016" bIns="1016" rtlCol="0" anchor="t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F2A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“To know the role of media in elections.”</a:t>
            </a:r>
            <a:endParaRPr lang="en-US" sz="1250" dirty="0"/>
          </a:p>
          <a:p>
            <a:pPr marL="0" indent="0">
              <a:buNone/>
            </a:pPr>
            <a:r>
              <a:rPr lang="en-US" sz="1250" dirty="0">
                <a:solidFill>
                  <a:srgbClr val="1F2A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Problem: too vague; “know” is not measurable.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4983480" y="1508760"/>
            <a:ext cx="5897880" cy="1554480"/>
          </a:xfrm>
          <a:prstGeom prst="roundRect">
            <a:avLst>
              <a:gd name="adj" fmla="val 4706"/>
            </a:avLst>
          </a:prstGeom>
          <a:solidFill>
            <a:srgbClr val="EAF4F4"/>
          </a:solidFill>
          <a:ln w="12700">
            <a:solidFill>
              <a:srgbClr val="D6C6A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148072" y="1655064"/>
            <a:ext cx="5568696" cy="237744"/>
          </a:xfrm>
          <a:prstGeom prst="rect">
            <a:avLst/>
          </a:prstGeom>
          <a:noFill/>
        </p:spPr>
        <p:txBody>
          <a:bodyPr wrap="square" lIns="1016" tIns="1016" rIns="1016" bIns="1016" rtlCol="0" anchor="ctr">
            <a:normAutofit/>
          </a:bodyPr>
          <a:lstStyle/>
          <a:p>
            <a:pPr marL="0" indent="0">
              <a:buNone/>
            </a:pPr>
            <a:r>
              <a:rPr lang="en-US" sz="1200" b="1" dirty="0">
                <a:solidFill>
                  <a:srgbClr val="9A4D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Improved objective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5148072" y="1984248"/>
            <a:ext cx="5568696" cy="950976"/>
          </a:xfrm>
          <a:prstGeom prst="rect">
            <a:avLst/>
          </a:prstGeom>
          <a:noFill/>
        </p:spPr>
        <p:txBody>
          <a:bodyPr wrap="square" lIns="1016" tIns="1016" rIns="1016" bIns="1016" rtlCol="0" anchor="t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F2A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“To examine how political news exposure influences voting intention among undergraduate students.”</a:t>
            </a:r>
            <a:endParaRPr lang="en-US" sz="1250" dirty="0"/>
          </a:p>
          <a:p>
            <a:pPr marL="0" indent="0">
              <a:buNone/>
            </a:pPr>
            <a:r>
              <a:rPr lang="en-US" sz="1250" dirty="0">
                <a:solidFill>
                  <a:srgbClr val="1F2A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Better: specifies action, variable, and group.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868680" y="3566160"/>
            <a:ext cx="3840480" cy="320040"/>
          </a:xfrm>
          <a:prstGeom prst="rect">
            <a:avLst/>
          </a:prstGeom>
          <a:noFill/>
        </p:spPr>
        <p:txBody>
          <a:bodyPr wrap="square" lIns="1016" tIns="1016" rIns="1016" bIns="1016" rtlCol="0" anchor="ctr">
            <a:normAutofit/>
          </a:bodyPr>
          <a:lstStyle/>
          <a:p>
            <a:pPr marL="0" indent="0">
              <a:buNone/>
            </a:pPr>
            <a:r>
              <a:rPr lang="en-US" sz="1800" b="1" dirty="0">
                <a:solidFill>
                  <a:srgbClr val="1F2A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behavioural terms</a:t>
            </a:r>
            <a:endParaRPr lang="en-US" sz="1800" dirty="0"/>
          </a:p>
        </p:txBody>
      </p:sp>
      <p:sp>
        <p:nvSpPr>
          <p:cNvPr id="13" name="Shape 11"/>
          <p:cNvSpPr/>
          <p:nvPr/>
        </p:nvSpPr>
        <p:spPr>
          <a:xfrm>
            <a:off x="868680" y="4160520"/>
            <a:ext cx="2148840" cy="347472"/>
          </a:xfrm>
          <a:prstGeom prst="roundRect">
            <a:avLst>
              <a:gd name="adj" fmla="val 21053"/>
            </a:avLst>
          </a:prstGeom>
          <a:solidFill>
            <a:srgbClr val="1F6F78"/>
          </a:solidFill>
          <a:ln w="12700">
            <a:solidFill>
              <a:srgbClr val="1F6F78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32688" y="4224528"/>
            <a:ext cx="2020824" cy="146304"/>
          </a:xfrm>
          <a:prstGeom prst="rect">
            <a:avLst/>
          </a:prstGeom>
          <a:noFill/>
        </p:spPr>
        <p:txBody>
          <a:bodyPr wrap="square" lIns="1016" tIns="1016" rIns="1016" bIns="1016" rtlCol="0" anchor="ctr">
            <a:normAutofit/>
          </a:bodyPr>
          <a:lstStyle/>
          <a:p>
            <a:pPr marL="0" indent="0">
              <a:buNone/>
            </a:pPr>
            <a:r>
              <a:rPr lang="en-US" sz="9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Analyse</a:t>
            </a:r>
            <a:endParaRPr lang="en-US" sz="920" dirty="0"/>
          </a:p>
        </p:txBody>
      </p:sp>
      <p:sp>
        <p:nvSpPr>
          <p:cNvPr id="15" name="Shape 13"/>
          <p:cNvSpPr/>
          <p:nvPr/>
        </p:nvSpPr>
        <p:spPr>
          <a:xfrm>
            <a:off x="3566160" y="4160520"/>
            <a:ext cx="2148840" cy="347472"/>
          </a:xfrm>
          <a:prstGeom prst="roundRect">
            <a:avLst>
              <a:gd name="adj" fmla="val 21053"/>
            </a:avLst>
          </a:prstGeom>
          <a:solidFill>
            <a:srgbClr val="9A4D2E"/>
          </a:solidFill>
          <a:ln w="12700">
            <a:solidFill>
              <a:srgbClr val="9A4D2E">
                <a:alpha val="0"/>
              </a:srgbClr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630168" y="4224528"/>
            <a:ext cx="2020824" cy="146304"/>
          </a:xfrm>
          <a:prstGeom prst="rect">
            <a:avLst/>
          </a:prstGeom>
          <a:noFill/>
        </p:spPr>
        <p:txBody>
          <a:bodyPr wrap="square" lIns="1016" tIns="1016" rIns="1016" bIns="1016" rtlCol="0" anchor="ctr">
            <a:normAutofit/>
          </a:bodyPr>
          <a:lstStyle/>
          <a:p>
            <a:pPr marL="0" indent="0">
              <a:buNone/>
            </a:pPr>
            <a:r>
              <a:rPr lang="en-US" sz="9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Examine</a:t>
            </a:r>
            <a:endParaRPr lang="en-US" sz="920" dirty="0"/>
          </a:p>
        </p:txBody>
      </p:sp>
      <p:sp>
        <p:nvSpPr>
          <p:cNvPr id="17" name="Shape 15"/>
          <p:cNvSpPr/>
          <p:nvPr/>
        </p:nvSpPr>
        <p:spPr>
          <a:xfrm>
            <a:off x="6263640" y="4160520"/>
            <a:ext cx="2148840" cy="347472"/>
          </a:xfrm>
          <a:prstGeom prst="roundRect">
            <a:avLst>
              <a:gd name="adj" fmla="val 21053"/>
            </a:avLst>
          </a:prstGeom>
          <a:solidFill>
            <a:srgbClr val="1F6F78"/>
          </a:solidFill>
          <a:ln w="12700">
            <a:solidFill>
              <a:srgbClr val="1F6F78">
                <a:alpha val="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327648" y="4224528"/>
            <a:ext cx="2020824" cy="146304"/>
          </a:xfrm>
          <a:prstGeom prst="rect">
            <a:avLst/>
          </a:prstGeom>
          <a:noFill/>
        </p:spPr>
        <p:txBody>
          <a:bodyPr wrap="square" lIns="1016" tIns="1016" rIns="1016" bIns="1016" rtlCol="0" anchor="ctr">
            <a:normAutofit/>
          </a:bodyPr>
          <a:lstStyle/>
          <a:p>
            <a:pPr marL="0" indent="0">
              <a:buNone/>
            </a:pPr>
            <a:r>
              <a:rPr lang="en-US" sz="9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Explore</a:t>
            </a:r>
            <a:endParaRPr lang="en-US" sz="920" dirty="0"/>
          </a:p>
        </p:txBody>
      </p:sp>
      <p:sp>
        <p:nvSpPr>
          <p:cNvPr id="19" name="Shape 17"/>
          <p:cNvSpPr/>
          <p:nvPr/>
        </p:nvSpPr>
        <p:spPr>
          <a:xfrm>
            <a:off x="8961120" y="4160520"/>
            <a:ext cx="2148840" cy="347472"/>
          </a:xfrm>
          <a:prstGeom prst="roundRect">
            <a:avLst>
              <a:gd name="adj" fmla="val 21053"/>
            </a:avLst>
          </a:prstGeom>
          <a:solidFill>
            <a:srgbClr val="9A4D2E"/>
          </a:solidFill>
          <a:ln w="12700">
            <a:solidFill>
              <a:srgbClr val="9A4D2E">
                <a:alpha val="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9025128" y="4224528"/>
            <a:ext cx="2020824" cy="146304"/>
          </a:xfrm>
          <a:prstGeom prst="rect">
            <a:avLst/>
          </a:prstGeom>
          <a:noFill/>
        </p:spPr>
        <p:txBody>
          <a:bodyPr wrap="square" lIns="1016" tIns="1016" rIns="1016" bIns="1016" rtlCol="0" anchor="ctr">
            <a:normAutofit/>
          </a:bodyPr>
          <a:lstStyle/>
          <a:p>
            <a:pPr marL="0" indent="0">
              <a:buNone/>
            </a:pPr>
            <a:r>
              <a:rPr lang="en-US" sz="9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Explain</a:t>
            </a:r>
            <a:endParaRPr lang="en-US" sz="920" dirty="0"/>
          </a:p>
        </p:txBody>
      </p:sp>
      <p:sp>
        <p:nvSpPr>
          <p:cNvPr id="21" name="Shape 19"/>
          <p:cNvSpPr/>
          <p:nvPr/>
        </p:nvSpPr>
        <p:spPr>
          <a:xfrm>
            <a:off x="868680" y="4782312"/>
            <a:ext cx="2148840" cy="347472"/>
          </a:xfrm>
          <a:prstGeom prst="roundRect">
            <a:avLst>
              <a:gd name="adj" fmla="val 21053"/>
            </a:avLst>
          </a:prstGeom>
          <a:solidFill>
            <a:srgbClr val="1F6F78"/>
          </a:solidFill>
          <a:ln w="12700">
            <a:solidFill>
              <a:srgbClr val="1F6F78">
                <a:alpha val="0"/>
              </a:srgbClr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932688" y="4846320"/>
            <a:ext cx="2020824" cy="146304"/>
          </a:xfrm>
          <a:prstGeom prst="rect">
            <a:avLst/>
          </a:prstGeom>
          <a:noFill/>
        </p:spPr>
        <p:txBody>
          <a:bodyPr wrap="square" lIns="1016" tIns="1016" rIns="1016" bIns="1016" rtlCol="0" anchor="ctr">
            <a:normAutofit/>
          </a:bodyPr>
          <a:lstStyle/>
          <a:p>
            <a:pPr marL="0" indent="0">
              <a:buNone/>
            </a:pPr>
            <a:r>
              <a:rPr lang="en-US" sz="9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Define</a:t>
            </a:r>
            <a:endParaRPr lang="en-US" sz="920" dirty="0"/>
          </a:p>
        </p:txBody>
      </p:sp>
      <p:sp>
        <p:nvSpPr>
          <p:cNvPr id="23" name="Shape 21"/>
          <p:cNvSpPr/>
          <p:nvPr/>
        </p:nvSpPr>
        <p:spPr>
          <a:xfrm>
            <a:off x="3566160" y="4782312"/>
            <a:ext cx="2148840" cy="347472"/>
          </a:xfrm>
          <a:prstGeom prst="roundRect">
            <a:avLst>
              <a:gd name="adj" fmla="val 21053"/>
            </a:avLst>
          </a:prstGeom>
          <a:solidFill>
            <a:srgbClr val="9A4D2E"/>
          </a:solidFill>
          <a:ln w="12700">
            <a:solidFill>
              <a:srgbClr val="9A4D2E">
                <a:alpha val="0"/>
              </a:srgbClr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3630168" y="4846320"/>
            <a:ext cx="2020824" cy="146304"/>
          </a:xfrm>
          <a:prstGeom prst="rect">
            <a:avLst/>
          </a:prstGeom>
          <a:noFill/>
        </p:spPr>
        <p:txBody>
          <a:bodyPr wrap="square" lIns="1016" tIns="1016" rIns="1016" bIns="1016" rtlCol="0" anchor="ctr">
            <a:normAutofit/>
          </a:bodyPr>
          <a:lstStyle/>
          <a:p>
            <a:pPr marL="0" indent="0">
              <a:buNone/>
            </a:pPr>
            <a:r>
              <a:rPr lang="en-US" sz="9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Describe</a:t>
            </a:r>
            <a:endParaRPr lang="en-US" sz="920" dirty="0"/>
          </a:p>
        </p:txBody>
      </p:sp>
      <p:sp>
        <p:nvSpPr>
          <p:cNvPr id="25" name="Shape 23"/>
          <p:cNvSpPr/>
          <p:nvPr/>
        </p:nvSpPr>
        <p:spPr>
          <a:xfrm>
            <a:off x="6263640" y="4782312"/>
            <a:ext cx="2148840" cy="347472"/>
          </a:xfrm>
          <a:prstGeom prst="roundRect">
            <a:avLst>
              <a:gd name="adj" fmla="val 21053"/>
            </a:avLst>
          </a:prstGeom>
          <a:solidFill>
            <a:srgbClr val="1F6F78"/>
          </a:solidFill>
          <a:ln w="12700">
            <a:solidFill>
              <a:srgbClr val="1F6F78">
                <a:alpha val="0"/>
              </a:srgbClr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327648" y="4846320"/>
            <a:ext cx="2020824" cy="146304"/>
          </a:xfrm>
          <a:prstGeom prst="rect">
            <a:avLst/>
          </a:prstGeom>
          <a:noFill/>
        </p:spPr>
        <p:txBody>
          <a:bodyPr wrap="square" lIns="1016" tIns="1016" rIns="1016" bIns="1016" rtlCol="0" anchor="ctr">
            <a:normAutofit/>
          </a:bodyPr>
          <a:lstStyle/>
          <a:p>
            <a:pPr marL="0" indent="0">
              <a:buNone/>
            </a:pPr>
            <a:r>
              <a:rPr lang="en-US" sz="9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Distinguish</a:t>
            </a:r>
            <a:endParaRPr lang="en-US" sz="920" dirty="0"/>
          </a:p>
        </p:txBody>
      </p:sp>
      <p:sp>
        <p:nvSpPr>
          <p:cNvPr id="27" name="Shape 25"/>
          <p:cNvSpPr/>
          <p:nvPr/>
        </p:nvSpPr>
        <p:spPr>
          <a:xfrm>
            <a:off x="8961120" y="4782312"/>
            <a:ext cx="2148840" cy="347472"/>
          </a:xfrm>
          <a:prstGeom prst="roundRect">
            <a:avLst>
              <a:gd name="adj" fmla="val 21053"/>
            </a:avLst>
          </a:prstGeom>
          <a:solidFill>
            <a:srgbClr val="9A4D2E"/>
          </a:solidFill>
          <a:ln w="12700">
            <a:solidFill>
              <a:srgbClr val="9A4D2E">
                <a:alpha val="0"/>
              </a:srgbClr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9025128" y="4846320"/>
            <a:ext cx="2020824" cy="146304"/>
          </a:xfrm>
          <a:prstGeom prst="rect">
            <a:avLst/>
          </a:prstGeom>
          <a:noFill/>
        </p:spPr>
        <p:txBody>
          <a:bodyPr wrap="square" lIns="1016" tIns="1016" rIns="1016" bIns="1016" rtlCol="0" anchor="ctr">
            <a:normAutofit/>
          </a:bodyPr>
          <a:lstStyle/>
          <a:p>
            <a:pPr marL="0" indent="0">
              <a:buNone/>
            </a:pPr>
            <a:r>
              <a:rPr lang="en-US" sz="9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</a:t>
            </a:r>
            <a:endParaRPr lang="en-US" sz="920" dirty="0"/>
          </a:p>
        </p:txBody>
      </p:sp>
      <p:sp>
        <p:nvSpPr>
          <p:cNvPr id="29" name="Shape 27"/>
          <p:cNvSpPr/>
          <p:nvPr/>
        </p:nvSpPr>
        <p:spPr>
          <a:xfrm>
            <a:off x="868680" y="5404104"/>
            <a:ext cx="2148840" cy="347472"/>
          </a:xfrm>
          <a:prstGeom prst="roundRect">
            <a:avLst>
              <a:gd name="adj" fmla="val 21053"/>
            </a:avLst>
          </a:prstGeom>
          <a:solidFill>
            <a:srgbClr val="1F6F78"/>
          </a:solidFill>
          <a:ln w="12700">
            <a:solidFill>
              <a:srgbClr val="1F6F78">
                <a:alpha val="0"/>
              </a:srgbClr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932688" y="5468112"/>
            <a:ext cx="2020824" cy="146304"/>
          </a:xfrm>
          <a:prstGeom prst="rect">
            <a:avLst/>
          </a:prstGeom>
          <a:noFill/>
        </p:spPr>
        <p:txBody>
          <a:bodyPr wrap="square" lIns="1016" tIns="1016" rIns="1016" bIns="1016" rtlCol="0" anchor="ctr">
            <a:normAutofit/>
          </a:bodyPr>
          <a:lstStyle/>
          <a:p>
            <a:pPr marL="0" indent="0">
              <a:buNone/>
            </a:pPr>
            <a:r>
              <a:rPr lang="en-US" sz="9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Illustrate</a:t>
            </a:r>
            <a:endParaRPr lang="en-US" sz="920" dirty="0"/>
          </a:p>
        </p:txBody>
      </p:sp>
      <p:sp>
        <p:nvSpPr>
          <p:cNvPr id="31" name="Shape 29"/>
          <p:cNvSpPr/>
          <p:nvPr/>
        </p:nvSpPr>
        <p:spPr>
          <a:xfrm>
            <a:off x="3566160" y="5404104"/>
            <a:ext cx="2148840" cy="347472"/>
          </a:xfrm>
          <a:prstGeom prst="roundRect">
            <a:avLst>
              <a:gd name="adj" fmla="val 21053"/>
            </a:avLst>
          </a:prstGeom>
          <a:solidFill>
            <a:srgbClr val="9A4D2E"/>
          </a:solidFill>
          <a:ln w="12700">
            <a:solidFill>
              <a:srgbClr val="9A4D2E">
                <a:alpha val="0"/>
              </a:srgbClr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3630168" y="5468112"/>
            <a:ext cx="2020824" cy="146304"/>
          </a:xfrm>
          <a:prstGeom prst="rect">
            <a:avLst/>
          </a:prstGeom>
          <a:noFill/>
        </p:spPr>
        <p:txBody>
          <a:bodyPr wrap="square" lIns="1016" tIns="1016" rIns="1016" bIns="1016" rtlCol="0" anchor="ctr">
            <a:normAutofit/>
          </a:bodyPr>
          <a:lstStyle/>
          <a:p>
            <a:pPr marL="0" indent="0">
              <a:buNone/>
            </a:pPr>
            <a:r>
              <a:rPr lang="en-US" sz="9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Demonstrate</a:t>
            </a:r>
            <a:endParaRPr lang="en-US" sz="920" dirty="0"/>
          </a:p>
        </p:txBody>
      </p:sp>
      <p:sp>
        <p:nvSpPr>
          <p:cNvPr id="33" name="Shape 31"/>
          <p:cNvSpPr/>
          <p:nvPr/>
        </p:nvSpPr>
        <p:spPr>
          <a:xfrm>
            <a:off x="6263640" y="5404104"/>
            <a:ext cx="2148840" cy="347472"/>
          </a:xfrm>
          <a:prstGeom prst="roundRect">
            <a:avLst>
              <a:gd name="adj" fmla="val 21053"/>
            </a:avLst>
          </a:prstGeom>
          <a:solidFill>
            <a:srgbClr val="1F6F78"/>
          </a:solidFill>
          <a:ln w="12700">
            <a:solidFill>
              <a:srgbClr val="1F6F78">
                <a:alpha val="0"/>
              </a:srgbClr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6327648" y="5468112"/>
            <a:ext cx="2020824" cy="146304"/>
          </a:xfrm>
          <a:prstGeom prst="rect">
            <a:avLst/>
          </a:prstGeom>
          <a:noFill/>
        </p:spPr>
        <p:txBody>
          <a:bodyPr wrap="square" lIns="1016" tIns="1016" rIns="1016" bIns="1016" rtlCol="0" anchor="ctr">
            <a:normAutofit/>
          </a:bodyPr>
          <a:lstStyle/>
          <a:p>
            <a:pPr marL="0" indent="0">
              <a:buNone/>
            </a:pPr>
            <a:r>
              <a:rPr lang="en-US" sz="9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Differentiate</a:t>
            </a:r>
            <a:endParaRPr lang="en-US" sz="920" dirty="0"/>
          </a:p>
        </p:txBody>
      </p:sp>
      <p:sp>
        <p:nvSpPr>
          <p:cNvPr id="35" name="Shape 33"/>
          <p:cNvSpPr/>
          <p:nvPr/>
        </p:nvSpPr>
        <p:spPr>
          <a:xfrm>
            <a:off x="8961120" y="5404104"/>
            <a:ext cx="2148840" cy="347472"/>
          </a:xfrm>
          <a:prstGeom prst="roundRect">
            <a:avLst>
              <a:gd name="adj" fmla="val 21053"/>
            </a:avLst>
          </a:prstGeom>
          <a:solidFill>
            <a:srgbClr val="9A4D2E"/>
          </a:solidFill>
          <a:ln w="12700">
            <a:solidFill>
              <a:srgbClr val="9A4D2E">
                <a:alpha val="0"/>
              </a:srgbClr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9025128" y="5468112"/>
            <a:ext cx="2020824" cy="146304"/>
          </a:xfrm>
          <a:prstGeom prst="rect">
            <a:avLst/>
          </a:prstGeom>
          <a:noFill/>
        </p:spPr>
        <p:txBody>
          <a:bodyPr wrap="square" lIns="1016" tIns="1016" rIns="1016" bIns="1016" rtlCol="0" anchor="ctr">
            <a:normAutofit/>
          </a:bodyPr>
          <a:lstStyle/>
          <a:p>
            <a:pPr marL="0" indent="0">
              <a:buNone/>
            </a:pPr>
            <a:r>
              <a:rPr lang="en-US" sz="9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Outline</a:t>
            </a:r>
            <a:endParaRPr lang="en-US" sz="920" dirty="0"/>
          </a:p>
        </p:txBody>
      </p:sp>
      <p:sp>
        <p:nvSpPr>
          <p:cNvPr id="37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510528"/>
            <a:ext cx="800000" cy="300000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806040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20040"/>
            <a:ext cx="10881360" cy="43891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1F2A3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Objective 2 continued: Formulate a good hypothesis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658368" y="850392"/>
            <a:ext cx="978408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E6470"/>
                </a:solidFill>
              </a:rPr>
              <a:t>A hypothesis is a tentative proposition that remains to be tested.</a:t>
            </a:r>
            <a:endParaRPr lang="en-US" sz="1050" dirty="0"/>
          </a:p>
        </p:txBody>
      </p:sp>
      <p:sp>
        <p:nvSpPr>
          <p:cNvPr id="4" name="Shape 2"/>
          <p:cNvSpPr/>
          <p:nvPr/>
        </p:nvSpPr>
        <p:spPr>
          <a:xfrm>
            <a:off x="640080" y="1170432"/>
            <a:ext cx="1828800" cy="0"/>
          </a:xfrm>
          <a:prstGeom prst="line">
            <a:avLst/>
          </a:prstGeom>
          <a:noFill/>
          <a:ln w="38100">
            <a:solidFill>
              <a:srgbClr val="9A4D2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8368" y="6537960"/>
            <a:ext cx="3840480" cy="1828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806040"/>
                </a:solidFill>
              </a:rPr>
              <a:t>Review of Literature • Objectives</a:t>
            </a:r>
            <a:endParaRPr lang="en-US" sz="850" dirty="0"/>
          </a:p>
        </p:txBody>
      </p:sp>
      <p:sp>
        <p:nvSpPr>
          <p:cNvPr id="6" name="Text 4"/>
          <p:cNvSpPr/>
          <p:nvPr/>
        </p:nvSpPr>
        <p:spPr>
          <a:xfrm>
            <a:off x="822960" y="1417320"/>
            <a:ext cx="5120640" cy="1417320"/>
          </a:xfrm>
          <a:prstGeom prst="rect">
            <a:avLst/>
          </a:prstGeom>
          <a:noFill/>
        </p:spPr>
        <p:txBody>
          <a:bodyPr wrap="square" lIns="762" tIns="762" rIns="762" bIns="762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530" dirty="0">
                <a:solidFill>
                  <a:srgbClr val="1F2A36"/>
                </a:solidFill>
              </a:rPr>
              <a:t>It gives a precise expectation based on earlier findings.</a:t>
            </a:r>
            <a:endParaRPr lang="en-US" sz="1530" dirty="0"/>
          </a:p>
          <a:p>
            <a:pPr marL="177800" indent="-177800">
              <a:buSzPct val="100000"/>
              <a:buChar char="•"/>
            </a:pPr>
            <a:r>
              <a:rPr lang="en-US" sz="1530" dirty="0">
                <a:solidFill>
                  <a:srgbClr val="1F2A36"/>
                </a:solidFill>
              </a:rPr>
              <a:t>It sets boundaries for the study by identifying variables.</a:t>
            </a:r>
            <a:endParaRPr lang="en-US" sz="1530" dirty="0"/>
          </a:p>
          <a:p>
            <a:pPr marL="177800" indent="-177800">
              <a:buSzPct val="100000"/>
              <a:buChar char="•"/>
            </a:pPr>
            <a:r>
              <a:rPr lang="en-US" sz="1530" dirty="0">
                <a:solidFill>
                  <a:srgbClr val="1F2A36"/>
                </a:solidFill>
              </a:rPr>
              <a:t>It guides statistical testing and helps control unnecessary directions.</a:t>
            </a:r>
            <a:endParaRPr lang="en-US" sz="1530" dirty="0"/>
          </a:p>
        </p:txBody>
      </p:sp>
      <p:sp>
        <p:nvSpPr>
          <p:cNvPr id="7" name="Shape 5"/>
          <p:cNvSpPr/>
          <p:nvPr/>
        </p:nvSpPr>
        <p:spPr>
          <a:xfrm>
            <a:off x="6126480" y="1554480"/>
            <a:ext cx="0" cy="4206240"/>
          </a:xfrm>
          <a:prstGeom prst="line">
            <a:avLst/>
          </a:prstGeom>
          <a:noFill/>
          <a:ln w="12700">
            <a:solidFill>
              <a:srgbClr val="D6C6A8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6629400" y="1417320"/>
            <a:ext cx="4343400" cy="1143000"/>
          </a:xfrm>
          <a:prstGeom prst="roundRect">
            <a:avLst>
              <a:gd name="adj" fmla="val 6400"/>
            </a:avLst>
          </a:prstGeom>
          <a:solidFill>
            <a:srgbClr val="FFF9EC"/>
          </a:solidFill>
          <a:ln w="12700">
            <a:solidFill>
              <a:srgbClr val="D6C6A8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793992" y="1563624"/>
            <a:ext cx="4014216" cy="237744"/>
          </a:xfrm>
          <a:prstGeom prst="rect">
            <a:avLst/>
          </a:prstGeom>
          <a:noFill/>
        </p:spPr>
        <p:txBody>
          <a:bodyPr wrap="square" lIns="1016" tIns="1016" rIns="1016" bIns="1016" rtlCol="0" anchor="ctr">
            <a:normAutofit/>
          </a:bodyPr>
          <a:lstStyle/>
          <a:p>
            <a:pPr marL="0" indent="0">
              <a:buNone/>
            </a:pPr>
            <a:r>
              <a:rPr lang="en-US" sz="1200" b="1" dirty="0">
                <a:solidFill>
                  <a:srgbClr val="9A4D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Literature finding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6793992" y="1892808"/>
            <a:ext cx="4014216" cy="539496"/>
          </a:xfrm>
          <a:prstGeom prst="rect">
            <a:avLst/>
          </a:prstGeom>
          <a:noFill/>
        </p:spPr>
        <p:txBody>
          <a:bodyPr wrap="square" lIns="1016" tIns="1016" rIns="1016" bIns="1016" rtlCol="0" anchor="t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F2A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Previous studies show that frequent exposure to political discussion online is associated with higher political engagement.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6629400" y="2907792"/>
            <a:ext cx="4343400" cy="1234440"/>
          </a:xfrm>
          <a:prstGeom prst="roundRect">
            <a:avLst>
              <a:gd name="adj" fmla="val 5926"/>
            </a:avLst>
          </a:prstGeom>
          <a:solidFill>
            <a:srgbClr val="EEF4E7"/>
          </a:solidFill>
          <a:ln w="12700">
            <a:solidFill>
              <a:srgbClr val="D6C6A8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793992" y="3054096"/>
            <a:ext cx="4014216" cy="237744"/>
          </a:xfrm>
          <a:prstGeom prst="rect">
            <a:avLst/>
          </a:prstGeom>
          <a:noFill/>
        </p:spPr>
        <p:txBody>
          <a:bodyPr wrap="square" lIns="1016" tIns="1016" rIns="1016" bIns="1016" rtlCol="0" anchor="ctr">
            <a:normAutofit/>
          </a:bodyPr>
          <a:lstStyle/>
          <a:p>
            <a:pPr marL="0" indent="0">
              <a:buNone/>
            </a:pPr>
            <a:r>
              <a:rPr lang="en-US" sz="1200" b="1" dirty="0">
                <a:solidFill>
                  <a:srgbClr val="9A4D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Possible hypothesis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6793992" y="3383280"/>
            <a:ext cx="4014216" cy="630936"/>
          </a:xfrm>
          <a:prstGeom prst="rect">
            <a:avLst/>
          </a:prstGeom>
          <a:noFill/>
        </p:spPr>
        <p:txBody>
          <a:bodyPr wrap="square" lIns="1016" tIns="1016" rIns="1016" bIns="1016" rtlCol="0" anchor="t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F2A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H1: Students with higher exposure to political content on social media will report higher political participation than students with lower exposure.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6629400" y="4526280"/>
            <a:ext cx="4343400" cy="960120"/>
          </a:xfrm>
          <a:prstGeom prst="roundRect">
            <a:avLst>
              <a:gd name="adj" fmla="val 7619"/>
            </a:avLst>
          </a:prstGeom>
          <a:solidFill>
            <a:srgbClr val="EAF4F4"/>
          </a:solidFill>
          <a:ln w="12700">
            <a:solidFill>
              <a:srgbClr val="D6C6A8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793992" y="4672584"/>
            <a:ext cx="4014216" cy="237744"/>
          </a:xfrm>
          <a:prstGeom prst="rect">
            <a:avLst/>
          </a:prstGeom>
          <a:noFill/>
        </p:spPr>
        <p:txBody>
          <a:bodyPr wrap="square" lIns="1016" tIns="1016" rIns="1016" bIns="1016" rtlCol="0" anchor="ctr">
            <a:normAutofit/>
          </a:bodyPr>
          <a:lstStyle/>
          <a:p>
            <a:pPr marL="0" indent="0">
              <a:buNone/>
            </a:pPr>
            <a:r>
              <a:rPr lang="en-US" sz="1200" b="1" dirty="0">
                <a:solidFill>
                  <a:srgbClr val="9A4D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this is strong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6793992" y="5001768"/>
            <a:ext cx="4014216" cy="356616"/>
          </a:xfrm>
          <a:prstGeom prst="rect">
            <a:avLst/>
          </a:prstGeom>
          <a:noFill/>
        </p:spPr>
        <p:txBody>
          <a:bodyPr wrap="square" lIns="1016" tIns="1016" rIns="1016" bIns="1016" rtlCol="0" anchor="t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F2A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names the variables, predicts a relationship, and can be tested through measurable data.</a:t>
            </a:r>
            <a:endParaRPr lang="en-US" sz="12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510528"/>
            <a:ext cx="800000" cy="300000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806040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20040"/>
            <a:ext cx="10881360" cy="43891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1F2A3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Objective 3: Select a theoretical framework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658368" y="850392"/>
            <a:ext cx="978408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E6470"/>
                </a:solidFill>
              </a:rPr>
              <a:t>A framework connects your study to a larger body of thought.</a:t>
            </a:r>
            <a:endParaRPr lang="en-US" sz="1050" dirty="0"/>
          </a:p>
        </p:txBody>
      </p:sp>
      <p:sp>
        <p:nvSpPr>
          <p:cNvPr id="4" name="Shape 2"/>
          <p:cNvSpPr/>
          <p:nvPr/>
        </p:nvSpPr>
        <p:spPr>
          <a:xfrm>
            <a:off x="640080" y="1170432"/>
            <a:ext cx="1828800" cy="0"/>
          </a:xfrm>
          <a:prstGeom prst="line">
            <a:avLst/>
          </a:prstGeom>
          <a:noFill/>
          <a:ln w="38100">
            <a:solidFill>
              <a:srgbClr val="9A4D2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8368" y="6537960"/>
            <a:ext cx="3840480" cy="1828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806040"/>
                </a:solidFill>
              </a:rPr>
              <a:t>Review of Literature • Objectives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868680" y="1417320"/>
            <a:ext cx="3017520" cy="3337560"/>
          </a:xfrm>
          <a:prstGeom prst="roundRect">
            <a:avLst>
              <a:gd name="adj" fmla="val 2424"/>
            </a:avLst>
          </a:prstGeom>
          <a:solidFill>
            <a:srgbClr val="FFF9EC"/>
          </a:solidFill>
          <a:ln w="12700">
            <a:solidFill>
              <a:srgbClr val="D6C6A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097280" y="1691640"/>
            <a:ext cx="2560320" cy="320040"/>
          </a:xfrm>
          <a:prstGeom prst="rect">
            <a:avLst/>
          </a:prstGeom>
          <a:noFill/>
        </p:spPr>
        <p:txBody>
          <a:bodyPr wrap="square" lIns="1016" tIns="1016" rIns="1016" bIns="1016" rtlCol="0" anchor="ctr">
            <a:normAutofit/>
          </a:bodyPr>
          <a:lstStyle/>
          <a:p>
            <a:pPr marL="0" indent="0">
              <a:buNone/>
            </a:pPr>
            <a:r>
              <a:rPr lang="en-US" sz="1700" b="1" dirty="0">
                <a:solidFill>
                  <a:srgbClr val="9A4D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the framework does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1143000" y="2240280"/>
            <a:ext cx="2468880" cy="1920240"/>
          </a:xfrm>
          <a:prstGeom prst="rect">
            <a:avLst/>
          </a:prstGeom>
          <a:noFill/>
        </p:spPr>
        <p:txBody>
          <a:bodyPr wrap="square" lIns="762" tIns="762" rIns="762" bIns="762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250" dirty="0">
                <a:solidFill>
                  <a:srgbClr val="1F2A36"/>
                </a:solidFill>
              </a:rPr>
              <a:t>Defines key concepts</a:t>
            </a:r>
            <a:endParaRPr lang="en-US" sz="1250" dirty="0"/>
          </a:p>
          <a:p>
            <a:pPr marL="177800" indent="-177800">
              <a:buSzPct val="100000"/>
              <a:buChar char="•"/>
            </a:pPr>
            <a:r>
              <a:rPr lang="en-US" sz="1250" dirty="0">
                <a:solidFill>
                  <a:srgbClr val="1F2A36"/>
                </a:solidFill>
              </a:rPr>
              <a:t>Explains expected relationships</a:t>
            </a:r>
            <a:endParaRPr lang="en-US" sz="1250" dirty="0"/>
          </a:p>
          <a:p>
            <a:pPr marL="177800" indent="-177800">
              <a:buSzPct val="100000"/>
              <a:buChar char="•"/>
            </a:pPr>
            <a:r>
              <a:rPr lang="en-US" sz="1250" dirty="0">
                <a:solidFill>
                  <a:srgbClr val="1F2A36"/>
                </a:solidFill>
              </a:rPr>
              <a:t>Guides what to observe</a:t>
            </a:r>
            <a:endParaRPr lang="en-US" sz="1250" dirty="0"/>
          </a:p>
          <a:p>
            <a:pPr marL="177800" indent="-177800">
              <a:buSzPct val="100000"/>
              <a:buChar char="•"/>
            </a:pPr>
            <a:r>
              <a:rPr lang="en-US" sz="1250" dirty="0">
                <a:solidFill>
                  <a:srgbClr val="1F2A36"/>
                </a:solidFill>
              </a:rPr>
              <a:t>Helps interpret findings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4343400" y="3063240"/>
            <a:ext cx="1051560" cy="0"/>
          </a:xfrm>
          <a:prstGeom prst="line">
            <a:avLst/>
          </a:prstGeom>
          <a:noFill/>
          <a:ln w="25400">
            <a:solidFill>
              <a:srgbClr val="B99C75"/>
            </a:solidFill>
            <a:prstDash val="solid"/>
            <a:tailEnd type="triangle"/>
          </a:ln>
        </p:spPr>
      </p:sp>
      <p:sp>
        <p:nvSpPr>
          <p:cNvPr id="10" name="Shape 8"/>
          <p:cNvSpPr/>
          <p:nvPr/>
        </p:nvSpPr>
        <p:spPr>
          <a:xfrm>
            <a:off x="5669280" y="1417320"/>
            <a:ext cx="5303520" cy="1554480"/>
          </a:xfrm>
          <a:prstGeom prst="roundRect">
            <a:avLst>
              <a:gd name="adj" fmla="val 4706"/>
            </a:avLst>
          </a:prstGeom>
          <a:solidFill>
            <a:srgbClr val="EAF4F4"/>
          </a:solidFill>
          <a:ln w="12700">
            <a:solidFill>
              <a:srgbClr val="D6C6A8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833872" y="1563624"/>
            <a:ext cx="4974336" cy="237744"/>
          </a:xfrm>
          <a:prstGeom prst="rect">
            <a:avLst/>
          </a:prstGeom>
          <a:noFill/>
        </p:spPr>
        <p:txBody>
          <a:bodyPr wrap="square" lIns="1016" tIns="1016" rIns="1016" bIns="1016" rtlCol="0" anchor="ctr">
            <a:normAutofit/>
          </a:bodyPr>
          <a:lstStyle/>
          <a:p>
            <a:pPr marL="0" indent="0">
              <a:buNone/>
            </a:pPr>
            <a:r>
              <a:rPr lang="en-US" sz="1200" b="1" dirty="0">
                <a:solidFill>
                  <a:srgbClr val="9A4D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Example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5833872" y="1892808"/>
            <a:ext cx="4974336" cy="950976"/>
          </a:xfrm>
          <a:prstGeom prst="rect">
            <a:avLst/>
          </a:prstGeom>
          <a:noFill/>
        </p:spPr>
        <p:txBody>
          <a:bodyPr wrap="square" lIns="1016" tIns="1016" rIns="1016" bIns="1016" rtlCol="0" anchor="t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F2A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Topic: political communication on social media.</a:t>
            </a:r>
            <a:endParaRPr lang="en-US" sz="1250" dirty="0"/>
          </a:p>
          <a:p>
            <a:pPr marL="0" indent="0">
              <a:buNone/>
            </a:pPr>
            <a:r>
              <a:rPr lang="en-US" sz="1250" dirty="0">
                <a:solidFill>
                  <a:srgbClr val="1F2A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Possible frameworks: agenda-setting theory, uses and gratifications, public sphere theory, or framing theory.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5669280" y="3429000"/>
            <a:ext cx="5303520" cy="1554480"/>
          </a:xfrm>
          <a:prstGeom prst="roundRect">
            <a:avLst>
              <a:gd name="adj" fmla="val 4706"/>
            </a:avLst>
          </a:prstGeom>
          <a:solidFill>
            <a:srgbClr val="EEF4E7"/>
          </a:solidFill>
          <a:ln w="12700">
            <a:solidFill>
              <a:srgbClr val="D6C6A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833872" y="3575304"/>
            <a:ext cx="4974336" cy="237744"/>
          </a:xfrm>
          <a:prstGeom prst="rect">
            <a:avLst/>
          </a:prstGeom>
          <a:noFill/>
        </p:spPr>
        <p:txBody>
          <a:bodyPr wrap="square" lIns="1016" tIns="1016" rIns="1016" bIns="1016" rtlCol="0" anchor="ctr">
            <a:normAutofit/>
          </a:bodyPr>
          <a:lstStyle/>
          <a:p>
            <a:pPr marL="0" indent="0">
              <a:buNone/>
            </a:pPr>
            <a:r>
              <a:rPr lang="en-US" sz="1200" b="1" dirty="0">
                <a:solidFill>
                  <a:srgbClr val="9A4D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Choice must be justified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5833872" y="3904488"/>
            <a:ext cx="4974336" cy="950976"/>
          </a:xfrm>
          <a:prstGeom prst="rect">
            <a:avLst/>
          </a:prstGeom>
          <a:noFill/>
        </p:spPr>
        <p:txBody>
          <a:bodyPr wrap="square" lIns="1016" tIns="1016" rIns="1016" bIns="1016" rtlCol="0" anchor="t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F2A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If the study asks how media highlights certain issues, agenda-setting may fit. If it asks how users interpret messages, framing theory may fit better.</a:t>
            </a:r>
            <a:endParaRPr lang="en-US" sz="12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510528"/>
            <a:ext cx="800000" cy="300000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806040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20040"/>
            <a:ext cx="10881360" cy="43891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1F2A3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Objective 3: Choose suitable research methods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658368" y="850392"/>
            <a:ext cx="978408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E6470"/>
                </a:solidFill>
              </a:rPr>
              <a:t>The review helps you learn from the strengths and weaknesses of earlier studies.</a:t>
            </a:r>
            <a:endParaRPr lang="en-US" sz="1050" dirty="0"/>
          </a:p>
        </p:txBody>
      </p:sp>
      <p:sp>
        <p:nvSpPr>
          <p:cNvPr id="4" name="Shape 2"/>
          <p:cNvSpPr/>
          <p:nvPr/>
        </p:nvSpPr>
        <p:spPr>
          <a:xfrm>
            <a:off x="640080" y="1170432"/>
            <a:ext cx="1828800" cy="0"/>
          </a:xfrm>
          <a:prstGeom prst="line">
            <a:avLst/>
          </a:prstGeom>
          <a:noFill/>
          <a:ln w="38100">
            <a:solidFill>
              <a:srgbClr val="9A4D2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8368" y="6537960"/>
            <a:ext cx="3840480" cy="1828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806040"/>
                </a:solidFill>
              </a:rPr>
              <a:t>Review of Literature • Objectives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822960" y="1417320"/>
            <a:ext cx="5029200" cy="1965960"/>
          </a:xfrm>
          <a:prstGeom prst="roundRect">
            <a:avLst>
              <a:gd name="adj" fmla="val 3721"/>
            </a:avLst>
          </a:prstGeom>
          <a:solidFill>
            <a:srgbClr val="FFF9EC"/>
          </a:solidFill>
          <a:ln w="12700">
            <a:solidFill>
              <a:srgbClr val="D6C6A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87552" y="1563624"/>
            <a:ext cx="4700016" cy="237744"/>
          </a:xfrm>
          <a:prstGeom prst="rect">
            <a:avLst/>
          </a:prstGeom>
          <a:noFill/>
        </p:spPr>
        <p:txBody>
          <a:bodyPr wrap="square" lIns="1016" tIns="1016" rIns="1016" bIns="1016" rtlCol="0" anchor="ctr">
            <a:normAutofit/>
          </a:bodyPr>
          <a:lstStyle/>
          <a:p>
            <a:pPr marL="0" indent="0">
              <a:buNone/>
            </a:pPr>
            <a:r>
              <a:rPr lang="en-US" sz="1200" b="1" dirty="0">
                <a:solidFill>
                  <a:srgbClr val="9A4D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to look for in previous studies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987552" y="1892808"/>
            <a:ext cx="4700016" cy="1362456"/>
          </a:xfrm>
          <a:prstGeom prst="rect">
            <a:avLst/>
          </a:prstGeom>
          <a:noFill/>
        </p:spPr>
        <p:txBody>
          <a:bodyPr wrap="square" lIns="1016" tIns="1016" rIns="1016" bIns="1016" rtlCol="0" anchor="t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F2A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Approach used: qualitative, quantitative, or mixed.</a:t>
            </a:r>
            <a:endParaRPr lang="en-US" sz="1250" dirty="0"/>
          </a:p>
          <a:p>
            <a:pPr marL="0" indent="0">
              <a:buNone/>
            </a:pPr>
            <a:r>
              <a:rPr lang="en-US" sz="1250" dirty="0">
                <a:solidFill>
                  <a:srgbClr val="1F2A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Method used: survey, interview, content analysis, case study, experiment.</a:t>
            </a:r>
            <a:endParaRPr lang="en-US" sz="1250" dirty="0"/>
          </a:p>
          <a:p>
            <a:pPr marL="0" indent="0">
              <a:buNone/>
            </a:pPr>
            <a:r>
              <a:rPr lang="en-US" sz="1250" dirty="0">
                <a:solidFill>
                  <a:srgbClr val="1F2A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Tool used: questionnaire, interview schedule, coding sheet, scale.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6400800" y="1417320"/>
            <a:ext cx="4480560" cy="1417320"/>
          </a:xfrm>
          <a:prstGeom prst="roundRect">
            <a:avLst>
              <a:gd name="adj" fmla="val 5161"/>
            </a:avLst>
          </a:prstGeom>
          <a:solidFill>
            <a:srgbClr val="EAF4F4"/>
          </a:solidFill>
          <a:ln w="12700">
            <a:solidFill>
              <a:srgbClr val="D6C6A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565392" y="1563624"/>
            <a:ext cx="4151376" cy="237744"/>
          </a:xfrm>
          <a:prstGeom prst="rect">
            <a:avLst/>
          </a:prstGeom>
          <a:noFill/>
        </p:spPr>
        <p:txBody>
          <a:bodyPr wrap="square" lIns="1016" tIns="1016" rIns="1016" bIns="1016" rtlCol="0" anchor="ctr">
            <a:normAutofit/>
          </a:bodyPr>
          <a:lstStyle/>
          <a:p>
            <a:pPr marL="0" indent="0">
              <a:buNone/>
            </a:pPr>
            <a:r>
              <a:rPr lang="en-US" sz="1200" b="1" dirty="0">
                <a:solidFill>
                  <a:srgbClr val="9A4D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it helps your study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6565392" y="1892808"/>
            <a:ext cx="4151376" cy="813816"/>
          </a:xfrm>
          <a:prstGeom prst="rect">
            <a:avLst/>
          </a:prstGeom>
          <a:noFill/>
        </p:spPr>
        <p:txBody>
          <a:bodyPr wrap="square" lIns="1016" tIns="1016" rIns="1016" bIns="1016" rtlCol="0" anchor="t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F2A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can choose tools that match your objectives and avoid weak designs, poor sampling, or unsuitable analysis.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5440680" y="3822192"/>
            <a:ext cx="1188720" cy="0"/>
          </a:xfrm>
          <a:prstGeom prst="line">
            <a:avLst/>
          </a:prstGeom>
          <a:noFill/>
          <a:ln w="20320">
            <a:solidFill>
              <a:srgbClr val="B99C75"/>
            </a:solidFill>
            <a:prstDash val="solid"/>
            <a:tailEnd type="triangle"/>
          </a:ln>
        </p:spPr>
      </p:sp>
      <p:sp>
        <p:nvSpPr>
          <p:cNvPr id="13" name="Shape 11"/>
          <p:cNvSpPr/>
          <p:nvPr/>
        </p:nvSpPr>
        <p:spPr>
          <a:xfrm>
            <a:off x="1280160" y="4069080"/>
            <a:ext cx="9601200" cy="1325880"/>
          </a:xfrm>
          <a:prstGeom prst="roundRect">
            <a:avLst>
              <a:gd name="adj" fmla="val 5517"/>
            </a:avLst>
          </a:prstGeom>
          <a:solidFill>
            <a:srgbClr val="EEF4E7"/>
          </a:solidFill>
          <a:ln w="12700">
            <a:solidFill>
              <a:srgbClr val="D6C6A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444752" y="4215384"/>
            <a:ext cx="9272016" cy="237744"/>
          </a:xfrm>
          <a:prstGeom prst="rect">
            <a:avLst/>
          </a:prstGeom>
          <a:noFill/>
        </p:spPr>
        <p:txBody>
          <a:bodyPr wrap="square" lIns="1016" tIns="1016" rIns="1016" bIns="1016" rtlCol="0" anchor="ctr">
            <a:normAutofit/>
          </a:bodyPr>
          <a:lstStyle/>
          <a:p>
            <a:pPr marL="0" indent="0">
              <a:buNone/>
            </a:pPr>
            <a:r>
              <a:rPr lang="en-US" sz="1200" b="1" dirty="0">
                <a:solidFill>
                  <a:srgbClr val="9A4D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Example decision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1444752" y="4544568"/>
            <a:ext cx="9272016" cy="722376"/>
          </a:xfrm>
          <a:prstGeom prst="rect">
            <a:avLst/>
          </a:prstGeom>
          <a:noFill/>
        </p:spPr>
        <p:txBody>
          <a:bodyPr wrap="square" lIns="1016" tIns="1016" rIns="1016" bIns="1016" rtlCol="0" anchor="t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F2A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Most studies used interviews to understand students’ experiences. You want to use a survey. You must explain why a quantitative method is more suitable for your objective, sample size, and variables.</a:t>
            </a:r>
            <a:endParaRPr lang="en-US" sz="12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510528"/>
            <a:ext cx="800000" cy="300000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806040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7731</Words>
  <Application>WPS Presentation</Application>
  <PresentationFormat>On-screen Show (16:9)</PresentationFormat>
  <Paragraphs>348</Paragraphs>
  <Slides>12</Slides>
  <Notes>13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27" baseType="lpstr">
      <vt:lpstr>Arial</vt:lpstr>
      <vt:lpstr>SimSun</vt:lpstr>
      <vt:lpstr>Wingdings</vt:lpstr>
      <vt:lpstr>Aptos</vt:lpstr>
      <vt:lpstr>Segoe UI</vt:lpstr>
      <vt:lpstr>Aptos Display</vt:lpstr>
      <vt:lpstr>Segoe UI Variable Display</vt:lpstr>
      <vt:lpstr>Aptos Display</vt:lpstr>
      <vt:lpstr>Aptos Display</vt:lpstr>
      <vt:lpstr>Aptos</vt:lpstr>
      <vt:lpstr>Aptos</vt:lpstr>
      <vt:lpstr>Aptos</vt:lpstr>
      <vt:lpstr>Microsoft YaHei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OpenAI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Objectives of Review of Literature</dc:title>
  <dc:creator>OpenAI</dc:creator>
  <dc:subject>Objectives of Review of Literature</dc:subject>
  <cp:lastModifiedBy>WPS_1743332713</cp:lastModifiedBy>
  <cp:revision>2</cp:revision>
  <dcterms:created xsi:type="dcterms:W3CDTF">2026-08-23T16:42:00Z</dcterms:created>
  <dcterms:modified xsi:type="dcterms:W3CDTF">2026-08-23T16:56:10Z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1033-12.1.0.28032</vt:lpwstr>
  </property>
  <property fmtid="{D5CDD505-2E9C-101B-9397-08002B2CF9AE}" pid="3" name="ICV">
    <vt:lpwstr>67B281B4EF294B91B035869459149322_12</vt:lpwstr>
  </property>
</Properties>
</file>