
<file path=[Content_Types].xml><?xml version="1.0" encoding="utf-8"?>
<Types xmlns="http://schemas.openxmlformats.org/package/2006/content-types">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4"/>
  </p:notesMasterIdLst>
  <p:sldIdLst>
    <p:sldId id="256" r:id="rId3"/>
    <p:sldId id="257" r:id="rId5"/>
    <p:sldId id="258" r:id="rId6"/>
    <p:sldId id="259" r:id="rId7"/>
    <p:sldId id="260" r:id="rId8"/>
    <p:sldId id="261" r:id="rId9"/>
    <p:sldId id="262" r:id="rId10"/>
    <p:sldId id="263" r:id="rId11"/>
    <p:sldId id="264" r:id="rId12"/>
    <p:sldId id="265" r:id="rId13"/>
  </p:sldIdLst>
  <p:sldSz cx="12191365" cy="6858000"/>
  <p:notesSz cx="6858000" cy="12191365"/>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 Type="http://schemas.openxmlformats.org/officeDocument/2006/relationships/notesMaster" Target="notesMasters/notesMaster1.xml"/><Relationship Id="rId3" Type="http://schemas.openxmlformats.org/officeDocument/2006/relationships/slide" Target="slides/slide1.xml"/><Relationship Id="rId2" Type="http://schemas.openxmlformats.org/officeDocument/2006/relationships/theme" Target="theme/theme1.xml"/><Relationship Id="rId16" Type="http://schemas.openxmlformats.org/officeDocument/2006/relationships/tableStyles" Target="tableStyles.xml"/><Relationship Id="rId15" Type="http://schemas.openxmlformats.org/officeDocument/2006/relationships/viewProps" Target="viewProps.xml"/><Relationship Id="rId14" Type="http://schemas.openxmlformats.org/officeDocument/2006/relationships/presProps" Target="presProps.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Introduce the topic: a literature review is not decoration at the beginning of a project. It is the intellectual map of the field.
Use a simple example: before studying youth voting behaviour in Assam, a student must know what previous scholars have found about turnout, caste, class, gender, media, parties, and political socialisation.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Close the lesson by repeating the one-sentence takeaway.
Ask students to apply the checklist to their own topics. For any political science topic, they should be able to identify relevant studies, classify them, synthesise them, and show the gap.</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Explain the three verbs carefully. Collate means collect relevant works, classify means arrange them intelligently, and summarise means state their core contribution.
Political science example: if the topic is women in Panchayati Raj institutions, all studies should not be thrown together. They may be grouped into participation, representation, leadership, patriarchy, reservation, and policy impact.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Tell students: a literature review is not a list of all books you found. It should make a point about the scholarship.
Example: Instead of saying “Author A wrote this, Author B wrote that,” show how the field has evolved — for example, from formal institutions to social movements or from elite politics to everyday citizenship.</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Use this slide as a four-question formula. For every article students read, ask: What is the focus? What is the approach? What method did the author use? What did the author find?
Example: In a paper on electoral politics, one study may use survey data, another may use archival material, and another may use interviews with party workers. The review compares these choices.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Clarify that secondary data does not mean inferior data. In a literature review, our object of analysis is published scholarship.
Give example: after reading five articles on social media and voting, the student should not just narrate each one separately. The student should synthesise: where do they agree, where do they differ, and what is still unclear?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is crucial. A review gives the logic of the study. It answers: why does this research need to be done?
Example: If there are many national-level studies but few local studies from Guwahati or Northeast India, that does not mean no research exists. It means your study can make a specific contribution.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Explain the two principles. Cumulative means research grows step by step. Public means findings are shared and can be examined by others.
This is why literature review is compulsory in a thesis or research paper: the student must show awareness of the public, accumulated knowledge of the field.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Students often say, “No one has written exactly on my topic.” That is not an excuse to skip the review. Look for related studies, similar concepts, related locations, or comparable methods.
Example: A study on student politics in Assam may draw from literature on youth, identity, social movements, campus activism, and political participation.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Read the model paragraph aloud and highlight its structure. First, it names the broad theme. Second, it compares types of studies. Third, it identifies a gap. Fourth, it links the gap to the present research.
Tell students that a good review paragraph is not “Author A says, Author B says.” It should show a relationship among studies.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1C2A3A"/>
        </a:solidFill>
        <a:effectLst/>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1C2A3A"/>
          </a:solidFill>
          <a:ln w="12700">
            <a:solidFill>
              <a:srgbClr val="1C2A3A"/>
            </a:solidFill>
            <a:prstDash val="solid"/>
          </a:ln>
        </p:spPr>
      </p:sp>
      <p:sp>
        <p:nvSpPr>
          <p:cNvPr id="3" name="Text 1"/>
          <p:cNvSpPr/>
          <p:nvPr/>
        </p:nvSpPr>
        <p:spPr>
          <a:xfrm>
            <a:off x="822960" y="1234440"/>
            <a:ext cx="6309360" cy="1417320"/>
          </a:xfrm>
          <a:prstGeom prst="rect">
            <a:avLst/>
          </a:prstGeom>
          <a:noFill/>
        </p:spPr>
        <p:txBody>
          <a:bodyPr wrap="square" lIns="0" tIns="0" rIns="0" bIns="0" rtlCol="0" anchor="ctr">
            <a:normAutofit/>
          </a:bodyPr>
          <a:lstStyle/>
          <a:p>
            <a:pPr marL="0" indent="0">
              <a:buNone/>
            </a:pPr>
            <a:r>
              <a:rPr lang="en-US" sz="4200" b="1" dirty="0">
                <a:solidFill>
                  <a:srgbClr val="FFFFFF"/>
                </a:solidFill>
                <a:latin typeface="Aptos Display" pitchFamily="34" charset="0"/>
                <a:ea typeface="Aptos Display" pitchFamily="34" charset="-122"/>
                <a:cs typeface="Aptos Display" pitchFamily="34" charset="-120"/>
              </a:rPr>
              <a:t>REVIEW OF</a:t>
            </a:r>
            <a:endParaRPr lang="en-US" sz="4200" dirty="0"/>
          </a:p>
          <a:p>
            <a:pPr marL="0" indent="0">
              <a:buNone/>
            </a:pPr>
            <a:r>
              <a:rPr lang="en-US" sz="4200" b="1" dirty="0">
                <a:solidFill>
                  <a:srgbClr val="FFFFFF"/>
                </a:solidFill>
                <a:latin typeface="Aptos Display" pitchFamily="34" charset="0"/>
                <a:ea typeface="Aptos Display" pitchFamily="34" charset="-122"/>
                <a:cs typeface="Aptos Display" pitchFamily="34" charset="-120"/>
              </a:rPr>
              <a:t>LITERATURE</a:t>
            </a:r>
            <a:endParaRPr lang="en-US" sz="4200" dirty="0"/>
          </a:p>
        </p:txBody>
      </p:sp>
      <p:sp>
        <p:nvSpPr>
          <p:cNvPr id="4" name="Text 2"/>
          <p:cNvSpPr/>
          <p:nvPr/>
        </p:nvSpPr>
        <p:spPr>
          <a:xfrm>
            <a:off x="868680" y="2944368"/>
            <a:ext cx="3840480" cy="292608"/>
          </a:xfrm>
          <a:prstGeom prst="rect">
            <a:avLst/>
          </a:prstGeom>
          <a:noFill/>
        </p:spPr>
        <p:txBody>
          <a:bodyPr wrap="square" lIns="0" tIns="0" rIns="0" bIns="0" rtlCol="0" anchor="ctr"/>
          <a:lstStyle/>
          <a:p>
            <a:pPr marL="0" indent="0">
              <a:buNone/>
            </a:pPr>
            <a:r>
              <a:rPr lang="en-US" sz="1700" dirty="0">
                <a:solidFill>
                  <a:srgbClr val="D9E6E7"/>
                </a:solidFill>
              </a:rPr>
              <a:t>Research Methodology Paper</a:t>
            </a:r>
            <a:endParaRPr lang="en-US" sz="1700" dirty="0"/>
          </a:p>
        </p:txBody>
      </p:sp>
      <p:sp>
        <p:nvSpPr>
          <p:cNvPr id="5" name="Text 3"/>
          <p:cNvSpPr/>
          <p:nvPr/>
        </p:nvSpPr>
        <p:spPr>
          <a:xfrm>
            <a:off x="868680" y="3456432"/>
            <a:ext cx="5623560" cy="621792"/>
          </a:xfrm>
          <a:prstGeom prst="rect">
            <a:avLst/>
          </a:prstGeom>
          <a:noFill/>
        </p:spPr>
        <p:txBody>
          <a:bodyPr wrap="square" lIns="0" tIns="0" rIns="0" bIns="0" rtlCol="0" anchor="ctr">
            <a:normAutofit/>
          </a:bodyPr>
          <a:lstStyle/>
          <a:p>
            <a:pPr marL="0" indent="0">
              <a:buNone/>
            </a:pPr>
            <a:r>
              <a:rPr lang="en-US" sz="2000" b="1" dirty="0">
                <a:solidFill>
                  <a:srgbClr val="FFF7E9"/>
                </a:solidFill>
              </a:rPr>
              <a:t>How to read existing scholarship and place your own research within it</a:t>
            </a:r>
            <a:endParaRPr lang="en-US" sz="2000" dirty="0"/>
          </a:p>
        </p:txBody>
      </p:sp>
      <p:sp>
        <p:nvSpPr>
          <p:cNvPr id="7" name="Text 5"/>
          <p:cNvSpPr/>
          <p:nvPr/>
        </p:nvSpPr>
        <p:spPr>
          <a:xfrm>
            <a:off x="7744968" y="1353312"/>
            <a:ext cx="2606040" cy="1051560"/>
          </a:xfrm>
          <a:prstGeom prst="rect">
            <a:avLst/>
          </a:prstGeom>
          <a:noFill/>
        </p:spPr>
        <p:txBody>
          <a:bodyPr wrap="square" lIns="1270" tIns="1270" rIns="1270" bIns="1270" rtlCol="0" anchor="ctr">
            <a:normAutofit/>
          </a:bodyPr>
          <a:lstStyle/>
          <a:p>
            <a:pPr marL="0" indent="0">
              <a:buNone/>
            </a:pPr>
            <a:r>
              <a:rPr lang="en-US" sz="1800" b="1" dirty="0">
                <a:solidFill>
                  <a:srgbClr val="1C2A3A"/>
                </a:solidFill>
              </a:rPr>
              <a:t>journal articles</a:t>
            </a:r>
            <a:endParaRPr lang="en-US" sz="1800" dirty="0"/>
          </a:p>
          <a:p>
            <a:pPr marL="0" indent="0">
              <a:buNone/>
            </a:pPr>
            <a:r>
              <a:rPr lang="en-US" sz="1800" b="1" dirty="0">
                <a:solidFill>
                  <a:srgbClr val="1C2A3A"/>
                </a:solidFill>
              </a:rPr>
              <a:t>books</a:t>
            </a:r>
            <a:endParaRPr lang="en-US" sz="1800" dirty="0"/>
          </a:p>
          <a:p>
            <a:pPr marL="0" indent="0">
              <a:buNone/>
            </a:pPr>
            <a:r>
              <a:rPr lang="en-US" sz="1800" b="1" dirty="0">
                <a:solidFill>
                  <a:srgbClr val="1C2A3A"/>
                </a:solidFill>
              </a:rPr>
              <a:t>theses</a:t>
            </a:r>
            <a:endParaRPr lang="en-US" sz="1800" dirty="0"/>
          </a:p>
          <a:p>
            <a:pPr marL="0" indent="0">
              <a:buNone/>
            </a:pPr>
            <a:r>
              <a:rPr lang="en-US" sz="1800" b="1" dirty="0">
                <a:solidFill>
                  <a:srgbClr val="1C2A3A"/>
                </a:solidFill>
              </a:rPr>
              <a:t>seminar papers</a:t>
            </a:r>
            <a:endParaRPr lang="en-US" sz="1800" dirty="0"/>
          </a:p>
        </p:txBody>
      </p:sp>
      <p:sp>
        <p:nvSpPr>
          <p:cNvPr id="8" name="Shape 6"/>
          <p:cNvSpPr/>
          <p:nvPr/>
        </p:nvSpPr>
        <p:spPr>
          <a:xfrm>
            <a:off x="822960" y="4538980"/>
            <a:ext cx="2423160" cy="0"/>
          </a:xfrm>
          <a:prstGeom prst="line">
            <a:avLst/>
          </a:prstGeom>
          <a:noFill/>
          <a:ln w="38100">
            <a:solidFill>
              <a:srgbClr val="E5A83B"/>
            </a:solidFill>
            <a:prstDash val="solid"/>
          </a:ln>
        </p:spPr>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8FAFC"/>
        </a:solidFill>
        <a:effectLst/>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F8FAFC"/>
          </a:solidFill>
          <a:ln w="12700">
            <a:solidFill>
              <a:srgbClr val="F8FAFC">
                <a:alpha val="0"/>
              </a:srgbClr>
            </a:solidFill>
            <a:prstDash val="solid"/>
          </a:ln>
        </p:spPr>
      </p:sp>
      <p:sp>
        <p:nvSpPr>
          <p:cNvPr id="3" name="Shape 1"/>
          <p:cNvSpPr/>
          <p:nvPr/>
        </p:nvSpPr>
        <p:spPr>
          <a:xfrm>
            <a:off x="0" y="0"/>
            <a:ext cx="329184" cy="6858000"/>
          </a:xfrm>
          <a:prstGeom prst="rect">
            <a:avLst/>
          </a:prstGeom>
          <a:solidFill>
            <a:srgbClr val="0A7D80"/>
          </a:solidFill>
          <a:ln w="12700">
            <a:solidFill>
              <a:srgbClr val="0A7D80"/>
            </a:solidFill>
            <a:prstDash val="solid"/>
          </a:ln>
        </p:spPr>
      </p:sp>
      <p:sp>
        <p:nvSpPr>
          <p:cNvPr id="4" name="Text 2"/>
          <p:cNvSpPr/>
          <p:nvPr/>
        </p:nvSpPr>
        <p:spPr>
          <a:xfrm>
            <a:off x="658368" y="320040"/>
            <a:ext cx="10881360" cy="475488"/>
          </a:xfrm>
          <a:prstGeom prst="rect">
            <a:avLst/>
          </a:prstGeom>
          <a:noFill/>
        </p:spPr>
        <p:txBody>
          <a:bodyPr wrap="square" lIns="0" tIns="0" rIns="0" bIns="0" rtlCol="0" anchor="ctr"/>
          <a:lstStyle/>
          <a:p>
            <a:pPr marL="0" indent="0">
              <a:buNone/>
            </a:pPr>
            <a:r>
              <a:rPr lang="en-US" sz="2700" b="1" dirty="0">
                <a:solidFill>
                  <a:srgbClr val="1C2A3A"/>
                </a:solidFill>
                <a:latin typeface="Aptos Display" pitchFamily="34" charset="0"/>
                <a:ea typeface="Aptos Display" pitchFamily="34" charset="-122"/>
                <a:cs typeface="Aptos Display" pitchFamily="34" charset="-120"/>
              </a:rPr>
              <a:t>9. Final Checklist for Students</a:t>
            </a:r>
            <a:endParaRPr lang="en-US" sz="2700" dirty="0"/>
          </a:p>
        </p:txBody>
      </p:sp>
      <p:sp>
        <p:nvSpPr>
          <p:cNvPr id="5" name="Text 3"/>
          <p:cNvSpPr/>
          <p:nvPr/>
        </p:nvSpPr>
        <p:spPr>
          <a:xfrm>
            <a:off x="685800" y="841248"/>
            <a:ext cx="9875520" cy="256032"/>
          </a:xfrm>
          <a:prstGeom prst="rect">
            <a:avLst/>
          </a:prstGeom>
          <a:noFill/>
        </p:spPr>
        <p:txBody>
          <a:bodyPr wrap="square" lIns="0" tIns="0" rIns="0" bIns="0" rtlCol="0" anchor="ctr"/>
          <a:lstStyle/>
          <a:p>
            <a:pPr marL="0" indent="0">
              <a:buNone/>
            </a:pPr>
            <a:r>
              <a:rPr lang="en-US" sz="1050" dirty="0">
                <a:solidFill>
                  <a:srgbClr val="55616D"/>
                </a:solidFill>
              </a:rPr>
              <a:t>Use this before submitting a dissertation, thesis, or research paper.</a:t>
            </a:r>
            <a:endParaRPr lang="en-US" sz="1050" dirty="0"/>
          </a:p>
        </p:txBody>
      </p:sp>
      <p:sp>
        <p:nvSpPr>
          <p:cNvPr id="6" name="Text 4"/>
          <p:cNvSpPr/>
          <p:nvPr/>
        </p:nvSpPr>
        <p:spPr>
          <a:xfrm>
            <a:off x="8641080" y="6537960"/>
            <a:ext cx="2971800" cy="164592"/>
          </a:xfrm>
          <a:prstGeom prst="rect">
            <a:avLst/>
          </a:prstGeom>
          <a:noFill/>
        </p:spPr>
        <p:txBody>
          <a:bodyPr wrap="square" lIns="0" tIns="0" rIns="0" bIns="0" rtlCol="0" anchor="ctr"/>
          <a:lstStyle/>
          <a:p>
            <a:pPr marL="0" indent="0" algn="r">
              <a:buNone/>
            </a:pPr>
            <a:r>
              <a:rPr lang="en-US" sz="770" dirty="0">
                <a:solidFill>
                  <a:srgbClr val="7A8793"/>
                </a:solidFill>
              </a:rPr>
              <a:t>Research Methodology  •  Review of Literature</a:t>
            </a:r>
            <a:endParaRPr lang="en-US" sz="770" dirty="0"/>
          </a:p>
        </p:txBody>
      </p:sp>
      <p:sp>
        <p:nvSpPr>
          <p:cNvPr id="7" name="Text 5"/>
          <p:cNvSpPr/>
          <p:nvPr/>
        </p:nvSpPr>
        <p:spPr>
          <a:xfrm>
            <a:off x="960120" y="1243584"/>
            <a:ext cx="320040" cy="274320"/>
          </a:xfrm>
          <a:prstGeom prst="rect">
            <a:avLst/>
          </a:prstGeom>
          <a:noFill/>
        </p:spPr>
        <p:txBody>
          <a:bodyPr wrap="square" lIns="0" tIns="0" rIns="0" bIns="0" rtlCol="0" anchor="ctr"/>
          <a:lstStyle/>
          <a:p>
            <a:pPr marL="0" indent="0">
              <a:buNone/>
            </a:pPr>
            <a:r>
              <a:rPr lang="en-US" sz="2000" b="1" dirty="0">
                <a:solidFill>
                  <a:srgbClr val="0A7D80"/>
                </a:solidFill>
              </a:rPr>
              <a:t>✓</a:t>
            </a:r>
            <a:endParaRPr lang="en-US" sz="2000" dirty="0"/>
          </a:p>
        </p:txBody>
      </p:sp>
      <p:sp>
        <p:nvSpPr>
          <p:cNvPr id="8" name="Text 6"/>
          <p:cNvSpPr/>
          <p:nvPr/>
        </p:nvSpPr>
        <p:spPr>
          <a:xfrm>
            <a:off x="1371600" y="1225296"/>
            <a:ext cx="2011680" cy="292608"/>
          </a:xfrm>
          <a:prstGeom prst="rect">
            <a:avLst/>
          </a:prstGeom>
          <a:noFill/>
        </p:spPr>
        <p:txBody>
          <a:bodyPr wrap="square" lIns="0" tIns="0" rIns="0" bIns="0" rtlCol="0" anchor="ctr"/>
          <a:lstStyle/>
          <a:p>
            <a:pPr marL="0" indent="0">
              <a:buNone/>
            </a:pPr>
            <a:r>
              <a:rPr lang="en-US" sz="1700" b="1" dirty="0">
                <a:solidFill>
                  <a:srgbClr val="1C2A3A"/>
                </a:solidFill>
              </a:rPr>
              <a:t>Relevance</a:t>
            </a:r>
            <a:endParaRPr lang="en-US" sz="1700" dirty="0"/>
          </a:p>
        </p:txBody>
      </p:sp>
      <p:sp>
        <p:nvSpPr>
          <p:cNvPr id="9" name="Text 7"/>
          <p:cNvSpPr/>
          <p:nvPr/>
        </p:nvSpPr>
        <p:spPr>
          <a:xfrm>
            <a:off x="3383280" y="1225296"/>
            <a:ext cx="7178040" cy="292608"/>
          </a:xfrm>
          <a:prstGeom prst="rect">
            <a:avLst/>
          </a:prstGeom>
          <a:noFill/>
        </p:spPr>
        <p:txBody>
          <a:bodyPr wrap="square" lIns="0" tIns="0" rIns="0" bIns="0" rtlCol="0" anchor="ctr">
            <a:normAutofit/>
          </a:bodyPr>
          <a:lstStyle/>
          <a:p>
            <a:pPr marL="0" indent="0">
              <a:buNone/>
            </a:pPr>
            <a:r>
              <a:rPr lang="en-US" sz="1550" dirty="0">
                <a:solidFill>
                  <a:srgbClr val="17212B"/>
                </a:solidFill>
              </a:rPr>
              <a:t>Have I selected studies linked to my topic, not everything available?</a:t>
            </a:r>
            <a:endParaRPr lang="en-US" sz="1550" dirty="0"/>
          </a:p>
        </p:txBody>
      </p:sp>
      <p:sp>
        <p:nvSpPr>
          <p:cNvPr id="10" name="Text 8"/>
          <p:cNvSpPr/>
          <p:nvPr/>
        </p:nvSpPr>
        <p:spPr>
          <a:xfrm>
            <a:off x="960120" y="2093976"/>
            <a:ext cx="320040" cy="274320"/>
          </a:xfrm>
          <a:prstGeom prst="rect">
            <a:avLst/>
          </a:prstGeom>
          <a:noFill/>
        </p:spPr>
        <p:txBody>
          <a:bodyPr wrap="square" lIns="0" tIns="0" rIns="0" bIns="0" rtlCol="0" anchor="ctr"/>
          <a:lstStyle/>
          <a:p>
            <a:pPr marL="0" indent="0">
              <a:buNone/>
            </a:pPr>
            <a:r>
              <a:rPr lang="en-US" sz="2000" b="1" dirty="0">
                <a:solidFill>
                  <a:srgbClr val="0A7D80"/>
                </a:solidFill>
              </a:rPr>
              <a:t>✓</a:t>
            </a:r>
            <a:endParaRPr lang="en-US" sz="2000" dirty="0"/>
          </a:p>
        </p:txBody>
      </p:sp>
      <p:sp>
        <p:nvSpPr>
          <p:cNvPr id="11" name="Text 9"/>
          <p:cNvSpPr/>
          <p:nvPr/>
        </p:nvSpPr>
        <p:spPr>
          <a:xfrm>
            <a:off x="1371600" y="2075688"/>
            <a:ext cx="2011680" cy="292608"/>
          </a:xfrm>
          <a:prstGeom prst="rect">
            <a:avLst/>
          </a:prstGeom>
          <a:noFill/>
        </p:spPr>
        <p:txBody>
          <a:bodyPr wrap="square" lIns="0" tIns="0" rIns="0" bIns="0" rtlCol="0" anchor="ctr"/>
          <a:lstStyle/>
          <a:p>
            <a:pPr marL="0" indent="0">
              <a:buNone/>
            </a:pPr>
            <a:r>
              <a:rPr lang="en-US" sz="1700" b="1" dirty="0">
                <a:solidFill>
                  <a:srgbClr val="1C2A3A"/>
                </a:solidFill>
              </a:rPr>
              <a:t>Classification</a:t>
            </a:r>
            <a:endParaRPr lang="en-US" sz="1700" dirty="0"/>
          </a:p>
        </p:txBody>
      </p:sp>
      <p:sp>
        <p:nvSpPr>
          <p:cNvPr id="12" name="Text 10"/>
          <p:cNvSpPr/>
          <p:nvPr/>
        </p:nvSpPr>
        <p:spPr>
          <a:xfrm>
            <a:off x="3383280" y="2075688"/>
            <a:ext cx="7178040" cy="292608"/>
          </a:xfrm>
          <a:prstGeom prst="rect">
            <a:avLst/>
          </a:prstGeom>
          <a:noFill/>
        </p:spPr>
        <p:txBody>
          <a:bodyPr wrap="square" lIns="0" tIns="0" rIns="0" bIns="0" rtlCol="0" anchor="ctr">
            <a:normAutofit/>
          </a:bodyPr>
          <a:lstStyle/>
          <a:p>
            <a:pPr marL="0" indent="0">
              <a:buNone/>
            </a:pPr>
            <a:r>
              <a:rPr lang="en-US" sz="1550" dirty="0">
                <a:solidFill>
                  <a:srgbClr val="17212B"/>
                </a:solidFill>
              </a:rPr>
              <a:t>Have I grouped studies by theme, theory, method, or finding?</a:t>
            </a:r>
            <a:endParaRPr lang="en-US" sz="1550" dirty="0"/>
          </a:p>
        </p:txBody>
      </p:sp>
      <p:sp>
        <p:nvSpPr>
          <p:cNvPr id="13" name="Text 11"/>
          <p:cNvSpPr/>
          <p:nvPr/>
        </p:nvSpPr>
        <p:spPr>
          <a:xfrm>
            <a:off x="960120" y="2944368"/>
            <a:ext cx="320040" cy="274320"/>
          </a:xfrm>
          <a:prstGeom prst="rect">
            <a:avLst/>
          </a:prstGeom>
          <a:noFill/>
        </p:spPr>
        <p:txBody>
          <a:bodyPr wrap="square" lIns="0" tIns="0" rIns="0" bIns="0" rtlCol="0" anchor="ctr"/>
          <a:lstStyle/>
          <a:p>
            <a:pPr marL="0" indent="0">
              <a:buNone/>
            </a:pPr>
            <a:r>
              <a:rPr lang="en-US" sz="2000" b="1" dirty="0">
                <a:solidFill>
                  <a:srgbClr val="0A7D80"/>
                </a:solidFill>
              </a:rPr>
              <a:t>✓</a:t>
            </a:r>
            <a:endParaRPr lang="en-US" sz="2000" dirty="0"/>
          </a:p>
        </p:txBody>
      </p:sp>
      <p:sp>
        <p:nvSpPr>
          <p:cNvPr id="14" name="Text 12"/>
          <p:cNvSpPr/>
          <p:nvPr/>
        </p:nvSpPr>
        <p:spPr>
          <a:xfrm>
            <a:off x="1371600" y="2926080"/>
            <a:ext cx="2011680" cy="292608"/>
          </a:xfrm>
          <a:prstGeom prst="rect">
            <a:avLst/>
          </a:prstGeom>
          <a:noFill/>
        </p:spPr>
        <p:txBody>
          <a:bodyPr wrap="square" lIns="0" tIns="0" rIns="0" bIns="0" rtlCol="0" anchor="ctr"/>
          <a:lstStyle/>
          <a:p>
            <a:pPr marL="0" indent="0">
              <a:buNone/>
            </a:pPr>
            <a:r>
              <a:rPr lang="en-US" sz="1700" b="1" dirty="0">
                <a:solidFill>
                  <a:srgbClr val="1C2A3A"/>
                </a:solidFill>
              </a:rPr>
              <a:t>Synthesis</a:t>
            </a:r>
            <a:endParaRPr lang="en-US" sz="1700" dirty="0"/>
          </a:p>
        </p:txBody>
      </p:sp>
      <p:sp>
        <p:nvSpPr>
          <p:cNvPr id="15" name="Text 13"/>
          <p:cNvSpPr/>
          <p:nvPr/>
        </p:nvSpPr>
        <p:spPr>
          <a:xfrm>
            <a:off x="3383280" y="2926080"/>
            <a:ext cx="7178040" cy="292608"/>
          </a:xfrm>
          <a:prstGeom prst="rect">
            <a:avLst/>
          </a:prstGeom>
          <a:noFill/>
        </p:spPr>
        <p:txBody>
          <a:bodyPr wrap="square" lIns="0" tIns="0" rIns="0" bIns="0" rtlCol="0" anchor="ctr">
            <a:normAutofit/>
          </a:bodyPr>
          <a:lstStyle/>
          <a:p>
            <a:pPr marL="0" indent="0">
              <a:buNone/>
            </a:pPr>
            <a:r>
              <a:rPr lang="en-US" sz="1550" dirty="0">
                <a:solidFill>
                  <a:srgbClr val="17212B"/>
                </a:solidFill>
              </a:rPr>
              <a:t>Have I compared arguments instead of simply summarising one-by-one?</a:t>
            </a:r>
            <a:endParaRPr lang="en-US" sz="1550" dirty="0"/>
          </a:p>
        </p:txBody>
      </p:sp>
      <p:sp>
        <p:nvSpPr>
          <p:cNvPr id="16" name="Text 14"/>
          <p:cNvSpPr/>
          <p:nvPr/>
        </p:nvSpPr>
        <p:spPr>
          <a:xfrm>
            <a:off x="960120" y="3794760"/>
            <a:ext cx="320040" cy="274320"/>
          </a:xfrm>
          <a:prstGeom prst="rect">
            <a:avLst/>
          </a:prstGeom>
          <a:noFill/>
        </p:spPr>
        <p:txBody>
          <a:bodyPr wrap="square" lIns="0" tIns="0" rIns="0" bIns="0" rtlCol="0" anchor="ctr"/>
          <a:lstStyle/>
          <a:p>
            <a:pPr marL="0" indent="0">
              <a:buNone/>
            </a:pPr>
            <a:r>
              <a:rPr lang="en-US" sz="2000" b="1" dirty="0">
                <a:solidFill>
                  <a:srgbClr val="0A7D80"/>
                </a:solidFill>
              </a:rPr>
              <a:t>✓</a:t>
            </a:r>
            <a:endParaRPr lang="en-US" sz="2000" dirty="0"/>
          </a:p>
        </p:txBody>
      </p:sp>
      <p:sp>
        <p:nvSpPr>
          <p:cNvPr id="17" name="Text 15"/>
          <p:cNvSpPr/>
          <p:nvPr/>
        </p:nvSpPr>
        <p:spPr>
          <a:xfrm>
            <a:off x="1371600" y="3776472"/>
            <a:ext cx="2011680" cy="292608"/>
          </a:xfrm>
          <a:prstGeom prst="rect">
            <a:avLst/>
          </a:prstGeom>
          <a:noFill/>
        </p:spPr>
        <p:txBody>
          <a:bodyPr wrap="square" lIns="0" tIns="0" rIns="0" bIns="0" rtlCol="0" anchor="ctr"/>
          <a:lstStyle/>
          <a:p>
            <a:pPr marL="0" indent="0">
              <a:buNone/>
            </a:pPr>
            <a:r>
              <a:rPr lang="en-US" sz="1700" b="1" dirty="0">
                <a:solidFill>
                  <a:srgbClr val="1C2A3A"/>
                </a:solidFill>
              </a:rPr>
              <a:t>Debates</a:t>
            </a:r>
            <a:endParaRPr lang="en-US" sz="1700" dirty="0"/>
          </a:p>
        </p:txBody>
      </p:sp>
      <p:sp>
        <p:nvSpPr>
          <p:cNvPr id="18" name="Text 16"/>
          <p:cNvSpPr/>
          <p:nvPr/>
        </p:nvSpPr>
        <p:spPr>
          <a:xfrm>
            <a:off x="3383280" y="3776472"/>
            <a:ext cx="7178040" cy="292608"/>
          </a:xfrm>
          <a:prstGeom prst="rect">
            <a:avLst/>
          </a:prstGeom>
          <a:noFill/>
        </p:spPr>
        <p:txBody>
          <a:bodyPr wrap="square" lIns="0" tIns="0" rIns="0" bIns="0" rtlCol="0" anchor="ctr">
            <a:normAutofit/>
          </a:bodyPr>
          <a:lstStyle/>
          <a:p>
            <a:pPr marL="0" indent="0">
              <a:buNone/>
            </a:pPr>
            <a:r>
              <a:rPr lang="en-US" sz="1550" dirty="0">
                <a:solidFill>
                  <a:srgbClr val="17212B"/>
                </a:solidFill>
              </a:rPr>
              <a:t>Have I shown agreements, disagreements, and major debates?</a:t>
            </a:r>
            <a:endParaRPr lang="en-US" sz="1550" dirty="0"/>
          </a:p>
        </p:txBody>
      </p:sp>
      <p:sp>
        <p:nvSpPr>
          <p:cNvPr id="19" name="Text 17"/>
          <p:cNvSpPr/>
          <p:nvPr/>
        </p:nvSpPr>
        <p:spPr>
          <a:xfrm>
            <a:off x="960120" y="4645152"/>
            <a:ext cx="320040" cy="274320"/>
          </a:xfrm>
          <a:prstGeom prst="rect">
            <a:avLst/>
          </a:prstGeom>
          <a:noFill/>
        </p:spPr>
        <p:txBody>
          <a:bodyPr wrap="square" lIns="0" tIns="0" rIns="0" bIns="0" rtlCol="0" anchor="ctr"/>
          <a:lstStyle/>
          <a:p>
            <a:pPr marL="0" indent="0">
              <a:buNone/>
            </a:pPr>
            <a:r>
              <a:rPr lang="en-US" sz="2000" b="1" dirty="0">
                <a:solidFill>
                  <a:srgbClr val="0A7D80"/>
                </a:solidFill>
              </a:rPr>
              <a:t>✓</a:t>
            </a:r>
            <a:endParaRPr lang="en-US" sz="2000" dirty="0"/>
          </a:p>
        </p:txBody>
      </p:sp>
      <p:sp>
        <p:nvSpPr>
          <p:cNvPr id="20" name="Text 18"/>
          <p:cNvSpPr/>
          <p:nvPr/>
        </p:nvSpPr>
        <p:spPr>
          <a:xfrm>
            <a:off x="1371600" y="4626864"/>
            <a:ext cx="2011680" cy="292608"/>
          </a:xfrm>
          <a:prstGeom prst="rect">
            <a:avLst/>
          </a:prstGeom>
          <a:noFill/>
        </p:spPr>
        <p:txBody>
          <a:bodyPr wrap="square" lIns="0" tIns="0" rIns="0" bIns="0" rtlCol="0" anchor="ctr"/>
          <a:lstStyle/>
          <a:p>
            <a:pPr marL="0" indent="0">
              <a:buNone/>
            </a:pPr>
            <a:r>
              <a:rPr lang="en-US" sz="1700" b="1" dirty="0">
                <a:solidFill>
                  <a:srgbClr val="1C2A3A"/>
                </a:solidFill>
              </a:rPr>
              <a:t>Gap</a:t>
            </a:r>
            <a:endParaRPr lang="en-US" sz="1700" dirty="0"/>
          </a:p>
        </p:txBody>
      </p:sp>
      <p:sp>
        <p:nvSpPr>
          <p:cNvPr id="21" name="Text 19"/>
          <p:cNvSpPr/>
          <p:nvPr/>
        </p:nvSpPr>
        <p:spPr>
          <a:xfrm>
            <a:off x="3383280" y="4626864"/>
            <a:ext cx="7178040" cy="292608"/>
          </a:xfrm>
          <a:prstGeom prst="rect">
            <a:avLst/>
          </a:prstGeom>
          <a:noFill/>
        </p:spPr>
        <p:txBody>
          <a:bodyPr wrap="square" lIns="0" tIns="0" rIns="0" bIns="0" rtlCol="0" anchor="ctr">
            <a:normAutofit/>
          </a:bodyPr>
          <a:lstStyle/>
          <a:p>
            <a:pPr marL="0" indent="0">
              <a:buNone/>
            </a:pPr>
            <a:r>
              <a:rPr lang="en-US" sz="1550" dirty="0">
                <a:solidFill>
                  <a:srgbClr val="17212B"/>
                </a:solidFill>
              </a:rPr>
              <a:t>Have I clearly shown how my research emerges from the review?</a:t>
            </a:r>
            <a:endParaRPr lang="en-US" sz="1550" dirty="0"/>
          </a:p>
        </p:txBody>
      </p:sp>
      <p:sp>
        <p:nvSpPr>
          <p:cNvPr id="22" name="Text 20"/>
          <p:cNvSpPr/>
          <p:nvPr/>
        </p:nvSpPr>
        <p:spPr>
          <a:xfrm>
            <a:off x="1097280" y="5532120"/>
            <a:ext cx="2606040" cy="475488"/>
          </a:xfrm>
          <a:prstGeom prst="roundRect">
            <a:avLst/>
          </a:prstGeom>
          <a:solidFill>
            <a:srgbClr val="1C2A3A"/>
          </a:solidFill>
          <a:ln>
            <a:solidFill>
              <a:srgbClr val="1C2A3A"/>
            </a:solidFill>
          </a:ln>
        </p:spPr>
        <p:txBody>
          <a:bodyPr wrap="square" lIns="381" tIns="381" rIns="381" bIns="381" rtlCol="0" anchor="ctr">
            <a:normAutofit/>
          </a:bodyPr>
          <a:lstStyle/>
          <a:p>
            <a:pPr marL="0" indent="0" algn="ctr">
              <a:buNone/>
            </a:pPr>
            <a:r>
              <a:rPr lang="en-US" sz="1550" b="1" dirty="0">
                <a:solidFill>
                  <a:srgbClr val="FFFFFF"/>
                </a:solidFill>
              </a:rPr>
              <a:t>One-sentence takeaway</a:t>
            </a:r>
            <a:endParaRPr lang="en-US" sz="1550" dirty="0"/>
          </a:p>
        </p:txBody>
      </p:sp>
      <p:sp>
        <p:nvSpPr>
          <p:cNvPr id="23" name="Text 21"/>
          <p:cNvSpPr/>
          <p:nvPr/>
        </p:nvSpPr>
        <p:spPr>
          <a:xfrm>
            <a:off x="3886200" y="5513832"/>
            <a:ext cx="7040880" cy="512064"/>
          </a:xfrm>
          <a:prstGeom prst="rect">
            <a:avLst/>
          </a:prstGeom>
          <a:noFill/>
        </p:spPr>
        <p:txBody>
          <a:bodyPr wrap="square" lIns="254" tIns="254" rIns="254" bIns="254" rtlCol="0" anchor="ctr">
            <a:normAutofit/>
          </a:bodyPr>
          <a:lstStyle/>
          <a:p>
            <a:pPr marL="0" indent="0">
              <a:buNone/>
            </a:pPr>
            <a:r>
              <a:rPr lang="en-US" sz="1700" b="1" dirty="0">
                <a:solidFill>
                  <a:srgbClr val="1C2A3A"/>
                </a:solidFill>
              </a:rPr>
              <a:t>A Literature Review is the bridge between what is already known and what your research will newly contribute.</a:t>
            </a:r>
            <a:endParaRPr lang="en-US" sz="17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8FAFC"/>
        </a:solidFill>
        <a:effectLst/>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F8FAFC"/>
          </a:solidFill>
          <a:ln w="12700">
            <a:solidFill>
              <a:srgbClr val="F8FAFC">
                <a:alpha val="0"/>
              </a:srgbClr>
            </a:solidFill>
            <a:prstDash val="solid"/>
          </a:ln>
        </p:spPr>
      </p:sp>
      <p:sp>
        <p:nvSpPr>
          <p:cNvPr id="3" name="Shape 1"/>
          <p:cNvSpPr/>
          <p:nvPr/>
        </p:nvSpPr>
        <p:spPr>
          <a:xfrm>
            <a:off x="0" y="0"/>
            <a:ext cx="329184" cy="6858000"/>
          </a:xfrm>
          <a:prstGeom prst="rect">
            <a:avLst/>
          </a:prstGeom>
          <a:solidFill>
            <a:srgbClr val="0A7D80"/>
          </a:solidFill>
          <a:ln w="12700">
            <a:solidFill>
              <a:srgbClr val="0A7D80"/>
            </a:solidFill>
            <a:prstDash val="solid"/>
          </a:ln>
        </p:spPr>
      </p:sp>
      <p:sp>
        <p:nvSpPr>
          <p:cNvPr id="4" name="Text 2"/>
          <p:cNvSpPr/>
          <p:nvPr/>
        </p:nvSpPr>
        <p:spPr>
          <a:xfrm>
            <a:off x="658368" y="320040"/>
            <a:ext cx="10881360" cy="475488"/>
          </a:xfrm>
          <a:prstGeom prst="rect">
            <a:avLst/>
          </a:prstGeom>
          <a:noFill/>
        </p:spPr>
        <p:txBody>
          <a:bodyPr wrap="square" lIns="0" tIns="0" rIns="0" bIns="0" rtlCol="0" anchor="ctr"/>
          <a:lstStyle/>
          <a:p>
            <a:pPr marL="0" indent="0">
              <a:buNone/>
            </a:pPr>
            <a:r>
              <a:rPr lang="en-US" sz="2700" b="1" dirty="0">
                <a:solidFill>
                  <a:srgbClr val="1C2A3A"/>
                </a:solidFill>
                <a:latin typeface="Aptos Display" pitchFamily="34" charset="0"/>
                <a:ea typeface="Aptos Display" pitchFamily="34" charset="-122"/>
                <a:cs typeface="Aptos Display" pitchFamily="34" charset="-120"/>
              </a:rPr>
              <a:t>1. Meaning: What is a Review of Literature?</a:t>
            </a:r>
            <a:endParaRPr lang="en-US" sz="2700" dirty="0"/>
          </a:p>
        </p:txBody>
      </p:sp>
      <p:sp>
        <p:nvSpPr>
          <p:cNvPr id="5" name="Text 3"/>
          <p:cNvSpPr/>
          <p:nvPr/>
        </p:nvSpPr>
        <p:spPr>
          <a:xfrm>
            <a:off x="685800" y="841248"/>
            <a:ext cx="9875520" cy="256032"/>
          </a:xfrm>
          <a:prstGeom prst="rect">
            <a:avLst/>
          </a:prstGeom>
          <a:noFill/>
        </p:spPr>
        <p:txBody>
          <a:bodyPr wrap="square" lIns="0" tIns="0" rIns="0" bIns="0" rtlCol="0" anchor="ctr"/>
          <a:lstStyle/>
          <a:p>
            <a:pPr marL="0" indent="0">
              <a:buNone/>
            </a:pPr>
            <a:r>
              <a:rPr lang="en-US" sz="1050" dirty="0">
                <a:solidFill>
                  <a:srgbClr val="55616D"/>
                </a:solidFill>
              </a:rPr>
              <a:t>It is the organized study of existing scholarship in relation to a new research problem.</a:t>
            </a:r>
            <a:endParaRPr lang="en-US" sz="1050" dirty="0"/>
          </a:p>
        </p:txBody>
      </p:sp>
      <p:sp>
        <p:nvSpPr>
          <p:cNvPr id="6" name="Text 4"/>
          <p:cNvSpPr/>
          <p:nvPr/>
        </p:nvSpPr>
        <p:spPr>
          <a:xfrm>
            <a:off x="8641080" y="6537960"/>
            <a:ext cx="2971800" cy="164592"/>
          </a:xfrm>
          <a:prstGeom prst="rect">
            <a:avLst/>
          </a:prstGeom>
          <a:noFill/>
        </p:spPr>
        <p:txBody>
          <a:bodyPr wrap="square" lIns="0" tIns="0" rIns="0" bIns="0" rtlCol="0" anchor="ctr"/>
          <a:lstStyle/>
          <a:p>
            <a:pPr marL="0" indent="0" algn="r">
              <a:buNone/>
            </a:pPr>
            <a:r>
              <a:rPr lang="en-US" sz="770" dirty="0">
                <a:solidFill>
                  <a:srgbClr val="7A8793"/>
                </a:solidFill>
              </a:rPr>
              <a:t>Research Methodology  •  Review of Literature</a:t>
            </a:r>
            <a:endParaRPr lang="en-US" sz="770" dirty="0"/>
          </a:p>
        </p:txBody>
      </p:sp>
      <p:sp>
        <p:nvSpPr>
          <p:cNvPr id="7" name="Text 5"/>
          <p:cNvSpPr/>
          <p:nvPr/>
        </p:nvSpPr>
        <p:spPr>
          <a:xfrm>
            <a:off x="731520" y="1325880"/>
            <a:ext cx="10607040" cy="749808"/>
          </a:xfrm>
          <a:prstGeom prst="rect">
            <a:avLst/>
          </a:prstGeom>
          <a:noFill/>
        </p:spPr>
        <p:txBody>
          <a:bodyPr wrap="square" lIns="254" tIns="254" rIns="254" bIns="254" rtlCol="0" anchor="ctr">
            <a:normAutofit/>
          </a:bodyPr>
          <a:lstStyle/>
          <a:p>
            <a:pPr marL="0" indent="0">
              <a:buNone/>
            </a:pPr>
            <a:r>
              <a:rPr lang="en-US" sz="2300" b="1" dirty="0">
                <a:solidFill>
                  <a:srgbClr val="1C2A3A"/>
                </a:solidFill>
              </a:rPr>
              <a:t>A Literature Review is a systematic reading of already published studies to understand what scholars have studied, how they studied it, and what they found.</a:t>
            </a:r>
            <a:endParaRPr lang="en-US" sz="2300" dirty="0"/>
          </a:p>
        </p:txBody>
      </p:sp>
      <p:sp>
        <p:nvSpPr>
          <p:cNvPr id="8" name="Text 6"/>
          <p:cNvSpPr/>
          <p:nvPr/>
        </p:nvSpPr>
        <p:spPr>
          <a:xfrm>
            <a:off x="822960" y="2834640"/>
            <a:ext cx="2834640" cy="420624"/>
          </a:xfrm>
          <a:prstGeom prst="roundRect">
            <a:avLst/>
          </a:prstGeom>
          <a:solidFill>
            <a:srgbClr val="0A7D80"/>
          </a:solidFill>
          <a:ln>
            <a:solidFill>
              <a:srgbClr val="0A7D80"/>
            </a:solidFill>
          </a:ln>
        </p:spPr>
        <p:txBody>
          <a:bodyPr wrap="square" lIns="381" tIns="381" rIns="381" bIns="381" rtlCol="0" anchor="ctr"/>
          <a:lstStyle/>
          <a:p>
            <a:pPr marL="0" indent="0" algn="ctr">
              <a:buNone/>
            </a:pPr>
            <a:r>
              <a:rPr lang="en-US" sz="2100" b="1" dirty="0">
                <a:solidFill>
                  <a:srgbClr val="FFFFFF"/>
                </a:solidFill>
              </a:rPr>
              <a:t>Collates</a:t>
            </a:r>
            <a:endParaRPr lang="en-US" sz="2100" dirty="0"/>
          </a:p>
        </p:txBody>
      </p:sp>
      <p:sp>
        <p:nvSpPr>
          <p:cNvPr id="9" name="Text 7"/>
          <p:cNvSpPr/>
          <p:nvPr/>
        </p:nvSpPr>
        <p:spPr>
          <a:xfrm>
            <a:off x="731520" y="3456432"/>
            <a:ext cx="3017520" cy="594360"/>
          </a:xfrm>
          <a:prstGeom prst="rect">
            <a:avLst/>
          </a:prstGeom>
          <a:noFill/>
        </p:spPr>
        <p:txBody>
          <a:bodyPr wrap="square" lIns="254" tIns="254" rIns="254" bIns="254" rtlCol="0" anchor="ctr">
            <a:normAutofit/>
          </a:bodyPr>
          <a:lstStyle/>
          <a:p>
            <a:pPr marL="0" indent="0" algn="ctr">
              <a:buNone/>
            </a:pPr>
            <a:r>
              <a:rPr lang="en-US" sz="1600" dirty="0">
                <a:solidFill>
                  <a:srgbClr val="17212B"/>
                </a:solidFill>
              </a:rPr>
              <a:t>brings relevant studies together</a:t>
            </a:r>
            <a:endParaRPr lang="en-US" sz="1600" dirty="0"/>
          </a:p>
        </p:txBody>
      </p:sp>
      <p:sp>
        <p:nvSpPr>
          <p:cNvPr id="10" name="Text 8"/>
          <p:cNvSpPr/>
          <p:nvPr/>
        </p:nvSpPr>
        <p:spPr>
          <a:xfrm>
            <a:off x="4617720" y="2834640"/>
            <a:ext cx="2834640" cy="420624"/>
          </a:xfrm>
          <a:prstGeom prst="roundRect">
            <a:avLst/>
          </a:prstGeom>
          <a:solidFill>
            <a:srgbClr val="E5A83B"/>
          </a:solidFill>
          <a:ln>
            <a:solidFill>
              <a:srgbClr val="E5A83B"/>
            </a:solidFill>
          </a:ln>
        </p:spPr>
        <p:txBody>
          <a:bodyPr wrap="square" lIns="381" tIns="381" rIns="381" bIns="381" rtlCol="0" anchor="ctr"/>
          <a:lstStyle/>
          <a:p>
            <a:pPr marL="0" indent="0" algn="ctr">
              <a:buNone/>
            </a:pPr>
            <a:r>
              <a:rPr lang="en-US" sz="2100" b="1" dirty="0">
                <a:solidFill>
                  <a:srgbClr val="FFFFFF"/>
                </a:solidFill>
              </a:rPr>
              <a:t>Classifies</a:t>
            </a:r>
            <a:endParaRPr lang="en-US" sz="2100" dirty="0"/>
          </a:p>
        </p:txBody>
      </p:sp>
      <p:sp>
        <p:nvSpPr>
          <p:cNvPr id="11" name="Text 9"/>
          <p:cNvSpPr/>
          <p:nvPr/>
        </p:nvSpPr>
        <p:spPr>
          <a:xfrm>
            <a:off x="4526280" y="3456432"/>
            <a:ext cx="3017520" cy="594360"/>
          </a:xfrm>
          <a:prstGeom prst="rect">
            <a:avLst/>
          </a:prstGeom>
          <a:noFill/>
        </p:spPr>
        <p:txBody>
          <a:bodyPr wrap="square" lIns="254" tIns="254" rIns="254" bIns="254" rtlCol="0" anchor="ctr">
            <a:normAutofit/>
          </a:bodyPr>
          <a:lstStyle/>
          <a:p>
            <a:pPr marL="0" indent="0" algn="ctr">
              <a:buNone/>
            </a:pPr>
            <a:r>
              <a:rPr lang="en-US" sz="1600" dirty="0">
                <a:solidFill>
                  <a:srgbClr val="17212B"/>
                </a:solidFill>
              </a:rPr>
              <a:t>groups them by theme, theory, method, or period</a:t>
            </a:r>
            <a:endParaRPr lang="en-US" sz="1600" dirty="0"/>
          </a:p>
        </p:txBody>
      </p:sp>
      <p:sp>
        <p:nvSpPr>
          <p:cNvPr id="12" name="Text 10"/>
          <p:cNvSpPr/>
          <p:nvPr/>
        </p:nvSpPr>
        <p:spPr>
          <a:xfrm>
            <a:off x="8412480" y="2834640"/>
            <a:ext cx="2834640" cy="420624"/>
          </a:xfrm>
          <a:prstGeom prst="roundRect">
            <a:avLst/>
          </a:prstGeom>
          <a:solidFill>
            <a:srgbClr val="F26B3A"/>
          </a:solidFill>
          <a:ln>
            <a:solidFill>
              <a:srgbClr val="F26B3A"/>
            </a:solidFill>
          </a:ln>
        </p:spPr>
        <p:txBody>
          <a:bodyPr wrap="square" lIns="381" tIns="381" rIns="381" bIns="381" rtlCol="0" anchor="ctr"/>
          <a:lstStyle/>
          <a:p>
            <a:pPr marL="0" indent="0" algn="ctr">
              <a:buNone/>
            </a:pPr>
            <a:r>
              <a:rPr lang="en-US" sz="2100" b="1" dirty="0">
                <a:solidFill>
                  <a:srgbClr val="FFFFFF"/>
                </a:solidFill>
              </a:rPr>
              <a:t>Summarises</a:t>
            </a:r>
            <a:endParaRPr lang="en-US" sz="2100" dirty="0"/>
          </a:p>
        </p:txBody>
      </p:sp>
      <p:sp>
        <p:nvSpPr>
          <p:cNvPr id="13" name="Text 11"/>
          <p:cNvSpPr/>
          <p:nvPr/>
        </p:nvSpPr>
        <p:spPr>
          <a:xfrm>
            <a:off x="8321040" y="3456432"/>
            <a:ext cx="3017520" cy="594360"/>
          </a:xfrm>
          <a:prstGeom prst="rect">
            <a:avLst/>
          </a:prstGeom>
          <a:noFill/>
        </p:spPr>
        <p:txBody>
          <a:bodyPr wrap="square" lIns="254" tIns="254" rIns="254" bIns="254" rtlCol="0" anchor="ctr">
            <a:normAutofit/>
          </a:bodyPr>
          <a:lstStyle/>
          <a:p>
            <a:pPr marL="0" indent="0" algn="ctr">
              <a:buNone/>
            </a:pPr>
            <a:r>
              <a:rPr lang="en-US" sz="1600" dirty="0">
                <a:solidFill>
                  <a:srgbClr val="17212B"/>
                </a:solidFill>
              </a:rPr>
              <a:t>extracts the central arguments and findings</a:t>
            </a:r>
            <a:endParaRPr lang="en-US" sz="16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8FAFC"/>
        </a:solidFill>
        <a:effectLst/>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F8FAFC"/>
          </a:solidFill>
          <a:ln w="12700">
            <a:solidFill>
              <a:srgbClr val="F8FAFC">
                <a:alpha val="0"/>
              </a:srgbClr>
            </a:solidFill>
            <a:prstDash val="solid"/>
          </a:ln>
        </p:spPr>
      </p:sp>
      <p:sp>
        <p:nvSpPr>
          <p:cNvPr id="3" name="Shape 1"/>
          <p:cNvSpPr/>
          <p:nvPr/>
        </p:nvSpPr>
        <p:spPr>
          <a:xfrm>
            <a:off x="0" y="0"/>
            <a:ext cx="329184" cy="6858000"/>
          </a:xfrm>
          <a:prstGeom prst="rect">
            <a:avLst/>
          </a:prstGeom>
          <a:solidFill>
            <a:srgbClr val="0A7D80"/>
          </a:solidFill>
          <a:ln w="12700">
            <a:solidFill>
              <a:srgbClr val="0A7D80"/>
            </a:solidFill>
            <a:prstDash val="solid"/>
          </a:ln>
        </p:spPr>
      </p:sp>
      <p:sp>
        <p:nvSpPr>
          <p:cNvPr id="4" name="Text 2"/>
          <p:cNvSpPr/>
          <p:nvPr/>
        </p:nvSpPr>
        <p:spPr>
          <a:xfrm>
            <a:off x="658368" y="320040"/>
            <a:ext cx="10881360" cy="475488"/>
          </a:xfrm>
          <a:prstGeom prst="rect">
            <a:avLst/>
          </a:prstGeom>
          <a:noFill/>
        </p:spPr>
        <p:txBody>
          <a:bodyPr wrap="square" lIns="0" tIns="0" rIns="0" bIns="0" rtlCol="0" anchor="ctr"/>
          <a:lstStyle/>
          <a:p>
            <a:pPr marL="0" indent="0">
              <a:buNone/>
            </a:pPr>
            <a:r>
              <a:rPr lang="en-US" sz="2700" b="1" dirty="0">
                <a:solidFill>
                  <a:srgbClr val="1C2A3A"/>
                </a:solidFill>
                <a:latin typeface="Aptos Display" pitchFamily="34" charset="0"/>
                <a:ea typeface="Aptos Display" pitchFamily="34" charset="-122"/>
                <a:cs typeface="Aptos Display" pitchFamily="34" charset="-120"/>
              </a:rPr>
              <a:t>2. What a Literature Review is NOT</a:t>
            </a:r>
            <a:endParaRPr lang="en-US" sz="2700" dirty="0"/>
          </a:p>
        </p:txBody>
      </p:sp>
      <p:sp>
        <p:nvSpPr>
          <p:cNvPr id="5" name="Text 3"/>
          <p:cNvSpPr/>
          <p:nvPr/>
        </p:nvSpPr>
        <p:spPr>
          <a:xfrm>
            <a:off x="685800" y="841248"/>
            <a:ext cx="9875520" cy="256032"/>
          </a:xfrm>
          <a:prstGeom prst="rect">
            <a:avLst/>
          </a:prstGeom>
          <a:noFill/>
        </p:spPr>
        <p:txBody>
          <a:bodyPr wrap="square" lIns="0" tIns="0" rIns="0" bIns="0" rtlCol="0" anchor="ctr"/>
          <a:lstStyle/>
          <a:p>
            <a:pPr marL="0" indent="0">
              <a:buNone/>
            </a:pPr>
            <a:r>
              <a:rPr lang="en-US" sz="1050" dirty="0">
                <a:solidFill>
                  <a:srgbClr val="55616D"/>
                </a:solidFill>
              </a:rPr>
              <a:t>The most common mistake is treating review as a pile of information.</a:t>
            </a:r>
            <a:endParaRPr lang="en-US" sz="1050" dirty="0"/>
          </a:p>
        </p:txBody>
      </p:sp>
      <p:sp>
        <p:nvSpPr>
          <p:cNvPr id="6" name="Text 4"/>
          <p:cNvSpPr/>
          <p:nvPr/>
        </p:nvSpPr>
        <p:spPr>
          <a:xfrm>
            <a:off x="8641080" y="6537960"/>
            <a:ext cx="2971800" cy="164592"/>
          </a:xfrm>
          <a:prstGeom prst="rect">
            <a:avLst/>
          </a:prstGeom>
          <a:noFill/>
        </p:spPr>
        <p:txBody>
          <a:bodyPr wrap="square" lIns="0" tIns="0" rIns="0" bIns="0" rtlCol="0" anchor="ctr"/>
          <a:lstStyle/>
          <a:p>
            <a:pPr marL="0" indent="0" algn="r">
              <a:buNone/>
            </a:pPr>
            <a:r>
              <a:rPr lang="en-US" sz="770" dirty="0">
                <a:solidFill>
                  <a:srgbClr val="7A8793"/>
                </a:solidFill>
              </a:rPr>
              <a:t>Research Methodology  •  Review of Literature</a:t>
            </a:r>
            <a:endParaRPr lang="en-US" sz="770" dirty="0"/>
          </a:p>
        </p:txBody>
      </p:sp>
      <p:sp>
        <p:nvSpPr>
          <p:cNvPr id="7" name="Text 5"/>
          <p:cNvSpPr/>
          <p:nvPr/>
        </p:nvSpPr>
        <p:spPr>
          <a:xfrm>
            <a:off x="777240" y="1234440"/>
            <a:ext cx="3794760" cy="475488"/>
          </a:xfrm>
          <a:prstGeom prst="rect">
            <a:avLst/>
          </a:prstGeom>
          <a:noFill/>
        </p:spPr>
        <p:txBody>
          <a:bodyPr wrap="square" lIns="0" tIns="0" rIns="0" bIns="0" rtlCol="0" anchor="ctr"/>
          <a:lstStyle/>
          <a:p>
            <a:pPr marL="0" indent="0">
              <a:buNone/>
            </a:pPr>
            <a:r>
              <a:rPr lang="en-US" sz="2800" b="1" dirty="0">
                <a:solidFill>
                  <a:srgbClr val="B64B4B"/>
                </a:solidFill>
              </a:rPr>
              <a:t>Not a “data dump”</a:t>
            </a:r>
            <a:endParaRPr lang="en-US" sz="2800" dirty="0"/>
          </a:p>
        </p:txBody>
      </p:sp>
      <p:sp>
        <p:nvSpPr>
          <p:cNvPr id="8" name="Text 6"/>
          <p:cNvSpPr/>
          <p:nvPr/>
        </p:nvSpPr>
        <p:spPr>
          <a:xfrm>
            <a:off x="822960" y="1874520"/>
            <a:ext cx="4160520" cy="960120"/>
          </a:xfrm>
          <a:prstGeom prst="rect">
            <a:avLst/>
          </a:prstGeom>
          <a:noFill/>
        </p:spPr>
        <p:txBody>
          <a:bodyPr wrap="square" lIns="381" tIns="381" rIns="381" bIns="381" rtlCol="0" anchor="ctr">
            <a:normAutofit/>
          </a:bodyPr>
          <a:lstStyle/>
          <a:p>
            <a:pPr marL="0" indent="0">
              <a:buNone/>
            </a:pPr>
            <a:r>
              <a:rPr lang="en-US" sz="2000" dirty="0">
                <a:solidFill>
                  <a:srgbClr val="17212B"/>
                </a:solidFill>
              </a:rPr>
              <a:t>It is not merely copying statistics, definitions, or many unrelated quotations.</a:t>
            </a:r>
            <a:endParaRPr lang="en-US" sz="2000" dirty="0"/>
          </a:p>
        </p:txBody>
      </p:sp>
      <p:sp>
        <p:nvSpPr>
          <p:cNvPr id="9" name="Shape 7"/>
          <p:cNvSpPr/>
          <p:nvPr/>
        </p:nvSpPr>
        <p:spPr>
          <a:xfrm>
            <a:off x="5532120" y="1051560"/>
            <a:ext cx="0" cy="4754880"/>
          </a:xfrm>
          <a:prstGeom prst="line">
            <a:avLst/>
          </a:prstGeom>
          <a:noFill/>
          <a:ln w="25400">
            <a:solidFill>
              <a:srgbClr val="CBD5E1"/>
            </a:solidFill>
            <a:prstDash val="solid"/>
          </a:ln>
        </p:spPr>
      </p:sp>
      <p:sp>
        <p:nvSpPr>
          <p:cNvPr id="10" name="Text 8"/>
          <p:cNvSpPr/>
          <p:nvPr/>
        </p:nvSpPr>
        <p:spPr>
          <a:xfrm>
            <a:off x="6080760" y="1234440"/>
            <a:ext cx="4663440" cy="566928"/>
          </a:xfrm>
          <a:prstGeom prst="rect">
            <a:avLst/>
          </a:prstGeom>
          <a:noFill/>
        </p:spPr>
        <p:txBody>
          <a:bodyPr wrap="square" lIns="0" tIns="0" rIns="0" bIns="0" rtlCol="0" anchor="ctr">
            <a:normAutofit/>
          </a:bodyPr>
          <a:lstStyle/>
          <a:p>
            <a:pPr marL="0" indent="0">
              <a:buNone/>
            </a:pPr>
            <a:r>
              <a:rPr lang="en-US" sz="2800" b="1" dirty="0">
                <a:solidFill>
                  <a:srgbClr val="0A7D80"/>
                </a:solidFill>
              </a:rPr>
              <a:t>It is an argument about the field</a:t>
            </a:r>
            <a:endParaRPr lang="en-US" sz="2800" dirty="0"/>
          </a:p>
        </p:txBody>
      </p:sp>
      <p:sp>
        <p:nvSpPr>
          <p:cNvPr id="11" name="Text 9"/>
          <p:cNvSpPr/>
          <p:nvPr/>
        </p:nvSpPr>
        <p:spPr>
          <a:xfrm>
            <a:off x="6126480" y="1874520"/>
            <a:ext cx="4526280" cy="1033272"/>
          </a:xfrm>
          <a:prstGeom prst="rect">
            <a:avLst/>
          </a:prstGeom>
          <a:noFill/>
        </p:spPr>
        <p:txBody>
          <a:bodyPr wrap="square" lIns="381" tIns="381" rIns="381" bIns="381" rtlCol="0" anchor="ctr">
            <a:normAutofit/>
          </a:bodyPr>
          <a:lstStyle/>
          <a:p>
            <a:pPr marL="0" indent="0">
              <a:buNone/>
            </a:pPr>
            <a:r>
              <a:rPr lang="en-US" sz="2000" dirty="0">
                <a:solidFill>
                  <a:srgbClr val="17212B"/>
                </a:solidFill>
              </a:rPr>
              <a:t>It shows patterns, debates, agreements, disagreements, gaps, and the place of your own study.</a:t>
            </a:r>
            <a:endParaRPr lang="en-US" sz="2000" dirty="0"/>
          </a:p>
        </p:txBody>
      </p:sp>
      <p:sp>
        <p:nvSpPr>
          <p:cNvPr id="12" name="Text 10"/>
          <p:cNvSpPr/>
          <p:nvPr/>
        </p:nvSpPr>
        <p:spPr>
          <a:xfrm>
            <a:off x="1508760" y="3886200"/>
            <a:ext cx="2286000" cy="384048"/>
          </a:xfrm>
          <a:prstGeom prst="roundRect">
            <a:avLst>
              <a:gd name="adj" fmla="val 14286"/>
            </a:avLst>
          </a:prstGeom>
          <a:solidFill>
            <a:srgbClr val="B64B4B"/>
          </a:solidFill>
          <a:ln>
            <a:solidFill>
              <a:srgbClr val="B64B4B"/>
            </a:solidFill>
          </a:ln>
        </p:spPr>
        <p:txBody>
          <a:bodyPr wrap="square" lIns="508" tIns="508" rIns="508" bIns="508" rtlCol="0" anchor="ctr">
            <a:normAutofit/>
          </a:bodyPr>
          <a:lstStyle/>
          <a:p>
            <a:pPr marL="0" indent="0" algn="ctr">
              <a:buNone/>
            </a:pPr>
            <a:r>
              <a:rPr lang="en-US" sz="1600" b="1" dirty="0">
                <a:solidFill>
                  <a:srgbClr val="FFFFFF"/>
                </a:solidFill>
              </a:rPr>
              <a:t>Weak review</a:t>
            </a:r>
            <a:endParaRPr lang="en-US" sz="1600" dirty="0"/>
          </a:p>
        </p:txBody>
      </p:sp>
      <p:sp>
        <p:nvSpPr>
          <p:cNvPr id="13" name="Text 11"/>
          <p:cNvSpPr/>
          <p:nvPr/>
        </p:nvSpPr>
        <p:spPr>
          <a:xfrm>
            <a:off x="731520" y="4480560"/>
            <a:ext cx="3977640" cy="749808"/>
          </a:xfrm>
          <a:prstGeom prst="rect">
            <a:avLst/>
          </a:prstGeom>
          <a:noFill/>
        </p:spPr>
        <p:txBody>
          <a:bodyPr wrap="square" lIns="508" tIns="508" rIns="508" bIns="508" rtlCol="0" anchor="ctr">
            <a:normAutofit/>
          </a:bodyPr>
          <a:lstStyle/>
          <a:p>
            <a:pPr marL="0" indent="0">
              <a:buNone/>
            </a:pPr>
            <a:r>
              <a:rPr lang="en-US" sz="1550" i="1" dirty="0">
                <a:solidFill>
                  <a:srgbClr val="55616D"/>
                </a:solidFill>
              </a:rPr>
              <a:t>“Many scholars have studied democracy. Some say it is important. Some give data on elections.”</a:t>
            </a:r>
            <a:endParaRPr lang="en-US" sz="1550" dirty="0"/>
          </a:p>
        </p:txBody>
      </p:sp>
      <p:sp>
        <p:nvSpPr>
          <p:cNvPr id="14" name="Text 12"/>
          <p:cNvSpPr/>
          <p:nvPr/>
        </p:nvSpPr>
        <p:spPr>
          <a:xfrm>
            <a:off x="6812280" y="3886200"/>
            <a:ext cx="2286000" cy="384048"/>
          </a:xfrm>
          <a:prstGeom prst="roundRect">
            <a:avLst>
              <a:gd name="adj" fmla="val 14286"/>
            </a:avLst>
          </a:prstGeom>
          <a:solidFill>
            <a:srgbClr val="0A7D80"/>
          </a:solidFill>
          <a:ln>
            <a:solidFill>
              <a:srgbClr val="0A7D80"/>
            </a:solidFill>
          </a:ln>
        </p:spPr>
        <p:txBody>
          <a:bodyPr wrap="square" lIns="508" tIns="508" rIns="508" bIns="508" rtlCol="0" anchor="ctr">
            <a:normAutofit/>
          </a:bodyPr>
          <a:lstStyle/>
          <a:p>
            <a:pPr marL="0" indent="0" algn="ctr">
              <a:buNone/>
            </a:pPr>
            <a:r>
              <a:rPr lang="en-US" sz="1600" b="1" dirty="0">
                <a:solidFill>
                  <a:srgbClr val="FFFFFF"/>
                </a:solidFill>
              </a:rPr>
              <a:t>Strong review</a:t>
            </a:r>
            <a:endParaRPr lang="en-US" sz="1600" dirty="0"/>
          </a:p>
        </p:txBody>
      </p:sp>
      <p:sp>
        <p:nvSpPr>
          <p:cNvPr id="15" name="Text 13"/>
          <p:cNvSpPr/>
          <p:nvPr/>
        </p:nvSpPr>
        <p:spPr>
          <a:xfrm>
            <a:off x="5989320" y="4480560"/>
            <a:ext cx="4709160" cy="749808"/>
          </a:xfrm>
          <a:prstGeom prst="rect">
            <a:avLst/>
          </a:prstGeom>
          <a:noFill/>
        </p:spPr>
        <p:txBody>
          <a:bodyPr wrap="square" lIns="508" tIns="508" rIns="508" bIns="508" rtlCol="0" anchor="ctr">
            <a:normAutofit/>
          </a:bodyPr>
          <a:lstStyle/>
          <a:p>
            <a:pPr marL="0" indent="0">
              <a:buNone/>
            </a:pPr>
            <a:r>
              <a:rPr lang="en-US" sz="1550" i="1" dirty="0">
                <a:solidFill>
                  <a:srgbClr val="55616D"/>
                </a:solidFill>
              </a:rPr>
              <a:t>“Scholarship on democracy has moved from institutional accounts to participatory, deliberative, and identity-based approaches.”</a:t>
            </a:r>
            <a:endParaRPr lang="en-US" sz="15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8FAFC"/>
        </a:solidFill>
        <a:effectLst/>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F8FAFC"/>
          </a:solidFill>
          <a:ln w="12700">
            <a:solidFill>
              <a:srgbClr val="F8FAFC">
                <a:alpha val="0"/>
              </a:srgbClr>
            </a:solidFill>
            <a:prstDash val="solid"/>
          </a:ln>
        </p:spPr>
      </p:sp>
      <p:sp>
        <p:nvSpPr>
          <p:cNvPr id="3" name="Shape 1"/>
          <p:cNvSpPr/>
          <p:nvPr/>
        </p:nvSpPr>
        <p:spPr>
          <a:xfrm>
            <a:off x="0" y="0"/>
            <a:ext cx="329184" cy="6858000"/>
          </a:xfrm>
          <a:prstGeom prst="rect">
            <a:avLst/>
          </a:prstGeom>
          <a:solidFill>
            <a:srgbClr val="0A7D80"/>
          </a:solidFill>
          <a:ln w="12700">
            <a:solidFill>
              <a:srgbClr val="0A7D80"/>
            </a:solidFill>
            <a:prstDash val="solid"/>
          </a:ln>
        </p:spPr>
      </p:sp>
      <p:sp>
        <p:nvSpPr>
          <p:cNvPr id="4" name="Text 2"/>
          <p:cNvSpPr/>
          <p:nvPr/>
        </p:nvSpPr>
        <p:spPr>
          <a:xfrm>
            <a:off x="658368" y="320040"/>
            <a:ext cx="10881360" cy="475488"/>
          </a:xfrm>
          <a:prstGeom prst="rect">
            <a:avLst/>
          </a:prstGeom>
          <a:noFill/>
        </p:spPr>
        <p:txBody>
          <a:bodyPr wrap="square" lIns="0" tIns="0" rIns="0" bIns="0" rtlCol="0" anchor="ctr"/>
          <a:lstStyle/>
          <a:p>
            <a:pPr marL="0" indent="0">
              <a:buNone/>
            </a:pPr>
            <a:r>
              <a:rPr lang="en-US" sz="2700" b="1" dirty="0">
                <a:solidFill>
                  <a:srgbClr val="1C2A3A"/>
                </a:solidFill>
                <a:latin typeface="Aptos Display" pitchFamily="34" charset="0"/>
                <a:ea typeface="Aptos Display" pitchFamily="34" charset="-122"/>
                <a:cs typeface="Aptos Display" pitchFamily="34" charset="-120"/>
              </a:rPr>
              <a:t>3. It Traces Existing Scholarship</a:t>
            </a:r>
            <a:endParaRPr lang="en-US" sz="2700" dirty="0"/>
          </a:p>
        </p:txBody>
      </p:sp>
      <p:sp>
        <p:nvSpPr>
          <p:cNvPr id="5" name="Text 3"/>
          <p:cNvSpPr/>
          <p:nvPr/>
        </p:nvSpPr>
        <p:spPr>
          <a:xfrm>
            <a:off x="685800" y="841248"/>
            <a:ext cx="9875520" cy="256032"/>
          </a:xfrm>
          <a:prstGeom prst="rect">
            <a:avLst/>
          </a:prstGeom>
          <a:noFill/>
        </p:spPr>
        <p:txBody>
          <a:bodyPr wrap="square" lIns="0" tIns="0" rIns="0" bIns="0" rtlCol="0" anchor="ctr"/>
          <a:lstStyle/>
          <a:p>
            <a:pPr marL="0" indent="0">
              <a:buNone/>
            </a:pPr>
            <a:r>
              <a:rPr lang="en-US" sz="1050" dirty="0">
                <a:solidFill>
                  <a:srgbClr val="55616D"/>
                </a:solidFill>
              </a:rPr>
              <a:t>A review gives a map of previous work in a specific field.</a:t>
            </a:r>
            <a:endParaRPr lang="en-US" sz="1050" dirty="0"/>
          </a:p>
        </p:txBody>
      </p:sp>
      <p:sp>
        <p:nvSpPr>
          <p:cNvPr id="6" name="Text 4"/>
          <p:cNvSpPr/>
          <p:nvPr/>
        </p:nvSpPr>
        <p:spPr>
          <a:xfrm>
            <a:off x="8641080" y="6537960"/>
            <a:ext cx="2971800" cy="164592"/>
          </a:xfrm>
          <a:prstGeom prst="rect">
            <a:avLst/>
          </a:prstGeom>
          <a:noFill/>
        </p:spPr>
        <p:txBody>
          <a:bodyPr wrap="square" lIns="0" tIns="0" rIns="0" bIns="0" rtlCol="0" anchor="ctr"/>
          <a:lstStyle/>
          <a:p>
            <a:pPr marL="0" indent="0" algn="r">
              <a:buNone/>
            </a:pPr>
            <a:r>
              <a:rPr lang="en-US" sz="770" dirty="0">
                <a:solidFill>
                  <a:srgbClr val="7A8793"/>
                </a:solidFill>
              </a:rPr>
              <a:t>Research Methodology  •  Review of Literature</a:t>
            </a:r>
            <a:endParaRPr lang="en-US" sz="770" dirty="0"/>
          </a:p>
        </p:txBody>
      </p:sp>
      <p:sp>
        <p:nvSpPr>
          <p:cNvPr id="7" name="Shape 5"/>
          <p:cNvSpPr/>
          <p:nvPr/>
        </p:nvSpPr>
        <p:spPr>
          <a:xfrm>
            <a:off x="658368" y="1417320"/>
            <a:ext cx="2331720" cy="3474720"/>
          </a:xfrm>
          <a:prstGeom prst="rect">
            <a:avLst/>
          </a:prstGeom>
          <a:solidFill>
            <a:srgbClr val="D9F3F2"/>
          </a:solidFill>
          <a:ln w="12700">
            <a:solidFill>
              <a:srgbClr val="D9F3F2"/>
            </a:solidFill>
            <a:prstDash val="solid"/>
          </a:ln>
        </p:spPr>
      </p:sp>
      <p:sp>
        <p:nvSpPr>
          <p:cNvPr id="8" name="Text 6"/>
          <p:cNvSpPr/>
          <p:nvPr/>
        </p:nvSpPr>
        <p:spPr>
          <a:xfrm>
            <a:off x="768096" y="1673352"/>
            <a:ext cx="2121408" cy="274320"/>
          </a:xfrm>
          <a:prstGeom prst="rect">
            <a:avLst/>
          </a:prstGeom>
          <a:noFill/>
        </p:spPr>
        <p:txBody>
          <a:bodyPr wrap="square" lIns="0" tIns="0" rIns="0" bIns="0" rtlCol="0" anchor="ctr"/>
          <a:lstStyle/>
          <a:p>
            <a:pPr marL="0" indent="0" algn="ctr">
              <a:buNone/>
            </a:pPr>
            <a:r>
              <a:rPr lang="en-US" sz="1700" b="1" dirty="0">
                <a:solidFill>
                  <a:srgbClr val="1C2A3A"/>
                </a:solidFill>
              </a:rPr>
              <a:t>Focal Areas</a:t>
            </a:r>
            <a:endParaRPr lang="en-US" sz="1700" dirty="0"/>
          </a:p>
        </p:txBody>
      </p:sp>
      <p:sp>
        <p:nvSpPr>
          <p:cNvPr id="9" name="Text 7"/>
          <p:cNvSpPr/>
          <p:nvPr/>
        </p:nvSpPr>
        <p:spPr>
          <a:xfrm>
            <a:off x="841248" y="2212848"/>
            <a:ext cx="1920240" cy="1627632"/>
          </a:xfrm>
          <a:prstGeom prst="rect">
            <a:avLst/>
          </a:prstGeom>
          <a:noFill/>
        </p:spPr>
        <p:txBody>
          <a:bodyPr wrap="square" lIns="254" tIns="254" rIns="254" bIns="254" rtlCol="0" anchor="ctr">
            <a:normAutofit/>
          </a:bodyPr>
          <a:lstStyle/>
          <a:p>
            <a:pPr marL="0" indent="0" algn="ctr">
              <a:buNone/>
            </a:pPr>
            <a:r>
              <a:rPr lang="en-US" sz="1350" dirty="0">
                <a:solidFill>
                  <a:srgbClr val="17212B"/>
                </a:solidFill>
              </a:rPr>
              <a:t>What exact issues have been studied?</a:t>
            </a:r>
            <a:endParaRPr lang="en-US" sz="1350" dirty="0"/>
          </a:p>
          <a:p>
            <a:pPr marL="0" indent="0" algn="ctr">
              <a:buNone/>
            </a:pPr>
            <a:r>
              <a:rPr lang="en-US" sz="1350" dirty="0">
                <a:solidFill>
                  <a:srgbClr val="17212B"/>
                </a:solidFill>
              </a:rPr>
              <a:t>Example: voting behaviour, party systems, political culture, citizenship.</a:t>
            </a:r>
            <a:endParaRPr lang="en-US" sz="1350" dirty="0"/>
          </a:p>
        </p:txBody>
      </p:sp>
      <p:sp>
        <p:nvSpPr>
          <p:cNvPr id="10" name="Shape 8"/>
          <p:cNvSpPr/>
          <p:nvPr/>
        </p:nvSpPr>
        <p:spPr>
          <a:xfrm>
            <a:off x="3511296" y="1417320"/>
            <a:ext cx="2331720" cy="3474720"/>
          </a:xfrm>
          <a:prstGeom prst="rect">
            <a:avLst/>
          </a:prstGeom>
          <a:solidFill>
            <a:srgbClr val="FFF7E9"/>
          </a:solidFill>
          <a:ln w="12700">
            <a:solidFill>
              <a:srgbClr val="FFF7E9"/>
            </a:solidFill>
            <a:prstDash val="solid"/>
          </a:ln>
        </p:spPr>
      </p:sp>
      <p:sp>
        <p:nvSpPr>
          <p:cNvPr id="11" name="Text 9"/>
          <p:cNvSpPr/>
          <p:nvPr/>
        </p:nvSpPr>
        <p:spPr>
          <a:xfrm>
            <a:off x="3621024" y="1673352"/>
            <a:ext cx="2121408" cy="274320"/>
          </a:xfrm>
          <a:prstGeom prst="rect">
            <a:avLst/>
          </a:prstGeom>
          <a:noFill/>
        </p:spPr>
        <p:txBody>
          <a:bodyPr wrap="square" lIns="0" tIns="0" rIns="0" bIns="0" rtlCol="0" anchor="ctr"/>
          <a:lstStyle/>
          <a:p>
            <a:pPr marL="0" indent="0" algn="ctr">
              <a:buNone/>
            </a:pPr>
            <a:r>
              <a:rPr lang="en-US" sz="1700" b="1" dirty="0">
                <a:solidFill>
                  <a:srgbClr val="1C2A3A"/>
                </a:solidFill>
              </a:rPr>
              <a:t>Approaches</a:t>
            </a:r>
            <a:endParaRPr lang="en-US" sz="1700" dirty="0"/>
          </a:p>
        </p:txBody>
      </p:sp>
      <p:sp>
        <p:nvSpPr>
          <p:cNvPr id="12" name="Text 10"/>
          <p:cNvSpPr/>
          <p:nvPr/>
        </p:nvSpPr>
        <p:spPr>
          <a:xfrm>
            <a:off x="3694176" y="2212848"/>
            <a:ext cx="1920240" cy="1627632"/>
          </a:xfrm>
          <a:prstGeom prst="rect">
            <a:avLst/>
          </a:prstGeom>
          <a:noFill/>
        </p:spPr>
        <p:txBody>
          <a:bodyPr wrap="square" lIns="254" tIns="254" rIns="254" bIns="254" rtlCol="0" anchor="ctr">
            <a:normAutofit/>
          </a:bodyPr>
          <a:lstStyle/>
          <a:p>
            <a:pPr marL="0" indent="0" algn="ctr">
              <a:buNone/>
            </a:pPr>
            <a:r>
              <a:rPr lang="en-US" sz="1350" dirty="0">
                <a:solidFill>
                  <a:srgbClr val="17212B"/>
                </a:solidFill>
              </a:rPr>
              <a:t>What theoretical lens is used?</a:t>
            </a:r>
            <a:endParaRPr lang="en-US" sz="1350" dirty="0"/>
          </a:p>
          <a:p>
            <a:pPr marL="0" indent="0" algn="ctr">
              <a:buNone/>
            </a:pPr>
            <a:r>
              <a:rPr lang="en-US" sz="1350" dirty="0">
                <a:solidFill>
                  <a:srgbClr val="17212B"/>
                </a:solidFill>
              </a:rPr>
              <a:t>Example: institutionalism, Marxism, feminism, postcolonialism.</a:t>
            </a:r>
            <a:endParaRPr lang="en-US" sz="1350" dirty="0"/>
          </a:p>
        </p:txBody>
      </p:sp>
      <p:sp>
        <p:nvSpPr>
          <p:cNvPr id="13" name="Shape 11"/>
          <p:cNvSpPr/>
          <p:nvPr/>
        </p:nvSpPr>
        <p:spPr>
          <a:xfrm>
            <a:off x="6364224" y="1417320"/>
            <a:ext cx="2331720" cy="3474720"/>
          </a:xfrm>
          <a:prstGeom prst="rect">
            <a:avLst/>
          </a:prstGeom>
          <a:solidFill>
            <a:srgbClr val="D9F3F2"/>
          </a:solidFill>
          <a:ln w="12700">
            <a:solidFill>
              <a:srgbClr val="D9F3F2"/>
            </a:solidFill>
            <a:prstDash val="solid"/>
          </a:ln>
        </p:spPr>
      </p:sp>
      <p:sp>
        <p:nvSpPr>
          <p:cNvPr id="14" name="Text 12"/>
          <p:cNvSpPr/>
          <p:nvPr/>
        </p:nvSpPr>
        <p:spPr>
          <a:xfrm>
            <a:off x="6473952" y="1673352"/>
            <a:ext cx="2121408" cy="274320"/>
          </a:xfrm>
          <a:prstGeom prst="rect">
            <a:avLst/>
          </a:prstGeom>
          <a:noFill/>
        </p:spPr>
        <p:txBody>
          <a:bodyPr wrap="square" lIns="0" tIns="0" rIns="0" bIns="0" rtlCol="0" anchor="ctr"/>
          <a:lstStyle/>
          <a:p>
            <a:pPr marL="0" indent="0" algn="ctr">
              <a:buNone/>
            </a:pPr>
            <a:r>
              <a:rPr lang="en-US" sz="1700" b="1" dirty="0">
                <a:solidFill>
                  <a:srgbClr val="1C2A3A"/>
                </a:solidFill>
              </a:rPr>
              <a:t>Methodologies</a:t>
            </a:r>
            <a:endParaRPr lang="en-US" sz="1700" dirty="0"/>
          </a:p>
        </p:txBody>
      </p:sp>
      <p:sp>
        <p:nvSpPr>
          <p:cNvPr id="15" name="Text 13"/>
          <p:cNvSpPr/>
          <p:nvPr/>
        </p:nvSpPr>
        <p:spPr>
          <a:xfrm>
            <a:off x="6547104" y="2212848"/>
            <a:ext cx="1920240" cy="1627632"/>
          </a:xfrm>
          <a:prstGeom prst="rect">
            <a:avLst/>
          </a:prstGeom>
          <a:noFill/>
        </p:spPr>
        <p:txBody>
          <a:bodyPr wrap="square" lIns="254" tIns="254" rIns="254" bIns="254" rtlCol="0" anchor="ctr">
            <a:normAutofit/>
          </a:bodyPr>
          <a:lstStyle/>
          <a:p>
            <a:pPr marL="0" indent="0" algn="ctr">
              <a:buNone/>
            </a:pPr>
            <a:r>
              <a:rPr lang="en-US" sz="1350" dirty="0">
                <a:solidFill>
                  <a:srgbClr val="17212B"/>
                </a:solidFill>
              </a:rPr>
              <a:t>How was the study conducted?</a:t>
            </a:r>
            <a:endParaRPr lang="en-US" sz="1350" dirty="0"/>
          </a:p>
          <a:p>
            <a:pPr marL="0" indent="0" algn="ctr">
              <a:buNone/>
            </a:pPr>
            <a:r>
              <a:rPr lang="en-US" sz="1350" dirty="0">
                <a:solidFill>
                  <a:srgbClr val="17212B"/>
                </a:solidFill>
              </a:rPr>
              <a:t>Example: survey, case study, archival analysis, interviews.</a:t>
            </a:r>
            <a:endParaRPr lang="en-US" sz="1350" dirty="0"/>
          </a:p>
        </p:txBody>
      </p:sp>
      <p:sp>
        <p:nvSpPr>
          <p:cNvPr id="16" name="Shape 14"/>
          <p:cNvSpPr/>
          <p:nvPr/>
        </p:nvSpPr>
        <p:spPr>
          <a:xfrm>
            <a:off x="9217152" y="1417320"/>
            <a:ext cx="2331720" cy="3474720"/>
          </a:xfrm>
          <a:prstGeom prst="rect">
            <a:avLst/>
          </a:prstGeom>
          <a:solidFill>
            <a:srgbClr val="FFF7E9"/>
          </a:solidFill>
          <a:ln w="12700">
            <a:solidFill>
              <a:srgbClr val="FFF7E9"/>
            </a:solidFill>
            <a:prstDash val="solid"/>
          </a:ln>
        </p:spPr>
      </p:sp>
      <p:sp>
        <p:nvSpPr>
          <p:cNvPr id="17" name="Text 15"/>
          <p:cNvSpPr/>
          <p:nvPr/>
        </p:nvSpPr>
        <p:spPr>
          <a:xfrm>
            <a:off x="9326880" y="1673352"/>
            <a:ext cx="2121408" cy="274320"/>
          </a:xfrm>
          <a:prstGeom prst="rect">
            <a:avLst/>
          </a:prstGeom>
          <a:noFill/>
        </p:spPr>
        <p:txBody>
          <a:bodyPr wrap="square" lIns="0" tIns="0" rIns="0" bIns="0" rtlCol="0" anchor="ctr"/>
          <a:lstStyle/>
          <a:p>
            <a:pPr marL="0" indent="0" algn="ctr">
              <a:buNone/>
            </a:pPr>
            <a:r>
              <a:rPr lang="en-US" sz="1700" b="1" dirty="0">
                <a:solidFill>
                  <a:srgbClr val="1C2A3A"/>
                </a:solidFill>
              </a:rPr>
              <a:t>Findings</a:t>
            </a:r>
            <a:endParaRPr lang="en-US" sz="1700" dirty="0"/>
          </a:p>
        </p:txBody>
      </p:sp>
      <p:sp>
        <p:nvSpPr>
          <p:cNvPr id="18" name="Text 16"/>
          <p:cNvSpPr/>
          <p:nvPr/>
        </p:nvSpPr>
        <p:spPr>
          <a:xfrm>
            <a:off x="9400032" y="2212848"/>
            <a:ext cx="1920240" cy="1627632"/>
          </a:xfrm>
          <a:prstGeom prst="rect">
            <a:avLst/>
          </a:prstGeom>
          <a:noFill/>
        </p:spPr>
        <p:txBody>
          <a:bodyPr wrap="square" lIns="254" tIns="254" rIns="254" bIns="254" rtlCol="0" anchor="ctr">
            <a:normAutofit/>
          </a:bodyPr>
          <a:lstStyle/>
          <a:p>
            <a:pPr marL="0" indent="0" algn="ctr">
              <a:buNone/>
            </a:pPr>
            <a:r>
              <a:rPr lang="en-US" sz="1350" dirty="0">
                <a:solidFill>
                  <a:srgbClr val="17212B"/>
                </a:solidFill>
              </a:rPr>
              <a:t>What conclusions were reached?</a:t>
            </a:r>
            <a:endParaRPr lang="en-US" sz="1350" dirty="0"/>
          </a:p>
          <a:p>
            <a:pPr marL="0" indent="0" algn="ctr">
              <a:buNone/>
            </a:pPr>
            <a:r>
              <a:rPr lang="en-US" sz="1350" dirty="0">
                <a:solidFill>
                  <a:srgbClr val="17212B"/>
                </a:solidFill>
              </a:rPr>
              <a:t>Example: caste shapes turnout; media influences campaign perception.</a:t>
            </a:r>
            <a:endParaRPr lang="en-US" sz="1350" dirty="0"/>
          </a:p>
        </p:txBody>
      </p:sp>
      <p:sp>
        <p:nvSpPr>
          <p:cNvPr id="19" name="Text 17"/>
          <p:cNvSpPr/>
          <p:nvPr/>
        </p:nvSpPr>
        <p:spPr>
          <a:xfrm>
            <a:off x="1005840" y="5394960"/>
            <a:ext cx="10058400" cy="566928"/>
          </a:xfrm>
          <a:prstGeom prst="roundRect">
            <a:avLst/>
          </a:prstGeom>
          <a:solidFill>
            <a:srgbClr val="1C2A3A"/>
          </a:solidFill>
          <a:ln>
            <a:solidFill>
              <a:srgbClr val="1C2A3A"/>
            </a:solidFill>
          </a:ln>
        </p:spPr>
        <p:txBody>
          <a:bodyPr wrap="square" lIns="381" tIns="381" rIns="381" bIns="381" rtlCol="0" anchor="ctr">
            <a:normAutofit/>
          </a:bodyPr>
          <a:lstStyle/>
          <a:p>
            <a:pPr marL="0" indent="0" algn="ctr">
              <a:buNone/>
            </a:pPr>
            <a:r>
              <a:rPr lang="en-US" sz="1650" b="1" dirty="0">
                <a:solidFill>
                  <a:srgbClr val="FFFFFF"/>
                </a:solidFill>
              </a:rPr>
              <a:t>The review captures the essence of these studies and prepares the ground for the present research.</a:t>
            </a:r>
            <a:endParaRPr lang="en-US" sz="16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8FAFC"/>
        </a:solidFill>
        <a:effectLst/>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F8FAFC"/>
          </a:solidFill>
          <a:ln w="12700">
            <a:solidFill>
              <a:srgbClr val="F8FAFC">
                <a:alpha val="0"/>
              </a:srgbClr>
            </a:solidFill>
            <a:prstDash val="solid"/>
          </a:ln>
        </p:spPr>
      </p:sp>
      <p:sp>
        <p:nvSpPr>
          <p:cNvPr id="3" name="Shape 1"/>
          <p:cNvSpPr/>
          <p:nvPr/>
        </p:nvSpPr>
        <p:spPr>
          <a:xfrm>
            <a:off x="0" y="0"/>
            <a:ext cx="329184" cy="6858000"/>
          </a:xfrm>
          <a:prstGeom prst="rect">
            <a:avLst/>
          </a:prstGeom>
          <a:solidFill>
            <a:srgbClr val="0A7D80"/>
          </a:solidFill>
          <a:ln w="12700">
            <a:solidFill>
              <a:srgbClr val="0A7D80"/>
            </a:solidFill>
            <a:prstDash val="solid"/>
          </a:ln>
        </p:spPr>
      </p:sp>
      <p:sp>
        <p:nvSpPr>
          <p:cNvPr id="4" name="Text 2"/>
          <p:cNvSpPr/>
          <p:nvPr/>
        </p:nvSpPr>
        <p:spPr>
          <a:xfrm>
            <a:off x="658368" y="320040"/>
            <a:ext cx="10881360" cy="475488"/>
          </a:xfrm>
          <a:prstGeom prst="rect">
            <a:avLst/>
          </a:prstGeom>
          <a:noFill/>
        </p:spPr>
        <p:txBody>
          <a:bodyPr wrap="square" lIns="0" tIns="0" rIns="0" bIns="0" rtlCol="0" anchor="ctr"/>
          <a:lstStyle/>
          <a:p>
            <a:pPr marL="0" indent="0">
              <a:buNone/>
            </a:pPr>
            <a:r>
              <a:rPr lang="en-US" sz="2700" b="1" dirty="0">
                <a:solidFill>
                  <a:srgbClr val="1C2A3A"/>
                </a:solidFill>
                <a:latin typeface="Aptos Display" pitchFamily="34" charset="0"/>
                <a:ea typeface="Aptos Display" pitchFamily="34" charset="-122"/>
                <a:cs typeface="Aptos Display" pitchFamily="34" charset="-120"/>
              </a:rPr>
              <a:t>4. Review Works Mainly with Secondary Data</a:t>
            </a:r>
            <a:endParaRPr lang="en-US" sz="2700" dirty="0"/>
          </a:p>
        </p:txBody>
      </p:sp>
      <p:sp>
        <p:nvSpPr>
          <p:cNvPr id="5" name="Text 3"/>
          <p:cNvSpPr/>
          <p:nvPr/>
        </p:nvSpPr>
        <p:spPr>
          <a:xfrm>
            <a:off x="685800" y="841248"/>
            <a:ext cx="9875520" cy="256032"/>
          </a:xfrm>
          <a:prstGeom prst="rect">
            <a:avLst/>
          </a:prstGeom>
          <a:noFill/>
        </p:spPr>
        <p:txBody>
          <a:bodyPr wrap="square" lIns="0" tIns="0" rIns="0" bIns="0" rtlCol="0" anchor="ctr"/>
          <a:lstStyle/>
          <a:p>
            <a:pPr marL="0" indent="0">
              <a:buNone/>
            </a:pPr>
            <a:r>
              <a:rPr lang="en-US" sz="1050" dirty="0">
                <a:solidFill>
                  <a:srgbClr val="55616D"/>
                </a:solidFill>
              </a:rPr>
              <a:t>It discusses published studies and synthesises the ideas of other scholars.</a:t>
            </a:r>
            <a:endParaRPr lang="en-US" sz="1050" dirty="0"/>
          </a:p>
        </p:txBody>
      </p:sp>
      <p:sp>
        <p:nvSpPr>
          <p:cNvPr id="6" name="Text 4"/>
          <p:cNvSpPr/>
          <p:nvPr/>
        </p:nvSpPr>
        <p:spPr>
          <a:xfrm>
            <a:off x="8641080" y="6537960"/>
            <a:ext cx="2971800" cy="164592"/>
          </a:xfrm>
          <a:prstGeom prst="rect">
            <a:avLst/>
          </a:prstGeom>
          <a:noFill/>
        </p:spPr>
        <p:txBody>
          <a:bodyPr wrap="square" lIns="0" tIns="0" rIns="0" bIns="0" rtlCol="0" anchor="ctr"/>
          <a:lstStyle/>
          <a:p>
            <a:pPr marL="0" indent="0" algn="r">
              <a:buNone/>
            </a:pPr>
            <a:r>
              <a:rPr lang="en-US" sz="770" dirty="0">
                <a:solidFill>
                  <a:srgbClr val="7A8793"/>
                </a:solidFill>
              </a:rPr>
              <a:t>Research Methodology  •  Review of Literature</a:t>
            </a:r>
            <a:endParaRPr lang="en-US" sz="770" dirty="0"/>
          </a:p>
        </p:txBody>
      </p:sp>
      <p:sp>
        <p:nvSpPr>
          <p:cNvPr id="7" name="Text 5"/>
          <p:cNvSpPr/>
          <p:nvPr/>
        </p:nvSpPr>
        <p:spPr>
          <a:xfrm>
            <a:off x="914400" y="1508760"/>
            <a:ext cx="2423160" cy="420624"/>
          </a:xfrm>
          <a:prstGeom prst="roundRect">
            <a:avLst/>
          </a:prstGeom>
          <a:solidFill>
            <a:srgbClr val="0A7D80"/>
          </a:solidFill>
          <a:ln>
            <a:solidFill>
              <a:srgbClr val="0A7D80"/>
            </a:solidFill>
          </a:ln>
        </p:spPr>
        <p:txBody>
          <a:bodyPr wrap="square" lIns="381" tIns="381" rIns="381" bIns="381" rtlCol="0" anchor="ctr"/>
          <a:lstStyle/>
          <a:p>
            <a:pPr marL="0" indent="0" algn="ctr">
              <a:buNone/>
            </a:pPr>
            <a:r>
              <a:rPr lang="en-US" sz="2200" b="1" dirty="0">
                <a:solidFill>
                  <a:srgbClr val="FFFFFF"/>
                </a:solidFill>
              </a:rPr>
              <a:t>Secondary data</a:t>
            </a:r>
            <a:endParaRPr lang="en-US" sz="2200" dirty="0"/>
          </a:p>
        </p:txBody>
      </p:sp>
      <p:sp>
        <p:nvSpPr>
          <p:cNvPr id="8" name="Text 6"/>
          <p:cNvSpPr/>
          <p:nvPr/>
        </p:nvSpPr>
        <p:spPr>
          <a:xfrm>
            <a:off x="868680" y="2148840"/>
            <a:ext cx="3657600" cy="1188720"/>
          </a:xfrm>
          <a:prstGeom prst="rect">
            <a:avLst/>
          </a:prstGeom>
          <a:noFill/>
        </p:spPr>
        <p:txBody>
          <a:bodyPr wrap="square" lIns="381" tIns="381" rIns="381" bIns="381" rtlCol="0" anchor="ctr">
            <a:normAutofit/>
          </a:bodyPr>
          <a:lstStyle/>
          <a:p>
            <a:pPr marL="0" indent="0">
              <a:buNone/>
            </a:pPr>
            <a:r>
              <a:rPr lang="en-US" sz="1800" dirty="0">
                <a:solidFill>
                  <a:srgbClr val="17212B"/>
                </a:solidFill>
              </a:rPr>
              <a:t>Published research already available in journals, books, theses, dissertations, reports, conference papers, and seminar presentations.</a:t>
            </a:r>
            <a:endParaRPr lang="en-US" sz="1800" dirty="0"/>
          </a:p>
        </p:txBody>
      </p:sp>
      <p:sp>
        <p:nvSpPr>
          <p:cNvPr id="9" name="Shape 7"/>
          <p:cNvSpPr/>
          <p:nvPr/>
        </p:nvSpPr>
        <p:spPr>
          <a:xfrm>
            <a:off x="4800600" y="2743200"/>
            <a:ext cx="1188720" cy="0"/>
          </a:xfrm>
          <a:prstGeom prst="line">
            <a:avLst/>
          </a:prstGeom>
          <a:noFill/>
          <a:ln w="38100">
            <a:solidFill>
              <a:srgbClr val="E5A83B"/>
            </a:solidFill>
            <a:prstDash val="solid"/>
            <a:headEnd type="none"/>
            <a:tailEnd type="triangle"/>
          </a:ln>
        </p:spPr>
      </p:sp>
      <p:sp>
        <p:nvSpPr>
          <p:cNvPr id="10" name="Text 8"/>
          <p:cNvSpPr/>
          <p:nvPr/>
        </p:nvSpPr>
        <p:spPr>
          <a:xfrm>
            <a:off x="6263640" y="1508760"/>
            <a:ext cx="2057400" cy="420624"/>
          </a:xfrm>
          <a:prstGeom prst="roundRect">
            <a:avLst/>
          </a:prstGeom>
          <a:solidFill>
            <a:srgbClr val="E5A83B"/>
          </a:solidFill>
          <a:ln>
            <a:solidFill>
              <a:srgbClr val="E5A83B"/>
            </a:solidFill>
          </a:ln>
        </p:spPr>
        <p:txBody>
          <a:bodyPr wrap="square" lIns="381" tIns="381" rIns="381" bIns="381" rtlCol="0" anchor="ctr"/>
          <a:lstStyle/>
          <a:p>
            <a:pPr marL="0" indent="0" algn="ctr">
              <a:buNone/>
            </a:pPr>
            <a:r>
              <a:rPr lang="en-US" sz="2200" b="1" dirty="0">
                <a:solidFill>
                  <a:srgbClr val="FFFFFF"/>
                </a:solidFill>
              </a:rPr>
              <a:t>Synthesis</a:t>
            </a:r>
            <a:endParaRPr lang="en-US" sz="2200" dirty="0"/>
          </a:p>
        </p:txBody>
      </p:sp>
      <p:sp>
        <p:nvSpPr>
          <p:cNvPr id="11" name="Text 9"/>
          <p:cNvSpPr/>
          <p:nvPr/>
        </p:nvSpPr>
        <p:spPr>
          <a:xfrm>
            <a:off x="5577840" y="2148840"/>
            <a:ext cx="3657600" cy="1188720"/>
          </a:xfrm>
          <a:prstGeom prst="rect">
            <a:avLst/>
          </a:prstGeom>
          <a:noFill/>
        </p:spPr>
        <p:txBody>
          <a:bodyPr wrap="square" lIns="381" tIns="381" rIns="381" bIns="381" rtlCol="0" anchor="ctr">
            <a:normAutofit/>
          </a:bodyPr>
          <a:lstStyle/>
          <a:p>
            <a:pPr marL="0" indent="0">
              <a:buNone/>
            </a:pPr>
            <a:r>
              <a:rPr lang="en-US" sz="1800" dirty="0">
                <a:solidFill>
                  <a:srgbClr val="17212B"/>
                </a:solidFill>
              </a:rPr>
              <a:t>It combines, compares, and interprets previous ideas and arguments instead of simply repeating them.</a:t>
            </a:r>
            <a:endParaRPr lang="en-US" sz="1800" dirty="0"/>
          </a:p>
        </p:txBody>
      </p:sp>
      <p:sp>
        <p:nvSpPr>
          <p:cNvPr id="12" name="Text 10"/>
          <p:cNvSpPr/>
          <p:nvPr/>
        </p:nvSpPr>
        <p:spPr>
          <a:xfrm>
            <a:off x="1280160" y="5074920"/>
            <a:ext cx="9326880" cy="530352"/>
          </a:xfrm>
          <a:prstGeom prst="roundRect">
            <a:avLst/>
          </a:prstGeom>
          <a:solidFill>
            <a:srgbClr val="FFF7E9"/>
          </a:solidFill>
          <a:ln>
            <a:solidFill>
              <a:srgbClr val="FFF7E9"/>
            </a:solidFill>
          </a:ln>
        </p:spPr>
        <p:txBody>
          <a:bodyPr wrap="square" lIns="381" tIns="381" rIns="381" bIns="381" rtlCol="0" anchor="ctr"/>
          <a:lstStyle/>
          <a:p>
            <a:pPr marL="0" indent="0" algn="ctr">
              <a:buNone/>
            </a:pPr>
            <a:r>
              <a:rPr lang="en-US" sz="1800" b="1" dirty="0">
                <a:solidFill>
                  <a:srgbClr val="1C2A3A"/>
                </a:solidFill>
              </a:rPr>
              <a:t>Mini example: “Three studies agree that social media increases political awareness, but they differ on whether it increases actual electoral participation.”</a:t>
            </a:r>
            <a:endParaRPr lang="en-US" sz="18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8FAFC"/>
        </a:solidFill>
        <a:effectLst/>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F8FAFC"/>
          </a:solidFill>
          <a:ln w="12700">
            <a:solidFill>
              <a:srgbClr val="F8FAFC">
                <a:alpha val="0"/>
              </a:srgbClr>
            </a:solidFill>
            <a:prstDash val="solid"/>
          </a:ln>
        </p:spPr>
      </p:sp>
      <p:sp>
        <p:nvSpPr>
          <p:cNvPr id="3" name="Shape 1"/>
          <p:cNvSpPr/>
          <p:nvPr/>
        </p:nvSpPr>
        <p:spPr>
          <a:xfrm>
            <a:off x="0" y="0"/>
            <a:ext cx="329184" cy="6858000"/>
          </a:xfrm>
          <a:prstGeom prst="rect">
            <a:avLst/>
          </a:prstGeom>
          <a:solidFill>
            <a:srgbClr val="0A7D80"/>
          </a:solidFill>
          <a:ln w="12700">
            <a:solidFill>
              <a:srgbClr val="0A7D80"/>
            </a:solidFill>
            <a:prstDash val="solid"/>
          </a:ln>
        </p:spPr>
      </p:sp>
      <p:sp>
        <p:nvSpPr>
          <p:cNvPr id="4" name="Text 2"/>
          <p:cNvSpPr/>
          <p:nvPr/>
        </p:nvSpPr>
        <p:spPr>
          <a:xfrm>
            <a:off x="658368" y="320040"/>
            <a:ext cx="10881360" cy="475488"/>
          </a:xfrm>
          <a:prstGeom prst="rect">
            <a:avLst/>
          </a:prstGeom>
          <a:noFill/>
        </p:spPr>
        <p:txBody>
          <a:bodyPr wrap="square" lIns="0" tIns="0" rIns="0" bIns="0" rtlCol="0" anchor="ctr"/>
          <a:lstStyle/>
          <a:p>
            <a:pPr marL="0" indent="0">
              <a:buNone/>
            </a:pPr>
            <a:r>
              <a:rPr lang="en-US" sz="2700" b="1" dirty="0">
                <a:solidFill>
                  <a:srgbClr val="1C2A3A"/>
                </a:solidFill>
                <a:latin typeface="Aptos Display" pitchFamily="34" charset="0"/>
                <a:ea typeface="Aptos Display" pitchFamily="34" charset="-122"/>
                <a:cs typeface="Aptos Display" pitchFamily="34" charset="-120"/>
              </a:rPr>
              <a:t>5. Why Literature Review Matters</a:t>
            </a:r>
            <a:endParaRPr lang="en-US" sz="2700" dirty="0"/>
          </a:p>
        </p:txBody>
      </p:sp>
      <p:sp>
        <p:nvSpPr>
          <p:cNvPr id="5" name="Text 3"/>
          <p:cNvSpPr/>
          <p:nvPr/>
        </p:nvSpPr>
        <p:spPr>
          <a:xfrm>
            <a:off x="685800" y="841248"/>
            <a:ext cx="9875520" cy="256032"/>
          </a:xfrm>
          <a:prstGeom prst="rect">
            <a:avLst/>
          </a:prstGeom>
          <a:noFill/>
        </p:spPr>
        <p:txBody>
          <a:bodyPr wrap="square" lIns="0" tIns="0" rIns="0" bIns="0" rtlCol="0" anchor="ctr"/>
          <a:lstStyle/>
          <a:p>
            <a:pPr marL="0" indent="0">
              <a:buNone/>
            </a:pPr>
            <a:r>
              <a:rPr lang="en-US" sz="1050" dirty="0">
                <a:solidFill>
                  <a:srgbClr val="55616D"/>
                </a:solidFill>
              </a:rPr>
              <a:t>It places your own research inside a larger intellectual framework.</a:t>
            </a:r>
            <a:endParaRPr lang="en-US" sz="1050" dirty="0"/>
          </a:p>
        </p:txBody>
      </p:sp>
      <p:sp>
        <p:nvSpPr>
          <p:cNvPr id="6" name="Text 4"/>
          <p:cNvSpPr/>
          <p:nvPr/>
        </p:nvSpPr>
        <p:spPr>
          <a:xfrm>
            <a:off x="8641080" y="6537960"/>
            <a:ext cx="2971800" cy="164592"/>
          </a:xfrm>
          <a:prstGeom prst="rect">
            <a:avLst/>
          </a:prstGeom>
          <a:noFill/>
        </p:spPr>
        <p:txBody>
          <a:bodyPr wrap="square" lIns="0" tIns="0" rIns="0" bIns="0" rtlCol="0" anchor="ctr"/>
          <a:lstStyle/>
          <a:p>
            <a:pPr marL="0" indent="0" algn="r">
              <a:buNone/>
            </a:pPr>
            <a:r>
              <a:rPr lang="en-US" sz="770" dirty="0">
                <a:solidFill>
                  <a:srgbClr val="7A8793"/>
                </a:solidFill>
              </a:rPr>
              <a:t>Research Methodology  •  Review of Literature</a:t>
            </a:r>
            <a:endParaRPr lang="en-US" sz="770" dirty="0"/>
          </a:p>
        </p:txBody>
      </p:sp>
      <p:sp>
        <p:nvSpPr>
          <p:cNvPr id="7" name="Shape 5"/>
          <p:cNvSpPr/>
          <p:nvPr/>
        </p:nvSpPr>
        <p:spPr>
          <a:xfrm>
            <a:off x="2834640" y="2788920"/>
            <a:ext cx="457200" cy="0"/>
          </a:xfrm>
          <a:prstGeom prst="line">
            <a:avLst/>
          </a:prstGeom>
          <a:noFill/>
          <a:ln w="25400">
            <a:solidFill>
              <a:srgbClr val="8CA3B2"/>
            </a:solidFill>
            <a:prstDash val="solid"/>
            <a:tailEnd type="triangle"/>
          </a:ln>
        </p:spPr>
      </p:sp>
      <p:sp>
        <p:nvSpPr>
          <p:cNvPr id="8" name="Text 6"/>
          <p:cNvSpPr/>
          <p:nvPr/>
        </p:nvSpPr>
        <p:spPr>
          <a:xfrm>
            <a:off x="685800" y="2057400"/>
            <a:ext cx="2057400" cy="475488"/>
          </a:xfrm>
          <a:prstGeom prst="roundRect">
            <a:avLst/>
          </a:prstGeom>
          <a:solidFill>
            <a:srgbClr val="0A7D80"/>
          </a:solidFill>
          <a:ln>
            <a:solidFill>
              <a:srgbClr val="0A7D80"/>
            </a:solidFill>
          </a:ln>
        </p:spPr>
        <p:txBody>
          <a:bodyPr wrap="square" lIns="381" tIns="381" rIns="381" bIns="381" rtlCol="0" anchor="ctr">
            <a:normAutofit/>
          </a:bodyPr>
          <a:lstStyle/>
          <a:p>
            <a:pPr marL="0" indent="0" algn="ctr">
              <a:buNone/>
            </a:pPr>
            <a:r>
              <a:rPr lang="en-US" sz="1800" b="1" dirty="0">
                <a:solidFill>
                  <a:srgbClr val="FFFFFF"/>
                </a:solidFill>
              </a:rPr>
              <a:t>Existing scholarship</a:t>
            </a:r>
            <a:endParaRPr lang="en-US" sz="1800" dirty="0"/>
          </a:p>
        </p:txBody>
      </p:sp>
      <p:sp>
        <p:nvSpPr>
          <p:cNvPr id="9" name="Text 7"/>
          <p:cNvSpPr/>
          <p:nvPr/>
        </p:nvSpPr>
        <p:spPr>
          <a:xfrm>
            <a:off x="731520" y="2999232"/>
            <a:ext cx="1965960" cy="594360"/>
          </a:xfrm>
          <a:prstGeom prst="rect">
            <a:avLst/>
          </a:prstGeom>
          <a:noFill/>
        </p:spPr>
        <p:txBody>
          <a:bodyPr wrap="square" lIns="254" tIns="254" rIns="254" bIns="254" rtlCol="0" anchor="ctr">
            <a:normAutofit/>
          </a:bodyPr>
          <a:lstStyle/>
          <a:p>
            <a:pPr marL="0" indent="0" algn="ctr">
              <a:buNone/>
            </a:pPr>
            <a:r>
              <a:rPr lang="en-US" sz="1500" dirty="0">
                <a:solidFill>
                  <a:srgbClr val="17212B"/>
                </a:solidFill>
              </a:rPr>
              <a:t>What is already known?</a:t>
            </a:r>
            <a:endParaRPr lang="en-US" sz="1500" dirty="0"/>
          </a:p>
        </p:txBody>
      </p:sp>
      <p:sp>
        <p:nvSpPr>
          <p:cNvPr id="10" name="Shape 8"/>
          <p:cNvSpPr/>
          <p:nvPr/>
        </p:nvSpPr>
        <p:spPr>
          <a:xfrm>
            <a:off x="5623560" y="2788920"/>
            <a:ext cx="457200" cy="0"/>
          </a:xfrm>
          <a:prstGeom prst="line">
            <a:avLst/>
          </a:prstGeom>
          <a:noFill/>
          <a:ln w="25400">
            <a:solidFill>
              <a:srgbClr val="8CA3B2"/>
            </a:solidFill>
            <a:prstDash val="solid"/>
            <a:tailEnd type="triangle"/>
          </a:ln>
        </p:spPr>
      </p:sp>
      <p:sp>
        <p:nvSpPr>
          <p:cNvPr id="11" name="Text 9"/>
          <p:cNvSpPr/>
          <p:nvPr/>
        </p:nvSpPr>
        <p:spPr>
          <a:xfrm>
            <a:off x="3474720" y="2057400"/>
            <a:ext cx="2057400" cy="475488"/>
          </a:xfrm>
          <a:prstGeom prst="roundRect">
            <a:avLst/>
          </a:prstGeom>
          <a:solidFill>
            <a:srgbClr val="0A7D80"/>
          </a:solidFill>
          <a:ln>
            <a:solidFill>
              <a:srgbClr val="0A7D80"/>
            </a:solidFill>
          </a:ln>
        </p:spPr>
        <p:txBody>
          <a:bodyPr wrap="square" lIns="381" tIns="381" rIns="381" bIns="381" rtlCol="0" anchor="ctr">
            <a:normAutofit/>
          </a:bodyPr>
          <a:lstStyle/>
          <a:p>
            <a:pPr marL="0" indent="0" algn="ctr">
              <a:buNone/>
            </a:pPr>
            <a:r>
              <a:rPr lang="en-US" sz="1800" b="1" dirty="0">
                <a:solidFill>
                  <a:srgbClr val="FFFFFF"/>
                </a:solidFill>
              </a:rPr>
              <a:t>Debates</a:t>
            </a:r>
            <a:endParaRPr lang="en-US" sz="1800" dirty="0"/>
          </a:p>
        </p:txBody>
      </p:sp>
      <p:sp>
        <p:nvSpPr>
          <p:cNvPr id="12" name="Text 10"/>
          <p:cNvSpPr/>
          <p:nvPr/>
        </p:nvSpPr>
        <p:spPr>
          <a:xfrm>
            <a:off x="3520440" y="2999232"/>
            <a:ext cx="1965960" cy="594360"/>
          </a:xfrm>
          <a:prstGeom prst="rect">
            <a:avLst/>
          </a:prstGeom>
          <a:noFill/>
        </p:spPr>
        <p:txBody>
          <a:bodyPr wrap="square" lIns="254" tIns="254" rIns="254" bIns="254" rtlCol="0" anchor="ctr">
            <a:normAutofit/>
          </a:bodyPr>
          <a:lstStyle/>
          <a:p>
            <a:pPr marL="0" indent="0" algn="ctr">
              <a:buNone/>
            </a:pPr>
            <a:r>
              <a:rPr lang="en-US" sz="1500" dirty="0">
                <a:solidFill>
                  <a:srgbClr val="17212B"/>
                </a:solidFill>
              </a:rPr>
              <a:t>Where do scholars disagree?</a:t>
            </a:r>
            <a:endParaRPr lang="en-US" sz="1500" dirty="0"/>
          </a:p>
        </p:txBody>
      </p:sp>
      <p:sp>
        <p:nvSpPr>
          <p:cNvPr id="13" name="Shape 11"/>
          <p:cNvSpPr/>
          <p:nvPr/>
        </p:nvSpPr>
        <p:spPr>
          <a:xfrm>
            <a:off x="8412480" y="2788920"/>
            <a:ext cx="457200" cy="0"/>
          </a:xfrm>
          <a:prstGeom prst="line">
            <a:avLst/>
          </a:prstGeom>
          <a:noFill/>
          <a:ln w="25400">
            <a:solidFill>
              <a:srgbClr val="8CA3B2"/>
            </a:solidFill>
            <a:prstDash val="solid"/>
            <a:tailEnd type="triangle"/>
          </a:ln>
        </p:spPr>
      </p:sp>
      <p:sp>
        <p:nvSpPr>
          <p:cNvPr id="14" name="Text 12"/>
          <p:cNvSpPr/>
          <p:nvPr/>
        </p:nvSpPr>
        <p:spPr>
          <a:xfrm>
            <a:off x="6263640" y="2057400"/>
            <a:ext cx="2057400" cy="475488"/>
          </a:xfrm>
          <a:prstGeom prst="roundRect">
            <a:avLst/>
          </a:prstGeom>
          <a:solidFill>
            <a:srgbClr val="0A7D80"/>
          </a:solidFill>
          <a:ln>
            <a:solidFill>
              <a:srgbClr val="0A7D80"/>
            </a:solidFill>
          </a:ln>
        </p:spPr>
        <p:txBody>
          <a:bodyPr wrap="square" lIns="381" tIns="381" rIns="381" bIns="381" rtlCol="0" anchor="ctr">
            <a:normAutofit/>
          </a:bodyPr>
          <a:lstStyle/>
          <a:p>
            <a:pPr marL="0" indent="0" algn="ctr">
              <a:buNone/>
            </a:pPr>
            <a:r>
              <a:rPr lang="en-US" sz="1800" b="1" dirty="0">
                <a:solidFill>
                  <a:srgbClr val="FFFFFF"/>
                </a:solidFill>
              </a:rPr>
              <a:t>Gaps</a:t>
            </a:r>
            <a:endParaRPr lang="en-US" sz="1800" dirty="0"/>
          </a:p>
        </p:txBody>
      </p:sp>
      <p:sp>
        <p:nvSpPr>
          <p:cNvPr id="15" name="Text 13"/>
          <p:cNvSpPr/>
          <p:nvPr/>
        </p:nvSpPr>
        <p:spPr>
          <a:xfrm>
            <a:off x="6309360" y="2999232"/>
            <a:ext cx="1965960" cy="594360"/>
          </a:xfrm>
          <a:prstGeom prst="rect">
            <a:avLst/>
          </a:prstGeom>
          <a:noFill/>
        </p:spPr>
        <p:txBody>
          <a:bodyPr wrap="square" lIns="254" tIns="254" rIns="254" bIns="254" rtlCol="0" anchor="ctr">
            <a:normAutofit/>
          </a:bodyPr>
          <a:lstStyle/>
          <a:p>
            <a:pPr marL="0" indent="0" algn="ctr">
              <a:buNone/>
            </a:pPr>
            <a:r>
              <a:rPr lang="en-US" sz="1500" dirty="0">
                <a:solidFill>
                  <a:srgbClr val="17212B"/>
                </a:solidFill>
              </a:rPr>
              <a:t>What remains under-explored?</a:t>
            </a:r>
            <a:endParaRPr lang="en-US" sz="1500" dirty="0"/>
          </a:p>
        </p:txBody>
      </p:sp>
      <p:sp>
        <p:nvSpPr>
          <p:cNvPr id="16" name="Text 14"/>
          <p:cNvSpPr/>
          <p:nvPr/>
        </p:nvSpPr>
        <p:spPr>
          <a:xfrm>
            <a:off x="9052560" y="2057400"/>
            <a:ext cx="2057400" cy="475488"/>
          </a:xfrm>
          <a:prstGeom prst="roundRect">
            <a:avLst/>
          </a:prstGeom>
          <a:solidFill>
            <a:srgbClr val="F26B3A"/>
          </a:solidFill>
          <a:ln>
            <a:solidFill>
              <a:srgbClr val="F26B3A"/>
            </a:solidFill>
          </a:ln>
        </p:spPr>
        <p:txBody>
          <a:bodyPr wrap="square" lIns="381" tIns="381" rIns="381" bIns="381" rtlCol="0" anchor="ctr">
            <a:normAutofit/>
          </a:bodyPr>
          <a:lstStyle/>
          <a:p>
            <a:pPr marL="0" indent="0" algn="ctr">
              <a:buNone/>
            </a:pPr>
            <a:r>
              <a:rPr lang="en-US" sz="1800" b="1" dirty="0">
                <a:solidFill>
                  <a:srgbClr val="FFFFFF"/>
                </a:solidFill>
              </a:rPr>
              <a:t>Your study</a:t>
            </a:r>
            <a:endParaRPr lang="en-US" sz="1800" dirty="0"/>
          </a:p>
        </p:txBody>
      </p:sp>
      <p:sp>
        <p:nvSpPr>
          <p:cNvPr id="17" name="Text 15"/>
          <p:cNvSpPr/>
          <p:nvPr/>
        </p:nvSpPr>
        <p:spPr>
          <a:xfrm>
            <a:off x="9098280" y="2999232"/>
            <a:ext cx="1965960" cy="594360"/>
          </a:xfrm>
          <a:prstGeom prst="rect">
            <a:avLst/>
          </a:prstGeom>
          <a:noFill/>
        </p:spPr>
        <p:txBody>
          <a:bodyPr wrap="square" lIns="254" tIns="254" rIns="254" bIns="254" rtlCol="0" anchor="ctr">
            <a:normAutofit/>
          </a:bodyPr>
          <a:lstStyle/>
          <a:p>
            <a:pPr marL="0" indent="0" algn="ctr">
              <a:buNone/>
            </a:pPr>
            <a:r>
              <a:rPr lang="en-US" sz="1500" dirty="0">
                <a:solidFill>
                  <a:srgbClr val="17212B"/>
                </a:solidFill>
              </a:rPr>
              <a:t>How will your work contribute?</a:t>
            </a:r>
            <a:endParaRPr lang="en-US" sz="1500" dirty="0"/>
          </a:p>
        </p:txBody>
      </p:sp>
      <p:sp>
        <p:nvSpPr>
          <p:cNvPr id="18" name="Text 16"/>
          <p:cNvSpPr/>
          <p:nvPr/>
        </p:nvSpPr>
        <p:spPr>
          <a:xfrm>
            <a:off x="914400" y="4709160"/>
            <a:ext cx="2423160" cy="310896"/>
          </a:xfrm>
          <a:prstGeom prst="rect">
            <a:avLst/>
          </a:prstGeom>
          <a:noFill/>
        </p:spPr>
        <p:txBody>
          <a:bodyPr wrap="square" lIns="0" tIns="0" rIns="0" bIns="0" rtlCol="0" anchor="ctr"/>
          <a:lstStyle/>
          <a:p>
            <a:pPr marL="0" indent="0">
              <a:buNone/>
            </a:pPr>
            <a:r>
              <a:rPr lang="en-US" sz="1800" b="1" dirty="0">
                <a:solidFill>
                  <a:srgbClr val="0A7D80"/>
                </a:solidFill>
              </a:rPr>
              <a:t>Political science example</a:t>
            </a:r>
            <a:endParaRPr lang="en-US" sz="1800" dirty="0"/>
          </a:p>
        </p:txBody>
      </p:sp>
      <p:sp>
        <p:nvSpPr>
          <p:cNvPr id="19" name="Text 17"/>
          <p:cNvSpPr/>
          <p:nvPr/>
        </p:nvSpPr>
        <p:spPr>
          <a:xfrm>
            <a:off x="914400" y="5138928"/>
            <a:ext cx="10104120" cy="566928"/>
          </a:xfrm>
          <a:prstGeom prst="rect">
            <a:avLst/>
          </a:prstGeom>
          <a:noFill/>
        </p:spPr>
        <p:txBody>
          <a:bodyPr wrap="square" lIns="254" tIns="254" rIns="254" bIns="254" rtlCol="0" anchor="ctr">
            <a:normAutofit/>
          </a:bodyPr>
          <a:lstStyle/>
          <a:p>
            <a:pPr marL="0" indent="0">
              <a:buNone/>
            </a:pPr>
            <a:r>
              <a:rPr lang="en-US" sz="1700" dirty="0">
                <a:solidFill>
                  <a:srgbClr val="1C2A3A"/>
                </a:solidFill>
              </a:rPr>
              <a:t>Topic: “Urban youth and voting behaviour in Guwahati.” The review may show many national studies on youth voting, but fewer city-level studies from Northeast India. That gap justifies the present study.</a:t>
            </a:r>
            <a:endParaRPr lang="en-US" sz="17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8FAFC"/>
        </a:solidFill>
        <a:effectLst/>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F8FAFC"/>
          </a:solidFill>
          <a:ln w="12700">
            <a:solidFill>
              <a:srgbClr val="F8FAFC">
                <a:alpha val="0"/>
              </a:srgbClr>
            </a:solidFill>
            <a:prstDash val="solid"/>
          </a:ln>
        </p:spPr>
      </p:sp>
      <p:sp>
        <p:nvSpPr>
          <p:cNvPr id="3" name="Shape 1"/>
          <p:cNvSpPr/>
          <p:nvPr/>
        </p:nvSpPr>
        <p:spPr>
          <a:xfrm>
            <a:off x="0" y="0"/>
            <a:ext cx="329184" cy="6858000"/>
          </a:xfrm>
          <a:prstGeom prst="rect">
            <a:avLst/>
          </a:prstGeom>
          <a:solidFill>
            <a:srgbClr val="0A7D80"/>
          </a:solidFill>
          <a:ln w="12700">
            <a:solidFill>
              <a:srgbClr val="0A7D80"/>
            </a:solidFill>
            <a:prstDash val="solid"/>
          </a:ln>
        </p:spPr>
      </p:sp>
      <p:sp>
        <p:nvSpPr>
          <p:cNvPr id="4" name="Text 2"/>
          <p:cNvSpPr/>
          <p:nvPr/>
        </p:nvSpPr>
        <p:spPr>
          <a:xfrm>
            <a:off x="658368" y="320040"/>
            <a:ext cx="10881360" cy="475488"/>
          </a:xfrm>
          <a:prstGeom prst="rect">
            <a:avLst/>
          </a:prstGeom>
          <a:noFill/>
        </p:spPr>
        <p:txBody>
          <a:bodyPr wrap="square" lIns="0" tIns="0" rIns="0" bIns="0" rtlCol="0" anchor="ctr"/>
          <a:lstStyle/>
          <a:p>
            <a:pPr marL="0" indent="0">
              <a:buNone/>
            </a:pPr>
            <a:r>
              <a:rPr lang="en-US" sz="2700" b="1" dirty="0">
                <a:solidFill>
                  <a:srgbClr val="1C2A3A"/>
                </a:solidFill>
                <a:latin typeface="Aptos Display" pitchFamily="34" charset="0"/>
                <a:ea typeface="Aptos Display" pitchFamily="34" charset="-122"/>
                <a:cs typeface="Aptos Display" pitchFamily="34" charset="-120"/>
              </a:rPr>
              <a:t>6. Research is Cumulative and Public</a:t>
            </a:r>
            <a:endParaRPr lang="en-US" sz="2700" dirty="0"/>
          </a:p>
        </p:txBody>
      </p:sp>
      <p:sp>
        <p:nvSpPr>
          <p:cNvPr id="5" name="Text 3"/>
          <p:cNvSpPr/>
          <p:nvPr/>
        </p:nvSpPr>
        <p:spPr>
          <a:xfrm>
            <a:off x="685800" y="841248"/>
            <a:ext cx="9875520" cy="256032"/>
          </a:xfrm>
          <a:prstGeom prst="rect">
            <a:avLst/>
          </a:prstGeom>
          <a:noFill/>
        </p:spPr>
        <p:txBody>
          <a:bodyPr wrap="square" lIns="0" tIns="0" rIns="0" bIns="0" rtlCol="0" anchor="ctr"/>
          <a:lstStyle/>
          <a:p>
            <a:pPr marL="0" indent="0">
              <a:buNone/>
            </a:pPr>
            <a:r>
              <a:rPr lang="en-US" sz="1050" dirty="0">
                <a:solidFill>
                  <a:srgbClr val="55616D"/>
                </a:solidFill>
              </a:rPr>
              <a:t>Every new study stands on a shared body of scholarship.</a:t>
            </a:r>
            <a:endParaRPr lang="en-US" sz="1050" dirty="0"/>
          </a:p>
        </p:txBody>
      </p:sp>
      <p:sp>
        <p:nvSpPr>
          <p:cNvPr id="6" name="Text 4"/>
          <p:cNvSpPr/>
          <p:nvPr/>
        </p:nvSpPr>
        <p:spPr>
          <a:xfrm>
            <a:off x="8641080" y="6537960"/>
            <a:ext cx="2971800" cy="164592"/>
          </a:xfrm>
          <a:prstGeom prst="rect">
            <a:avLst/>
          </a:prstGeom>
          <a:noFill/>
        </p:spPr>
        <p:txBody>
          <a:bodyPr wrap="square" lIns="0" tIns="0" rIns="0" bIns="0" rtlCol="0" anchor="ctr"/>
          <a:lstStyle/>
          <a:p>
            <a:pPr marL="0" indent="0" algn="r">
              <a:buNone/>
            </a:pPr>
            <a:r>
              <a:rPr lang="en-US" sz="770" dirty="0">
                <a:solidFill>
                  <a:srgbClr val="7A8793"/>
                </a:solidFill>
              </a:rPr>
              <a:t>Research Methodology  •  Review of Literature</a:t>
            </a:r>
            <a:endParaRPr lang="en-US" sz="770" dirty="0"/>
          </a:p>
        </p:txBody>
      </p:sp>
      <p:sp>
        <p:nvSpPr>
          <p:cNvPr id="7" name="Text 5"/>
          <p:cNvSpPr/>
          <p:nvPr/>
        </p:nvSpPr>
        <p:spPr>
          <a:xfrm>
            <a:off x="868680" y="1353312"/>
            <a:ext cx="2880360" cy="438912"/>
          </a:xfrm>
          <a:prstGeom prst="roundRect">
            <a:avLst/>
          </a:prstGeom>
          <a:solidFill>
            <a:srgbClr val="1C2A3A"/>
          </a:solidFill>
          <a:ln>
            <a:solidFill>
              <a:srgbClr val="1C2A3A"/>
            </a:solidFill>
          </a:ln>
        </p:spPr>
        <p:txBody>
          <a:bodyPr wrap="square" lIns="381" tIns="381" rIns="381" bIns="381" rtlCol="0" anchor="ctr"/>
          <a:lstStyle/>
          <a:p>
            <a:pPr marL="0" indent="0" algn="ctr">
              <a:buNone/>
            </a:pPr>
            <a:r>
              <a:rPr lang="en-US" sz="2400" b="1" dirty="0">
                <a:solidFill>
                  <a:srgbClr val="FFFFFF"/>
                </a:solidFill>
              </a:rPr>
              <a:t>CUMULATIVE</a:t>
            </a:r>
            <a:endParaRPr lang="en-US" sz="2400" dirty="0"/>
          </a:p>
        </p:txBody>
      </p:sp>
      <p:sp>
        <p:nvSpPr>
          <p:cNvPr id="8" name="Text 6"/>
          <p:cNvSpPr/>
          <p:nvPr/>
        </p:nvSpPr>
        <p:spPr>
          <a:xfrm>
            <a:off x="868680" y="2057400"/>
            <a:ext cx="4251960" cy="960120"/>
          </a:xfrm>
          <a:prstGeom prst="rect">
            <a:avLst/>
          </a:prstGeom>
          <a:noFill/>
        </p:spPr>
        <p:txBody>
          <a:bodyPr wrap="square" lIns="381" tIns="381" rIns="381" bIns="381" rtlCol="0" anchor="ctr">
            <a:normAutofit/>
          </a:bodyPr>
          <a:lstStyle/>
          <a:p>
            <a:pPr marL="0" indent="0">
              <a:buNone/>
            </a:pPr>
            <a:r>
              <a:rPr lang="en-US" sz="1900" dirty="0">
                <a:solidFill>
                  <a:srgbClr val="17212B"/>
                </a:solidFill>
              </a:rPr>
              <a:t>Different scholars examine varied aspects of an issue over time, adding to the body of knowledge in a discipline.</a:t>
            </a:r>
            <a:endParaRPr lang="en-US" sz="1900" dirty="0"/>
          </a:p>
        </p:txBody>
      </p:sp>
      <p:sp>
        <p:nvSpPr>
          <p:cNvPr id="9" name="Text 7"/>
          <p:cNvSpPr/>
          <p:nvPr/>
        </p:nvSpPr>
        <p:spPr>
          <a:xfrm>
            <a:off x="6537960" y="1353312"/>
            <a:ext cx="2148840" cy="438912"/>
          </a:xfrm>
          <a:prstGeom prst="roundRect">
            <a:avLst/>
          </a:prstGeom>
          <a:solidFill>
            <a:srgbClr val="0A7D80"/>
          </a:solidFill>
          <a:ln>
            <a:solidFill>
              <a:srgbClr val="0A7D80"/>
            </a:solidFill>
          </a:ln>
        </p:spPr>
        <p:txBody>
          <a:bodyPr wrap="square" lIns="381" tIns="381" rIns="381" bIns="381" rtlCol="0" anchor="ctr"/>
          <a:lstStyle/>
          <a:p>
            <a:pPr marL="0" indent="0" algn="ctr">
              <a:buNone/>
            </a:pPr>
            <a:r>
              <a:rPr lang="en-US" sz="2400" b="1" dirty="0">
                <a:solidFill>
                  <a:srgbClr val="FFFFFF"/>
                </a:solidFill>
              </a:rPr>
              <a:t>PUBLIC</a:t>
            </a:r>
            <a:endParaRPr lang="en-US" sz="2400" dirty="0"/>
          </a:p>
        </p:txBody>
      </p:sp>
      <p:sp>
        <p:nvSpPr>
          <p:cNvPr id="10" name="Text 8"/>
          <p:cNvSpPr/>
          <p:nvPr/>
        </p:nvSpPr>
        <p:spPr>
          <a:xfrm>
            <a:off x="6217920" y="2057400"/>
            <a:ext cx="4251960" cy="960120"/>
          </a:xfrm>
          <a:prstGeom prst="rect">
            <a:avLst/>
          </a:prstGeom>
          <a:noFill/>
        </p:spPr>
        <p:txBody>
          <a:bodyPr wrap="square" lIns="381" tIns="381" rIns="381" bIns="381" rtlCol="0" anchor="ctr">
            <a:normAutofit/>
          </a:bodyPr>
          <a:lstStyle/>
          <a:p>
            <a:pPr marL="0" indent="0">
              <a:buNone/>
            </a:pPr>
            <a:r>
              <a:rPr lang="en-US" sz="1900" dirty="0">
                <a:solidFill>
                  <a:srgbClr val="17212B"/>
                </a:solidFill>
              </a:rPr>
              <a:t>Scholars share research through journals, books, theses, dissertations, conferences, and seminars.</a:t>
            </a:r>
            <a:endParaRPr lang="en-US" sz="1900" dirty="0"/>
          </a:p>
        </p:txBody>
      </p:sp>
      <p:sp>
        <p:nvSpPr>
          <p:cNvPr id="11" name="Shape 9"/>
          <p:cNvSpPr/>
          <p:nvPr/>
        </p:nvSpPr>
        <p:spPr>
          <a:xfrm>
            <a:off x="5440680" y="1325880"/>
            <a:ext cx="0" cy="4114800"/>
          </a:xfrm>
          <a:prstGeom prst="line">
            <a:avLst/>
          </a:prstGeom>
          <a:noFill/>
          <a:ln w="25400">
            <a:solidFill>
              <a:srgbClr val="CBD5E1"/>
            </a:solidFill>
            <a:prstDash val="solid"/>
          </a:ln>
        </p:spPr>
      </p:sp>
      <p:sp>
        <p:nvSpPr>
          <p:cNvPr id="12" name="Text 10"/>
          <p:cNvSpPr/>
          <p:nvPr/>
        </p:nvSpPr>
        <p:spPr>
          <a:xfrm>
            <a:off x="1417320" y="4892040"/>
            <a:ext cx="9326880" cy="594360"/>
          </a:xfrm>
          <a:prstGeom prst="rect">
            <a:avLst/>
          </a:prstGeom>
          <a:noFill/>
        </p:spPr>
        <p:txBody>
          <a:bodyPr wrap="square" lIns="254" tIns="254" rIns="254" bIns="254" rtlCol="0" anchor="ctr">
            <a:normAutofit/>
          </a:bodyPr>
          <a:lstStyle/>
          <a:p>
            <a:pPr marL="0" indent="0" algn="ctr">
              <a:buNone/>
            </a:pPr>
            <a:r>
              <a:rPr lang="en-US" sz="2000" b="1" dirty="0">
                <a:solidFill>
                  <a:srgbClr val="1C2A3A"/>
                </a:solidFill>
              </a:rPr>
              <a:t>Because research is cumulative, a new researcher must know previous work. Because it is public, previous work is available for review.</a:t>
            </a:r>
            <a:endParaRPr lang="en-US" sz="20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8FAFC"/>
        </a:solidFill>
        <a:effectLst/>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F8FAFC"/>
          </a:solidFill>
          <a:ln w="12700">
            <a:solidFill>
              <a:srgbClr val="F8FAFC">
                <a:alpha val="0"/>
              </a:srgbClr>
            </a:solidFill>
            <a:prstDash val="solid"/>
          </a:ln>
        </p:spPr>
      </p:sp>
      <p:sp>
        <p:nvSpPr>
          <p:cNvPr id="3" name="Shape 1"/>
          <p:cNvSpPr/>
          <p:nvPr/>
        </p:nvSpPr>
        <p:spPr>
          <a:xfrm>
            <a:off x="0" y="0"/>
            <a:ext cx="329184" cy="6858000"/>
          </a:xfrm>
          <a:prstGeom prst="rect">
            <a:avLst/>
          </a:prstGeom>
          <a:solidFill>
            <a:srgbClr val="0A7D80"/>
          </a:solidFill>
          <a:ln w="12700">
            <a:solidFill>
              <a:srgbClr val="0A7D80"/>
            </a:solidFill>
            <a:prstDash val="solid"/>
          </a:ln>
        </p:spPr>
      </p:sp>
      <p:sp>
        <p:nvSpPr>
          <p:cNvPr id="4" name="Text 2"/>
          <p:cNvSpPr/>
          <p:nvPr/>
        </p:nvSpPr>
        <p:spPr>
          <a:xfrm>
            <a:off x="658368" y="320040"/>
            <a:ext cx="10881360" cy="475488"/>
          </a:xfrm>
          <a:prstGeom prst="rect">
            <a:avLst/>
          </a:prstGeom>
          <a:noFill/>
        </p:spPr>
        <p:txBody>
          <a:bodyPr wrap="square" lIns="0" tIns="0" rIns="0" bIns="0" rtlCol="0" anchor="ctr"/>
          <a:lstStyle/>
          <a:p>
            <a:pPr marL="0" indent="0">
              <a:buNone/>
            </a:pPr>
            <a:r>
              <a:rPr lang="en-US" sz="2700" b="1" dirty="0">
                <a:solidFill>
                  <a:srgbClr val="1C2A3A"/>
                </a:solidFill>
                <a:latin typeface="Aptos Display" pitchFamily="34" charset="0"/>
                <a:ea typeface="Aptos Display" pitchFamily="34" charset="-122"/>
                <a:cs typeface="Aptos Display" pitchFamily="34" charset="-120"/>
              </a:rPr>
              <a:t>7. Even Indirectly Related Studies Matter</a:t>
            </a:r>
            <a:endParaRPr lang="en-US" sz="2700" dirty="0"/>
          </a:p>
        </p:txBody>
      </p:sp>
      <p:sp>
        <p:nvSpPr>
          <p:cNvPr id="5" name="Text 3"/>
          <p:cNvSpPr/>
          <p:nvPr/>
        </p:nvSpPr>
        <p:spPr>
          <a:xfrm>
            <a:off x="685800" y="841248"/>
            <a:ext cx="9875520" cy="256032"/>
          </a:xfrm>
          <a:prstGeom prst="rect">
            <a:avLst/>
          </a:prstGeom>
          <a:noFill/>
        </p:spPr>
        <p:txBody>
          <a:bodyPr wrap="square" lIns="0" tIns="0" rIns="0" bIns="0" rtlCol="0" anchor="ctr"/>
          <a:lstStyle/>
          <a:p>
            <a:pPr marL="0" indent="0">
              <a:buNone/>
            </a:pPr>
            <a:r>
              <a:rPr lang="en-US" sz="1050" dirty="0">
                <a:solidFill>
                  <a:srgbClr val="55616D"/>
                </a:solidFill>
              </a:rPr>
              <a:t>A review is wider than your exact title, but it must remain relevant.</a:t>
            </a:r>
            <a:endParaRPr lang="en-US" sz="1050" dirty="0"/>
          </a:p>
        </p:txBody>
      </p:sp>
      <p:sp>
        <p:nvSpPr>
          <p:cNvPr id="6" name="Text 4"/>
          <p:cNvSpPr/>
          <p:nvPr/>
        </p:nvSpPr>
        <p:spPr>
          <a:xfrm>
            <a:off x="8641080" y="6537960"/>
            <a:ext cx="2971800" cy="164592"/>
          </a:xfrm>
          <a:prstGeom prst="rect">
            <a:avLst/>
          </a:prstGeom>
          <a:noFill/>
        </p:spPr>
        <p:txBody>
          <a:bodyPr wrap="square" lIns="0" tIns="0" rIns="0" bIns="0" rtlCol="0" anchor="ctr"/>
          <a:lstStyle/>
          <a:p>
            <a:pPr marL="0" indent="0" algn="r">
              <a:buNone/>
            </a:pPr>
            <a:r>
              <a:rPr lang="en-US" sz="770" dirty="0">
                <a:solidFill>
                  <a:srgbClr val="7A8793"/>
                </a:solidFill>
              </a:rPr>
              <a:t>Research Methodology  •  Review of Literature</a:t>
            </a:r>
            <a:endParaRPr lang="en-US" sz="770" dirty="0"/>
          </a:p>
        </p:txBody>
      </p:sp>
      <p:sp>
        <p:nvSpPr>
          <p:cNvPr id="7" name="Text 5"/>
          <p:cNvSpPr/>
          <p:nvPr/>
        </p:nvSpPr>
        <p:spPr>
          <a:xfrm>
            <a:off x="914400" y="1600200"/>
            <a:ext cx="2926080" cy="420624"/>
          </a:xfrm>
          <a:prstGeom prst="roundRect">
            <a:avLst/>
          </a:prstGeom>
          <a:solidFill>
            <a:srgbClr val="0A7D80"/>
          </a:solidFill>
          <a:ln>
            <a:solidFill>
              <a:srgbClr val="0A7D80"/>
            </a:solidFill>
          </a:ln>
        </p:spPr>
        <p:txBody>
          <a:bodyPr wrap="square" lIns="381" tIns="381" rIns="381" bIns="381" rtlCol="0" anchor="ctr">
            <a:normAutofit/>
          </a:bodyPr>
          <a:lstStyle/>
          <a:p>
            <a:pPr marL="0" indent="0" algn="ctr">
              <a:buNone/>
            </a:pPr>
            <a:r>
              <a:rPr lang="en-US" sz="1700" b="1" dirty="0">
                <a:solidFill>
                  <a:srgbClr val="FFFFFF"/>
                </a:solidFill>
              </a:rPr>
              <a:t>Larger disciplinary field</a:t>
            </a:r>
            <a:endParaRPr lang="en-US" sz="1700" dirty="0"/>
          </a:p>
        </p:txBody>
      </p:sp>
      <p:sp>
        <p:nvSpPr>
          <p:cNvPr id="8" name="Text 6"/>
          <p:cNvSpPr/>
          <p:nvPr/>
        </p:nvSpPr>
        <p:spPr>
          <a:xfrm>
            <a:off x="1051560" y="2377440"/>
            <a:ext cx="2651760" cy="694944"/>
          </a:xfrm>
          <a:prstGeom prst="rect">
            <a:avLst/>
          </a:prstGeom>
          <a:noFill/>
        </p:spPr>
        <p:txBody>
          <a:bodyPr wrap="square" lIns="254" tIns="254" rIns="254" bIns="254" rtlCol="0" anchor="ctr">
            <a:normAutofit/>
          </a:bodyPr>
          <a:lstStyle/>
          <a:p>
            <a:pPr marL="0" indent="0" algn="ctr">
              <a:buNone/>
            </a:pPr>
            <a:r>
              <a:rPr lang="en-US" sz="1550" dirty="0">
                <a:solidFill>
                  <a:srgbClr val="17212B"/>
                </a:solidFill>
              </a:rPr>
              <a:t>democracy, participation, citizenship</a:t>
            </a:r>
            <a:endParaRPr lang="en-US" sz="1550" dirty="0"/>
          </a:p>
        </p:txBody>
      </p:sp>
      <p:sp>
        <p:nvSpPr>
          <p:cNvPr id="9" name="Text 7"/>
          <p:cNvSpPr/>
          <p:nvPr/>
        </p:nvSpPr>
        <p:spPr>
          <a:xfrm>
            <a:off x="4617720" y="1600200"/>
            <a:ext cx="2926080" cy="420624"/>
          </a:xfrm>
          <a:prstGeom prst="roundRect">
            <a:avLst/>
          </a:prstGeom>
          <a:solidFill>
            <a:srgbClr val="E5A83B"/>
          </a:solidFill>
          <a:ln>
            <a:solidFill>
              <a:srgbClr val="E5A83B"/>
            </a:solidFill>
          </a:ln>
        </p:spPr>
        <p:txBody>
          <a:bodyPr wrap="square" lIns="381" tIns="381" rIns="381" bIns="381" rtlCol="0" anchor="ctr">
            <a:normAutofit/>
          </a:bodyPr>
          <a:lstStyle/>
          <a:p>
            <a:pPr marL="0" indent="0" algn="ctr">
              <a:buNone/>
            </a:pPr>
            <a:r>
              <a:rPr lang="en-US" sz="1700" b="1" dirty="0">
                <a:solidFill>
                  <a:srgbClr val="FFFFFF"/>
                </a:solidFill>
              </a:rPr>
              <a:t>Similar themes / concepts</a:t>
            </a:r>
            <a:endParaRPr lang="en-US" sz="1700" dirty="0"/>
          </a:p>
        </p:txBody>
      </p:sp>
      <p:sp>
        <p:nvSpPr>
          <p:cNvPr id="10" name="Text 8"/>
          <p:cNvSpPr/>
          <p:nvPr/>
        </p:nvSpPr>
        <p:spPr>
          <a:xfrm>
            <a:off x="4754880" y="2377440"/>
            <a:ext cx="2651760" cy="694944"/>
          </a:xfrm>
          <a:prstGeom prst="rect">
            <a:avLst/>
          </a:prstGeom>
          <a:noFill/>
        </p:spPr>
        <p:txBody>
          <a:bodyPr wrap="square" lIns="254" tIns="254" rIns="254" bIns="254" rtlCol="0" anchor="ctr">
            <a:normAutofit/>
          </a:bodyPr>
          <a:lstStyle/>
          <a:p>
            <a:pPr marL="0" indent="0" algn="ctr">
              <a:buNone/>
            </a:pPr>
            <a:r>
              <a:rPr lang="en-US" sz="1550" dirty="0">
                <a:solidFill>
                  <a:srgbClr val="17212B"/>
                </a:solidFill>
              </a:rPr>
              <a:t>youth, identity, campus politics</a:t>
            </a:r>
            <a:endParaRPr lang="en-US" sz="1550" dirty="0"/>
          </a:p>
        </p:txBody>
      </p:sp>
      <p:sp>
        <p:nvSpPr>
          <p:cNvPr id="11" name="Text 9"/>
          <p:cNvSpPr/>
          <p:nvPr/>
        </p:nvSpPr>
        <p:spPr>
          <a:xfrm>
            <a:off x="8321040" y="1600200"/>
            <a:ext cx="2926080" cy="420624"/>
          </a:xfrm>
          <a:prstGeom prst="roundRect">
            <a:avLst/>
          </a:prstGeom>
          <a:solidFill>
            <a:srgbClr val="F26B3A"/>
          </a:solidFill>
          <a:ln>
            <a:solidFill>
              <a:srgbClr val="F26B3A"/>
            </a:solidFill>
          </a:ln>
        </p:spPr>
        <p:txBody>
          <a:bodyPr wrap="square" lIns="381" tIns="381" rIns="381" bIns="381" rtlCol="0" anchor="ctr">
            <a:normAutofit/>
          </a:bodyPr>
          <a:lstStyle/>
          <a:p>
            <a:pPr marL="0" indent="0" algn="ctr">
              <a:buNone/>
            </a:pPr>
            <a:r>
              <a:rPr lang="en-US" sz="1700" b="1" dirty="0">
                <a:solidFill>
                  <a:srgbClr val="FFFFFF"/>
                </a:solidFill>
              </a:rPr>
              <a:t>Direct studies</a:t>
            </a:r>
            <a:endParaRPr lang="en-US" sz="1700" dirty="0"/>
          </a:p>
        </p:txBody>
      </p:sp>
      <p:sp>
        <p:nvSpPr>
          <p:cNvPr id="12" name="Text 10"/>
          <p:cNvSpPr/>
          <p:nvPr/>
        </p:nvSpPr>
        <p:spPr>
          <a:xfrm>
            <a:off x="8458200" y="2377440"/>
            <a:ext cx="2651760" cy="694944"/>
          </a:xfrm>
          <a:prstGeom prst="rect">
            <a:avLst/>
          </a:prstGeom>
          <a:noFill/>
        </p:spPr>
        <p:txBody>
          <a:bodyPr wrap="square" lIns="254" tIns="254" rIns="254" bIns="254" rtlCol="0" anchor="ctr">
            <a:normAutofit/>
          </a:bodyPr>
          <a:lstStyle/>
          <a:p>
            <a:pPr marL="0" indent="0" algn="ctr">
              <a:buNone/>
            </a:pPr>
            <a:r>
              <a:rPr lang="en-US" sz="1550" dirty="0">
                <a:solidFill>
                  <a:srgbClr val="17212B"/>
                </a:solidFill>
              </a:rPr>
              <a:t>student politics in Assam</a:t>
            </a:r>
            <a:endParaRPr lang="en-US" sz="1550" dirty="0"/>
          </a:p>
        </p:txBody>
      </p:sp>
      <p:sp>
        <p:nvSpPr>
          <p:cNvPr id="13" name="Text 11"/>
          <p:cNvSpPr/>
          <p:nvPr/>
        </p:nvSpPr>
        <p:spPr>
          <a:xfrm>
            <a:off x="3794760" y="3749040"/>
            <a:ext cx="4572000" cy="658368"/>
          </a:xfrm>
          <a:prstGeom prst="roundRect">
            <a:avLst/>
          </a:prstGeom>
          <a:solidFill>
            <a:srgbClr val="1C2A3A"/>
          </a:solidFill>
          <a:ln>
            <a:solidFill>
              <a:srgbClr val="1C2A3A"/>
            </a:solidFill>
          </a:ln>
        </p:spPr>
        <p:txBody>
          <a:bodyPr wrap="square" lIns="381" tIns="381" rIns="381" bIns="381" rtlCol="0" anchor="ctr">
            <a:normAutofit/>
          </a:bodyPr>
          <a:lstStyle/>
          <a:p>
            <a:pPr marL="0" indent="0" algn="ctr">
              <a:buNone/>
            </a:pPr>
            <a:r>
              <a:rPr lang="en-US" sz="1800" b="1" dirty="0">
                <a:solidFill>
                  <a:srgbClr val="FFFFFF"/>
                </a:solidFill>
              </a:rPr>
              <a:t>Your exact topic: student politics in Assam</a:t>
            </a:r>
            <a:endParaRPr lang="en-US" sz="1800" dirty="0"/>
          </a:p>
        </p:txBody>
      </p:sp>
      <p:sp>
        <p:nvSpPr>
          <p:cNvPr id="14" name="Text 12"/>
          <p:cNvSpPr/>
          <p:nvPr/>
        </p:nvSpPr>
        <p:spPr>
          <a:xfrm>
            <a:off x="1051560" y="5212080"/>
            <a:ext cx="10058400" cy="512064"/>
          </a:xfrm>
          <a:prstGeom prst="roundRect">
            <a:avLst/>
          </a:prstGeom>
          <a:solidFill>
            <a:srgbClr val="FFF7E9"/>
          </a:solidFill>
          <a:ln>
            <a:solidFill>
              <a:srgbClr val="FFF7E9"/>
            </a:solidFill>
          </a:ln>
        </p:spPr>
        <p:txBody>
          <a:bodyPr wrap="square" lIns="381" tIns="381" rIns="381" bIns="381" rtlCol="0" anchor="ctr">
            <a:normAutofit/>
          </a:bodyPr>
          <a:lstStyle/>
          <a:p>
            <a:pPr marL="0" indent="0" algn="ctr">
              <a:buNone/>
            </a:pPr>
            <a:r>
              <a:rPr lang="en-US" sz="1800" b="1" dirty="0">
                <a:solidFill>
                  <a:srgbClr val="1C2A3A"/>
                </a:solidFill>
              </a:rPr>
              <a:t>Example: If your topic is “student politics in Assam,” also review studies on political socialisation, youth mobilisation, campus movements, regional identity, and democratic participation.</a:t>
            </a:r>
            <a:endParaRPr lang="en-US" sz="18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8FAFC"/>
        </a:solidFill>
        <a:effectLst/>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F8FAFC"/>
          </a:solidFill>
          <a:ln w="12700">
            <a:solidFill>
              <a:srgbClr val="F8FAFC">
                <a:alpha val="0"/>
              </a:srgbClr>
            </a:solidFill>
            <a:prstDash val="solid"/>
          </a:ln>
        </p:spPr>
      </p:sp>
      <p:sp>
        <p:nvSpPr>
          <p:cNvPr id="3" name="Shape 1"/>
          <p:cNvSpPr/>
          <p:nvPr/>
        </p:nvSpPr>
        <p:spPr>
          <a:xfrm>
            <a:off x="0" y="0"/>
            <a:ext cx="329184" cy="6858000"/>
          </a:xfrm>
          <a:prstGeom prst="rect">
            <a:avLst/>
          </a:prstGeom>
          <a:solidFill>
            <a:srgbClr val="0A7D80"/>
          </a:solidFill>
          <a:ln w="12700">
            <a:solidFill>
              <a:srgbClr val="0A7D80"/>
            </a:solidFill>
            <a:prstDash val="solid"/>
          </a:ln>
        </p:spPr>
      </p:sp>
      <p:sp>
        <p:nvSpPr>
          <p:cNvPr id="4" name="Text 2"/>
          <p:cNvSpPr/>
          <p:nvPr/>
        </p:nvSpPr>
        <p:spPr>
          <a:xfrm>
            <a:off x="658368" y="320040"/>
            <a:ext cx="10881360" cy="475488"/>
          </a:xfrm>
          <a:prstGeom prst="rect">
            <a:avLst/>
          </a:prstGeom>
          <a:noFill/>
        </p:spPr>
        <p:txBody>
          <a:bodyPr wrap="square" lIns="0" tIns="0" rIns="0" bIns="0" rtlCol="0" anchor="ctr"/>
          <a:lstStyle/>
          <a:p>
            <a:pPr marL="0" indent="0">
              <a:buNone/>
            </a:pPr>
            <a:r>
              <a:rPr lang="en-US" sz="2700" b="1" dirty="0">
                <a:solidFill>
                  <a:srgbClr val="1C2A3A"/>
                </a:solidFill>
                <a:latin typeface="Aptos Display" pitchFamily="34" charset="0"/>
                <a:ea typeface="Aptos Display" pitchFamily="34" charset="-122"/>
                <a:cs typeface="Aptos Display" pitchFamily="34" charset="-120"/>
              </a:rPr>
              <a:t>8. How to Write a Review Paragraph</a:t>
            </a:r>
            <a:endParaRPr lang="en-US" sz="2700" dirty="0"/>
          </a:p>
        </p:txBody>
      </p:sp>
      <p:sp>
        <p:nvSpPr>
          <p:cNvPr id="5" name="Text 3"/>
          <p:cNvSpPr/>
          <p:nvPr/>
        </p:nvSpPr>
        <p:spPr>
          <a:xfrm>
            <a:off x="685800" y="841248"/>
            <a:ext cx="9875520" cy="256032"/>
          </a:xfrm>
          <a:prstGeom prst="rect">
            <a:avLst/>
          </a:prstGeom>
          <a:noFill/>
        </p:spPr>
        <p:txBody>
          <a:bodyPr wrap="square" lIns="0" tIns="0" rIns="0" bIns="0" rtlCol="0" anchor="ctr"/>
          <a:lstStyle/>
          <a:p>
            <a:pPr marL="0" indent="0">
              <a:buNone/>
            </a:pPr>
            <a:r>
              <a:rPr lang="en-US" sz="1050" dirty="0">
                <a:solidFill>
                  <a:srgbClr val="55616D"/>
                </a:solidFill>
              </a:rPr>
              <a:t>Move from study → comparison → gap → link with your research.</a:t>
            </a:r>
            <a:endParaRPr lang="en-US" sz="1050" dirty="0"/>
          </a:p>
        </p:txBody>
      </p:sp>
      <p:sp>
        <p:nvSpPr>
          <p:cNvPr id="6" name="Text 4"/>
          <p:cNvSpPr/>
          <p:nvPr/>
        </p:nvSpPr>
        <p:spPr>
          <a:xfrm>
            <a:off x="8641080" y="6537960"/>
            <a:ext cx="2971800" cy="164592"/>
          </a:xfrm>
          <a:prstGeom prst="rect">
            <a:avLst/>
          </a:prstGeom>
          <a:noFill/>
        </p:spPr>
        <p:txBody>
          <a:bodyPr wrap="square" lIns="0" tIns="0" rIns="0" bIns="0" rtlCol="0" anchor="ctr"/>
          <a:lstStyle/>
          <a:p>
            <a:pPr marL="0" indent="0" algn="r">
              <a:buNone/>
            </a:pPr>
            <a:r>
              <a:rPr lang="en-US" sz="770" dirty="0">
                <a:solidFill>
                  <a:srgbClr val="7A8793"/>
                </a:solidFill>
              </a:rPr>
              <a:t>Research Methodology  •  Review of Literature</a:t>
            </a:r>
            <a:endParaRPr lang="en-US" sz="770" dirty="0"/>
          </a:p>
        </p:txBody>
      </p:sp>
      <p:sp>
        <p:nvSpPr>
          <p:cNvPr id="7" name="Text 5"/>
          <p:cNvSpPr/>
          <p:nvPr/>
        </p:nvSpPr>
        <p:spPr>
          <a:xfrm>
            <a:off x="777240" y="1325880"/>
            <a:ext cx="2331720" cy="384048"/>
          </a:xfrm>
          <a:prstGeom prst="roundRect">
            <a:avLst/>
          </a:prstGeom>
          <a:solidFill>
            <a:srgbClr val="0A7D80"/>
          </a:solidFill>
          <a:ln>
            <a:solidFill>
              <a:srgbClr val="0A7D80"/>
            </a:solidFill>
          </a:ln>
        </p:spPr>
        <p:txBody>
          <a:bodyPr wrap="square" lIns="381" tIns="381" rIns="381" bIns="381" rtlCol="0" anchor="ctr"/>
          <a:lstStyle/>
          <a:p>
            <a:pPr marL="0" indent="0" algn="ctr">
              <a:buNone/>
            </a:pPr>
            <a:r>
              <a:rPr lang="en-US" sz="1700" b="1" dirty="0">
                <a:solidFill>
                  <a:srgbClr val="FFFFFF"/>
                </a:solidFill>
              </a:rPr>
              <a:t>1. Identify theme</a:t>
            </a:r>
            <a:endParaRPr lang="en-US" sz="1700" dirty="0"/>
          </a:p>
        </p:txBody>
      </p:sp>
      <p:sp>
        <p:nvSpPr>
          <p:cNvPr id="8" name="Text 6"/>
          <p:cNvSpPr/>
          <p:nvPr/>
        </p:nvSpPr>
        <p:spPr>
          <a:xfrm>
            <a:off x="3474720" y="1325880"/>
            <a:ext cx="2331720" cy="384048"/>
          </a:xfrm>
          <a:prstGeom prst="roundRect">
            <a:avLst/>
          </a:prstGeom>
          <a:solidFill>
            <a:srgbClr val="E5A83B"/>
          </a:solidFill>
          <a:ln>
            <a:solidFill>
              <a:srgbClr val="E5A83B"/>
            </a:solidFill>
          </a:ln>
        </p:spPr>
        <p:txBody>
          <a:bodyPr wrap="square" lIns="381" tIns="381" rIns="381" bIns="381" rtlCol="0" anchor="ctr"/>
          <a:lstStyle/>
          <a:p>
            <a:pPr marL="0" indent="0" algn="ctr">
              <a:buNone/>
            </a:pPr>
            <a:r>
              <a:rPr lang="en-US" sz="1700" b="1" dirty="0">
                <a:solidFill>
                  <a:srgbClr val="FFFFFF"/>
                </a:solidFill>
              </a:rPr>
              <a:t>2. Compare studies</a:t>
            </a:r>
            <a:endParaRPr lang="en-US" sz="1700" dirty="0"/>
          </a:p>
        </p:txBody>
      </p:sp>
      <p:sp>
        <p:nvSpPr>
          <p:cNvPr id="9" name="Text 7"/>
          <p:cNvSpPr/>
          <p:nvPr/>
        </p:nvSpPr>
        <p:spPr>
          <a:xfrm>
            <a:off x="6172200" y="1325880"/>
            <a:ext cx="1965960" cy="384048"/>
          </a:xfrm>
          <a:prstGeom prst="roundRect">
            <a:avLst/>
          </a:prstGeom>
          <a:solidFill>
            <a:srgbClr val="F26B3A"/>
          </a:solidFill>
          <a:ln>
            <a:solidFill>
              <a:srgbClr val="F26B3A"/>
            </a:solidFill>
          </a:ln>
        </p:spPr>
        <p:txBody>
          <a:bodyPr wrap="square" lIns="381" tIns="381" rIns="381" bIns="381" rtlCol="0" anchor="ctr"/>
          <a:lstStyle/>
          <a:p>
            <a:pPr marL="0" indent="0" algn="ctr">
              <a:buNone/>
            </a:pPr>
            <a:r>
              <a:rPr lang="en-US" sz="1700" b="1" dirty="0">
                <a:solidFill>
                  <a:srgbClr val="FFFFFF"/>
                </a:solidFill>
              </a:rPr>
              <a:t>3. Show gap</a:t>
            </a:r>
            <a:endParaRPr lang="en-US" sz="1700" dirty="0"/>
          </a:p>
        </p:txBody>
      </p:sp>
      <p:sp>
        <p:nvSpPr>
          <p:cNvPr id="10" name="Text 8"/>
          <p:cNvSpPr/>
          <p:nvPr/>
        </p:nvSpPr>
        <p:spPr>
          <a:xfrm>
            <a:off x="8641080" y="1325880"/>
            <a:ext cx="2423160" cy="384048"/>
          </a:xfrm>
          <a:prstGeom prst="roundRect">
            <a:avLst/>
          </a:prstGeom>
          <a:solidFill>
            <a:srgbClr val="1C2A3A"/>
          </a:solidFill>
          <a:ln>
            <a:solidFill>
              <a:srgbClr val="1C2A3A"/>
            </a:solidFill>
          </a:ln>
        </p:spPr>
        <p:txBody>
          <a:bodyPr wrap="square" lIns="381" tIns="381" rIns="381" bIns="381" rtlCol="0" anchor="ctr"/>
          <a:lstStyle/>
          <a:p>
            <a:pPr marL="0" indent="0" algn="ctr">
              <a:buNone/>
            </a:pPr>
            <a:r>
              <a:rPr lang="en-US" sz="1700" b="1" dirty="0">
                <a:solidFill>
                  <a:srgbClr val="FFFFFF"/>
                </a:solidFill>
              </a:rPr>
              <a:t>4. Link your study</a:t>
            </a:r>
            <a:endParaRPr lang="en-US" sz="1700" dirty="0"/>
          </a:p>
        </p:txBody>
      </p:sp>
      <p:sp>
        <p:nvSpPr>
          <p:cNvPr id="11" name="Text 9"/>
          <p:cNvSpPr/>
          <p:nvPr/>
        </p:nvSpPr>
        <p:spPr>
          <a:xfrm>
            <a:off x="914400" y="2514600"/>
            <a:ext cx="2331720" cy="320040"/>
          </a:xfrm>
          <a:prstGeom prst="rect">
            <a:avLst/>
          </a:prstGeom>
          <a:noFill/>
        </p:spPr>
        <p:txBody>
          <a:bodyPr wrap="square" lIns="0" tIns="0" rIns="0" bIns="0" rtlCol="0" anchor="ctr"/>
          <a:lstStyle/>
          <a:p>
            <a:pPr marL="0" indent="0">
              <a:buNone/>
            </a:pPr>
            <a:r>
              <a:rPr lang="en-US" sz="1800" b="1" dirty="0">
                <a:solidFill>
                  <a:srgbClr val="0A7D80"/>
                </a:solidFill>
              </a:rPr>
              <a:t>Model paragraph</a:t>
            </a:r>
            <a:endParaRPr lang="en-US" sz="1800" dirty="0"/>
          </a:p>
        </p:txBody>
      </p:sp>
      <p:sp>
        <p:nvSpPr>
          <p:cNvPr id="12" name="Text 10"/>
          <p:cNvSpPr/>
          <p:nvPr/>
        </p:nvSpPr>
        <p:spPr>
          <a:xfrm>
            <a:off x="914400" y="2971800"/>
            <a:ext cx="10149840" cy="1554480"/>
          </a:xfrm>
          <a:prstGeom prst="roundRect">
            <a:avLst/>
          </a:prstGeom>
          <a:solidFill>
            <a:srgbClr val="FFFFFF"/>
          </a:solidFill>
          <a:ln>
            <a:solidFill>
              <a:srgbClr val="E2E8F0"/>
            </a:solidFill>
          </a:ln>
        </p:spPr>
        <p:txBody>
          <a:bodyPr wrap="square" lIns="762" tIns="762" rIns="762" bIns="762" rtlCol="0" anchor="ctr">
            <a:normAutofit/>
          </a:bodyPr>
          <a:lstStyle/>
          <a:p>
            <a:pPr marL="0" indent="0">
              <a:buNone/>
            </a:pPr>
            <a:r>
              <a:rPr lang="en-US" sz="1700" i="1" dirty="0">
                <a:solidFill>
                  <a:srgbClr val="17212B"/>
                </a:solidFill>
              </a:rPr>
              <a:t>“Existing studies on electoral participation have largely focused on turnout, party preference, and campaign influence. While survey-based studies explain voting patterns quantitatively, qualitative works reveal how caste, gender, region, and local networks shape political choice. However, fewer studies examine how first-time voters interpret political information in urban Assam. The present study addresses this gap by examining the political attitudes of first-time voters in Guwahati.”</a:t>
            </a:r>
            <a:endParaRPr lang="en-US" sz="1700" dirty="0"/>
          </a:p>
        </p:txBody>
      </p:sp>
      <p:sp>
        <p:nvSpPr>
          <p:cNvPr id="13" name="Text 11"/>
          <p:cNvSpPr/>
          <p:nvPr/>
        </p:nvSpPr>
        <p:spPr>
          <a:xfrm>
            <a:off x="1920240" y="5349240"/>
            <a:ext cx="8412480" cy="347472"/>
          </a:xfrm>
          <a:prstGeom prst="rect">
            <a:avLst/>
          </a:prstGeom>
          <a:noFill/>
        </p:spPr>
        <p:txBody>
          <a:bodyPr wrap="square" lIns="0" tIns="0" rIns="0" bIns="0" rtlCol="0" anchor="ctr"/>
          <a:lstStyle/>
          <a:p>
            <a:pPr marL="0" indent="0" algn="ctr">
              <a:buNone/>
            </a:pPr>
            <a:r>
              <a:rPr lang="en-US" sz="1800" b="1" dirty="0">
                <a:solidFill>
                  <a:srgbClr val="1C2A3A"/>
                </a:solidFill>
              </a:rPr>
              <a:t>Notice: it does not list authors mechanically; it builds a focused argument.</a:t>
            </a:r>
            <a:endParaRPr lang="en-US" sz="18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ptos Display"/>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ptos"/>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ptos Display"/>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ptos"/>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5473</Words>
  <Application>WPS Presentation</Application>
  <PresentationFormat>On-screen Show (16:9)</PresentationFormat>
  <Paragraphs>222</Paragraphs>
  <Slides>10</Slides>
  <Notes>10</Notes>
  <HiddenSlides>0</HiddenSlides>
  <MMClips>0</MMClips>
  <ScaleCrop>false</ScaleCrop>
  <HeadingPairs>
    <vt:vector size="6" baseType="variant">
      <vt:variant>
        <vt:lpstr>已用的字体</vt:lpstr>
      </vt:variant>
      <vt:variant>
        <vt:i4>11</vt:i4>
      </vt:variant>
      <vt:variant>
        <vt:lpstr>主题</vt:lpstr>
      </vt:variant>
      <vt:variant>
        <vt:i4>1</vt:i4>
      </vt:variant>
      <vt:variant>
        <vt:lpstr>幻灯片标题</vt:lpstr>
      </vt:variant>
      <vt:variant>
        <vt:i4>10</vt:i4>
      </vt:variant>
    </vt:vector>
  </HeadingPairs>
  <TitlesOfParts>
    <vt:vector size="22" baseType="lpstr">
      <vt:lpstr>Arial</vt:lpstr>
      <vt:lpstr>SimSun</vt:lpstr>
      <vt:lpstr>Wingdings</vt:lpstr>
      <vt:lpstr>Aptos Display</vt:lpstr>
      <vt:lpstr>Segoe UI Variable Display</vt:lpstr>
      <vt:lpstr>Aptos Display</vt:lpstr>
      <vt:lpstr>Aptos Display</vt:lpstr>
      <vt:lpstr>Aptos</vt:lpstr>
      <vt:lpstr>Segoe UI</vt:lpstr>
      <vt:lpstr>Microsoft YaHei</vt:lpstr>
      <vt:lpstr>Arial Unicode MS</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OpenAI</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Review of Literature</dc:title>
  <dc:creator>OpenAI</dc:creator>
  <dc:subject>Research Methodology: Review of Literature</dc:subject>
  <cp:lastModifiedBy>WPS_1743332713</cp:lastModifiedBy>
  <cp:revision>3</cp:revision>
  <dcterms:created xsi:type="dcterms:W3CDTF">2026-08-23T16:23:00Z</dcterms:created>
  <dcterms:modified xsi:type="dcterms:W3CDTF">2026-08-25T07:35:37Z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1033-12.1.0.28032</vt:lpwstr>
  </property>
  <property fmtid="{D5CDD505-2E9C-101B-9397-08002B2CF9AE}" pid="3" name="ICV">
    <vt:lpwstr>3A150854742C442D99C57FC6807961B4_12</vt:lpwstr>
  </property>
</Properties>
</file>