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5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8F5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175" y="2179290"/>
            <a:ext cx="4057650" cy="285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905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13127" y="2703165"/>
            <a:ext cx="5965745" cy="613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4830"/>
              </a:lnSpc>
            </a:pPr>
            <a:r>
              <a:rPr b="1" sz="4200" i="0" u="none">
                <a:solidFill>
                  <a:srgbClr val="FBF8F5"/>
                </a:solidFill>
                <a:latin typeface="Cinzel"/>
              </a:rPr>
              <a:t>TYPES OF FEMINISM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19425" y="3459360"/>
            <a:ext cx="6153150" cy="266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b="0" sz="1500" i="0" u="none">
                <a:solidFill>
                  <a:srgbClr val="D1B279"/>
                </a:solidFill>
                <a:latin typeface="Plus Jakarta Sans"/>
              </a:rPr>
              <a:t>A Comprehensive Theoretical Analysis of Feminist Schools of Thought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8F5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476250"/>
            <a:ext cx="56007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2D1B2D"/>
                </a:solidFill>
                <a:latin typeface="Cinzel"/>
              </a:rPr>
              <a:t>8. Ecofeminism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009650"/>
            <a:ext cx="5334000" cy="19050"/>
          </a:xfrm>
          <a:prstGeom prst="rect">
            <a:avLst/>
          </a:prstGeom>
          <a:solidFill>
            <a:srgbClr val="C896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0"/>
            <a:ext cx="59055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" y="2857500"/>
            <a:ext cx="5600700" cy="2762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4A2E4A"/>
                </a:solidFill>
                <a:latin typeface="Cinzel"/>
              </a:rPr>
              <a:t>Nature &amp; Gender Interconnections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3248025"/>
            <a:ext cx="5334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443C46"/>
                </a:solidFill>
                <a:latin typeface="Plus Jakarta Sans"/>
              </a:rPr>
              <a:t>Ecofeminism draws explicit parallels between the patriarchal exploitation of women and the capitalist degradation of the natural environment.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3838575"/>
            <a:ext cx="53340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443C46"/>
                </a:solidFill>
                <a:latin typeface="Plus Jakarta Sans"/>
              </a:rPr>
              <a:t>It posits that dualistic, hierarchical worldviews (Culture/Nature, Male/Female, Reason/Emotion) justify structural domination.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4505325"/>
            <a:ext cx="5334000" cy="2000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b="1" sz="1050" i="0" u="none">
                <a:solidFill>
                  <a:srgbClr val="635565"/>
                </a:solidFill>
                <a:latin typeface="Plus Jakarta Sans"/>
              </a:rPr>
              <a:t>Prominent Theorists:</a:t>
            </a:r>
            <a:r>
              <a:rPr b="0" sz="1050" i="0" u="none">
                <a:solidFill>
                  <a:srgbClr val="635565"/>
                </a:solidFill>
                <a:latin typeface="Plus Jakarta Sans"/>
              </a:rPr>
              <a:t> Vandana Shiva (</a:t>
            </a:r>
            <a:r>
              <a:rPr b="0" sz="1050" i="1" u="none">
                <a:solidFill>
                  <a:srgbClr val="635565"/>
                </a:solidFill>
                <a:latin typeface="Plus Jakarta Sans"/>
              </a:rPr>
              <a:t>Staying Alive</a:t>
            </a:r>
            <a:r>
              <a:rPr b="0" sz="1050" i="0" u="none">
                <a:solidFill>
                  <a:srgbClr val="635565"/>
                </a:solidFill>
                <a:latin typeface="Plus Jakarta Sans"/>
              </a:rPr>
              <a:t>), Maria Mies, Karen Warren.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8F5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462212"/>
            <a:ext cx="3524250" cy="27717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3875" y="2462212"/>
            <a:ext cx="3524250" cy="27717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6250" y="2462212"/>
            <a:ext cx="3524250" cy="27717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9150" y="3386137"/>
            <a:ext cx="3180397" cy="2762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4A2E4A"/>
                </a:solidFill>
                <a:latin typeface="Cinzel"/>
              </a:rPr>
              <a:t>Cyberfeminism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19150" y="3776662"/>
            <a:ext cx="302895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443C46"/>
                </a:solidFill>
                <a:latin typeface="Plus Jakarta Sans"/>
              </a:rPr>
              <a:t>Explores technology, cyberspace, and virtual identity as sites to transcend binary gender limitations.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9150" y="4538662"/>
            <a:ext cx="3028950" cy="4000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b="0" sz="1050" i="0" u="none">
                <a:solidFill>
                  <a:srgbClr val="635565"/>
                </a:solidFill>
                <a:latin typeface="Plus Jakarta Sans"/>
              </a:rPr>
              <a:t>Donna Haraway's </a:t>
            </a:r>
            <a:r>
              <a:rPr b="0" sz="1050" i="1" u="none">
                <a:solidFill>
                  <a:srgbClr val="635565"/>
                </a:solidFill>
                <a:latin typeface="Plus Jakarta Sans"/>
              </a:rPr>
              <a:t>A Cyborg Manifesto</a:t>
            </a:r>
            <a:r>
              <a:rPr b="0" sz="1050" i="0" u="none">
                <a:solidFill>
                  <a:srgbClr val="635565"/>
                </a:solidFill>
                <a:latin typeface="Plus Jakarta Sans"/>
              </a:rPr>
              <a:t>; VNS Matrix.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81525" y="3386137"/>
            <a:ext cx="3180397" cy="2762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4A2E4A"/>
                </a:solidFill>
                <a:latin typeface="Cinzel"/>
              </a:rPr>
              <a:t>Transfeminism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81525" y="3776662"/>
            <a:ext cx="302895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443C46"/>
                </a:solidFill>
                <a:latin typeface="Plus Jakarta Sans"/>
              </a:rPr>
              <a:t>Integrates trans experience into feminist theory, advocating bodily autonomy and self-determination against cissexism.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81525" y="4538662"/>
            <a:ext cx="3028950" cy="2000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b="0" sz="1050" i="0" u="none">
                <a:solidFill>
                  <a:srgbClr val="635565"/>
                </a:solidFill>
                <a:latin typeface="Plus Jakarta Sans"/>
              </a:rPr>
              <a:t>Julia Serano (</a:t>
            </a:r>
            <a:r>
              <a:rPr b="0" sz="1050" i="1" u="none">
                <a:solidFill>
                  <a:srgbClr val="635565"/>
                </a:solidFill>
                <a:latin typeface="Plus Jakarta Sans"/>
              </a:rPr>
              <a:t>Whipping Girl</a:t>
            </a:r>
            <a:r>
              <a:rPr b="0" sz="1050" i="0" u="none">
                <a:solidFill>
                  <a:srgbClr val="635565"/>
                </a:solidFill>
                <a:latin typeface="Plus Jakarta Sans"/>
              </a:rPr>
              <a:t>), Emi Koyama.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43900" y="3386137"/>
            <a:ext cx="3180397" cy="2762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4A2E4A"/>
                </a:solidFill>
                <a:latin typeface="Cinzel"/>
              </a:rPr>
              <a:t>Fourth-Wave Digital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43900" y="3776662"/>
            <a:ext cx="302895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443C46"/>
                </a:solidFill>
                <a:latin typeface="Plus Jakarta Sans"/>
              </a:rPr>
              <a:t>Utilizes networked digital platforms (#MeToo) for global solidarity, anti-harassment, and rapid coalition building.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43900" y="4538662"/>
            <a:ext cx="3028950" cy="2000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b="0" sz="1050" i="0" u="none">
                <a:solidFill>
                  <a:srgbClr val="635565"/>
                </a:solidFill>
                <a:latin typeface="Plus Jakarta Sans"/>
              </a:rPr>
              <a:t>Digital praxis &amp; public sphere discourse.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150" y="2843212"/>
            <a:ext cx="428625" cy="3429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1525" y="2843212"/>
            <a:ext cx="342900" cy="3429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43900" y="2843212"/>
            <a:ext cx="342900" cy="3429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2D1B2D"/>
                </a:solidFill>
                <a:latin typeface="Cinzel"/>
              </a:rPr>
              <a:t>9. Cyber &amp; Transfeminism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1500" y="1009650"/>
            <a:ext cx="11049000" cy="19050"/>
          </a:xfrm>
          <a:prstGeom prst="rect">
            <a:avLst/>
          </a:prstGeom>
          <a:solidFill>
            <a:srgbClr val="C896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8F5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7587" y="4281487"/>
            <a:ext cx="5076825" cy="3714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262" y="2205037"/>
            <a:ext cx="1895475" cy="2190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05613" y="2538412"/>
            <a:ext cx="6180772" cy="6477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750" i="0" u="none">
                <a:solidFill>
                  <a:srgbClr val="2D1B2D"/>
                </a:solidFill>
                <a:latin typeface="Cinzel"/>
              </a:rPr>
              <a:t>Questions &amp; Dialogue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62250" y="3328987"/>
            <a:ext cx="6667500" cy="5715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b="0" sz="1500" i="0" u="none">
                <a:solidFill>
                  <a:srgbClr val="635565"/>
                </a:solidFill>
                <a:latin typeface="Plus Jakarta Sans"/>
              </a:rPr>
              <a:t>Towards a pluralistic, critical feminist praxis in contemporary literary and cultural studies.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8F5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" y="2695575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71500" y="3467100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71500" y="345757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71500" y="345757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71500" y="4229100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71500" y="4229100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838450"/>
            <a:ext cx="857250" cy="4762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66875" y="2845593"/>
            <a:ext cx="995362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443C46"/>
                </a:solidFill>
                <a:latin typeface="Plus Jakarta Sans"/>
              </a:rPr>
              <a:t>https://i.etsystatic.com/29572990/c/701/701/49/48/il/d03192/5710123179/il_300x300.5710123179_2jbo.jpg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66875" y="3078956"/>
            <a:ext cx="99536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443C46"/>
                </a:solidFill>
                <a:latin typeface="Plus Jakarta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Plus Jakarta Sans"/>
              </a:rPr>
              <a:t>www.etsy.com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609975"/>
            <a:ext cx="857250" cy="4762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666875" y="3617118"/>
            <a:ext cx="995362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443C46"/>
                </a:solidFill>
                <a:latin typeface="Plus Jakarta Sans"/>
              </a:rPr>
              <a:t>https://www.law.columbia.edu/sites/default/files/2020-02/kimberle_crenshaw.jpg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66875" y="3850481"/>
            <a:ext cx="99536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443C46"/>
                </a:solidFill>
                <a:latin typeface="Plus Jakarta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Plus Jakarta Sans"/>
              </a:rPr>
              <a:t>www.law.columbia.edu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381500"/>
            <a:ext cx="857250" cy="4762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666875" y="4388643"/>
            <a:ext cx="995362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443C46"/>
                </a:solidFill>
                <a:latin typeface="Plus Jakarta Sans"/>
              </a:rPr>
              <a:t>https://ik.imagekit.io/theartling/prod/products/Product/2159152d106f4071babac16d1fe51457_sw-2540_sh-2113.jpg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66875" y="4622006"/>
            <a:ext cx="99536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443C46"/>
                </a:solidFill>
                <a:latin typeface="Plus Jakarta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Plus Jakarta Sans"/>
              </a:rPr>
              <a:t>theartling.com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2D1B2D"/>
                </a:solidFill>
                <a:latin typeface="Cinzel"/>
              </a:rPr>
              <a:t>Image Sources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1500" y="1009650"/>
            <a:ext cx="11049000" cy="19050"/>
          </a:xfrm>
          <a:prstGeom prst="rect">
            <a:avLst/>
          </a:prstGeom>
          <a:solidFill>
            <a:srgbClr val="C896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8F5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6350" y="2219325"/>
            <a:ext cx="2019300" cy="2190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60583" y="2552700"/>
            <a:ext cx="6670833" cy="666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900" i="0" u="none">
                <a:solidFill>
                  <a:srgbClr val="2D1B2D"/>
                </a:solidFill>
                <a:latin typeface="Cinzel"/>
              </a:rPr>
              <a:t>Evolution &amp; Taxonomy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0" y="3552825"/>
            <a:ext cx="762000" cy="38100"/>
          </a:xfrm>
          <a:prstGeom prst="rect">
            <a:avLst/>
          </a:prstGeom>
          <a:solidFill>
            <a:srgbClr val="C896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524125" y="3781425"/>
            <a:ext cx="7143750" cy="8572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250"/>
              </a:lnSpc>
            </a:pPr>
            <a:r>
              <a:rPr b="0" sz="1500" i="0" u="none">
                <a:solidFill>
                  <a:srgbClr val="635565"/>
                </a:solidFill>
                <a:latin typeface="Plus Jakarta Sans"/>
              </a:rPr>
              <a:t>Feminism is not a monolithic ideology, but a dynamic spectrum of theories, methodologies, and socio-political critiques addressing gendered power structures.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8F5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2038350"/>
            <a:ext cx="5357812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2038350"/>
            <a:ext cx="5625703" cy="2762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4A2E4A"/>
                </a:solidFill>
                <a:latin typeface="Cinzel"/>
              </a:rPr>
              <a:t>Reformist Equality &amp; Individual Rights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6275" y="2428875"/>
            <a:ext cx="857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200" i="0" u="none">
                <a:solidFill>
                  <a:srgbClr val="443C46"/>
                </a:solidFill>
                <a:latin typeface="Plus Jakarta Sans"/>
              </a:rPr>
              <a:t>•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2428875"/>
            <a:ext cx="5167312" cy="457200"/>
          </a:xfrm>
          <a:prstGeom prst="rect">
            <a:avLst/>
          </a:prstGeom>
          <a:noFill/>
        </p:spPr>
        <p:txBody>
          <a:bodyPr wrap="square" lIns="85725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1" sz="1200" i="0" u="none">
                <a:solidFill>
                  <a:srgbClr val="443C46"/>
                </a:solidFill>
                <a:latin typeface="Plus Jakarta Sans"/>
              </a:rPr>
              <a:t>Core Premise:</a:t>
            </a:r>
            <a:r>
              <a:rPr b="0" sz="1200" i="0" u="none">
                <a:solidFill>
                  <a:srgbClr val="443C46"/>
                </a:solidFill>
                <a:latin typeface="Plus Jakarta Sans"/>
              </a:rPr>
              <a:t> Gender inequality is rooted in legal, educational, and institutional barriers rather than systemic structures.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275" y="2981325"/>
            <a:ext cx="857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200" i="0" u="none">
                <a:solidFill>
                  <a:srgbClr val="443C46"/>
                </a:solidFill>
                <a:latin typeface="Plus Jakarta Sans"/>
              </a:rPr>
              <a:t>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0" y="2981325"/>
            <a:ext cx="5167312" cy="457200"/>
          </a:xfrm>
          <a:prstGeom prst="rect">
            <a:avLst/>
          </a:prstGeom>
          <a:noFill/>
        </p:spPr>
        <p:txBody>
          <a:bodyPr wrap="square" lIns="85725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1" sz="1200" i="0" u="none">
                <a:solidFill>
                  <a:srgbClr val="443C46"/>
                </a:solidFill>
                <a:latin typeface="Plus Jakarta Sans"/>
              </a:rPr>
              <a:t>Strategy:</a:t>
            </a:r>
            <a:r>
              <a:rPr b="0" sz="1200" i="0" u="none">
                <a:solidFill>
                  <a:srgbClr val="443C46"/>
                </a:solidFill>
                <a:latin typeface="Plus Jakarta Sans"/>
              </a:rPr>
              <a:t> Rational reform, legislative policy amendments, political suffrage, and equal opportunity within the democratic system.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6275" y="3533775"/>
            <a:ext cx="857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200" i="0" u="none">
                <a:solidFill>
                  <a:srgbClr val="443C46"/>
                </a:solidFill>
                <a:latin typeface="Plus Jakarta Sans"/>
              </a:rPr>
              <a:t>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0" y="3533775"/>
            <a:ext cx="5167312" cy="457200"/>
          </a:xfrm>
          <a:prstGeom prst="rect">
            <a:avLst/>
          </a:prstGeom>
          <a:noFill/>
        </p:spPr>
        <p:txBody>
          <a:bodyPr wrap="square" lIns="85725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1" sz="1200" i="0" u="none">
                <a:solidFill>
                  <a:srgbClr val="443C46"/>
                </a:solidFill>
                <a:latin typeface="Plus Jakarta Sans"/>
              </a:rPr>
              <a:t>Key Thinkers:</a:t>
            </a:r>
            <a:r>
              <a:rPr b="0" sz="1200" i="0" u="none">
                <a:solidFill>
                  <a:srgbClr val="443C46"/>
                </a:solidFill>
                <a:latin typeface="Plus Jakarta Sans"/>
              </a:rPr>
              <a:t> Mary Wollstonecraft (</a:t>
            </a:r>
            <a:r>
              <a:rPr b="0" sz="1200" i="1" u="none">
                <a:solidFill>
                  <a:srgbClr val="443C46"/>
                </a:solidFill>
                <a:latin typeface="Plus Jakarta Sans"/>
              </a:rPr>
              <a:t>A Vindication of the Rights of Woman</a:t>
            </a:r>
            <a:r>
              <a:rPr b="0" sz="1200" i="0" u="none">
                <a:solidFill>
                  <a:srgbClr val="443C46"/>
                </a:solidFill>
                <a:latin typeface="Plus Jakarta Sans"/>
              </a:rPr>
              <a:t>), John Stuart Mill, Betty Friedan (</a:t>
            </a:r>
            <a:r>
              <a:rPr b="0" sz="1200" i="1" u="none">
                <a:solidFill>
                  <a:srgbClr val="443C46"/>
                </a:solidFill>
                <a:latin typeface="Plus Jakarta Sans"/>
              </a:rPr>
              <a:t>The Feminine Mystique</a:t>
            </a:r>
            <a:r>
              <a:rPr b="0" sz="1200" i="0" u="none">
                <a:solidFill>
                  <a:srgbClr val="443C46"/>
                </a:solidFill>
                <a:latin typeface="Plus Jakarta Sans"/>
              </a:rPr>
              <a:t>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6275" y="4086225"/>
            <a:ext cx="857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200" i="0" u="none">
                <a:solidFill>
                  <a:srgbClr val="443C46"/>
                </a:solidFill>
                <a:latin typeface="Plus Jakarta Sans"/>
              </a:rPr>
              <a:t>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2000" y="4086225"/>
            <a:ext cx="5167312" cy="457200"/>
          </a:xfrm>
          <a:prstGeom prst="rect">
            <a:avLst/>
          </a:prstGeom>
          <a:noFill/>
        </p:spPr>
        <p:txBody>
          <a:bodyPr wrap="square" lIns="85725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1" sz="1200" i="0" u="none">
                <a:solidFill>
                  <a:srgbClr val="443C46"/>
                </a:solidFill>
                <a:latin typeface="Plus Jakarta Sans"/>
              </a:rPr>
              <a:t>Critique:</a:t>
            </a:r>
            <a:r>
              <a:rPr b="0" sz="1200" i="0" u="none">
                <a:solidFill>
                  <a:srgbClr val="443C46"/>
                </a:solidFill>
                <a:latin typeface="Plus Jakarta Sans"/>
              </a:rPr>
              <a:t> Often accused of white, bourgeois individualism that fails to critique deeper patriarchal-capitalist structures.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2212" y="2047875"/>
            <a:ext cx="5338762" cy="36004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2D1B2D"/>
                </a:solidFill>
                <a:latin typeface="Cinzel"/>
              </a:rPr>
              <a:t>1. Liberal Feminism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71500" y="1009650"/>
            <a:ext cx="11049000" cy="19050"/>
          </a:xfrm>
          <a:prstGeom prst="rect">
            <a:avLst/>
          </a:prstGeom>
          <a:solidFill>
            <a:srgbClr val="C896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8F5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738437"/>
            <a:ext cx="5357812" cy="22193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738437"/>
            <a:ext cx="5357812" cy="22193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5350" y="3033712"/>
            <a:ext cx="4975621" cy="2762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4A2E4A"/>
                </a:solidFill>
                <a:latin typeface="Cinzel"/>
              </a:rPr>
              <a:t>Patriarchy as Fundamental Root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5350" y="3424237"/>
            <a:ext cx="4738687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443C46"/>
                </a:solidFill>
                <a:latin typeface="Plus Jakarta Sans"/>
              </a:rPr>
              <a:t>Asserts that patriarchal power is the primary, most fundamental form of social oppression, pre-dating capitalism and class divisions.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5350" y="4205287"/>
            <a:ext cx="473868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443C46"/>
                </a:solidFill>
                <a:latin typeface="Plus Jakarta Sans"/>
              </a:rPr>
              <a:t>Famous slogan: </a:t>
            </a:r>
            <a:r>
              <a:rPr b="0" sz="1200" i="1" u="none">
                <a:solidFill>
                  <a:srgbClr val="443C46"/>
                </a:solidFill>
                <a:latin typeface="Plus Jakarta Sans"/>
              </a:rPr>
              <a:t>"The Personal is Political"</a:t>
            </a:r>
            <a:r>
              <a:rPr b="0" sz="1200" i="0" u="none">
                <a:solidFill>
                  <a:srgbClr val="443C46"/>
                </a:solidFill>
                <a:latin typeface="Plus Jakarta Sans"/>
              </a:rPr>
              <a:t> (Carol Hanisch), highlighting how private domain dynamics reflect public power.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6537" y="3033712"/>
            <a:ext cx="4975621" cy="2762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4A2E4A"/>
                </a:solidFill>
                <a:latin typeface="Cinzel"/>
              </a:rPr>
              <a:t>Dismantling Systems &amp; Sexuality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6537" y="3424237"/>
            <a:ext cx="473868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443C46"/>
                </a:solidFill>
                <a:latin typeface="Plus Jakarta Sans"/>
              </a:rPr>
              <a:t>Rejects reformism; demands radical restructuring of society, marriage, nuclear family institutions, and reproductive dynamics.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6537" y="3976687"/>
            <a:ext cx="473868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1" sz="1200" i="0" u="none">
                <a:solidFill>
                  <a:srgbClr val="443C46"/>
                </a:solidFill>
                <a:latin typeface="Plus Jakarta Sans"/>
              </a:rPr>
              <a:t>Key Theorists:</a:t>
            </a:r>
            <a:r>
              <a:rPr b="0" sz="1200" i="0" u="none">
                <a:solidFill>
                  <a:srgbClr val="443C46"/>
                </a:solidFill>
                <a:latin typeface="Plus Jakarta Sans"/>
              </a:rPr>
              <a:t> Kate Millett (</a:t>
            </a:r>
            <a:r>
              <a:rPr b="0" sz="1200" i="1" u="none">
                <a:solidFill>
                  <a:srgbClr val="443C46"/>
                </a:solidFill>
                <a:latin typeface="Plus Jakarta Sans"/>
              </a:rPr>
              <a:t>Sexual Politics</a:t>
            </a:r>
            <a:r>
              <a:rPr b="0" sz="1200" i="0" u="none">
                <a:solidFill>
                  <a:srgbClr val="443C46"/>
                </a:solidFill>
                <a:latin typeface="Plus Jakarta Sans"/>
              </a:rPr>
              <a:t>), Shulamith Firestone (</a:t>
            </a:r>
            <a:r>
              <a:rPr b="0" sz="1200" i="1" u="none">
                <a:solidFill>
                  <a:srgbClr val="443C46"/>
                </a:solidFill>
                <a:latin typeface="Plus Jakarta Sans"/>
              </a:rPr>
              <a:t>The Dialectic of Sex</a:t>
            </a:r>
            <a:r>
              <a:rPr b="0" sz="1200" i="0" u="none">
                <a:solidFill>
                  <a:srgbClr val="443C46"/>
                </a:solidFill>
                <a:latin typeface="Plus Jakarta Sans"/>
              </a:rPr>
              <a:t>), Andrea Dworkin.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2D1B2D"/>
                </a:solidFill>
                <a:latin typeface="Cinzel"/>
              </a:rPr>
              <a:t>2. Radical Feminism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1009650"/>
            <a:ext cx="11049000" cy="19050"/>
          </a:xfrm>
          <a:prstGeom prst="rect">
            <a:avLst/>
          </a:prstGeom>
          <a:solidFill>
            <a:srgbClr val="C896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8F5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738437"/>
            <a:ext cx="5357812" cy="22193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738437"/>
            <a:ext cx="5357812" cy="22193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5350" y="3033712"/>
            <a:ext cx="4975621" cy="2762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4A2E4A"/>
                </a:solidFill>
                <a:latin typeface="Cinzel"/>
              </a:rPr>
              <a:t>Marxist Feminism (Class Priority)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5350" y="3424237"/>
            <a:ext cx="4738687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443C46"/>
                </a:solidFill>
                <a:latin typeface="Plus Jakarta Sans"/>
              </a:rPr>
              <a:t>Identifies capitalism as the primary source of female oppression. Women's unpaid domestic labor is analyzed as essential social reproduction that subsidizes capitalist capital accumulation.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5350" y="4205287"/>
            <a:ext cx="473868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1" sz="1200" i="0" u="none">
                <a:solidFill>
                  <a:srgbClr val="443C46"/>
                </a:solidFill>
                <a:latin typeface="Plus Jakarta Sans"/>
              </a:rPr>
              <a:t>Key Text:</a:t>
            </a:r>
            <a:r>
              <a:rPr b="0" sz="1200" i="0" u="none">
                <a:solidFill>
                  <a:srgbClr val="443C46"/>
                </a:solidFill>
                <a:latin typeface="Plus Jakarta Sans"/>
              </a:rPr>
              <a:t> Friedrich Engels' </a:t>
            </a:r>
            <a:r>
              <a:rPr b="0" sz="1200" i="1" u="none">
                <a:solidFill>
                  <a:srgbClr val="443C46"/>
                </a:solidFill>
                <a:latin typeface="Plus Jakarta Sans"/>
              </a:rPr>
              <a:t>The Origin of the Family, Private Property and the State</a:t>
            </a:r>
            <a:r>
              <a:rPr b="0" sz="1200" i="0" u="none">
                <a:solidFill>
                  <a:srgbClr val="443C46"/>
                </a:solidFill>
                <a:latin typeface="Plus Jakarta Sans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6537" y="3033712"/>
            <a:ext cx="4975621" cy="2762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4A2E4A"/>
                </a:solidFill>
                <a:latin typeface="Cinzel"/>
              </a:rPr>
              <a:t>Socialist Feminism (Dual-Systems)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6537" y="3424237"/>
            <a:ext cx="4738687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443C46"/>
                </a:solidFill>
                <a:latin typeface="Plus Jakarta Sans"/>
              </a:rPr>
              <a:t>Combines Marxist class critique with Radical feminist patriarchal critique, arguing capitalism and patriarchy operate as co-constitutive, interlocking oppression systems.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6537" y="4205287"/>
            <a:ext cx="4738687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1" sz="1200" i="0" u="none">
                <a:solidFill>
                  <a:srgbClr val="443C46"/>
                </a:solidFill>
                <a:latin typeface="Plus Jakarta Sans"/>
              </a:rPr>
              <a:t>Key Theorists:</a:t>
            </a:r>
            <a:r>
              <a:rPr b="0" sz="1200" i="0" u="none">
                <a:solidFill>
                  <a:srgbClr val="443C46"/>
                </a:solidFill>
                <a:latin typeface="Plus Jakarta Sans"/>
              </a:rPr>
              <a:t> Heidi Hartmann, Juliet Mitchell, Sheila Rowbotham.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2D1B2D"/>
                </a:solidFill>
                <a:latin typeface="Cinzel"/>
              </a:rPr>
              <a:t>3. Marxist &amp; Socialist Feminism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1009650"/>
            <a:ext cx="11049000" cy="19050"/>
          </a:xfrm>
          <a:prstGeom prst="rect">
            <a:avLst/>
          </a:prstGeom>
          <a:solidFill>
            <a:srgbClr val="C896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8F5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62200"/>
            <a:ext cx="3524250" cy="29718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3875" y="2362200"/>
            <a:ext cx="3524250" cy="29718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6250" y="2362200"/>
            <a:ext cx="3524250" cy="2971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9150" y="3286125"/>
            <a:ext cx="3180397" cy="2762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4A2E4A"/>
                </a:solidFill>
                <a:latin typeface="Cinzel"/>
              </a:rPr>
              <a:t>Psychoanalytic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19150" y="3676650"/>
            <a:ext cx="302895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443C46"/>
                </a:solidFill>
                <a:latin typeface="Plus Jakarta Sans"/>
              </a:rPr>
              <a:t>Re-evaluates Freudian concepts of unconscious psychosexual development, mothering roles, and gender socialization.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9150" y="4438650"/>
            <a:ext cx="3028950" cy="2000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b="1" sz="1050" i="0" u="none">
                <a:solidFill>
                  <a:srgbClr val="635565"/>
                </a:solidFill>
                <a:latin typeface="Plus Jakarta Sans"/>
              </a:rPr>
              <a:t>Theorists:</a:t>
            </a:r>
            <a:r>
              <a:rPr b="0" sz="1050" i="0" u="none">
                <a:solidFill>
                  <a:srgbClr val="635565"/>
                </a:solidFill>
                <a:latin typeface="Plus Jakarta Sans"/>
              </a:rPr>
              <a:t> Nancy Chodorow, Luce Irigaray.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81525" y="3286125"/>
            <a:ext cx="3180397" cy="2762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4A2E4A"/>
                </a:solidFill>
                <a:latin typeface="Cinzel"/>
              </a:rPr>
              <a:t>Existentialist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81525" y="3676650"/>
            <a:ext cx="302895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443C46"/>
                </a:solidFill>
                <a:latin typeface="Plus Jakarta Sans"/>
              </a:rPr>
              <a:t>Examines woman as constructed into the passive "Other" relative to the male essential Subject.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81525" y="4438650"/>
            <a:ext cx="3028950" cy="6000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b="1" sz="1050" i="0" u="none">
                <a:solidFill>
                  <a:srgbClr val="635565"/>
                </a:solidFill>
                <a:latin typeface="Plus Jakarta Sans"/>
              </a:rPr>
              <a:t>Key Text:</a:t>
            </a:r>
            <a:r>
              <a:rPr b="0" sz="1050" i="0" u="none">
                <a:solidFill>
                  <a:srgbClr val="635565"/>
                </a:solidFill>
                <a:latin typeface="Plus Jakarta Sans"/>
              </a:rPr>
              <a:t> Simone de Beauvoir's </a:t>
            </a:r>
            <a:r>
              <a:rPr b="0" sz="1050" i="1" u="none">
                <a:solidFill>
                  <a:srgbClr val="635565"/>
                </a:solidFill>
                <a:latin typeface="Plus Jakarta Sans"/>
              </a:rPr>
              <a:t>The Second Sex</a:t>
            </a:r>
            <a:r>
              <a:rPr b="0" sz="1050" i="0" u="none">
                <a:solidFill>
                  <a:srgbClr val="635565"/>
                </a:solidFill>
                <a:latin typeface="Plus Jakarta Sans"/>
              </a:rPr>
              <a:t> ("One is not born, but rather becomes, a woman").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43900" y="3286125"/>
            <a:ext cx="3180397" cy="2762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4A2E4A"/>
                </a:solidFill>
                <a:latin typeface="Cinzel"/>
              </a:rPr>
              <a:t>Care Ethics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43900" y="3676650"/>
            <a:ext cx="302895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443C46"/>
                </a:solidFill>
                <a:latin typeface="Plus Jakarta Sans"/>
              </a:rPr>
              <a:t>Challenges masculine moral philosophy by foregrounding relational ethics, empathy, and interdependence.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43900" y="4438650"/>
            <a:ext cx="3028950" cy="2000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b="1" sz="1050" i="0" u="none">
                <a:solidFill>
                  <a:srgbClr val="635565"/>
                </a:solidFill>
                <a:latin typeface="Plus Jakarta Sans"/>
              </a:rPr>
              <a:t>Key Theorist:</a:t>
            </a:r>
            <a:r>
              <a:rPr b="0" sz="1050" i="0" u="none">
                <a:solidFill>
                  <a:srgbClr val="635565"/>
                </a:solidFill>
                <a:latin typeface="Plus Jakarta Sans"/>
              </a:rPr>
              <a:t> Carol Gilligan (</a:t>
            </a:r>
            <a:r>
              <a:rPr b="0" sz="1050" i="1" u="none">
                <a:solidFill>
                  <a:srgbClr val="635565"/>
                </a:solidFill>
                <a:latin typeface="Plus Jakarta Sans"/>
              </a:rPr>
              <a:t>In a Different Voice</a:t>
            </a:r>
            <a:r>
              <a:rPr b="0" sz="1050" i="0" u="none">
                <a:solidFill>
                  <a:srgbClr val="635565"/>
                </a:solidFill>
                <a:latin typeface="Plus Jakarta Sans"/>
              </a:rPr>
              <a:t>).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150" y="2743200"/>
            <a:ext cx="342900" cy="3429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1525" y="2743200"/>
            <a:ext cx="428625" cy="3429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43900" y="2743200"/>
            <a:ext cx="342900" cy="3429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2D1B2D"/>
                </a:solidFill>
                <a:latin typeface="Cinzel"/>
              </a:rPr>
              <a:t>4. Psychoanalytic &amp; Existentialist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1500" y="1009650"/>
            <a:ext cx="11049000" cy="19050"/>
          </a:xfrm>
          <a:prstGeom prst="rect">
            <a:avLst/>
          </a:prstGeom>
          <a:solidFill>
            <a:srgbClr val="C896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8F5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2038350"/>
            <a:ext cx="5357812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2038350"/>
            <a:ext cx="5625703" cy="2762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4A2E4A"/>
                </a:solidFill>
                <a:latin typeface="Cinzel"/>
              </a:rPr>
              <a:t>Matrix of Interlocking Oppressions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6275" y="2428875"/>
            <a:ext cx="857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200" i="0" u="none">
                <a:solidFill>
                  <a:srgbClr val="443C46"/>
                </a:solidFill>
                <a:latin typeface="Plus Jakarta Sans"/>
              </a:rPr>
              <a:t>•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2428875"/>
            <a:ext cx="5167312" cy="457200"/>
          </a:xfrm>
          <a:prstGeom prst="rect">
            <a:avLst/>
          </a:prstGeom>
          <a:noFill/>
        </p:spPr>
        <p:txBody>
          <a:bodyPr wrap="square" lIns="85725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1" sz="1200" i="0" u="none">
                <a:solidFill>
                  <a:srgbClr val="443C46"/>
                </a:solidFill>
                <a:latin typeface="Plus Jakarta Sans"/>
              </a:rPr>
              <a:t>Concept:</a:t>
            </a:r>
            <a:r>
              <a:rPr b="0" sz="1200" i="0" u="none">
                <a:solidFill>
                  <a:srgbClr val="443C46"/>
                </a:solidFill>
                <a:latin typeface="Plus Jakarta Sans"/>
              </a:rPr>
              <a:t> Coined by Kimberlé Crenshaw (1989) to explain how race, gender, class, and sexuality intersect continuously.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6275" y="2981325"/>
            <a:ext cx="857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200" i="0" u="none">
                <a:solidFill>
                  <a:srgbClr val="443C46"/>
                </a:solidFill>
                <a:latin typeface="Plus Jakarta Sans"/>
              </a:rPr>
              <a:t>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0" y="2981325"/>
            <a:ext cx="5167312" cy="457200"/>
          </a:xfrm>
          <a:prstGeom prst="rect">
            <a:avLst/>
          </a:prstGeom>
          <a:noFill/>
        </p:spPr>
        <p:txBody>
          <a:bodyPr wrap="square" lIns="85725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1" sz="1200" i="0" u="none">
                <a:solidFill>
                  <a:srgbClr val="443C46"/>
                </a:solidFill>
                <a:latin typeface="Plus Jakarta Sans"/>
              </a:rPr>
              <a:t>Critique:</a:t>
            </a:r>
            <a:r>
              <a:rPr b="0" sz="1200" i="0" u="none">
                <a:solidFill>
                  <a:srgbClr val="443C46"/>
                </a:solidFill>
                <a:latin typeface="Plus Jakarta Sans"/>
              </a:rPr>
              <a:t> Rejects the universalization of white, middle-class female experience as representative of all women.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6275" y="3533775"/>
            <a:ext cx="857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200" i="0" u="none">
                <a:solidFill>
                  <a:srgbClr val="443C46"/>
                </a:solidFill>
                <a:latin typeface="Plus Jakarta Sans"/>
              </a:rPr>
              <a:t>•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0" y="3533775"/>
            <a:ext cx="5167312" cy="457200"/>
          </a:xfrm>
          <a:prstGeom prst="rect">
            <a:avLst/>
          </a:prstGeom>
          <a:noFill/>
        </p:spPr>
        <p:txBody>
          <a:bodyPr wrap="square" lIns="85725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1" sz="1200" i="0" u="none">
                <a:solidFill>
                  <a:srgbClr val="443C46"/>
                </a:solidFill>
                <a:latin typeface="Plus Jakarta Sans"/>
              </a:rPr>
              <a:t>Matrix of Domination:</a:t>
            </a:r>
            <a:r>
              <a:rPr b="0" sz="1200" i="0" u="none">
                <a:solidFill>
                  <a:srgbClr val="443C46"/>
                </a:solidFill>
                <a:latin typeface="Plus Jakarta Sans"/>
              </a:rPr>
              <a:t> Formulated by Patricia Hill Collins to describe intersecting structural power vectors.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6275" y="4086225"/>
            <a:ext cx="857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0" sz="1200" i="0" u="none">
                <a:solidFill>
                  <a:srgbClr val="443C46"/>
                </a:solidFill>
                <a:latin typeface="Plus Jakarta Sans"/>
              </a:rPr>
              <a:t>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2000" y="4086225"/>
            <a:ext cx="5167312" cy="457200"/>
          </a:xfrm>
          <a:prstGeom prst="rect">
            <a:avLst/>
          </a:prstGeom>
          <a:noFill/>
        </p:spPr>
        <p:txBody>
          <a:bodyPr wrap="square" lIns="85725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1" sz="1200" i="0" u="none">
                <a:solidFill>
                  <a:srgbClr val="443C46"/>
                </a:solidFill>
                <a:latin typeface="Plus Jakarta Sans"/>
              </a:rPr>
              <a:t>Pioneers:</a:t>
            </a:r>
            <a:r>
              <a:rPr b="0" sz="1200" i="0" u="none">
                <a:solidFill>
                  <a:srgbClr val="443C46"/>
                </a:solidFill>
                <a:latin typeface="Plus Jakarta Sans"/>
              </a:rPr>
              <a:t> Combahee River Collective, bell hooks, Audre Lorde, Angela Davis.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2212" y="2047875"/>
            <a:ext cx="5338762" cy="36004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2D1B2D"/>
                </a:solidFill>
                <a:latin typeface="Cinzel"/>
              </a:rPr>
              <a:t>5. Intersectional &amp; Black Feminism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71500" y="1009650"/>
            <a:ext cx="11049000" cy="19050"/>
          </a:xfrm>
          <a:prstGeom prst="rect">
            <a:avLst/>
          </a:prstGeom>
          <a:solidFill>
            <a:srgbClr val="C896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8F5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738437"/>
            <a:ext cx="5357812" cy="22193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738437"/>
            <a:ext cx="5357812" cy="22193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5350" y="3033712"/>
            <a:ext cx="4975621" cy="2762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4A2E4A"/>
                </a:solidFill>
                <a:latin typeface="Cinzel"/>
              </a:rPr>
              <a:t>Gender Performativity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5350" y="3424237"/>
            <a:ext cx="4738687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443C46"/>
                </a:solidFill>
                <a:latin typeface="Plus Jakarta Sans"/>
              </a:rPr>
              <a:t>Deconstructs essentialist gender identity. Asserts gender is not an internal essence but an ongoing, reiterated sequence of performative acts structured by discursive norms.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5350" y="4205287"/>
            <a:ext cx="4738687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1" sz="1200" i="0" u="none">
                <a:solidFill>
                  <a:srgbClr val="443C46"/>
                </a:solidFill>
                <a:latin typeface="Plus Jakarta Sans"/>
              </a:rPr>
              <a:t>Key Text:</a:t>
            </a:r>
            <a:r>
              <a:rPr b="0" sz="1200" i="0" u="none">
                <a:solidFill>
                  <a:srgbClr val="443C46"/>
                </a:solidFill>
                <a:latin typeface="Plus Jakarta Sans"/>
              </a:rPr>
              <a:t> Judith Butler's seminal work </a:t>
            </a:r>
            <a:r>
              <a:rPr b="0" sz="1200" i="1" u="none">
                <a:solidFill>
                  <a:srgbClr val="443C46"/>
                </a:solidFill>
                <a:latin typeface="Plus Jakarta Sans"/>
              </a:rPr>
              <a:t>Gender Trouble</a:t>
            </a:r>
            <a:r>
              <a:rPr b="0" sz="1200" i="0" u="none">
                <a:solidFill>
                  <a:srgbClr val="443C46"/>
                </a:solidFill>
                <a:latin typeface="Plus Jakarta Sans"/>
              </a:rPr>
              <a:t> (1990).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6537" y="3033712"/>
            <a:ext cx="4975621" cy="2762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4A2E4A"/>
                </a:solidFill>
                <a:latin typeface="Cinzel"/>
              </a:rPr>
              <a:t>Écriture Féminine &amp; Language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6537" y="3424237"/>
            <a:ext cx="4738687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443C46"/>
                </a:solidFill>
                <a:latin typeface="Plus Jakarta Sans"/>
              </a:rPr>
              <a:t>Critiques phallogocentric language structures. Promotes French feminist concepts of "feminine writing" to disrupt binary patriarchal discourse.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6537" y="4205287"/>
            <a:ext cx="473868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1" sz="1200" i="0" u="none">
                <a:solidFill>
                  <a:srgbClr val="443C46"/>
                </a:solidFill>
                <a:latin typeface="Plus Jakarta Sans"/>
              </a:rPr>
              <a:t>Key Theorists:</a:t>
            </a:r>
            <a:r>
              <a:rPr b="0" sz="1200" i="0" u="none">
                <a:solidFill>
                  <a:srgbClr val="443C46"/>
                </a:solidFill>
                <a:latin typeface="Plus Jakarta Sans"/>
              </a:rPr>
              <a:t> Hélène Cixous (</a:t>
            </a:r>
            <a:r>
              <a:rPr b="0" sz="1200" i="1" u="none">
                <a:solidFill>
                  <a:srgbClr val="443C46"/>
                </a:solidFill>
                <a:latin typeface="Plus Jakarta Sans"/>
              </a:rPr>
              <a:t>The Laugh of the Medusa</a:t>
            </a:r>
            <a:r>
              <a:rPr b="0" sz="1200" i="0" u="none">
                <a:solidFill>
                  <a:srgbClr val="443C46"/>
                </a:solidFill>
                <a:latin typeface="Plus Jakarta Sans"/>
              </a:rPr>
              <a:t>), Julia Kristeva, Jacques Derrida's influence.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2D1B2D"/>
                </a:solidFill>
                <a:latin typeface="Cinzel"/>
              </a:rPr>
              <a:t>6. Poststructural &amp; Postmodern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1009650"/>
            <a:ext cx="11049000" cy="19050"/>
          </a:xfrm>
          <a:prstGeom prst="rect">
            <a:avLst/>
          </a:prstGeom>
          <a:solidFill>
            <a:srgbClr val="C896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8F5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738437"/>
            <a:ext cx="5357812" cy="22193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738437"/>
            <a:ext cx="5357812" cy="22193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5350" y="3033712"/>
            <a:ext cx="4975621" cy="2762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4A2E4A"/>
                </a:solidFill>
                <a:latin typeface="Cinzel"/>
              </a:rPr>
              <a:t>De-centering Western Hegemony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5350" y="3424237"/>
            <a:ext cx="4738687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443C46"/>
                </a:solidFill>
                <a:latin typeface="Plus Jakarta Sans"/>
              </a:rPr>
              <a:t>Critiques Western feminists for paternalistically constructing the homogenized, passive "Third World Woman" subject without historical specificity.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5350" y="4205287"/>
            <a:ext cx="473868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1" sz="1200" i="0" u="none">
                <a:solidFill>
                  <a:srgbClr val="443C46"/>
                </a:solidFill>
                <a:latin typeface="Plus Jakarta Sans"/>
              </a:rPr>
              <a:t>Key Essay:</a:t>
            </a:r>
            <a:r>
              <a:rPr b="0" sz="1200" i="0" u="none">
                <a:solidFill>
                  <a:srgbClr val="443C46"/>
                </a:solidFill>
                <a:latin typeface="Plus Jakarta Sans"/>
              </a:rPr>
              <a:t> Chandra Talpade Mohanty's </a:t>
            </a:r>
            <a:r>
              <a:rPr b="0" sz="1200" i="1" u="none">
                <a:solidFill>
                  <a:srgbClr val="443C46"/>
                </a:solidFill>
                <a:latin typeface="Plus Jakarta Sans"/>
              </a:rPr>
              <a:t>Under Western Eyes</a:t>
            </a:r>
            <a:r>
              <a:rPr b="0" sz="1200" i="0" u="none">
                <a:solidFill>
                  <a:srgbClr val="443C46"/>
                </a:solidFill>
                <a:latin typeface="Plus Jakarta Sans"/>
              </a:rPr>
              <a:t> (1984).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6537" y="3033712"/>
            <a:ext cx="4975621" cy="2762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650" i="0" u="none">
                <a:solidFill>
                  <a:srgbClr val="4A2E4A"/>
                </a:solidFill>
                <a:latin typeface="Cinzel"/>
              </a:rPr>
              <a:t>Double Colonization &amp; Subalternity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6537" y="3424237"/>
            <a:ext cx="4738687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443C46"/>
                </a:solidFill>
                <a:latin typeface="Plus Jakarta Sans"/>
              </a:rPr>
              <a:t>Investigates how women in Global South nations experience "double colonization"—oppressed simultaneously by imperialist forces and native patriarchies.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6537" y="4205287"/>
            <a:ext cx="4738687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1" sz="1200" i="0" u="none">
                <a:solidFill>
                  <a:srgbClr val="443C46"/>
                </a:solidFill>
                <a:latin typeface="Plus Jakarta Sans"/>
              </a:rPr>
              <a:t>Key Theorists:</a:t>
            </a:r>
            <a:r>
              <a:rPr b="0" sz="1200" i="0" u="none">
                <a:solidFill>
                  <a:srgbClr val="443C46"/>
                </a:solidFill>
                <a:latin typeface="Plus Jakarta Sans"/>
              </a:rPr>
              <a:t> Gayatri Chakravorty Spivak (</a:t>
            </a:r>
            <a:r>
              <a:rPr b="0" sz="1200" i="1" u="none">
                <a:solidFill>
                  <a:srgbClr val="443C46"/>
                </a:solidFill>
                <a:latin typeface="Plus Jakarta Sans"/>
              </a:rPr>
              <a:t>Can the Subaltern Speak?</a:t>
            </a:r>
            <a:r>
              <a:rPr b="0" sz="1200" i="0" u="none">
                <a:solidFill>
                  <a:srgbClr val="443C46"/>
                </a:solidFill>
                <a:latin typeface="Plus Jakarta Sans"/>
              </a:rPr>
              <a:t>), Trinh T. Minh-ha.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476250"/>
            <a:ext cx="1160145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2D1B2D"/>
                </a:solidFill>
                <a:latin typeface="Cinzel"/>
              </a:rPr>
              <a:t>7. Postcolonial &amp; Subaltern Feminism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1009650"/>
            <a:ext cx="11049000" cy="19050"/>
          </a:xfrm>
          <a:prstGeom prst="rect">
            <a:avLst/>
          </a:prstGeom>
          <a:solidFill>
            <a:srgbClr val="C896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