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587" y="2597943"/>
            <a:ext cx="3552825" cy="285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00463" y="3074193"/>
            <a:ext cx="8591073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062"/>
              </a:lnSpc>
            </a:pPr>
            <a:r>
              <a:rPr b="1" sz="4050" i="0" u="none">
                <a:solidFill>
                  <a:srgbClr val="0F172A"/>
                </a:solidFill>
                <a:latin typeface="Merriweather"/>
              </a:rPr>
              <a:t>Ziauddin Barani’s Ideal Polity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5012" y="3860006"/>
            <a:ext cx="8181975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475569"/>
                </a:solidFill>
                <a:latin typeface="DM Sans"/>
              </a:rPr>
              <a:t>A Critical Analysis of Statecraft, Kingship, Shariat, and Zawabit in 14th-Century Medieval India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4081462"/>
            <a:ext cx="2519362" cy="9810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488" y="2624137"/>
            <a:ext cx="2519362" cy="9810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851" y="4081462"/>
            <a:ext cx="2519362" cy="9810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3214" y="2624137"/>
            <a:ext cx="2519362" cy="9810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9125" y="3824287"/>
            <a:ext cx="1095375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6160" y="4233862"/>
            <a:ext cx="2325290" cy="219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9A3412"/>
                </a:solidFill>
                <a:latin typeface="Merriweather"/>
              </a:rPr>
              <a:t>1. Royal Legitimacy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4510087"/>
            <a:ext cx="2214562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b="0" sz="1050" i="0" u="none">
                <a:solidFill>
                  <a:srgbClr val="334155"/>
                </a:solidFill>
                <a:latin typeface="DM Sans"/>
              </a:rPr>
              <a:t>Establishment of divine sanction and elite lineage for authority.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27524" y="2776537"/>
            <a:ext cx="2325290" cy="219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9A3412"/>
                </a:solidFill>
                <a:latin typeface="Merriweather"/>
              </a:rPr>
              <a:t>2. Nobility Control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2888" y="3052762"/>
            <a:ext cx="2214562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b="0" sz="1050" i="0" u="none">
                <a:solidFill>
                  <a:srgbClr val="334155"/>
                </a:solidFill>
                <a:latin typeface="DM Sans"/>
              </a:rPr>
              <a:t>Exclusive recruitment of aristocratic elites in state bureaucracy.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38887" y="4233862"/>
            <a:ext cx="2325290" cy="219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9A3412"/>
                </a:solidFill>
                <a:latin typeface="Merriweather"/>
              </a:rPr>
              <a:t>3. State Law (Zawabit)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94251" y="4510087"/>
            <a:ext cx="2214562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b="0" sz="1050" i="0" u="none">
                <a:solidFill>
                  <a:srgbClr val="334155"/>
                </a:solidFill>
                <a:latin typeface="DM Sans"/>
              </a:rPr>
              <a:t>Implementation of pragmatic ordinances to safeguard the realm.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50250" y="2776537"/>
            <a:ext cx="2325290" cy="219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9A3412"/>
                </a:solidFill>
                <a:latin typeface="Merriweather"/>
              </a:rPr>
              <a:t>4. Justice &amp; Order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05614" y="3052762"/>
            <a:ext cx="2214562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b="0" sz="1050" i="0" u="none">
                <a:solidFill>
                  <a:srgbClr val="334155"/>
                </a:solidFill>
                <a:latin typeface="DM Sans"/>
              </a:rPr>
              <a:t>Enforcement of firm punishment to deter rebellion and oppression.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9125" y="523875"/>
            <a:ext cx="11501437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Four Pillars of Administrative Governance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9125" y="1047750"/>
            <a:ext cx="10953750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1793081" y="3757612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9A3412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604444" y="3757612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9A3412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415807" y="3757612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9A3412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0227171" y="3757612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9A3412"/>
          </a:solidFill>
          <a:ln w="381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1656" y="2914650"/>
            <a:ext cx="8548687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b="0" sz="2400" i="0" u="none">
                <a:solidFill>
                  <a:srgbClr val="0F172A"/>
                </a:solidFill>
                <a:latin typeface="Merriweather"/>
              </a:rPr>
              <a:t>"Monarchy is indispensable to prevent anarchy, but without justice, noble counsel, and state regulations, royal power degenerates into mere tyranny."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67225" y="4524375"/>
            <a:ext cx="3257550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9A3412"/>
                </a:solidFill>
                <a:latin typeface="DM Sans"/>
              </a:rPr>
              <a:t>— Summary of Fatawa-i-Jahandari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7781" y="3152775"/>
            <a:ext cx="428625" cy="1085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b="0" sz="6750" i="0" u="none">
                <a:solidFill>
                  <a:srgbClr val="FDBA74"/>
                </a:solidFill>
                <a:latin typeface="Merriweather"/>
              </a:rPr>
              <a:t>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65593" y="4429125"/>
            <a:ext cx="428625" cy="10858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b="0" sz="6750" i="0" u="none">
                <a:solidFill>
                  <a:srgbClr val="FDBA74"/>
                </a:solidFill>
                <a:latin typeface="Merriweather"/>
              </a:rPr>
              <a:t>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523875"/>
            <a:ext cx="11501437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Barani’s Core Thesis</a:t>
            </a:r>
          </a:p>
        </p:txBody>
      </p:sp>
      <p:sp>
        <p:nvSpPr>
          <p:cNvPr id="8" name="Rectangle 7"/>
          <p:cNvSpPr/>
          <p:nvPr/>
        </p:nvSpPr>
        <p:spPr>
          <a:xfrm>
            <a:off x="619125" y="1047750"/>
            <a:ext cx="10953750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050" y="4033837"/>
            <a:ext cx="6057900" cy="45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281" y="2366962"/>
            <a:ext cx="11501437" cy="76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F172A"/>
                </a:solidFill>
                <a:latin typeface="Merriweather"/>
              </a:rPr>
              <a:t>Questions &amp; Discussion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125" y="3271837"/>
            <a:ext cx="1095375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475569"/>
                </a:solidFill>
                <a:latin typeface="DM Sans"/>
              </a:rPr>
              <a:t>A complex synthesis of Islamic orthodoxy, aristocratic conservatism, and political realism.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52725" y="3076575"/>
            <a:ext cx="66865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52725" y="3838575"/>
            <a:ext cx="66865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752725" y="3838575"/>
            <a:ext cx="66865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725" y="3219450"/>
            <a:ext cx="857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48100" y="3226593"/>
            <a:ext cx="55911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DM Sans"/>
              </a:rPr>
              <a:t>https://api.qalam.global/storage/media/r/1000x-/cd279826-3c44-43b1-9c3d-3c8c267ffd14.webp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48100" y="3459956"/>
            <a:ext cx="55911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DM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DM Sans"/>
              </a:rPr>
              <a:t>qalam.global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2725" y="3990975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48100" y="3998118"/>
            <a:ext cx="55911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DM Sans"/>
              </a:rPr>
              <a:t>https://i.ebayimg.com/images/g/tBoAAOSwMtxXuCoB/s-l1200.jpg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48100" y="4231481"/>
            <a:ext cx="55911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DM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DM Sans"/>
              </a:rPr>
              <a:t>www.ebay.com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125" y="523875"/>
            <a:ext cx="11501437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Image Sources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9125" y="1047750"/>
            <a:ext cx="10953750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45468" y="2543175"/>
            <a:ext cx="8501062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0F172A"/>
                </a:solidFill>
                <a:latin typeface="Merriweather"/>
              </a:rPr>
              <a:t>Historical Context &amp; Background</a:t>
            </a:r>
          </a:p>
        </p:txBody>
      </p:sp>
      <p:sp>
        <p:nvSpPr>
          <p:cNvPr id="4" name="Rectangle 3"/>
          <p:cNvSpPr/>
          <p:nvPr/>
        </p:nvSpPr>
        <p:spPr>
          <a:xfrm>
            <a:off x="5524500" y="3352800"/>
            <a:ext cx="1143000" cy="38100"/>
          </a:xfrm>
          <a:prstGeom prst="rect">
            <a:avLst/>
          </a:prstGeom>
          <a:solidFill>
            <a:srgbClr val="9A34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047875" y="3629025"/>
            <a:ext cx="8096250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475569"/>
                </a:solidFill>
                <a:latin typeface="DM Sans"/>
              </a:rPr>
              <a:t>Ziauddin Barani (1285–1357 CE) lived through the reigns of Balban, Alauddin Khalji, Muhammad bin Tughlaq, and Firoz Shah Tughlaq during the Delhi Sultanate.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2676525"/>
            <a:ext cx="5286375" cy="2333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676525"/>
            <a:ext cx="5286375" cy="2333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2025" y="3019425"/>
            <a:ext cx="4830603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9A3412"/>
                </a:solidFill>
                <a:latin typeface="Merriweather"/>
              </a:rPr>
              <a:t>Fatawa-i-Jahandari</a:t>
            </a:r>
          </a:p>
        </p:txBody>
      </p:sp>
      <p:sp>
        <p:nvSpPr>
          <p:cNvPr id="6" name="Rectangle 5"/>
          <p:cNvSpPr/>
          <p:nvPr/>
        </p:nvSpPr>
        <p:spPr>
          <a:xfrm>
            <a:off x="962025" y="3390900"/>
            <a:ext cx="4600575" cy="19050"/>
          </a:xfrm>
          <a:prstGeom prst="rect">
            <a:avLst/>
          </a:prstGeom>
          <a:solidFill>
            <a:srgbClr val="FFED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2025" y="3524250"/>
            <a:ext cx="4600575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DM Sans"/>
              </a:rPr>
              <a:t>"Edicts of World Rule" (c. 1357):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 Formulated as 24 </a:t>
            </a:r>
            <a:r>
              <a:rPr b="0" sz="1350" i="1" u="none">
                <a:solidFill>
                  <a:srgbClr val="334155"/>
                </a:solidFill>
                <a:latin typeface="DM Sans"/>
              </a:rPr>
              <a:t>Nasihat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 (advices) delivered by Sultan Mahmud of Ghazni. It is the only dedicated Indo-Persian treatise on political theory and Islamic statecraft from the Delhi Sultanate.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3019425"/>
            <a:ext cx="4830603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9A3412"/>
                </a:solidFill>
                <a:latin typeface="Merriweather"/>
              </a:rPr>
              <a:t>Tarikh-i-Firoz Shahi</a:t>
            </a:r>
          </a:p>
        </p:txBody>
      </p:sp>
      <p:sp>
        <p:nvSpPr>
          <p:cNvPr id="9" name="Rectangle 8"/>
          <p:cNvSpPr/>
          <p:nvPr/>
        </p:nvSpPr>
        <p:spPr>
          <a:xfrm>
            <a:off x="6629400" y="3390900"/>
            <a:ext cx="4600575" cy="19050"/>
          </a:xfrm>
          <a:prstGeom prst="rect">
            <a:avLst/>
          </a:prstGeom>
          <a:solidFill>
            <a:srgbClr val="FFED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29400" y="3524250"/>
            <a:ext cx="4600575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DM Sans"/>
              </a:rPr>
              <a:t>Historical Chronicle: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 Offers a detailed narrative of the Delhi Sultans from Balban to Firoz Shah Tughlaq. It serves as the empirical counterpart to his political theory, illustrating how Sultans governed in practice.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9125" y="523875"/>
            <a:ext cx="11501437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Core Texts of Barani’s Thought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125" y="1047750"/>
            <a:ext cx="10953750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125" y="523875"/>
            <a:ext cx="5250656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Dual Role of the Sultan</a:t>
            </a:r>
          </a:p>
        </p:txBody>
      </p:sp>
      <p:sp>
        <p:nvSpPr>
          <p:cNvPr id="4" name="Rectangle 3"/>
          <p:cNvSpPr/>
          <p:nvPr/>
        </p:nvSpPr>
        <p:spPr>
          <a:xfrm>
            <a:off x="619125" y="1047750"/>
            <a:ext cx="5000625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125" y="1352550"/>
            <a:ext cx="5250656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E3A8A"/>
                </a:solidFill>
                <a:latin typeface="Merriweather"/>
              </a:rPr>
              <a:t>Religious Agent &amp; Political Realist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25" y="1762125"/>
            <a:ext cx="5000625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334155"/>
                </a:solidFill>
                <a:latin typeface="DM Sans"/>
              </a:rPr>
              <a:t>Barani conceptualizes the Sultan as the "Shadow of God" (</a:t>
            </a:r>
            <a:r>
              <a:rPr b="0" sz="1350" i="1" u="none">
                <a:solidFill>
                  <a:srgbClr val="334155"/>
                </a:solidFill>
                <a:latin typeface="DM Sans"/>
              </a:rPr>
              <a:t>Zill-Allah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) on Earth, tasked with implementing divine order.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9125" y="2425005"/>
            <a:ext cx="5000625" cy="1097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334155"/>
                </a:solidFill>
                <a:latin typeface="DM Sans"/>
              </a:rPr>
              <a:t>He makes a vital distinction between the Sultan's personal piety and public administration. In governance, political firmness and administrative expediency must prevent chaos and rebellion.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2524125"/>
            <a:ext cx="3460700" cy="26384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575" y="2524125"/>
            <a:ext cx="3460700" cy="26384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524125"/>
            <a:ext cx="3460700" cy="2638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2639" y="3486150"/>
            <a:ext cx="3113670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1E3A8A"/>
                </a:solidFill>
                <a:latin typeface="Merriweather"/>
              </a:rPr>
              <a:t>Noble Birth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3838575"/>
            <a:ext cx="2965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DM Sans"/>
              </a:rPr>
              <a:t>Believed governance requires inherited nobility. He fiercely opposed the appointment of "low-born" individuals to high administrative offices.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39090" y="3486150"/>
            <a:ext cx="3113670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1E3A8A"/>
                </a:solidFill>
                <a:latin typeface="Merriweather"/>
              </a:rPr>
              <a:t>Firm Will (Azm-i Durust)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3225" y="3838575"/>
            <a:ext cx="2965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DM Sans"/>
              </a:rPr>
              <a:t>Requires decisive, unwavering determination to execute state policies without hesitation or paralysis from court intrigue.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85540" y="3486150"/>
            <a:ext cx="3113670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1E3A8A"/>
                </a:solidFill>
                <a:latin typeface="Merriweather"/>
              </a:rPr>
              <a:t>Political Acumen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59675" y="3838575"/>
            <a:ext cx="29654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DM Sans"/>
              </a:rPr>
              <a:t>Must possess deep wisdom, foresightedness, and the ability to detect deceptions and conspiracies within the royal court.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5088" y="2867025"/>
            <a:ext cx="428625" cy="3810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5351" y="2867025"/>
            <a:ext cx="381000" cy="3810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1801" y="2867025"/>
            <a:ext cx="381000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19125" y="523875"/>
            <a:ext cx="11501437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Pillars of Barani’s Ideal Sultan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9125" y="1047750"/>
            <a:ext cx="10953750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2676525"/>
            <a:ext cx="5286375" cy="2333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676525"/>
            <a:ext cx="5286375" cy="2333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2025" y="3019425"/>
            <a:ext cx="4830603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9A3412"/>
                </a:solidFill>
                <a:latin typeface="Merriweather"/>
              </a:rPr>
              <a:t>Shariat (Religious Law)</a:t>
            </a:r>
          </a:p>
        </p:txBody>
      </p:sp>
      <p:sp>
        <p:nvSpPr>
          <p:cNvPr id="6" name="Rectangle 5"/>
          <p:cNvSpPr/>
          <p:nvPr/>
        </p:nvSpPr>
        <p:spPr>
          <a:xfrm>
            <a:off x="962025" y="3390900"/>
            <a:ext cx="4600575" cy="19050"/>
          </a:xfrm>
          <a:prstGeom prst="rect">
            <a:avLst/>
          </a:prstGeom>
          <a:solidFill>
            <a:srgbClr val="FFED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2025" y="3524250"/>
            <a:ext cx="4600575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DM Sans"/>
              </a:rPr>
              <a:t>Represents the divine Islamic legal foundation. Barani asserts that the primary objective of a Muslim monarch is to protect Islam and enforce fundamental religious duties in society.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3019425"/>
            <a:ext cx="4830603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9A3412"/>
                </a:solidFill>
                <a:latin typeface="Merriweather"/>
              </a:rPr>
              <a:t>Zawabit (State Regulations)</a:t>
            </a:r>
          </a:p>
        </p:txBody>
      </p:sp>
      <p:sp>
        <p:nvSpPr>
          <p:cNvPr id="9" name="Rectangle 8"/>
          <p:cNvSpPr/>
          <p:nvPr/>
        </p:nvSpPr>
        <p:spPr>
          <a:xfrm>
            <a:off x="6629400" y="3390900"/>
            <a:ext cx="4600575" cy="19050"/>
          </a:xfrm>
          <a:prstGeom prst="rect">
            <a:avLst/>
          </a:prstGeom>
          <a:solidFill>
            <a:srgbClr val="FFED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29400" y="3524250"/>
            <a:ext cx="4600575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DM Sans"/>
              </a:rPr>
              <a:t>Secular, pragmatic state laws enacted by the Sultan to address complex political situations not explicitly covered by the Shariat. Barani acknowledged that Zawabit could temporarily override religious law for state survival.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9125" y="523875"/>
            <a:ext cx="11501437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Sources of Law: Shariat &amp; Zawabit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125" y="1047750"/>
            <a:ext cx="10953750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24087"/>
            <a:ext cx="5286375" cy="3238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2475" y="2224087"/>
            <a:ext cx="571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334155"/>
                </a:solidFill>
                <a:latin typeface="DM Sans"/>
              </a:rPr>
              <a:t>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9625" y="2224087"/>
            <a:ext cx="5095875" cy="514350"/>
          </a:xfrm>
          <a:prstGeom prst="rect">
            <a:avLst/>
          </a:prstGeom>
          <a:noFill/>
        </p:spPr>
        <p:txBody>
          <a:bodyPr wrap="square" lIns="571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DM Sans"/>
              </a:rPr>
              <a:t>Protection of the Weak: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 For Barani, justice (</a:t>
            </a:r>
            <a:r>
              <a:rPr b="0" sz="1350" i="1" u="none">
                <a:solidFill>
                  <a:srgbClr val="334155"/>
                </a:solidFill>
                <a:latin typeface="DM Sans"/>
              </a:rPr>
              <a:t>Adl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) means protecting the vulnerable from oppression by the powerful.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2475" y="2852737"/>
            <a:ext cx="571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334155"/>
                </a:solidFill>
                <a:latin typeface="DM Sans"/>
              </a:rPr>
              <a:t>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2852737"/>
            <a:ext cx="5095875" cy="771525"/>
          </a:xfrm>
          <a:prstGeom prst="rect">
            <a:avLst/>
          </a:prstGeom>
          <a:noFill/>
        </p:spPr>
        <p:txBody>
          <a:bodyPr wrap="square" lIns="571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DM Sans"/>
              </a:rPr>
              <a:t>Preservation of Hierarchy: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 Justice also meant maintaining fixed social stations. Society was naturally divided into aristocrats and commoners.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2475" y="3738562"/>
            <a:ext cx="571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334155"/>
                </a:solidFill>
                <a:latin typeface="DM Sans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625" y="3738562"/>
            <a:ext cx="5095875" cy="771525"/>
          </a:xfrm>
          <a:prstGeom prst="rect">
            <a:avLst/>
          </a:prstGeom>
          <a:noFill/>
        </p:spPr>
        <p:txBody>
          <a:bodyPr wrap="square" lIns="571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DM Sans"/>
              </a:rPr>
              <a:t>Opposition to Social Mobility: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 Barani viewed education for lower classes as dangerous, fearing it would undermine administrative stability.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2475" y="4624387"/>
            <a:ext cx="5715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350" i="0" u="none">
                <a:solidFill>
                  <a:srgbClr val="334155"/>
                </a:solidFill>
                <a:latin typeface="DM Sans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9625" y="4624387"/>
            <a:ext cx="5095875" cy="514350"/>
          </a:xfrm>
          <a:prstGeom prst="rect">
            <a:avLst/>
          </a:prstGeom>
          <a:noFill/>
        </p:spPr>
        <p:txBody>
          <a:bodyPr wrap="square" lIns="5715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334155"/>
                </a:solidFill>
                <a:latin typeface="DM Sans"/>
              </a:rPr>
              <a:t>Balance of Mercy &amp; Force: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 The ruler must combine fear, terror, and punishment with measured forgiveness.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224087"/>
            <a:ext cx="5286375" cy="3238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9125" y="523875"/>
            <a:ext cx="11501437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Concept of Justice (Adl) &amp; Class Order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9125" y="1047750"/>
            <a:ext cx="10953750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125" y="3019425"/>
            <a:ext cx="5286375" cy="1238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9750"/>
              </a:lnSpc>
            </a:pPr>
            <a:r>
              <a:rPr b="0" sz="9750" i="0" u="none">
                <a:solidFill>
                  <a:srgbClr val="9A3412"/>
                </a:solidFill>
                <a:latin typeface="Merriweather Black"/>
              </a:rPr>
              <a:t>24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125" y="4352925"/>
            <a:ext cx="5286375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1" sz="1650" i="0" u="none">
                <a:solidFill>
                  <a:srgbClr val="1E3A8A"/>
                </a:solidFill>
                <a:latin typeface="DM Sans"/>
              </a:rPr>
              <a:t>Nasihat (Advices) for Kings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6500" y="2752725"/>
            <a:ext cx="5550693" cy="2952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E3A8A"/>
                </a:solidFill>
                <a:latin typeface="Merriweather"/>
              </a:rPr>
              <a:t>Indo-Persian Realism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3162300"/>
            <a:ext cx="52863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DM Sans"/>
              </a:rPr>
              <a:t>In </a:t>
            </a:r>
            <a:r>
              <a:rPr b="0" sz="1350" i="1" u="none">
                <a:solidFill>
                  <a:srgbClr val="334155"/>
                </a:solidFill>
                <a:latin typeface="DM Sans"/>
              </a:rPr>
              <a:t>Fatawa-i-Jahandari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, Barani presents 24 distinct strategic counsels covering price control, army maintenance, espionage, judicial appointments, and diplomatic defense.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4048125"/>
            <a:ext cx="52863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334155"/>
                </a:solidFill>
                <a:latin typeface="DM Sans"/>
              </a:rPr>
              <a:t>Due to its emphasis on political expediency, state survival, and power dynamics, scholars frequently compare Barani's treatise to Kautilya's </a:t>
            </a:r>
            <a:r>
              <a:rPr b="0" sz="1350" i="1" u="none">
                <a:solidFill>
                  <a:srgbClr val="334155"/>
                </a:solidFill>
                <a:latin typeface="DM Sans"/>
              </a:rPr>
              <a:t>Arthashastra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 and Machiavelli's </a:t>
            </a:r>
            <a:r>
              <a:rPr b="0" sz="1350" i="1" u="none">
                <a:solidFill>
                  <a:srgbClr val="334155"/>
                </a:solidFill>
                <a:latin typeface="DM Sans"/>
              </a:rPr>
              <a:t>The Prince</a:t>
            </a:r>
            <a:r>
              <a:rPr b="0" sz="1350" i="0" u="none">
                <a:solidFill>
                  <a:srgbClr val="334155"/>
                </a:solidFill>
                <a:latin typeface="DM Sans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9125" y="523875"/>
            <a:ext cx="11501437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Practical Statecraft Manual</a:t>
            </a:r>
          </a:p>
        </p:txBody>
      </p:sp>
      <p:sp>
        <p:nvSpPr>
          <p:cNvPr id="9" name="Rectangle 8"/>
          <p:cNvSpPr/>
          <p:nvPr/>
        </p:nvSpPr>
        <p:spPr>
          <a:xfrm>
            <a:off x="619125" y="1047750"/>
            <a:ext cx="10953750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2405062"/>
            <a:ext cx="10953750" cy="2876550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28650" y="2414587"/>
          <a:ext cx="10934698" cy="2857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1850826"/>
                <a:gridCol w="4383583"/>
                <a:gridCol w="4700289"/>
              </a:tblGrid>
              <a:tr h="57150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FFFFFF"/>
                          </a:solidFill>
                          <a:latin typeface="Merriweather"/>
                        </a:rPr>
                        <a:t>Dimension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FFFFFF"/>
                          </a:solidFill>
                          <a:latin typeface="Merriweather"/>
                        </a:rPr>
                        <a:t>Shariat (Religious Law)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FFFFFF"/>
                          </a:solidFill>
                          <a:latin typeface="Merriweather"/>
                        </a:rPr>
                        <a:t>Zawabit (State Laws)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3A8A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Origin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Divine Revelation &amp; Prophetic Tradition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Sultan's Royal Decree &amp; Wisdom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Scope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Universal Moral &amp; Spiritual Duties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Administrative Expediency &amp; Public Order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Flexibility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Rigid &amp; Unchangeable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Dynamic, Adaptable to Context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b="1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Conflict Rule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Ideal Spiritual Authority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334155"/>
                          </a:solidFill>
                          <a:latin typeface="DM Sans"/>
                        </a:rPr>
                        <a:t>Praxis: Overrides Shariat in crises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28650" y="2971800"/>
            <a:ext cx="185082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479476" y="2971800"/>
            <a:ext cx="438358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63060" y="2971800"/>
            <a:ext cx="47002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28650" y="3543300"/>
            <a:ext cx="185082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479476" y="3543300"/>
            <a:ext cx="438358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63060" y="3543300"/>
            <a:ext cx="47002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8650" y="4114800"/>
            <a:ext cx="185082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479476" y="4114800"/>
            <a:ext cx="438358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863060" y="4114800"/>
            <a:ext cx="47002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8650" y="4686300"/>
            <a:ext cx="185082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2479476" y="4686300"/>
            <a:ext cx="438358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63060" y="4686300"/>
            <a:ext cx="47002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8650" y="5257800"/>
            <a:ext cx="185082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479476" y="5257800"/>
            <a:ext cx="438358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63060" y="5257800"/>
            <a:ext cx="4700289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9125" y="523875"/>
            <a:ext cx="11501437" cy="4476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7C2D12"/>
                </a:solidFill>
                <a:latin typeface="Merriweather"/>
              </a:rPr>
              <a:t>Comparative Law Framework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19125" y="1047750"/>
            <a:ext cx="10953750" cy="19050"/>
          </a:xfrm>
          <a:prstGeom prst="rect">
            <a:avLst/>
          </a:prstGeom>
          <a:solidFill>
            <a:srgbClr val="FED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