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embeddedFontLst>
    <p:embeddedFont>
      <p:font typeface="Plus Jakarta Sans SemiBold" charset="0"/>
      <p:regular r:id="rId16"/>
      <p:bold r:id="rId17"/>
      <p:italic r:id="rId18"/>
      <p:boldItalic r:id="rId19"/>
    </p:embeddedFont>
    <p:embeddedFont>
      <p:font typeface="Playfair Display" charset="0"/>
      <p:regular r:id="rId20"/>
      <p:bold r:id="rId21"/>
      <p:italic r:id="rId22"/>
      <p:boldItalic r:id="rId23"/>
    </p:embeddedFont>
    <p:embeddedFont>
      <p:font typeface="Plus Jakarta Sans" charset="0"/>
      <p:regular r:id="rId24"/>
      <p:bold r:id="rId25"/>
      <p:italic r:id="rId26"/>
      <p:boldItalic r:id="rId27"/>
    </p:embeddedFont>
    <p:embeddedFont>
      <p:font typeface="Calibri" pitchFamily="34" charset="0"/>
      <p:regular r:id="rId28"/>
      <p:bold r:id="rId29"/>
      <p:italic r:id="rId30"/>
      <p:boldItalic r:id="rId3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1697F80F-6B19-4804-A6D9-F16FE9D4B480}">
  <a:tblStyle styleId="{1697F80F-6B19-4804-A6D9-F16FE9D4B480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-26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font" Target="fonts/font6.fntdata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9.fntdata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23" Type="http://schemas.openxmlformats.org/officeDocument/2006/relationships/font" Target="fonts/font8.fntdata"/><Relationship Id="rId28" Type="http://schemas.openxmlformats.org/officeDocument/2006/relationships/font" Target="fonts/font13.fntdata"/><Relationship Id="rId10" Type="http://schemas.openxmlformats.org/officeDocument/2006/relationships/slide" Target="slides/slide9.xml"/><Relationship Id="rId19" Type="http://schemas.openxmlformats.org/officeDocument/2006/relationships/font" Target="fonts/font4.fntdata"/><Relationship Id="rId31" Type="http://schemas.openxmlformats.org/officeDocument/2006/relationships/font" Target="fonts/font1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font" Target="fonts/font15.fntdata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sz="4000" b="1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4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359473"/>
            <a:ext cx="110490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571500" y="2079277"/>
            <a:ext cx="11049000" cy="20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A5B4FC"/>
                </a:solidFill>
                <a:latin typeface="Plus Jakarta Sans SemiBold"/>
                <a:ea typeface="Plus Jakarta Sans SemiBold"/>
                <a:cs typeface="Plus Jakarta Sans SemiBold"/>
                <a:sym typeface="Plus Jakarta Sans SemiBold"/>
              </a:rPr>
              <a:t>MA GENDER STUDIES • 3RD SEMESTER</a:t>
            </a:r>
            <a:endParaRPr/>
          </a:p>
        </p:txBody>
      </p:sp>
      <p:sp>
        <p:nvSpPr>
          <p:cNvPr id="87" name="Google Shape;87;p13"/>
          <p:cNvSpPr txBox="1"/>
          <p:nvPr/>
        </p:nvSpPr>
        <p:spPr>
          <a:xfrm>
            <a:off x="571500" y="2422177"/>
            <a:ext cx="11601450" cy="670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i="0" u="none" strike="noStrike" cap="none">
                <a:solidFill>
                  <a:srgbClr val="FFFFFF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Comprehensive Course Presentation</a:t>
            </a:r>
            <a:endParaRPr/>
          </a:p>
        </p:txBody>
      </p:sp>
      <p:sp>
        <p:nvSpPr>
          <p:cNvPr id="88" name="Google Shape;88;p13"/>
          <p:cNvSpPr txBox="1"/>
          <p:nvPr/>
        </p:nvSpPr>
        <p:spPr>
          <a:xfrm>
            <a:off x="571500" y="3235523"/>
            <a:ext cx="857250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E0E7FF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An Interdisciplinary Examination of Sex, Gender, Patriarchy, Socialization, and Legal Rights Frameworks</a:t>
            </a:r>
            <a:endParaRPr/>
          </a:p>
        </p:txBody>
      </p:sp>
      <p:pic>
        <p:nvPicPr>
          <p:cNvPr id="89" name="Google Shape;89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4597598"/>
            <a:ext cx="219075" cy="171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1" name="Google Shape;221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893218"/>
            <a:ext cx="5334000" cy="1947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22" name="Google Shape;222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2893218"/>
            <a:ext cx="5334000" cy="1947862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22"/>
          <p:cNvSpPr txBox="1"/>
          <p:nvPr/>
        </p:nvSpPr>
        <p:spPr>
          <a:xfrm>
            <a:off x="914400" y="3236118"/>
            <a:ext cx="488061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4F46E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Non-Binary &amp; Queer Rights</a:t>
            </a:r>
            <a:endParaRPr/>
          </a:p>
        </p:txBody>
      </p:sp>
      <p:sp>
        <p:nvSpPr>
          <p:cNvPr id="224" name="Google Shape;224;p22"/>
          <p:cNvSpPr txBox="1"/>
          <p:nvPr/>
        </p:nvSpPr>
        <p:spPr>
          <a:xfrm>
            <a:off x="914400" y="3655218"/>
            <a:ext cx="464820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Deconstructing rigid gender binaries and recognizing LGBTQ+ rights, bodily autonomy, and performative identities beyond traditional legal frameworks.</a:t>
            </a:r>
            <a:endParaRPr/>
          </a:p>
        </p:txBody>
      </p:sp>
      <p:sp>
        <p:nvSpPr>
          <p:cNvPr id="225" name="Google Shape;225;p22"/>
          <p:cNvSpPr txBox="1"/>
          <p:nvPr/>
        </p:nvSpPr>
        <p:spPr>
          <a:xfrm>
            <a:off x="6629400" y="3236118"/>
            <a:ext cx="488061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4F46E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Care Economy &amp; Digital Divide</a:t>
            </a:r>
            <a:endParaRPr/>
          </a:p>
        </p:txBody>
      </p:sp>
      <p:sp>
        <p:nvSpPr>
          <p:cNvPr id="226" name="Google Shape;226;p22"/>
          <p:cNvSpPr txBox="1"/>
          <p:nvPr/>
        </p:nvSpPr>
        <p:spPr>
          <a:xfrm>
            <a:off x="6629400" y="3655218"/>
            <a:ext cx="464820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Addressing the digital gender divide, enacting gender-responsive budgeting, and recognizing reproductive rights within social security policies.</a:t>
            </a:r>
            <a:endParaRPr/>
          </a:p>
        </p:txBody>
      </p:sp>
      <p:sp>
        <p:nvSpPr>
          <p:cNvPr id="227" name="Google Shape;227;p22"/>
          <p:cNvSpPr txBox="1"/>
          <p:nvPr/>
        </p:nvSpPr>
        <p:spPr>
          <a:xfrm>
            <a:off x="571500" y="47625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Contemporary Debates &amp; Frontiers</a:t>
            </a:r>
            <a:endParaRPr/>
          </a:p>
        </p:txBody>
      </p:sp>
      <p:sp>
        <p:nvSpPr>
          <p:cNvPr id="228" name="Google Shape;228;p22"/>
          <p:cNvSpPr/>
          <p:nvPr/>
        </p:nvSpPr>
        <p:spPr>
          <a:xfrm>
            <a:off x="571500" y="104775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3" name="Google Shape;233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3"/>
          <p:cNvSpPr txBox="1"/>
          <p:nvPr/>
        </p:nvSpPr>
        <p:spPr>
          <a:xfrm>
            <a:off x="1000125" y="2933700"/>
            <a:ext cx="10620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Question 1: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Distinguish between sex and gender with suitable examples and scholarly views.</a:t>
            </a:r>
            <a:endParaRPr/>
          </a:p>
        </p:txBody>
      </p:sp>
      <p:sp>
        <p:nvSpPr>
          <p:cNvPr id="235" name="Google Shape;235;p23"/>
          <p:cNvSpPr txBox="1"/>
          <p:nvPr/>
        </p:nvSpPr>
        <p:spPr>
          <a:xfrm>
            <a:off x="1000125" y="3400425"/>
            <a:ext cx="10620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Question 2: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Explain the process of gender socialization and analyze its primary institutional agents.</a:t>
            </a:r>
            <a:endParaRPr/>
          </a:p>
        </p:txBody>
      </p:sp>
      <p:sp>
        <p:nvSpPr>
          <p:cNvPr id="236" name="Google Shape;236;p23"/>
          <p:cNvSpPr txBox="1"/>
          <p:nvPr/>
        </p:nvSpPr>
        <p:spPr>
          <a:xfrm>
            <a:off x="1000125" y="3867150"/>
            <a:ext cx="10620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Question 3: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Discuss the gender division of labour utilizing Marxist and Radical feminist perspectives.</a:t>
            </a:r>
            <a:endParaRPr/>
          </a:p>
        </p:txBody>
      </p:sp>
      <p:sp>
        <p:nvSpPr>
          <p:cNvPr id="237" name="Google Shape;237;p23"/>
          <p:cNvSpPr txBox="1"/>
          <p:nvPr/>
        </p:nvSpPr>
        <p:spPr>
          <a:xfrm>
            <a:off x="1000125" y="4333875"/>
            <a:ext cx="10620375" cy="257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Question 4:</a:t>
            </a:r>
            <a:r>
              <a:rPr lang="en-US" sz="1350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Critically evaluate Judith Butler's concept of gender performativity in modern context.</a:t>
            </a:r>
            <a:endParaRPr/>
          </a:p>
        </p:txBody>
      </p:sp>
      <p:pic>
        <p:nvPicPr>
          <p:cNvPr id="238" name="Google Shape;238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95751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424237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3890962"/>
            <a:ext cx="209550" cy="21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357687"/>
            <a:ext cx="209550" cy="219075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23"/>
          <p:cNvSpPr txBox="1"/>
          <p:nvPr/>
        </p:nvSpPr>
        <p:spPr>
          <a:xfrm>
            <a:off x="571500" y="47625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Key Academic Review Questions</a:t>
            </a:r>
            <a:endParaRPr/>
          </a:p>
        </p:txBody>
      </p:sp>
      <p:sp>
        <p:nvSpPr>
          <p:cNvPr id="243" name="Google Shape;243;p23"/>
          <p:cNvSpPr/>
          <p:nvPr/>
        </p:nvSpPr>
        <p:spPr>
          <a:xfrm>
            <a:off x="571500" y="104775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514725" y="2371725"/>
            <a:ext cx="5162550" cy="8763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4"/>
          <p:cNvSpPr txBox="1"/>
          <p:nvPr/>
        </p:nvSpPr>
        <p:spPr>
          <a:xfrm>
            <a:off x="295275" y="476250"/>
            <a:ext cx="1160145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Thank You</a:t>
            </a:r>
            <a:endParaRPr/>
          </a:p>
        </p:txBody>
      </p:sp>
      <p:sp>
        <p:nvSpPr>
          <p:cNvPr id="251" name="Google Shape;251;p24"/>
          <p:cNvSpPr txBox="1"/>
          <p:nvPr/>
        </p:nvSpPr>
        <p:spPr>
          <a:xfrm>
            <a:off x="571500" y="1533525"/>
            <a:ext cx="1104900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0" i="0" u="none" strike="noStrike" cap="none">
                <a:solidFill>
                  <a:srgbClr val="475569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Questions &amp; Discussion</a:t>
            </a:r>
            <a:endParaRPr/>
          </a:p>
        </p:txBody>
      </p:sp>
      <p:sp>
        <p:nvSpPr>
          <p:cNvPr id="252" name="Google Shape;252;p24"/>
          <p:cNvSpPr txBox="1"/>
          <p:nvPr/>
        </p:nvSpPr>
        <p:spPr>
          <a:xfrm>
            <a:off x="4857750" y="2809875"/>
            <a:ext cx="247650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 dirty="0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Presented by: </a:t>
            </a:r>
            <a:r>
              <a:rPr lang="en-US" sz="1500" b="1" i="0" u="none" strike="noStrike" cap="none" dirty="0" err="1" smtClean="0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Barnika</a:t>
            </a:r>
            <a:r>
              <a:rPr lang="en-US" sz="1500" b="1" i="0" u="none" strike="noStrike" cap="none" smtClean="0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Devi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2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8" name="Google Shape;258;p25"/>
          <p:cNvSpPr/>
          <p:nvPr/>
        </p:nvSpPr>
        <p:spPr>
          <a:xfrm>
            <a:off x="2143125" y="3100387"/>
            <a:ext cx="7905750" cy="771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9" name="Google Shape;259;p25"/>
          <p:cNvSpPr/>
          <p:nvPr/>
        </p:nvSpPr>
        <p:spPr>
          <a:xfrm>
            <a:off x="2143125" y="3862387"/>
            <a:ext cx="79057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0" name="Google Shape;260;p25"/>
          <p:cNvSpPr/>
          <p:nvPr/>
        </p:nvSpPr>
        <p:spPr>
          <a:xfrm>
            <a:off x="2143125" y="3862387"/>
            <a:ext cx="7905750" cy="9525"/>
          </a:xfrm>
          <a:prstGeom prst="rect">
            <a:avLst/>
          </a:prstGeom>
          <a:solidFill>
            <a:srgbClr val="75757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1" name="Google Shape;261;p2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143125" y="3243262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2" name="Google Shape;262;p25"/>
          <p:cNvSpPr txBox="1"/>
          <p:nvPr/>
        </p:nvSpPr>
        <p:spPr>
          <a:xfrm>
            <a:off x="3238500" y="3250406"/>
            <a:ext cx="681037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https://res.cloudinary.com/bloomsbury-atlas/image/upload/w_568,c_scale,dpr_1.5/jackets/9781472529220.jpg</a:t>
            </a:r>
            <a:endParaRPr/>
          </a:p>
        </p:txBody>
      </p:sp>
      <p:sp>
        <p:nvSpPr>
          <p:cNvPr id="263" name="Google Shape;263;p25"/>
          <p:cNvSpPr txBox="1"/>
          <p:nvPr/>
        </p:nvSpPr>
        <p:spPr>
          <a:xfrm>
            <a:off x="3238500" y="3483768"/>
            <a:ext cx="68103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www.bloomsbury.com</a:t>
            </a:r>
            <a:endParaRPr/>
          </a:p>
        </p:txBody>
      </p:sp>
      <p:pic>
        <p:nvPicPr>
          <p:cNvPr id="264" name="Google Shape;264;p2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143125" y="4014787"/>
            <a:ext cx="857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25"/>
          <p:cNvSpPr txBox="1"/>
          <p:nvPr/>
        </p:nvSpPr>
        <p:spPr>
          <a:xfrm>
            <a:off x="3238500" y="4021931"/>
            <a:ext cx="6810375" cy="185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4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https://www.scobserver.in/wp-content/uploads/2024/06/RAHELA-Final-1-scaled.jpg</a:t>
            </a:r>
            <a:endParaRPr/>
          </a:p>
        </p:txBody>
      </p:sp>
      <p:sp>
        <p:nvSpPr>
          <p:cNvPr id="266" name="Google Shape;266;p25"/>
          <p:cNvSpPr txBox="1"/>
          <p:nvPr/>
        </p:nvSpPr>
        <p:spPr>
          <a:xfrm>
            <a:off x="3238500" y="4255293"/>
            <a:ext cx="6810375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Source: </a:t>
            </a:r>
            <a:r>
              <a:rPr lang="en-US" sz="1200" b="0" i="0" u="none" strike="noStrike" cap="none">
                <a:solidFill>
                  <a:srgbClr val="4F46E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www.scobserver.in</a:t>
            </a:r>
            <a:endParaRPr/>
          </a:p>
        </p:txBody>
      </p:sp>
      <p:sp>
        <p:nvSpPr>
          <p:cNvPr id="267" name="Google Shape;267;p25"/>
          <p:cNvSpPr txBox="1"/>
          <p:nvPr/>
        </p:nvSpPr>
        <p:spPr>
          <a:xfrm>
            <a:off x="571500" y="47625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Image Sources</a:t>
            </a:r>
            <a:endParaRPr/>
          </a:p>
        </p:txBody>
      </p:sp>
      <p:sp>
        <p:nvSpPr>
          <p:cNvPr id="268" name="Google Shape;268;p25"/>
          <p:cNvSpPr/>
          <p:nvPr/>
        </p:nvSpPr>
        <p:spPr>
          <a:xfrm>
            <a:off x="571500" y="104775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Google Shape;94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/>
          <p:cNvSpPr/>
          <p:nvPr/>
        </p:nvSpPr>
        <p:spPr>
          <a:xfrm>
            <a:off x="5619750" y="2624137"/>
            <a:ext cx="952500" cy="38100"/>
          </a:xfrm>
          <a:prstGeom prst="rect">
            <a:avLst/>
          </a:prstGeom>
          <a:solidFill>
            <a:srgbClr val="4F46E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3205638" y="2900362"/>
            <a:ext cx="5780722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5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Foundational Concepts</a:t>
            </a:r>
            <a:endParaRPr/>
          </a:p>
        </p:txBody>
      </p:sp>
      <p:sp>
        <p:nvSpPr>
          <p:cNvPr id="97" name="Google Shape;97;p14"/>
          <p:cNvSpPr txBox="1"/>
          <p:nvPr/>
        </p:nvSpPr>
        <p:spPr>
          <a:xfrm>
            <a:off x="2286000" y="3729037"/>
            <a:ext cx="7620000" cy="628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0" i="0" u="none" strike="noStrike" cap="none">
                <a:solidFill>
                  <a:srgbClr val="64748B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Deconstructing the distinction between biological sex and socially constructed gender roles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Google Shape;102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3" name="Google Shape;103;p15"/>
          <p:cNvGraphicFramePr/>
          <p:nvPr/>
        </p:nvGraphicFramePr>
        <p:xfrm>
          <a:off x="571500" y="2109787"/>
          <a:ext cx="11048975" cy="3514750"/>
        </p:xfrm>
        <a:graphic>
          <a:graphicData uri="http://schemas.openxmlformats.org/drawingml/2006/table">
            <a:tbl>
              <a:tblPr firstRow="1" bandRow="1">
                <a:noFill/>
                <a:tableStyleId>{1697F80F-6B19-4804-A6D9-F16FE9D4B480}</a:tableStyleId>
              </a:tblPr>
              <a:tblGrid>
                <a:gridCol w="2167525"/>
                <a:gridCol w="4460075"/>
                <a:gridCol w="4421375"/>
              </a:tblGrid>
              <a:tr h="70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FFFFFF"/>
                          </a:solidFill>
                          <a:latin typeface="Plus Jakarta Sans SemiBold"/>
                          <a:ea typeface="Plus Jakarta Sans SemiBold"/>
                          <a:cs typeface="Plus Jakarta Sans SemiBold"/>
                          <a:sym typeface="Plus Jakarta Sans SemiBold"/>
                        </a:rPr>
                        <a:t>Analytical Dimension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FFFFFF"/>
                          </a:solidFill>
                          <a:latin typeface="Plus Jakarta Sans SemiBold"/>
                          <a:ea typeface="Plus Jakarta Sans SemiBold"/>
                          <a:cs typeface="Plus Jakarta Sans SemiBold"/>
                          <a:sym typeface="Plus Jakarta Sans SemiBold"/>
                        </a:rPr>
                        <a:t>Sex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FFFFFF"/>
                          </a:solidFill>
                          <a:latin typeface="Plus Jakarta Sans SemiBold"/>
                          <a:ea typeface="Plus Jakarta Sans SemiBold"/>
                          <a:cs typeface="Plus Jakarta Sans SemiBold"/>
                          <a:sym typeface="Plus Jakarta Sans SemiBold"/>
                        </a:rPr>
                        <a:t>Gender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312E81"/>
                    </a:solidFill>
                  </a:tcPr>
                </a:tc>
              </a:tr>
              <a:tr h="70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1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Category Type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Biological category assigned at birth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Social and cultural category learned over time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0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1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Primary Determinants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Chromosomes, hormones, and anatomical structures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Roles, norms, behaviors, and cultural expectations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</a:tr>
              <a:tr h="70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1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Universality &amp; Variation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Relatively universal across human populations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Varies significantly across societies and history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</a:tr>
              <a:tr h="7029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1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Illustrative Example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Only females can biologically become pregnant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75" b="0" i="0" u="none" strike="noStrike" cap="none">
                          <a:solidFill>
                            <a:srgbClr val="334155"/>
                          </a:solidFill>
                          <a:latin typeface="Plus Jakarta Sans"/>
                          <a:ea typeface="Plus Jakarta Sans"/>
                          <a:cs typeface="Plus Jakarta Sans"/>
                          <a:sym typeface="Plus Jakarta Sans"/>
                        </a:rPr>
                        <a:t>Expectation that only women should care for children</a:t>
                      </a:r>
                      <a:endParaRPr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</a:tr>
            </a:tbl>
          </a:graphicData>
        </a:graphic>
      </p:graphicFrame>
      <p:sp>
        <p:nvSpPr>
          <p:cNvPr id="104" name="Google Shape;104;p15"/>
          <p:cNvSpPr/>
          <p:nvPr/>
        </p:nvSpPr>
        <p:spPr>
          <a:xfrm>
            <a:off x="571500" y="2652712"/>
            <a:ext cx="21675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5"/>
          <p:cNvSpPr/>
          <p:nvPr/>
        </p:nvSpPr>
        <p:spPr>
          <a:xfrm>
            <a:off x="2739032" y="2652712"/>
            <a:ext cx="446008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5"/>
          <p:cNvSpPr/>
          <p:nvPr/>
        </p:nvSpPr>
        <p:spPr>
          <a:xfrm>
            <a:off x="7199114" y="2652712"/>
            <a:ext cx="44213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5"/>
          <p:cNvSpPr/>
          <p:nvPr/>
        </p:nvSpPr>
        <p:spPr>
          <a:xfrm>
            <a:off x="571500" y="3209925"/>
            <a:ext cx="21675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5"/>
          <p:cNvSpPr/>
          <p:nvPr/>
        </p:nvSpPr>
        <p:spPr>
          <a:xfrm>
            <a:off x="2739032" y="3209925"/>
            <a:ext cx="446008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5"/>
          <p:cNvSpPr/>
          <p:nvPr/>
        </p:nvSpPr>
        <p:spPr>
          <a:xfrm>
            <a:off x="7199114" y="3209925"/>
            <a:ext cx="44213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5"/>
          <p:cNvSpPr/>
          <p:nvPr/>
        </p:nvSpPr>
        <p:spPr>
          <a:xfrm>
            <a:off x="571500" y="4010025"/>
            <a:ext cx="21675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5"/>
          <p:cNvSpPr/>
          <p:nvPr/>
        </p:nvSpPr>
        <p:spPr>
          <a:xfrm>
            <a:off x="2739032" y="4010025"/>
            <a:ext cx="446008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5"/>
          <p:cNvSpPr/>
          <p:nvPr/>
        </p:nvSpPr>
        <p:spPr>
          <a:xfrm>
            <a:off x="7199114" y="4010025"/>
            <a:ext cx="44213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5"/>
          <p:cNvSpPr/>
          <p:nvPr/>
        </p:nvSpPr>
        <p:spPr>
          <a:xfrm>
            <a:off x="571500" y="4810125"/>
            <a:ext cx="21675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5"/>
          <p:cNvSpPr/>
          <p:nvPr/>
        </p:nvSpPr>
        <p:spPr>
          <a:xfrm>
            <a:off x="2739032" y="4810125"/>
            <a:ext cx="446008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5"/>
          <p:cNvSpPr/>
          <p:nvPr/>
        </p:nvSpPr>
        <p:spPr>
          <a:xfrm>
            <a:off x="7199114" y="4810125"/>
            <a:ext cx="44213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5"/>
          <p:cNvSpPr/>
          <p:nvPr/>
        </p:nvSpPr>
        <p:spPr>
          <a:xfrm>
            <a:off x="571500" y="5610225"/>
            <a:ext cx="2167532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2739032" y="5610225"/>
            <a:ext cx="446008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5"/>
          <p:cNvSpPr/>
          <p:nvPr/>
        </p:nvSpPr>
        <p:spPr>
          <a:xfrm>
            <a:off x="7199114" y="5610225"/>
            <a:ext cx="442138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5"/>
          <p:cNvSpPr txBox="1"/>
          <p:nvPr/>
        </p:nvSpPr>
        <p:spPr>
          <a:xfrm>
            <a:off x="571500" y="47625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Conceptual Framework: Sex vs. Gender</a:t>
            </a:r>
            <a:endParaRPr/>
          </a:p>
        </p:txBody>
      </p:sp>
      <p:sp>
        <p:nvSpPr>
          <p:cNvPr id="120" name="Google Shape;120;p15"/>
          <p:cNvSpPr/>
          <p:nvPr/>
        </p:nvSpPr>
        <p:spPr>
          <a:xfrm>
            <a:off x="571500" y="104775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2057400"/>
            <a:ext cx="5334000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16"/>
          <p:cNvSpPr txBox="1"/>
          <p:nvPr/>
        </p:nvSpPr>
        <p:spPr>
          <a:xfrm>
            <a:off x="571500" y="2057400"/>
            <a:ext cx="533400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Simone de Beauvoir: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Formulated </a:t>
            </a:r>
            <a:r>
              <a:rPr lang="en-US" sz="1275" b="0" i="1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"One is not born, but rather becomes, a woman,"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detailing society's role in shaping femininity.</a:t>
            </a:r>
            <a:endParaRPr/>
          </a:p>
        </p:txBody>
      </p:sp>
      <p:sp>
        <p:nvSpPr>
          <p:cNvPr id="128" name="Google Shape;128;p16"/>
          <p:cNvSpPr txBox="1"/>
          <p:nvPr/>
        </p:nvSpPr>
        <p:spPr>
          <a:xfrm>
            <a:off x="571500" y="2676525"/>
            <a:ext cx="533400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Ann Oakley: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Established clear sociological boundaries distinguishing biological sex from social gender.</a:t>
            </a:r>
            <a:endParaRPr/>
          </a:p>
        </p:txBody>
      </p:sp>
      <p:sp>
        <p:nvSpPr>
          <p:cNvPr id="129" name="Google Shape;129;p16"/>
          <p:cNvSpPr txBox="1"/>
          <p:nvPr/>
        </p:nvSpPr>
        <p:spPr>
          <a:xfrm>
            <a:off x="571500" y="3295650"/>
            <a:ext cx="533400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Judith Butler: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Pioneered </a:t>
            </a:r>
            <a:r>
              <a:rPr lang="en-US" sz="1275" b="0" i="1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Gender </a:t>
            </a:r>
            <a:r>
              <a:rPr lang="en-US" sz="1275" b="0" i="1" u="none" strike="noStrike" cap="none" dirty="0" err="1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Performativity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—gender as acts continually constructed through language and gesture.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571500" y="3914775"/>
            <a:ext cx="533400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Sylvia Walby: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Conceptualized patriarchy operating through 6 structures (household, work, state, violence, sexuality, culture).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571500" y="4533900"/>
            <a:ext cx="533400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 dirty="0" err="1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Naila</a:t>
            </a:r>
            <a:r>
              <a:rPr lang="en-US" sz="1275" b="1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1" i="0" u="none" strike="noStrike" cap="none" dirty="0" err="1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Kabeer</a:t>
            </a:r>
            <a:r>
              <a:rPr lang="en-US" sz="1275" b="1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&amp; </a:t>
            </a:r>
            <a:r>
              <a:rPr lang="en-US" sz="1275" b="1" i="0" u="none" strike="noStrike" cap="none" dirty="0" err="1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Bina</a:t>
            </a:r>
            <a:r>
              <a:rPr lang="en-US" sz="1275" b="1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</a:t>
            </a:r>
            <a:r>
              <a:rPr lang="en-US" sz="1275" b="1" i="0" u="none" strike="noStrike" cap="none" dirty="0" err="1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Agarwal</a:t>
            </a:r>
            <a:r>
              <a:rPr lang="en-US" sz="1275" b="1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:</a:t>
            </a:r>
            <a:r>
              <a:rPr lang="en-US" sz="1275" b="0" i="0" u="none" strike="noStrike" cap="none" dirty="0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Linked empowerment to resources, strategic agency, and land ownership rights.</a:t>
            </a:r>
            <a:endParaRPr/>
          </a:p>
        </p:txBody>
      </p:sp>
      <p:pic>
        <p:nvPicPr>
          <p:cNvPr id="132" name="Google Shape;132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6500" y="2057400"/>
            <a:ext cx="5334000" cy="3619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3" name="Google Shape;133;p16"/>
          <p:cNvSpPr txBox="1"/>
          <p:nvPr/>
        </p:nvSpPr>
        <p:spPr>
          <a:xfrm>
            <a:off x="571500" y="47625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Key Feminist Scholars &amp; Theorists</a:t>
            </a: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571500" y="104775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17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4295775"/>
            <a:ext cx="2541240" cy="1676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1" name="Google Shape;141;p17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407419" y="2386012"/>
            <a:ext cx="2541240" cy="143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2" name="Google Shape;142;p17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243339" y="4295775"/>
            <a:ext cx="2541240" cy="1433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3" name="Google Shape;143;p17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079259" y="2386012"/>
            <a:ext cx="2541240" cy="1433512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7"/>
          <p:cNvSpPr/>
          <p:nvPr/>
        </p:nvSpPr>
        <p:spPr>
          <a:xfrm>
            <a:off x="571500" y="4038600"/>
            <a:ext cx="11049000" cy="38100"/>
          </a:xfrm>
          <a:prstGeom prst="rect">
            <a:avLst/>
          </a:prstGeom>
          <a:solidFill>
            <a:srgbClr val="C7D2F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7"/>
          <p:cNvSpPr txBox="1"/>
          <p:nvPr/>
        </p:nvSpPr>
        <p:spPr>
          <a:xfrm>
            <a:off x="667988" y="4448175"/>
            <a:ext cx="234826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4F46E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1. Family</a:t>
            </a:r>
            <a:endParaRPr/>
          </a:p>
        </p:txBody>
      </p:sp>
      <p:sp>
        <p:nvSpPr>
          <p:cNvPr id="146" name="Google Shape;146;p17"/>
          <p:cNvSpPr txBox="1"/>
          <p:nvPr/>
        </p:nvSpPr>
        <p:spPr>
          <a:xfrm>
            <a:off x="723900" y="4733925"/>
            <a:ext cx="2236440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First lessons in gender; primary toy, color, and emotional expectations assigned.</a:t>
            </a:r>
            <a:endParaRPr/>
          </a:p>
        </p:txBody>
      </p:sp>
      <p:sp>
        <p:nvSpPr>
          <p:cNvPr id="147" name="Google Shape;147;p17"/>
          <p:cNvSpPr txBox="1"/>
          <p:nvPr/>
        </p:nvSpPr>
        <p:spPr>
          <a:xfrm>
            <a:off x="3503908" y="2538412"/>
            <a:ext cx="234826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4F46E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2. School &amp; Peers</a:t>
            </a:r>
            <a:endParaRPr/>
          </a:p>
        </p:txBody>
      </p:sp>
      <p:sp>
        <p:nvSpPr>
          <p:cNvPr id="148" name="Google Shape;148;p17"/>
          <p:cNvSpPr txBox="1"/>
          <p:nvPr/>
        </p:nvSpPr>
        <p:spPr>
          <a:xfrm>
            <a:off x="3559819" y="2824162"/>
            <a:ext cx="223644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Reinforces normative behavior; peer rewards for conformity to gender roles.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6339828" y="4448175"/>
            <a:ext cx="234826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4F46E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3. Media &amp; Culture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6395739" y="4733925"/>
            <a:ext cx="223644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Normalizes stereotypes and defines cultural beauty or behavioral standards.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9175748" y="2538412"/>
            <a:ext cx="2348262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50" b="1" i="0" u="none" strike="noStrike" cap="none">
                <a:solidFill>
                  <a:srgbClr val="4F46E5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4. Workplace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9231659" y="2824162"/>
            <a:ext cx="223644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Institutionalized gender identity and occupational role segregation.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1756395" y="3971925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4F46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7"/>
          <p:cNvSpPr/>
          <p:nvPr/>
        </p:nvSpPr>
        <p:spPr>
          <a:xfrm>
            <a:off x="4592315" y="3971925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4F46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7"/>
          <p:cNvSpPr/>
          <p:nvPr/>
        </p:nvSpPr>
        <p:spPr>
          <a:xfrm>
            <a:off x="7428234" y="3971925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4F46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7"/>
          <p:cNvSpPr/>
          <p:nvPr/>
        </p:nvSpPr>
        <p:spPr>
          <a:xfrm>
            <a:off x="10264154" y="3971925"/>
            <a:ext cx="171450" cy="171450"/>
          </a:xfrm>
          <a:prstGeom prst="roundRect">
            <a:avLst>
              <a:gd name="adj" fmla="val 50000"/>
            </a:avLst>
          </a:prstGeom>
          <a:solidFill>
            <a:srgbClr val="FFFFFF"/>
          </a:solidFill>
          <a:ln w="38100" cap="flat" cmpd="sng">
            <a:solidFill>
              <a:srgbClr val="4F46E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7"/>
          <p:cNvSpPr txBox="1"/>
          <p:nvPr/>
        </p:nvSpPr>
        <p:spPr>
          <a:xfrm>
            <a:off x="571500" y="47625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The Process of Gender Socialization</a:t>
            </a:r>
            <a:endParaRPr/>
          </a:p>
        </p:txBody>
      </p:sp>
      <p:sp>
        <p:nvSpPr>
          <p:cNvPr id="158" name="Google Shape;158;p17"/>
          <p:cNvSpPr/>
          <p:nvPr/>
        </p:nvSpPr>
        <p:spPr>
          <a:xfrm>
            <a:off x="571500" y="104775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" name="Google Shape;163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686050"/>
            <a:ext cx="5334000" cy="22383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18"/>
          <p:cNvSpPr txBox="1"/>
          <p:nvPr/>
        </p:nvSpPr>
        <p:spPr>
          <a:xfrm>
            <a:off x="762000" y="3067050"/>
            <a:ext cx="49530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9000" b="1" i="0" u="none" strike="noStrike" cap="none">
                <a:solidFill>
                  <a:srgbClr val="4338CA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6</a:t>
            </a:r>
            <a:endParaRPr/>
          </a:p>
        </p:txBody>
      </p:sp>
      <p:sp>
        <p:nvSpPr>
          <p:cNvPr id="166" name="Google Shape;166;p18"/>
          <p:cNvSpPr txBox="1"/>
          <p:nvPr/>
        </p:nvSpPr>
        <p:spPr>
          <a:xfrm>
            <a:off x="762000" y="4305300"/>
            <a:ext cx="4953000" cy="23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 b="1" i="0" u="none" strike="noStrike" cap="none">
                <a:solidFill>
                  <a:srgbClr val="312E81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Structures of Patriarchy (Walby)</a:t>
            </a:r>
            <a:endParaRPr/>
          </a:p>
        </p:txBody>
      </p:sp>
      <p:sp>
        <p:nvSpPr>
          <p:cNvPr id="167" name="Google Shape;167;p18"/>
          <p:cNvSpPr txBox="1"/>
          <p:nvPr/>
        </p:nvSpPr>
        <p:spPr>
          <a:xfrm>
            <a:off x="6286500" y="2686050"/>
            <a:ext cx="56007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12E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Systemic Consequences of Norms</a:t>
            </a:r>
            <a:endParaRPr/>
          </a:p>
        </p:txBody>
      </p:sp>
      <p:sp>
        <p:nvSpPr>
          <p:cNvPr id="168" name="Google Shape;168;p18"/>
          <p:cNvSpPr txBox="1"/>
          <p:nvPr/>
        </p:nvSpPr>
        <p:spPr>
          <a:xfrm>
            <a:off x="6286500" y="3105150"/>
            <a:ext cx="533400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Gender stereotypes create oversimplified assertions (e.g., "men are leaders", "women are naturally caring") that limit full human potential across spheres: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6391275" y="3974306"/>
            <a:ext cx="8572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6477000" y="3976687"/>
            <a:ext cx="5143500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Discourages female participation in STEM disciplines.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6391275" y="4312443"/>
            <a:ext cx="8572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6477000" y="4314825"/>
            <a:ext cx="5143500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Suppresses emotional expression in young boys.</a:t>
            </a:r>
            <a:endParaRPr/>
          </a:p>
        </p:txBody>
      </p:sp>
      <p:sp>
        <p:nvSpPr>
          <p:cNvPr id="173" name="Google Shape;173;p18"/>
          <p:cNvSpPr txBox="1"/>
          <p:nvPr/>
        </p:nvSpPr>
        <p:spPr>
          <a:xfrm>
            <a:off x="6391275" y="4650581"/>
            <a:ext cx="85725" cy="2476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•</a:t>
            </a:r>
            <a:endParaRPr/>
          </a:p>
        </p:txBody>
      </p:sp>
      <p:sp>
        <p:nvSpPr>
          <p:cNvPr id="174" name="Google Shape;174;p18"/>
          <p:cNvSpPr txBox="1"/>
          <p:nvPr/>
        </p:nvSpPr>
        <p:spPr>
          <a:xfrm>
            <a:off x="6477000" y="4652962"/>
            <a:ext cx="5143500" cy="242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5725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Maintains the "glass ceiling" in corporate leadership.</a:t>
            </a:r>
            <a:endParaRPr/>
          </a:p>
        </p:txBody>
      </p:sp>
      <p:sp>
        <p:nvSpPr>
          <p:cNvPr id="175" name="Google Shape;175;p18"/>
          <p:cNvSpPr txBox="1"/>
          <p:nvPr/>
        </p:nvSpPr>
        <p:spPr>
          <a:xfrm>
            <a:off x="571500" y="47625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Structural Impact of Gender Stereotyping</a:t>
            </a:r>
            <a:endParaRPr/>
          </a:p>
        </p:txBody>
      </p:sp>
      <p:sp>
        <p:nvSpPr>
          <p:cNvPr id="176" name="Google Shape;176;p18"/>
          <p:cNvSpPr/>
          <p:nvPr/>
        </p:nvSpPr>
        <p:spPr>
          <a:xfrm>
            <a:off x="571500" y="104775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" name="Google Shape;181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352550"/>
            <a:ext cx="11049000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19"/>
          <p:cNvSpPr txBox="1"/>
          <p:nvPr/>
        </p:nvSpPr>
        <p:spPr>
          <a:xfrm>
            <a:off x="571500" y="4705350"/>
            <a:ext cx="11049000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1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Unpaid domestic and care work performed predominantly by women sustains the formal economy, yet remains invisible in national accounting and economic metrics.</a:t>
            </a:r>
            <a:endParaRPr/>
          </a:p>
        </p:txBody>
      </p:sp>
      <p:sp>
        <p:nvSpPr>
          <p:cNvPr id="184" name="Google Shape;184;p19"/>
          <p:cNvSpPr txBox="1"/>
          <p:nvPr/>
        </p:nvSpPr>
        <p:spPr>
          <a:xfrm>
            <a:off x="571500" y="47625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Gender Division of Labour: Care Economy</a:t>
            </a:r>
            <a:endParaRPr/>
          </a:p>
        </p:txBody>
      </p:sp>
      <p:sp>
        <p:nvSpPr>
          <p:cNvPr id="185" name="Google Shape;185;p19"/>
          <p:cNvSpPr/>
          <p:nvPr/>
        </p:nvSpPr>
        <p:spPr>
          <a:xfrm>
            <a:off x="571500" y="104775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90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519362"/>
            <a:ext cx="3492549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799" y="2519362"/>
            <a:ext cx="3492549" cy="2695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8128099" y="2519362"/>
            <a:ext cx="3492549" cy="269557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20"/>
          <p:cNvSpPr txBox="1"/>
          <p:nvPr/>
        </p:nvSpPr>
        <p:spPr>
          <a:xfrm>
            <a:off x="866775" y="3414712"/>
            <a:ext cx="3047099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12E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Liberal Feminism</a:t>
            </a:r>
            <a:endParaRPr/>
          </a:p>
        </p:txBody>
      </p:sp>
      <p:sp>
        <p:nvSpPr>
          <p:cNvPr id="195" name="Google Shape;195;p20"/>
          <p:cNvSpPr txBox="1"/>
          <p:nvPr/>
        </p:nvSpPr>
        <p:spPr>
          <a:xfrm>
            <a:off x="866775" y="3833812"/>
            <a:ext cx="2901999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Advocates for gender equality through legal reforms, constitutional guarantees, and equal educational and workplace opportunities.</a:t>
            </a:r>
            <a:endParaRPr/>
          </a:p>
        </p:txBody>
      </p:sp>
      <p:sp>
        <p:nvSpPr>
          <p:cNvPr id="196" name="Google Shape;196;p20"/>
          <p:cNvSpPr txBox="1"/>
          <p:nvPr/>
        </p:nvSpPr>
        <p:spPr>
          <a:xfrm>
            <a:off x="4645074" y="3414712"/>
            <a:ext cx="3047099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12E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Marxist &amp; Radical</a:t>
            </a:r>
            <a:endParaRPr/>
          </a:p>
        </p:txBody>
      </p:sp>
      <p:sp>
        <p:nvSpPr>
          <p:cNvPr id="197" name="Google Shape;197;p20"/>
          <p:cNvSpPr txBox="1"/>
          <p:nvPr/>
        </p:nvSpPr>
        <p:spPr>
          <a:xfrm>
            <a:off x="4645074" y="3833812"/>
            <a:ext cx="2901999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Marxist views highlight unpaid labor sustaining capitalism; Radical views identify patriarchy as the primary source of oppression.</a:t>
            </a:r>
            <a:endParaRPr/>
          </a:p>
        </p:txBody>
      </p:sp>
      <p:sp>
        <p:nvSpPr>
          <p:cNvPr id="198" name="Google Shape;198;p20"/>
          <p:cNvSpPr txBox="1"/>
          <p:nvPr/>
        </p:nvSpPr>
        <p:spPr>
          <a:xfrm>
            <a:off x="8423374" y="3414712"/>
            <a:ext cx="3047099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12E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Intersectional</a:t>
            </a:r>
            <a:endParaRPr/>
          </a:p>
        </p:txBody>
      </p:sp>
      <p:sp>
        <p:nvSpPr>
          <p:cNvPr id="199" name="Google Shape;199;p20"/>
          <p:cNvSpPr txBox="1"/>
          <p:nvPr/>
        </p:nvSpPr>
        <p:spPr>
          <a:xfrm>
            <a:off x="8423374" y="3833812"/>
            <a:ext cx="2901999" cy="971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Framed by Kimberlé Crenshaw; analyzes how gender intersects with caste, class, race, religion, and disability structures.</a:t>
            </a:r>
            <a:endParaRPr/>
          </a:p>
        </p:txBody>
      </p:sp>
      <p:pic>
        <p:nvPicPr>
          <p:cNvPr id="200" name="Google Shape;200;p20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866775" y="2871787"/>
            <a:ext cx="4286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0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4645074" y="2871787"/>
            <a:ext cx="390525" cy="34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20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8423374" y="2871787"/>
            <a:ext cx="3905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03" name="Google Shape;203;p20"/>
          <p:cNvSpPr txBox="1"/>
          <p:nvPr/>
        </p:nvSpPr>
        <p:spPr>
          <a:xfrm>
            <a:off x="571500" y="476250"/>
            <a:ext cx="1160145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Major Feminist Theoretical Perspectives</a:t>
            </a:r>
            <a:endParaRPr/>
          </a:p>
        </p:txBody>
      </p:sp>
      <p:sp>
        <p:nvSpPr>
          <p:cNvPr id="204" name="Google Shape;204;p20"/>
          <p:cNvSpPr/>
          <p:nvPr/>
        </p:nvSpPr>
        <p:spPr>
          <a:xfrm>
            <a:off x="571500" y="1047750"/>
            <a:ext cx="11049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1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0" name="Google Shape;210;p21"/>
          <p:cNvSpPr txBox="1"/>
          <p:nvPr/>
        </p:nvSpPr>
        <p:spPr>
          <a:xfrm>
            <a:off x="571500" y="476250"/>
            <a:ext cx="5600700" cy="476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1" i="0" u="none" strike="noStrike" cap="none">
                <a:solidFill>
                  <a:srgbClr val="1E1B4B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Gender &amp; Justice in India</a:t>
            </a:r>
            <a:endParaRPr/>
          </a:p>
        </p:txBody>
      </p:sp>
      <p:sp>
        <p:nvSpPr>
          <p:cNvPr id="211" name="Google Shape;211;p21"/>
          <p:cNvSpPr/>
          <p:nvPr/>
        </p:nvSpPr>
        <p:spPr>
          <a:xfrm>
            <a:off x="571500" y="1047750"/>
            <a:ext cx="5334000" cy="19050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2" name="Google Shape;212;p21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6500" y="0"/>
            <a:ext cx="59055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1"/>
          <p:cNvSpPr txBox="1"/>
          <p:nvPr/>
        </p:nvSpPr>
        <p:spPr>
          <a:xfrm>
            <a:off x="571500" y="2814637"/>
            <a:ext cx="560070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312E81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Constitutional &amp; Policy Safeguards</a:t>
            </a:r>
            <a:endParaRPr/>
          </a:p>
        </p:txBody>
      </p:sp>
      <p:sp>
        <p:nvSpPr>
          <p:cNvPr id="214" name="Google Shape;214;p21"/>
          <p:cNvSpPr txBox="1"/>
          <p:nvPr/>
        </p:nvSpPr>
        <p:spPr>
          <a:xfrm>
            <a:off x="571500" y="3233737"/>
            <a:ext cx="533400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Constitutional Mandates: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Articles 14 (Equality), 15 (Non-discrimination), 16 (Equal opportunity), 39(d) (Equal pay), and 42 (Maternity relief).</a:t>
            </a:r>
            <a:endParaRPr/>
          </a:p>
        </p:txBody>
      </p:sp>
      <p:sp>
        <p:nvSpPr>
          <p:cNvPr id="215" name="Google Shape;215;p21"/>
          <p:cNvSpPr txBox="1"/>
          <p:nvPr/>
        </p:nvSpPr>
        <p:spPr>
          <a:xfrm>
            <a:off x="571500" y="4076700"/>
            <a:ext cx="5334000" cy="7286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996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75" b="1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Policy Frameworks:</a:t>
            </a: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 Direct initiatives such as </a:t>
            </a:r>
            <a:r>
              <a:rPr lang="en-US" sz="1275" b="0" i="1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Beti Bachao Beti Padhao</a:t>
            </a:r>
            <a:r>
              <a:rPr lang="en-US" sz="1275" b="0" i="0" u="none" strike="noStrike" cap="none">
                <a:solidFill>
                  <a:srgbClr val="334155"/>
                </a:solidFill>
                <a:latin typeface="Plus Jakarta Sans"/>
                <a:ea typeface="Plus Jakarta Sans"/>
                <a:cs typeface="Plus Jakarta Sans"/>
                <a:sym typeface="Plus Jakarta Sans"/>
              </a:rPr>
              <a:t>, Self-Help Groups (SHGs), Maternity Benefit Act, and 33% reservations in local self-government.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657</Words>
  <PresentationFormat>Custom</PresentationFormat>
  <Paragraphs>78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Plus Jakarta Sans SemiBold</vt:lpstr>
      <vt:lpstr>Playfair Display</vt:lpstr>
      <vt:lpstr>Plus Jakarta Sans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cp:lastModifiedBy>SUNU</cp:lastModifiedBy>
  <cp:revision>2</cp:revision>
  <dcterms:modified xsi:type="dcterms:W3CDTF">2026-08-03T15:05:02Z</dcterms:modified>
</cp:coreProperties>
</file>