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6858000" cx="12192000"/>
  <p:notesSz cx="6858000" cy="9144000"/>
  <p:embeddedFontLst>
    <p:embeddedFont>
      <p:font typeface="Lato"/>
      <p:regular r:id="rId20"/>
      <p:bold r:id="rId21"/>
      <p:italic r:id="rId22"/>
      <p:boldItalic r:id="rId23"/>
    </p:embeddedFont>
    <p:embeddedFont>
      <p:font typeface="Cinzel"/>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42390D1-EE1A-4F11-8CC4-FD7F35942213}">
  <a:tblStyle styleId="{B42390D1-EE1A-4F11-8CC4-FD7F35942213}"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regular.fntdata"/><Relationship Id="rId22" Type="http://schemas.openxmlformats.org/officeDocument/2006/relationships/font" Target="fonts/Lato-italic.fntdata"/><Relationship Id="rId21" Type="http://schemas.openxmlformats.org/officeDocument/2006/relationships/font" Target="fonts/Lato-bold.fntdata"/><Relationship Id="rId24" Type="http://schemas.openxmlformats.org/officeDocument/2006/relationships/font" Target="fonts/Cinzel-regular.fntdata"/><Relationship Id="rId23" Type="http://schemas.openxmlformats.org/officeDocument/2006/relationships/font" Target="fonts/Lato-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5" Type="http://schemas.openxmlformats.org/officeDocument/2006/relationships/font" Target="fonts/Cinzel-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22.png"/><Relationship Id="rId11" Type="http://schemas.openxmlformats.org/officeDocument/2006/relationships/image" Target="../media/image35.png"/><Relationship Id="rId10" Type="http://schemas.openxmlformats.org/officeDocument/2006/relationships/image" Target="../media/image25.png"/><Relationship Id="rId12" Type="http://schemas.openxmlformats.org/officeDocument/2006/relationships/image" Target="../media/image30.png"/><Relationship Id="rId9" Type="http://schemas.openxmlformats.org/officeDocument/2006/relationships/image" Target="../media/image24.png"/><Relationship Id="rId5" Type="http://schemas.openxmlformats.org/officeDocument/2006/relationships/image" Target="../media/image21.png"/><Relationship Id="rId6" Type="http://schemas.openxmlformats.org/officeDocument/2006/relationships/image" Target="../media/image20.png"/><Relationship Id="rId7" Type="http://schemas.openxmlformats.org/officeDocument/2006/relationships/image" Target="../media/image23.png"/><Relationship Id="rId8"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28.png"/><Relationship Id="rId5"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36.png"/><Relationship Id="rId5" Type="http://schemas.openxmlformats.org/officeDocument/2006/relationships/image" Target="../media/image33.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7.png"/><Relationship Id="rId5"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8.png"/><Relationship Id="rId9" Type="http://schemas.openxmlformats.org/officeDocument/2006/relationships/image" Target="../media/image11.png"/><Relationship Id="rId5" Type="http://schemas.openxmlformats.org/officeDocument/2006/relationships/image" Target="../media/image9.png"/><Relationship Id="rId6" Type="http://schemas.openxmlformats.org/officeDocument/2006/relationships/image" Target="../media/image17.png"/><Relationship Id="rId7" Type="http://schemas.openxmlformats.org/officeDocument/2006/relationships/image" Target="../media/image14.png"/><Relationship Id="rId8"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29.png"/><Relationship Id="rId5" Type="http://schemas.openxmlformats.org/officeDocument/2006/relationships/image" Target="../media/image16.png"/><Relationship Id="rId6" Type="http://schemas.openxmlformats.org/officeDocument/2006/relationships/image" Target="../media/image18.png"/><Relationship Id="rId7"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82232"/>
        </a:solidFill>
      </p:bgPr>
    </p:bg>
    <p:spTree>
      <p:nvGrpSpPr>
        <p:cNvPr id="83" name="Shape 83"/>
        <p:cNvGrpSpPr/>
        <p:nvPr/>
      </p:nvGrpSpPr>
      <p:grpSpPr>
        <a:xfrm>
          <a:off x="0" y="0"/>
          <a:ext cx="0" cy="0"/>
          <a:chOff x="0" y="0"/>
          <a:chExt cx="0" cy="0"/>
        </a:xfrm>
      </p:grpSpPr>
      <p:pic>
        <p:nvPicPr>
          <p:cNvPr descr="image.png" id="84" name="Google Shape;84;p13"/>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85" name="Google Shape;85;p13"/>
          <p:cNvPicPr preferRelativeResize="0"/>
          <p:nvPr/>
        </p:nvPicPr>
        <p:blipFill rotWithShape="1">
          <a:blip r:embed="rId4">
            <a:alphaModFix/>
          </a:blip>
          <a:srcRect b="0" l="0" r="0" t="0"/>
          <a:stretch/>
        </p:blipFill>
        <p:spPr>
          <a:xfrm>
            <a:off x="9334500" y="4000500"/>
            <a:ext cx="3333750" cy="3333750"/>
          </a:xfrm>
          <a:prstGeom prst="rect">
            <a:avLst/>
          </a:prstGeom>
          <a:noFill/>
          <a:ln>
            <a:noFill/>
          </a:ln>
        </p:spPr>
      </p:pic>
      <p:sp>
        <p:nvSpPr>
          <p:cNvPr id="86" name="Google Shape;86;p13"/>
          <p:cNvSpPr txBox="1"/>
          <p:nvPr/>
        </p:nvSpPr>
        <p:spPr>
          <a:xfrm>
            <a:off x="3638550" y="2568922"/>
            <a:ext cx="4914900" cy="25717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1" i="0" lang="en-US" sz="1350" u="none" cap="none" strike="noStrike">
                <a:solidFill>
                  <a:srgbClr val="CBD5E1"/>
                </a:solidFill>
                <a:latin typeface="Cinzel"/>
                <a:ea typeface="Cinzel"/>
                <a:cs typeface="Cinzel"/>
                <a:sym typeface="Cinzel"/>
              </a:rPr>
              <a:t>ANCIENT JURISPRUDENCE &amp; GOVERNANCE</a:t>
            </a:r>
            <a:endParaRPr/>
          </a:p>
        </p:txBody>
      </p:sp>
      <p:sp>
        <p:nvSpPr>
          <p:cNvPr id="87" name="Google Shape;87;p13"/>
          <p:cNvSpPr txBox="1"/>
          <p:nvPr/>
        </p:nvSpPr>
        <p:spPr>
          <a:xfrm>
            <a:off x="2665571" y="2968972"/>
            <a:ext cx="6860857" cy="70098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US" sz="4800" u="none" cap="none" strike="noStrike">
                <a:solidFill>
                  <a:srgbClr val="F8FAFC"/>
                </a:solidFill>
                <a:latin typeface="Cinzel"/>
                <a:ea typeface="Cinzel"/>
                <a:cs typeface="Cinzel"/>
                <a:sym typeface="Cinzel"/>
              </a:rPr>
              <a:t>Manu's Social Laws</a:t>
            </a:r>
            <a:endParaRPr/>
          </a:p>
        </p:txBody>
      </p:sp>
      <p:sp>
        <p:nvSpPr>
          <p:cNvPr id="88" name="Google Shape;88;p13"/>
          <p:cNvSpPr txBox="1"/>
          <p:nvPr/>
        </p:nvSpPr>
        <p:spPr>
          <a:xfrm>
            <a:off x="2190750" y="3860452"/>
            <a:ext cx="7810500" cy="3143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650" u="none" cap="none" strike="noStrike">
                <a:solidFill>
                  <a:srgbClr val="CBD5E1"/>
                </a:solidFill>
                <a:latin typeface="Lato"/>
                <a:ea typeface="Lato"/>
                <a:cs typeface="Lato"/>
                <a:sym typeface="Lato"/>
              </a:rPr>
              <a:t>A Structural Analysis of Manusmriti, Dharma, and the Ancient Indian Legal Framework</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AF2"/>
        </a:solidFill>
      </p:bgPr>
    </p:bg>
    <p:spTree>
      <p:nvGrpSpPr>
        <p:cNvPr id="239" name="Shape 239"/>
        <p:cNvGrpSpPr/>
        <p:nvPr/>
      </p:nvGrpSpPr>
      <p:grpSpPr>
        <a:xfrm>
          <a:off x="0" y="0"/>
          <a:ext cx="0" cy="0"/>
          <a:chOff x="0" y="0"/>
          <a:chExt cx="0" cy="0"/>
        </a:xfrm>
      </p:grpSpPr>
      <p:pic>
        <p:nvPicPr>
          <p:cNvPr descr="image.png" id="240" name="Google Shape;240;p22"/>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41" name="Google Shape;241;p22"/>
          <p:cNvPicPr preferRelativeResize="0"/>
          <p:nvPr/>
        </p:nvPicPr>
        <p:blipFill rotWithShape="1">
          <a:blip r:embed="rId4">
            <a:alphaModFix/>
          </a:blip>
          <a:srcRect b="0" l="0" r="0" t="0"/>
          <a:stretch/>
        </p:blipFill>
        <p:spPr>
          <a:xfrm>
            <a:off x="571500" y="2133600"/>
            <a:ext cx="3530649" cy="3429000"/>
          </a:xfrm>
          <a:prstGeom prst="rect">
            <a:avLst/>
          </a:prstGeom>
          <a:noFill/>
          <a:ln>
            <a:noFill/>
          </a:ln>
        </p:spPr>
      </p:pic>
      <p:pic>
        <p:nvPicPr>
          <p:cNvPr descr="image.png" id="242" name="Google Shape;242;p22"/>
          <p:cNvPicPr preferRelativeResize="0"/>
          <p:nvPr/>
        </p:nvPicPr>
        <p:blipFill rotWithShape="1">
          <a:blip r:embed="rId5">
            <a:alphaModFix/>
          </a:blip>
          <a:srcRect b="0" l="0" r="0" t="0"/>
          <a:stretch/>
        </p:blipFill>
        <p:spPr>
          <a:xfrm>
            <a:off x="4330749" y="2133600"/>
            <a:ext cx="3530649" cy="3429000"/>
          </a:xfrm>
          <a:prstGeom prst="rect">
            <a:avLst/>
          </a:prstGeom>
          <a:noFill/>
          <a:ln>
            <a:noFill/>
          </a:ln>
        </p:spPr>
      </p:pic>
      <p:pic>
        <p:nvPicPr>
          <p:cNvPr descr="image.png" id="243" name="Google Shape;243;p22"/>
          <p:cNvPicPr preferRelativeResize="0"/>
          <p:nvPr/>
        </p:nvPicPr>
        <p:blipFill rotWithShape="1">
          <a:blip r:embed="rId6">
            <a:alphaModFix/>
          </a:blip>
          <a:srcRect b="0" l="0" r="0" t="0"/>
          <a:stretch/>
        </p:blipFill>
        <p:spPr>
          <a:xfrm>
            <a:off x="8089999" y="2133600"/>
            <a:ext cx="3530649" cy="3429000"/>
          </a:xfrm>
          <a:prstGeom prst="rect">
            <a:avLst/>
          </a:prstGeom>
          <a:noFill/>
          <a:ln>
            <a:noFill/>
          </a:ln>
        </p:spPr>
      </p:pic>
      <p:pic>
        <p:nvPicPr>
          <p:cNvPr descr="image.png" id="244" name="Google Shape;244;p22"/>
          <p:cNvPicPr preferRelativeResize="0"/>
          <p:nvPr/>
        </p:nvPicPr>
        <p:blipFill rotWithShape="1">
          <a:blip r:embed="rId7">
            <a:alphaModFix/>
          </a:blip>
          <a:srcRect b="0" l="0" r="0" t="0"/>
          <a:stretch/>
        </p:blipFill>
        <p:spPr>
          <a:xfrm>
            <a:off x="733425" y="2295525"/>
            <a:ext cx="3206799" cy="1905000"/>
          </a:xfrm>
          <a:prstGeom prst="rect">
            <a:avLst/>
          </a:prstGeom>
          <a:noFill/>
          <a:ln>
            <a:noFill/>
          </a:ln>
        </p:spPr>
      </p:pic>
      <p:pic>
        <p:nvPicPr>
          <p:cNvPr descr="image.png" id="245" name="Google Shape;245;p22"/>
          <p:cNvPicPr preferRelativeResize="0"/>
          <p:nvPr/>
        </p:nvPicPr>
        <p:blipFill rotWithShape="1">
          <a:blip r:embed="rId8">
            <a:alphaModFix/>
          </a:blip>
          <a:srcRect b="0" l="0" r="0" t="0"/>
          <a:stretch/>
        </p:blipFill>
        <p:spPr>
          <a:xfrm>
            <a:off x="4492674" y="2295525"/>
            <a:ext cx="3206799" cy="1905000"/>
          </a:xfrm>
          <a:prstGeom prst="rect">
            <a:avLst/>
          </a:prstGeom>
          <a:noFill/>
          <a:ln>
            <a:noFill/>
          </a:ln>
        </p:spPr>
      </p:pic>
      <p:pic>
        <p:nvPicPr>
          <p:cNvPr descr="image.png" id="246" name="Google Shape;246;p22"/>
          <p:cNvPicPr preferRelativeResize="0"/>
          <p:nvPr/>
        </p:nvPicPr>
        <p:blipFill rotWithShape="1">
          <a:blip r:embed="rId9">
            <a:alphaModFix/>
          </a:blip>
          <a:srcRect b="0" l="0" r="0" t="0"/>
          <a:stretch/>
        </p:blipFill>
        <p:spPr>
          <a:xfrm>
            <a:off x="8251924" y="2295525"/>
            <a:ext cx="3206799" cy="1905000"/>
          </a:xfrm>
          <a:prstGeom prst="rect">
            <a:avLst/>
          </a:prstGeom>
          <a:noFill/>
          <a:ln>
            <a:noFill/>
          </a:ln>
        </p:spPr>
      </p:pic>
      <p:sp>
        <p:nvSpPr>
          <p:cNvPr id="247" name="Google Shape;247;p22"/>
          <p:cNvSpPr txBox="1"/>
          <p:nvPr/>
        </p:nvSpPr>
        <p:spPr>
          <a:xfrm>
            <a:off x="653255" y="4352925"/>
            <a:ext cx="3367139" cy="25717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500" u="none" cap="none" strike="noStrike">
                <a:solidFill>
                  <a:srgbClr val="9A3412"/>
                </a:solidFill>
                <a:latin typeface="Cinzel"/>
                <a:ea typeface="Cinzel"/>
                <a:cs typeface="Cinzel"/>
                <a:sym typeface="Cinzel"/>
              </a:rPr>
              <a:t>Trade &amp; Commerce</a:t>
            </a:r>
            <a:endParaRPr/>
          </a:p>
        </p:txBody>
      </p:sp>
      <p:sp>
        <p:nvSpPr>
          <p:cNvPr id="248" name="Google Shape;248;p22"/>
          <p:cNvSpPr txBox="1"/>
          <p:nvPr/>
        </p:nvSpPr>
        <p:spPr>
          <a:xfrm>
            <a:off x="733425" y="4686300"/>
            <a:ext cx="3206799" cy="6000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125" u="none" cap="none" strike="noStrike">
                <a:solidFill>
                  <a:srgbClr val="334155"/>
                </a:solidFill>
                <a:latin typeface="Lato"/>
                <a:ea typeface="Lato"/>
                <a:cs typeface="Lato"/>
                <a:sym typeface="Lato"/>
              </a:rPr>
              <a:t>Regulations for Vaishyas detailing price controls, standardized weights and measures, market taxation, and fair interest rates for lending.</a:t>
            </a:r>
            <a:endParaRPr/>
          </a:p>
        </p:txBody>
      </p:sp>
      <p:sp>
        <p:nvSpPr>
          <p:cNvPr id="249" name="Google Shape;249;p22"/>
          <p:cNvSpPr txBox="1"/>
          <p:nvPr/>
        </p:nvSpPr>
        <p:spPr>
          <a:xfrm>
            <a:off x="4412504" y="4352925"/>
            <a:ext cx="3367139" cy="25717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500" u="none" cap="none" strike="noStrike">
                <a:solidFill>
                  <a:srgbClr val="9A3412"/>
                </a:solidFill>
                <a:latin typeface="Cinzel"/>
                <a:ea typeface="Cinzel"/>
                <a:cs typeface="Cinzel"/>
                <a:sym typeface="Cinzel"/>
              </a:rPr>
              <a:t>Land &amp; Agriculture</a:t>
            </a:r>
            <a:endParaRPr/>
          </a:p>
        </p:txBody>
      </p:sp>
      <p:sp>
        <p:nvSpPr>
          <p:cNvPr id="250" name="Google Shape;250;p22"/>
          <p:cNvSpPr txBox="1"/>
          <p:nvPr/>
        </p:nvSpPr>
        <p:spPr>
          <a:xfrm>
            <a:off x="4492674" y="4686300"/>
            <a:ext cx="3206799" cy="6000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125" u="none" cap="none" strike="noStrike">
                <a:solidFill>
                  <a:srgbClr val="334155"/>
                </a:solidFill>
                <a:latin typeface="Lato"/>
                <a:ea typeface="Lato"/>
                <a:cs typeface="Lato"/>
                <a:sym typeface="Lato"/>
              </a:rPr>
              <a:t>Laws governing land ownership, boundary disputes between villages, crop taxation by the king, and protection of agricultural livestock.</a:t>
            </a:r>
            <a:endParaRPr/>
          </a:p>
        </p:txBody>
      </p:sp>
      <p:sp>
        <p:nvSpPr>
          <p:cNvPr id="251" name="Google Shape;251;p22"/>
          <p:cNvSpPr txBox="1"/>
          <p:nvPr/>
        </p:nvSpPr>
        <p:spPr>
          <a:xfrm>
            <a:off x="8171754" y="4352925"/>
            <a:ext cx="3367139" cy="25717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500" u="none" cap="none" strike="noStrike">
                <a:solidFill>
                  <a:srgbClr val="9A3412"/>
                </a:solidFill>
                <a:latin typeface="Cinzel"/>
                <a:ea typeface="Cinzel"/>
                <a:cs typeface="Cinzel"/>
                <a:sym typeface="Cinzel"/>
              </a:rPr>
              <a:t>Apad-Dharma Rules</a:t>
            </a:r>
            <a:endParaRPr/>
          </a:p>
        </p:txBody>
      </p:sp>
      <p:sp>
        <p:nvSpPr>
          <p:cNvPr id="252" name="Google Shape;252;p22"/>
          <p:cNvSpPr txBox="1"/>
          <p:nvPr/>
        </p:nvSpPr>
        <p:spPr>
          <a:xfrm>
            <a:off x="8251924" y="4686300"/>
            <a:ext cx="3206799" cy="6000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125" u="none" cap="none" strike="noStrike">
                <a:solidFill>
                  <a:srgbClr val="334155"/>
                </a:solidFill>
                <a:latin typeface="Lato"/>
                <a:ea typeface="Lato"/>
                <a:cs typeface="Lato"/>
                <a:sym typeface="Lato"/>
              </a:rPr>
              <a:t>Emergency rules permitting individuals to adopt occupations of adjacent classes during severe economic distress or famine.</a:t>
            </a:r>
            <a:endParaRPr/>
          </a:p>
        </p:txBody>
      </p:sp>
      <p:pic>
        <p:nvPicPr>
          <p:cNvPr descr="image.png" id="253" name="Google Shape;253;p22"/>
          <p:cNvPicPr preferRelativeResize="0"/>
          <p:nvPr/>
        </p:nvPicPr>
        <p:blipFill rotWithShape="1">
          <a:blip r:embed="rId10">
            <a:alphaModFix/>
          </a:blip>
          <a:srcRect b="0" l="0" r="0" t="0"/>
          <a:stretch/>
        </p:blipFill>
        <p:spPr>
          <a:xfrm>
            <a:off x="733425" y="2295525"/>
            <a:ext cx="3206799" cy="1905000"/>
          </a:xfrm>
          <a:prstGeom prst="rect">
            <a:avLst/>
          </a:prstGeom>
          <a:noFill/>
          <a:ln>
            <a:noFill/>
          </a:ln>
        </p:spPr>
      </p:pic>
      <p:pic>
        <p:nvPicPr>
          <p:cNvPr descr="image.png" id="254" name="Google Shape;254;p22"/>
          <p:cNvPicPr preferRelativeResize="0"/>
          <p:nvPr/>
        </p:nvPicPr>
        <p:blipFill rotWithShape="1">
          <a:blip r:embed="rId11">
            <a:alphaModFix/>
          </a:blip>
          <a:srcRect b="0" l="0" r="0" t="0"/>
          <a:stretch/>
        </p:blipFill>
        <p:spPr>
          <a:xfrm>
            <a:off x="4492674" y="2295525"/>
            <a:ext cx="3206799" cy="1905000"/>
          </a:xfrm>
          <a:prstGeom prst="rect">
            <a:avLst/>
          </a:prstGeom>
          <a:noFill/>
          <a:ln>
            <a:noFill/>
          </a:ln>
        </p:spPr>
      </p:pic>
      <p:pic>
        <p:nvPicPr>
          <p:cNvPr descr="image.png" id="255" name="Google Shape;255;p22"/>
          <p:cNvPicPr preferRelativeResize="0"/>
          <p:nvPr/>
        </p:nvPicPr>
        <p:blipFill rotWithShape="1">
          <a:blip r:embed="rId12">
            <a:alphaModFix/>
          </a:blip>
          <a:srcRect b="0" l="0" r="0" t="0"/>
          <a:stretch/>
        </p:blipFill>
        <p:spPr>
          <a:xfrm>
            <a:off x="8251924" y="2295525"/>
            <a:ext cx="3206799" cy="1905000"/>
          </a:xfrm>
          <a:prstGeom prst="rect">
            <a:avLst/>
          </a:prstGeom>
          <a:noFill/>
          <a:ln>
            <a:noFill/>
          </a:ln>
        </p:spPr>
      </p:pic>
      <p:sp>
        <p:nvSpPr>
          <p:cNvPr id="256" name="Google Shape;256;p22"/>
          <p:cNvSpPr txBox="1"/>
          <p:nvPr/>
        </p:nvSpPr>
        <p:spPr>
          <a:xfrm>
            <a:off x="571500" y="47625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Cinzel"/>
                <a:ea typeface="Cinzel"/>
                <a:cs typeface="Cinzel"/>
                <a:sym typeface="Cinzel"/>
              </a:rPr>
              <a:t>Economic &amp; Occupational Law</a:t>
            </a:r>
            <a:endParaRPr/>
          </a:p>
        </p:txBody>
      </p:sp>
      <p:sp>
        <p:nvSpPr>
          <p:cNvPr id="257" name="Google Shape;257;p22"/>
          <p:cNvSpPr/>
          <p:nvPr/>
        </p:nvSpPr>
        <p:spPr>
          <a:xfrm>
            <a:off x="5715000" y="738187"/>
            <a:ext cx="762000" cy="28575"/>
          </a:xfrm>
          <a:prstGeom prst="rect">
            <a:avLst/>
          </a:prstGeom>
          <a:solidFill>
            <a:srgbClr val="9A341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AF2"/>
        </a:solidFill>
      </p:bgPr>
    </p:bg>
    <p:spTree>
      <p:nvGrpSpPr>
        <p:cNvPr id="261" name="Shape 261"/>
        <p:cNvGrpSpPr/>
        <p:nvPr/>
      </p:nvGrpSpPr>
      <p:grpSpPr>
        <a:xfrm>
          <a:off x="0" y="0"/>
          <a:ext cx="0" cy="0"/>
          <a:chOff x="0" y="0"/>
          <a:chExt cx="0" cy="0"/>
        </a:xfrm>
      </p:grpSpPr>
      <p:pic>
        <p:nvPicPr>
          <p:cNvPr descr="image.png" id="262" name="Google Shape;262;p23"/>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63" name="Google Shape;263;p23"/>
          <p:cNvPicPr preferRelativeResize="0"/>
          <p:nvPr/>
        </p:nvPicPr>
        <p:blipFill rotWithShape="1">
          <a:blip r:embed="rId4">
            <a:alphaModFix/>
          </a:blip>
          <a:srcRect b="0" l="0" r="0" t="0"/>
          <a:stretch/>
        </p:blipFill>
        <p:spPr>
          <a:xfrm>
            <a:off x="571500" y="4724400"/>
            <a:ext cx="11049000" cy="647700"/>
          </a:xfrm>
          <a:prstGeom prst="rect">
            <a:avLst/>
          </a:prstGeom>
          <a:noFill/>
          <a:ln>
            <a:noFill/>
          </a:ln>
        </p:spPr>
      </p:pic>
      <p:pic>
        <p:nvPicPr>
          <p:cNvPr descr="image.png" id="264" name="Google Shape;264;p23"/>
          <p:cNvPicPr preferRelativeResize="0"/>
          <p:nvPr/>
        </p:nvPicPr>
        <p:blipFill rotWithShape="1">
          <a:blip r:embed="rId5">
            <a:alphaModFix/>
          </a:blip>
          <a:srcRect b="0" l="0" r="0" t="0"/>
          <a:stretch/>
        </p:blipFill>
        <p:spPr>
          <a:xfrm>
            <a:off x="571500" y="1314450"/>
            <a:ext cx="11049000" cy="5067300"/>
          </a:xfrm>
          <a:prstGeom prst="rect">
            <a:avLst/>
          </a:prstGeom>
          <a:noFill/>
          <a:ln>
            <a:noFill/>
          </a:ln>
        </p:spPr>
      </p:pic>
      <p:sp>
        <p:nvSpPr>
          <p:cNvPr id="265" name="Google Shape;265;p23"/>
          <p:cNvSpPr txBox="1"/>
          <p:nvPr/>
        </p:nvSpPr>
        <p:spPr>
          <a:xfrm>
            <a:off x="571500" y="47625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Cinzel"/>
                <a:ea typeface="Cinzel"/>
                <a:cs typeface="Cinzel"/>
                <a:sym typeface="Cinzel"/>
              </a:rPr>
              <a:t>Distribution of Textual Laws</a:t>
            </a:r>
            <a:endParaRPr/>
          </a:p>
        </p:txBody>
      </p:sp>
      <p:sp>
        <p:nvSpPr>
          <p:cNvPr id="266" name="Google Shape;266;p23"/>
          <p:cNvSpPr/>
          <p:nvPr/>
        </p:nvSpPr>
        <p:spPr>
          <a:xfrm>
            <a:off x="5715000" y="738187"/>
            <a:ext cx="762000" cy="28575"/>
          </a:xfrm>
          <a:prstGeom prst="rect">
            <a:avLst/>
          </a:prstGeom>
          <a:solidFill>
            <a:srgbClr val="9A341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82232"/>
        </a:solidFill>
      </p:bgPr>
    </p:bg>
    <p:spTree>
      <p:nvGrpSpPr>
        <p:cNvPr id="270" name="Shape 270"/>
        <p:cNvGrpSpPr/>
        <p:nvPr/>
      </p:nvGrpSpPr>
      <p:grpSpPr>
        <a:xfrm>
          <a:off x="0" y="0"/>
          <a:ext cx="0" cy="0"/>
          <a:chOff x="0" y="0"/>
          <a:chExt cx="0" cy="0"/>
        </a:xfrm>
      </p:grpSpPr>
      <p:pic>
        <p:nvPicPr>
          <p:cNvPr descr="image.png" id="271" name="Google Shape;271;p24"/>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72" name="Google Shape;272;p24"/>
          <p:cNvPicPr preferRelativeResize="0"/>
          <p:nvPr/>
        </p:nvPicPr>
        <p:blipFill rotWithShape="1">
          <a:blip r:embed="rId4">
            <a:alphaModFix/>
          </a:blip>
          <a:srcRect b="0" l="0" r="0" t="0"/>
          <a:stretch/>
        </p:blipFill>
        <p:spPr>
          <a:xfrm>
            <a:off x="9334500" y="4000500"/>
            <a:ext cx="3333750" cy="3333750"/>
          </a:xfrm>
          <a:prstGeom prst="rect">
            <a:avLst/>
          </a:prstGeom>
          <a:noFill/>
          <a:ln>
            <a:noFill/>
          </a:ln>
        </p:spPr>
      </p:pic>
      <p:sp>
        <p:nvSpPr>
          <p:cNvPr id="273" name="Google Shape;273;p24"/>
          <p:cNvSpPr txBox="1"/>
          <p:nvPr/>
        </p:nvSpPr>
        <p:spPr>
          <a:xfrm>
            <a:off x="1845468" y="476250"/>
            <a:ext cx="8501062" cy="8191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800" u="none" cap="none" strike="noStrike">
                <a:solidFill>
                  <a:srgbClr val="F8FAFC"/>
                </a:solidFill>
                <a:latin typeface="Cinzel"/>
                <a:ea typeface="Cinzel"/>
                <a:cs typeface="Cinzel"/>
                <a:sym typeface="Cinzel"/>
              </a:rPr>
              <a:t>Modern Reassessment</a:t>
            </a:r>
            <a:endParaRPr/>
          </a:p>
        </p:txBody>
      </p:sp>
      <p:sp>
        <p:nvSpPr>
          <p:cNvPr id="274" name="Google Shape;274;p24"/>
          <p:cNvSpPr txBox="1"/>
          <p:nvPr/>
        </p:nvSpPr>
        <p:spPr>
          <a:xfrm>
            <a:off x="2047875" y="1485900"/>
            <a:ext cx="8096250" cy="3143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650" u="none" cap="none" strike="noStrike">
                <a:solidFill>
                  <a:srgbClr val="CBD5E1"/>
                </a:solidFill>
                <a:latin typeface="Lato"/>
                <a:ea typeface="Lato"/>
                <a:cs typeface="Lato"/>
                <a:sym typeface="Lato"/>
              </a:rPr>
              <a:t>From Colonial Codification to Contemporary Critiques</a:t>
            </a:r>
            <a:endParaRPr/>
          </a:p>
        </p:txBody>
      </p:sp>
      <p:sp>
        <p:nvSpPr>
          <p:cNvPr id="275" name="Google Shape;275;p24"/>
          <p:cNvSpPr txBox="1"/>
          <p:nvPr/>
        </p:nvSpPr>
        <p:spPr>
          <a:xfrm>
            <a:off x="2047875" y="2038350"/>
            <a:ext cx="8096250" cy="82287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350" u="none" cap="none" strike="noStrike">
                <a:solidFill>
                  <a:srgbClr val="CBD5E1"/>
                </a:solidFill>
                <a:latin typeface="Lato"/>
                <a:ea typeface="Lato"/>
                <a:cs typeface="Lato"/>
                <a:sym typeface="Lato"/>
              </a:rPr>
              <a:t>Translated in 1776 by Sir William Jones for East India Company courts, Manusmriti was elevated beyond its historical context. In modern times, thinkers like Dr. B.R. Ambedkar critiqued its institutionalization of caste and gender inequality, making it a pivotal text in discussions on social justice and modern legal reform.</a:t>
            </a:r>
            <a:endParaRPr/>
          </a:p>
        </p:txBody>
      </p:sp>
      <p:sp>
        <p:nvSpPr>
          <p:cNvPr id="276" name="Google Shape;276;p24"/>
          <p:cNvSpPr txBox="1"/>
          <p:nvPr/>
        </p:nvSpPr>
        <p:spPr>
          <a:xfrm>
            <a:off x="2047875" y="3194595"/>
            <a:ext cx="8096250" cy="2286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1500" u="none" cap="none" strike="noStrike">
                <a:solidFill>
                  <a:srgbClr val="CBD5E1"/>
                </a:solidFill>
                <a:latin typeface="Lato"/>
                <a:ea typeface="Lato"/>
                <a:cs typeface="Lato"/>
                <a:sym typeface="Lato"/>
              </a:rPr>
              <a:t>Thank You | Questions &amp; Discussion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AF2"/>
        </a:solidFill>
      </p:bgPr>
    </p:bg>
    <p:spTree>
      <p:nvGrpSpPr>
        <p:cNvPr id="280" name="Shape 280"/>
        <p:cNvGrpSpPr/>
        <p:nvPr/>
      </p:nvGrpSpPr>
      <p:grpSpPr>
        <a:xfrm>
          <a:off x="0" y="0"/>
          <a:ext cx="0" cy="0"/>
          <a:chOff x="0" y="0"/>
          <a:chExt cx="0" cy="0"/>
        </a:xfrm>
      </p:grpSpPr>
      <p:pic>
        <p:nvPicPr>
          <p:cNvPr descr="image.png" id="281" name="Google Shape;281;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82" name="Google Shape;282;p25"/>
          <p:cNvSpPr/>
          <p:nvPr/>
        </p:nvSpPr>
        <p:spPr>
          <a:xfrm>
            <a:off x="571500" y="1838325"/>
            <a:ext cx="11049000" cy="7715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83" name="Google Shape;283;p25"/>
          <p:cNvSpPr/>
          <p:nvPr/>
        </p:nvSpPr>
        <p:spPr>
          <a:xfrm>
            <a:off x="571500" y="2609850"/>
            <a:ext cx="11049000" cy="94297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84" name="Google Shape;284;p25"/>
          <p:cNvSpPr/>
          <p:nvPr/>
        </p:nvSpPr>
        <p:spPr>
          <a:xfrm>
            <a:off x="571500" y="3552825"/>
            <a:ext cx="11049000" cy="7715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85" name="Google Shape;285;p25"/>
          <p:cNvSpPr/>
          <p:nvPr/>
        </p:nvSpPr>
        <p:spPr>
          <a:xfrm>
            <a:off x="571500" y="4324350"/>
            <a:ext cx="11049000" cy="7715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86" name="Google Shape;286;p25"/>
          <p:cNvSpPr/>
          <p:nvPr/>
        </p:nvSpPr>
        <p:spPr>
          <a:xfrm>
            <a:off x="571500" y="2600325"/>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87" name="Google Shape;287;p25"/>
          <p:cNvSpPr/>
          <p:nvPr/>
        </p:nvSpPr>
        <p:spPr>
          <a:xfrm>
            <a:off x="571500" y="2600325"/>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88" name="Google Shape;288;p25"/>
          <p:cNvSpPr/>
          <p:nvPr/>
        </p:nvSpPr>
        <p:spPr>
          <a:xfrm>
            <a:off x="571500" y="3543300"/>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89" name="Google Shape;289;p25"/>
          <p:cNvSpPr/>
          <p:nvPr/>
        </p:nvSpPr>
        <p:spPr>
          <a:xfrm>
            <a:off x="571500" y="3543300"/>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90" name="Google Shape;290;p25"/>
          <p:cNvSpPr/>
          <p:nvPr/>
        </p:nvSpPr>
        <p:spPr>
          <a:xfrm>
            <a:off x="571500" y="4314825"/>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91" name="Google Shape;291;p25"/>
          <p:cNvSpPr/>
          <p:nvPr/>
        </p:nvSpPr>
        <p:spPr>
          <a:xfrm>
            <a:off x="571500" y="4314825"/>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92" name="Google Shape;292;p25"/>
          <p:cNvSpPr/>
          <p:nvPr/>
        </p:nvSpPr>
        <p:spPr>
          <a:xfrm>
            <a:off x="571500" y="5086350"/>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93" name="Google Shape;293;p25"/>
          <p:cNvSpPr/>
          <p:nvPr/>
        </p:nvSpPr>
        <p:spPr>
          <a:xfrm>
            <a:off x="571500" y="5086350"/>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294" name="Google Shape;294;p25"/>
          <p:cNvPicPr preferRelativeResize="0"/>
          <p:nvPr/>
        </p:nvPicPr>
        <p:blipFill rotWithShape="1">
          <a:blip r:embed="rId4">
            <a:alphaModFix/>
          </a:blip>
          <a:srcRect b="0" l="0" r="0" t="0"/>
          <a:stretch/>
        </p:blipFill>
        <p:spPr>
          <a:xfrm>
            <a:off x="571500" y="1981200"/>
            <a:ext cx="857250" cy="476250"/>
          </a:xfrm>
          <a:prstGeom prst="rect">
            <a:avLst/>
          </a:prstGeom>
          <a:noFill/>
          <a:ln>
            <a:noFill/>
          </a:ln>
        </p:spPr>
      </p:pic>
      <p:sp>
        <p:nvSpPr>
          <p:cNvPr id="295" name="Google Shape;295;p25"/>
          <p:cNvSpPr txBox="1"/>
          <p:nvPr/>
        </p:nvSpPr>
        <p:spPr>
          <a:xfrm>
            <a:off x="1666875" y="1988343"/>
            <a:ext cx="9953625" cy="185737"/>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334155"/>
                </a:solidFill>
                <a:latin typeface="Lato"/>
                <a:ea typeface="Lato"/>
                <a:cs typeface="Lato"/>
                <a:sym typeface="Lato"/>
              </a:rPr>
              <a:t>https://upload.wikimedia.org/wikipedia/commons/9/98/An_Ancient_Meitei_language_palm_leaf_manuscript_text_-_in_traditional_Old_Meetei_Mayek_writing_system.jpg</a:t>
            </a:r>
            <a:endParaRPr/>
          </a:p>
        </p:txBody>
      </p:sp>
      <p:sp>
        <p:nvSpPr>
          <p:cNvPr id="296" name="Google Shape;296;p25"/>
          <p:cNvSpPr txBox="1"/>
          <p:nvPr/>
        </p:nvSpPr>
        <p:spPr>
          <a:xfrm>
            <a:off x="1666875" y="2221706"/>
            <a:ext cx="99536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334155"/>
                </a:solidFill>
                <a:latin typeface="Lato"/>
                <a:ea typeface="Lato"/>
                <a:cs typeface="Lato"/>
                <a:sym typeface="Lato"/>
              </a:rPr>
              <a:t>Source: </a:t>
            </a:r>
            <a:r>
              <a:rPr b="0" i="0" lang="en-US" sz="1200" u="none" cap="none" strike="noStrike">
                <a:solidFill>
                  <a:srgbClr val="4F46E5"/>
                </a:solidFill>
                <a:latin typeface="Lato"/>
                <a:ea typeface="Lato"/>
                <a:cs typeface="Lato"/>
                <a:sym typeface="Lato"/>
              </a:rPr>
              <a:t>en.wikipedia.org</a:t>
            </a:r>
            <a:endParaRPr/>
          </a:p>
        </p:txBody>
      </p:sp>
      <p:pic>
        <p:nvPicPr>
          <p:cNvPr descr="image.png" id="297" name="Google Shape;297;p25"/>
          <p:cNvPicPr preferRelativeResize="0"/>
          <p:nvPr/>
        </p:nvPicPr>
        <p:blipFill rotWithShape="1">
          <a:blip r:embed="rId5">
            <a:alphaModFix/>
          </a:blip>
          <a:srcRect b="0" l="0" r="0" t="0"/>
          <a:stretch/>
        </p:blipFill>
        <p:spPr>
          <a:xfrm>
            <a:off x="571500" y="2838450"/>
            <a:ext cx="857250" cy="476250"/>
          </a:xfrm>
          <a:prstGeom prst="rect">
            <a:avLst/>
          </a:prstGeom>
          <a:noFill/>
          <a:ln>
            <a:noFill/>
          </a:ln>
        </p:spPr>
      </p:pic>
      <p:sp>
        <p:nvSpPr>
          <p:cNvPr id="298" name="Google Shape;298;p25"/>
          <p:cNvSpPr txBox="1"/>
          <p:nvPr/>
        </p:nvSpPr>
        <p:spPr>
          <a:xfrm>
            <a:off x="1666875" y="2752725"/>
            <a:ext cx="9953625" cy="371475"/>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334155"/>
                </a:solidFill>
                <a:latin typeface="Lato"/>
                <a:ea typeface="Lato"/>
                <a:cs typeface="Lato"/>
                <a:sym typeface="Lato"/>
              </a:rPr>
              <a:t>https://upload.wikimedia.org/wikipedia/commons/6/6b/12th-century_stone_carving_showing_Nataraja_legend_at_Shaivism_Hindu_temple_Hoysaleswara_arts_Halebidu_Karnataka_India_4.jpg?utm_source=commons.wikimedia.org&amp;utm_campaign=index&amp;utm_content=original</a:t>
            </a:r>
            <a:endParaRPr/>
          </a:p>
        </p:txBody>
      </p:sp>
      <p:sp>
        <p:nvSpPr>
          <p:cNvPr id="299" name="Google Shape;299;p25"/>
          <p:cNvSpPr txBox="1"/>
          <p:nvPr/>
        </p:nvSpPr>
        <p:spPr>
          <a:xfrm>
            <a:off x="1666875" y="3171825"/>
            <a:ext cx="99536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334155"/>
                </a:solidFill>
                <a:latin typeface="Lato"/>
                <a:ea typeface="Lato"/>
                <a:cs typeface="Lato"/>
                <a:sym typeface="Lato"/>
              </a:rPr>
              <a:t>Source: </a:t>
            </a:r>
            <a:r>
              <a:rPr b="0" i="0" lang="en-US" sz="1200" u="none" cap="none" strike="noStrike">
                <a:solidFill>
                  <a:srgbClr val="4F46E5"/>
                </a:solidFill>
                <a:latin typeface="Lato"/>
                <a:ea typeface="Lato"/>
                <a:cs typeface="Lato"/>
                <a:sym typeface="Lato"/>
              </a:rPr>
              <a:t>commons.wikimedia.org</a:t>
            </a:r>
            <a:endParaRPr/>
          </a:p>
        </p:txBody>
      </p:sp>
      <p:pic>
        <p:nvPicPr>
          <p:cNvPr descr="image.png" id="300" name="Google Shape;300;p25"/>
          <p:cNvPicPr preferRelativeResize="0"/>
          <p:nvPr/>
        </p:nvPicPr>
        <p:blipFill rotWithShape="1">
          <a:blip r:embed="rId6">
            <a:alphaModFix/>
          </a:blip>
          <a:srcRect b="0" l="0" r="0" t="0"/>
          <a:stretch/>
        </p:blipFill>
        <p:spPr>
          <a:xfrm>
            <a:off x="571500" y="3695700"/>
            <a:ext cx="857250" cy="476250"/>
          </a:xfrm>
          <a:prstGeom prst="rect">
            <a:avLst/>
          </a:prstGeom>
          <a:noFill/>
          <a:ln>
            <a:noFill/>
          </a:ln>
        </p:spPr>
      </p:pic>
      <p:sp>
        <p:nvSpPr>
          <p:cNvPr id="301" name="Google Shape;301;p25"/>
          <p:cNvSpPr txBox="1"/>
          <p:nvPr/>
        </p:nvSpPr>
        <p:spPr>
          <a:xfrm>
            <a:off x="1666875" y="3702843"/>
            <a:ext cx="9953625" cy="185737"/>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334155"/>
                </a:solidFill>
                <a:latin typeface="Lato"/>
                <a:ea typeface="Lato"/>
                <a:cs typeface="Lato"/>
                <a:sym typeface="Lato"/>
              </a:rPr>
              <a:t>https://storage.ghost.io/c/7a/28/7a282001-d7d9-4557-89df-49e915555c31/content/images/local/2022-06/c3e6ab77-3519-4d3a-8ccc-ed0e0f29dd7c/Guilds_Ancient_India.jpeg</a:t>
            </a:r>
            <a:endParaRPr/>
          </a:p>
        </p:txBody>
      </p:sp>
      <p:sp>
        <p:nvSpPr>
          <p:cNvPr id="302" name="Google Shape;302;p25"/>
          <p:cNvSpPr txBox="1"/>
          <p:nvPr/>
        </p:nvSpPr>
        <p:spPr>
          <a:xfrm>
            <a:off x="1666875" y="3936206"/>
            <a:ext cx="99536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334155"/>
                </a:solidFill>
                <a:latin typeface="Lato"/>
                <a:ea typeface="Lato"/>
                <a:cs typeface="Lato"/>
                <a:sym typeface="Lato"/>
              </a:rPr>
              <a:t>Source: </a:t>
            </a:r>
            <a:r>
              <a:rPr b="0" i="0" lang="en-US" sz="1200" u="none" cap="none" strike="noStrike">
                <a:solidFill>
                  <a:srgbClr val="4F46E5"/>
                </a:solidFill>
                <a:latin typeface="Lato"/>
                <a:ea typeface="Lato"/>
                <a:cs typeface="Lato"/>
                <a:sym typeface="Lato"/>
              </a:rPr>
              <a:t>www.dharmadispatch.in</a:t>
            </a:r>
            <a:endParaRPr/>
          </a:p>
        </p:txBody>
      </p:sp>
      <p:pic>
        <p:nvPicPr>
          <p:cNvPr descr="image.png" id="303" name="Google Shape;303;p25"/>
          <p:cNvPicPr preferRelativeResize="0"/>
          <p:nvPr/>
        </p:nvPicPr>
        <p:blipFill rotWithShape="1">
          <a:blip r:embed="rId7">
            <a:alphaModFix/>
          </a:blip>
          <a:srcRect b="0" l="0" r="0" t="0"/>
          <a:stretch/>
        </p:blipFill>
        <p:spPr>
          <a:xfrm>
            <a:off x="571500" y="4467225"/>
            <a:ext cx="857250" cy="476250"/>
          </a:xfrm>
          <a:prstGeom prst="rect">
            <a:avLst/>
          </a:prstGeom>
          <a:noFill/>
          <a:ln>
            <a:noFill/>
          </a:ln>
        </p:spPr>
      </p:pic>
      <p:sp>
        <p:nvSpPr>
          <p:cNvPr id="304" name="Google Shape;304;p25"/>
          <p:cNvSpPr txBox="1"/>
          <p:nvPr/>
        </p:nvSpPr>
        <p:spPr>
          <a:xfrm>
            <a:off x="1666875" y="4474368"/>
            <a:ext cx="9953625" cy="185737"/>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334155"/>
                </a:solidFill>
                <a:latin typeface="Lato"/>
                <a:ea typeface="Lato"/>
                <a:cs typeface="Lato"/>
                <a:sym typeface="Lato"/>
              </a:rPr>
              <a:t>https://oryzoindia.com/wp-content/uploads/2021/10/History-of-Rice-1024x595.webp</a:t>
            </a:r>
            <a:endParaRPr/>
          </a:p>
        </p:txBody>
      </p:sp>
      <p:sp>
        <p:nvSpPr>
          <p:cNvPr id="305" name="Google Shape;305;p25"/>
          <p:cNvSpPr txBox="1"/>
          <p:nvPr/>
        </p:nvSpPr>
        <p:spPr>
          <a:xfrm>
            <a:off x="1666875" y="4707731"/>
            <a:ext cx="99536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334155"/>
                </a:solidFill>
                <a:latin typeface="Lato"/>
                <a:ea typeface="Lato"/>
                <a:cs typeface="Lato"/>
                <a:sym typeface="Lato"/>
              </a:rPr>
              <a:t>Source: </a:t>
            </a:r>
            <a:r>
              <a:rPr b="0" i="0" lang="en-US" sz="1200" u="none" cap="none" strike="noStrike">
                <a:solidFill>
                  <a:srgbClr val="4F46E5"/>
                </a:solidFill>
                <a:latin typeface="Lato"/>
                <a:ea typeface="Lato"/>
                <a:cs typeface="Lato"/>
                <a:sym typeface="Lato"/>
              </a:rPr>
              <a:t>oryzoindia.com</a:t>
            </a:r>
            <a:endParaRPr/>
          </a:p>
        </p:txBody>
      </p:sp>
      <p:pic>
        <p:nvPicPr>
          <p:cNvPr descr="image.png" id="306" name="Google Shape;306;p25"/>
          <p:cNvPicPr preferRelativeResize="0"/>
          <p:nvPr/>
        </p:nvPicPr>
        <p:blipFill rotWithShape="1">
          <a:blip r:embed="rId8">
            <a:alphaModFix/>
          </a:blip>
          <a:srcRect b="0" l="0" r="0" t="0"/>
          <a:stretch/>
        </p:blipFill>
        <p:spPr>
          <a:xfrm>
            <a:off x="571500" y="5238750"/>
            <a:ext cx="857250" cy="476250"/>
          </a:xfrm>
          <a:prstGeom prst="rect">
            <a:avLst/>
          </a:prstGeom>
          <a:noFill/>
          <a:ln>
            <a:noFill/>
          </a:ln>
        </p:spPr>
      </p:pic>
      <p:sp>
        <p:nvSpPr>
          <p:cNvPr id="307" name="Google Shape;307;p25"/>
          <p:cNvSpPr txBox="1"/>
          <p:nvPr/>
        </p:nvSpPr>
        <p:spPr>
          <a:xfrm>
            <a:off x="1666875" y="5245893"/>
            <a:ext cx="9953625" cy="185737"/>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334155"/>
                </a:solidFill>
                <a:latin typeface="Lato"/>
                <a:ea typeface="Lato"/>
                <a:cs typeface="Lato"/>
                <a:sym typeface="Lato"/>
              </a:rPr>
              <a:t>https://cdn.sanity.io/images/k7aa4gdi/production/f1060ac8f1a3a28606a64c1c64ae4d58f9050519-682x1024.jpg?q=100&amp;fit=max&amp;auto=format</a:t>
            </a:r>
            <a:endParaRPr/>
          </a:p>
        </p:txBody>
      </p:sp>
      <p:sp>
        <p:nvSpPr>
          <p:cNvPr id="308" name="Google Shape;308;p25"/>
          <p:cNvSpPr txBox="1"/>
          <p:nvPr/>
        </p:nvSpPr>
        <p:spPr>
          <a:xfrm>
            <a:off x="1666875" y="5479256"/>
            <a:ext cx="99536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334155"/>
                </a:solidFill>
                <a:latin typeface="Lato"/>
                <a:ea typeface="Lato"/>
                <a:cs typeface="Lato"/>
                <a:sym typeface="Lato"/>
              </a:rPr>
              <a:t>Source: </a:t>
            </a:r>
            <a:r>
              <a:rPr b="0" i="0" lang="en-US" sz="1200" u="none" cap="none" strike="noStrike">
                <a:solidFill>
                  <a:srgbClr val="4F46E5"/>
                </a:solidFill>
                <a:latin typeface="Lato"/>
                <a:ea typeface="Lato"/>
                <a:cs typeface="Lato"/>
                <a:sym typeface="Lato"/>
              </a:rPr>
              <a:t>coonoorandco.com</a:t>
            </a:r>
            <a:endParaRPr/>
          </a:p>
        </p:txBody>
      </p:sp>
      <p:sp>
        <p:nvSpPr>
          <p:cNvPr id="309" name="Google Shape;309;p25"/>
          <p:cNvSpPr txBox="1"/>
          <p:nvPr/>
        </p:nvSpPr>
        <p:spPr>
          <a:xfrm>
            <a:off x="571500" y="47625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Cinzel"/>
                <a:ea typeface="Cinzel"/>
                <a:cs typeface="Cinzel"/>
                <a:sym typeface="Cinzel"/>
              </a:rPr>
              <a:t>Image Sources</a:t>
            </a:r>
            <a:endParaRPr/>
          </a:p>
        </p:txBody>
      </p:sp>
      <p:sp>
        <p:nvSpPr>
          <p:cNvPr id="310" name="Google Shape;310;p25"/>
          <p:cNvSpPr/>
          <p:nvPr/>
        </p:nvSpPr>
        <p:spPr>
          <a:xfrm>
            <a:off x="5715000" y="738187"/>
            <a:ext cx="762000" cy="28575"/>
          </a:xfrm>
          <a:prstGeom prst="rect">
            <a:avLst/>
          </a:prstGeom>
          <a:solidFill>
            <a:srgbClr val="9A341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AF2"/>
        </a:solidFill>
      </p:bgPr>
    </p:bg>
    <p:spTree>
      <p:nvGrpSpPr>
        <p:cNvPr id="92" name="Shape 92"/>
        <p:cNvGrpSpPr/>
        <p:nvPr/>
      </p:nvGrpSpPr>
      <p:grpSpPr>
        <a:xfrm>
          <a:off x="0" y="0"/>
          <a:ext cx="0" cy="0"/>
          <a:chOff x="0" y="0"/>
          <a:chExt cx="0" cy="0"/>
        </a:xfrm>
      </p:grpSpPr>
      <p:pic>
        <p:nvPicPr>
          <p:cNvPr descr="image.png" id="93" name="Google Shape;93;p14"/>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94" name="Google Shape;94;p14"/>
          <p:cNvPicPr preferRelativeResize="0"/>
          <p:nvPr/>
        </p:nvPicPr>
        <p:blipFill rotWithShape="1">
          <a:blip r:embed="rId4">
            <a:alphaModFix/>
          </a:blip>
          <a:srcRect b="0" l="0" r="0" t="0"/>
          <a:stretch/>
        </p:blipFill>
        <p:spPr>
          <a:xfrm>
            <a:off x="9334500" y="4000500"/>
            <a:ext cx="3333750" cy="3333750"/>
          </a:xfrm>
          <a:prstGeom prst="rect">
            <a:avLst/>
          </a:prstGeom>
          <a:noFill/>
          <a:ln>
            <a:noFill/>
          </a:ln>
        </p:spPr>
      </p:pic>
      <p:sp>
        <p:nvSpPr>
          <p:cNvPr id="95" name="Google Shape;95;p14"/>
          <p:cNvSpPr txBox="1"/>
          <p:nvPr/>
        </p:nvSpPr>
        <p:spPr>
          <a:xfrm>
            <a:off x="5314950" y="1905000"/>
            <a:ext cx="1562100" cy="25717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1" i="0" lang="en-US" sz="1350" u="none" cap="none" strike="noStrike">
                <a:solidFill>
                  <a:srgbClr val="9A3412"/>
                </a:solidFill>
                <a:latin typeface="Lato"/>
                <a:ea typeface="Lato"/>
                <a:cs typeface="Lato"/>
                <a:sym typeface="Lato"/>
              </a:rPr>
              <a:t>INTRODUCTION</a:t>
            </a:r>
            <a:endParaRPr/>
          </a:p>
        </p:txBody>
      </p:sp>
      <p:sp>
        <p:nvSpPr>
          <p:cNvPr id="96" name="Google Shape;96;p14"/>
          <p:cNvSpPr txBox="1"/>
          <p:nvPr/>
        </p:nvSpPr>
        <p:spPr>
          <a:xfrm>
            <a:off x="1380410" y="2276475"/>
            <a:ext cx="9431178" cy="7239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200" u="none" cap="none" strike="noStrike">
                <a:solidFill>
                  <a:srgbClr val="1E293B"/>
                </a:solidFill>
                <a:latin typeface="Cinzel"/>
                <a:ea typeface="Cinzel"/>
                <a:cs typeface="Cinzel"/>
                <a:sym typeface="Cinzel"/>
              </a:rPr>
              <a:t>Origins &amp; Textual Foundation</a:t>
            </a:r>
            <a:endParaRPr/>
          </a:p>
        </p:txBody>
      </p:sp>
      <p:sp>
        <p:nvSpPr>
          <p:cNvPr id="97" name="Google Shape;97;p14"/>
          <p:cNvSpPr/>
          <p:nvPr/>
        </p:nvSpPr>
        <p:spPr>
          <a:xfrm>
            <a:off x="5524500" y="3429000"/>
            <a:ext cx="1143000" cy="38100"/>
          </a:xfrm>
          <a:prstGeom prst="rect">
            <a:avLst/>
          </a:prstGeom>
          <a:solidFill>
            <a:srgbClr val="D9770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98" name="Google Shape;98;p14"/>
          <p:cNvSpPr txBox="1"/>
          <p:nvPr/>
        </p:nvSpPr>
        <p:spPr>
          <a:xfrm>
            <a:off x="1809750" y="3895725"/>
            <a:ext cx="8572500" cy="94297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650" u="none" cap="none" strike="noStrike">
                <a:solidFill>
                  <a:srgbClr val="475569"/>
                </a:solidFill>
                <a:latin typeface="Lato"/>
                <a:ea typeface="Lato"/>
                <a:cs typeface="Lato"/>
                <a:sym typeface="Lato"/>
              </a:rPr>
              <a:t>Composed between 200 BCE and 200 CE, the </a:t>
            </a:r>
            <a:r>
              <a:rPr b="0" i="1" lang="en-US" sz="1650" u="none" cap="none" strike="noStrike">
                <a:solidFill>
                  <a:srgbClr val="475569"/>
                </a:solidFill>
                <a:latin typeface="Lato"/>
                <a:ea typeface="Lato"/>
                <a:cs typeface="Lato"/>
                <a:sym typeface="Lato"/>
              </a:rPr>
              <a:t>Manusmriti</a:t>
            </a:r>
            <a:r>
              <a:rPr b="0" i="0" lang="en-US" sz="1650" u="none" cap="none" strike="noStrike">
                <a:solidFill>
                  <a:srgbClr val="475569"/>
                </a:solidFill>
                <a:latin typeface="Lato"/>
                <a:ea typeface="Lato"/>
                <a:cs typeface="Lato"/>
                <a:sym typeface="Lato"/>
              </a:rPr>
              <a:t> (Mānava-Dharmaśāstra) comprises approximately 2,685 Sanskrit verses across 12 chapters, articulating a comprehensive code for societal order.</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AF2"/>
        </a:solidFill>
      </p:bgPr>
    </p:bg>
    <p:spTree>
      <p:nvGrpSpPr>
        <p:cNvPr id="102" name="Shape 102"/>
        <p:cNvGrpSpPr/>
        <p:nvPr/>
      </p:nvGrpSpPr>
      <p:grpSpPr>
        <a:xfrm>
          <a:off x="0" y="0"/>
          <a:ext cx="0" cy="0"/>
          <a:chOff x="0" y="0"/>
          <a:chExt cx="0" cy="0"/>
        </a:xfrm>
      </p:grpSpPr>
      <p:pic>
        <p:nvPicPr>
          <p:cNvPr descr="image.png" id="103" name="Google Shape;103;p15"/>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04" name="Google Shape;104;p15"/>
          <p:cNvPicPr preferRelativeResize="0"/>
          <p:nvPr/>
        </p:nvPicPr>
        <p:blipFill rotWithShape="1">
          <a:blip r:embed="rId4">
            <a:alphaModFix/>
          </a:blip>
          <a:srcRect b="0" l="0" r="0" t="0"/>
          <a:stretch/>
        </p:blipFill>
        <p:spPr>
          <a:xfrm>
            <a:off x="571500" y="2109787"/>
            <a:ext cx="5334000" cy="3476625"/>
          </a:xfrm>
          <a:prstGeom prst="rect">
            <a:avLst/>
          </a:prstGeom>
          <a:noFill/>
          <a:ln>
            <a:noFill/>
          </a:ln>
        </p:spPr>
      </p:pic>
      <p:pic>
        <p:nvPicPr>
          <p:cNvPr descr="image.png" id="105" name="Google Shape;105;p15"/>
          <p:cNvPicPr preferRelativeResize="0"/>
          <p:nvPr/>
        </p:nvPicPr>
        <p:blipFill rotWithShape="1">
          <a:blip r:embed="rId5">
            <a:alphaModFix/>
          </a:blip>
          <a:srcRect b="0" l="0" r="0" t="0"/>
          <a:stretch/>
        </p:blipFill>
        <p:spPr>
          <a:xfrm>
            <a:off x="6286500" y="2109787"/>
            <a:ext cx="5334000" cy="3476625"/>
          </a:xfrm>
          <a:prstGeom prst="rect">
            <a:avLst/>
          </a:prstGeom>
          <a:noFill/>
          <a:ln>
            <a:noFill/>
          </a:ln>
        </p:spPr>
      </p:pic>
      <p:sp>
        <p:nvSpPr>
          <p:cNvPr id="106" name="Google Shape;106;p15"/>
          <p:cNvSpPr txBox="1"/>
          <p:nvPr/>
        </p:nvSpPr>
        <p:spPr>
          <a:xfrm>
            <a:off x="914400" y="2452687"/>
            <a:ext cx="4880610" cy="30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00" u="none" cap="none" strike="noStrike">
                <a:solidFill>
                  <a:srgbClr val="9A3412"/>
                </a:solidFill>
                <a:latin typeface="Cinzel"/>
                <a:ea typeface="Cinzel"/>
                <a:cs typeface="Cinzel"/>
                <a:sym typeface="Cinzel"/>
              </a:rPr>
              <a:t>The Centrality of Dharma</a:t>
            </a:r>
            <a:endParaRPr/>
          </a:p>
        </p:txBody>
      </p:sp>
      <p:sp>
        <p:nvSpPr>
          <p:cNvPr id="107" name="Google Shape;107;p15"/>
          <p:cNvSpPr txBox="1"/>
          <p:nvPr/>
        </p:nvSpPr>
        <p:spPr>
          <a:xfrm>
            <a:off x="914400" y="2871787"/>
            <a:ext cx="4648200" cy="10287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334155"/>
                </a:solidFill>
                <a:latin typeface="Lato"/>
                <a:ea typeface="Lato"/>
                <a:cs typeface="Lato"/>
                <a:sym typeface="Lato"/>
              </a:rPr>
              <a:t>In Manusmriti, </a:t>
            </a:r>
            <a:r>
              <a:rPr b="1" i="0" lang="en-US" sz="1350" u="none" cap="none" strike="noStrike">
                <a:solidFill>
                  <a:srgbClr val="334155"/>
                </a:solidFill>
                <a:latin typeface="Lato"/>
                <a:ea typeface="Lato"/>
                <a:cs typeface="Lato"/>
                <a:sym typeface="Lato"/>
              </a:rPr>
              <a:t>Dharma</a:t>
            </a:r>
            <a:r>
              <a:rPr b="0" i="0" lang="en-US" sz="1350" u="none" cap="none" strike="noStrike">
                <a:solidFill>
                  <a:srgbClr val="334155"/>
                </a:solidFill>
                <a:latin typeface="Lato"/>
                <a:ea typeface="Lato"/>
                <a:cs typeface="Lato"/>
                <a:sym typeface="Lato"/>
              </a:rPr>
              <a:t> is the foundational cosmic and moral order. It encompasses ethical duties, social obligations, righteousness, and legal norms governing individual and collective life.</a:t>
            </a:r>
            <a:endParaRPr/>
          </a:p>
        </p:txBody>
      </p:sp>
      <p:sp>
        <p:nvSpPr>
          <p:cNvPr id="108" name="Google Shape;108;p15"/>
          <p:cNvSpPr txBox="1"/>
          <p:nvPr/>
        </p:nvSpPr>
        <p:spPr>
          <a:xfrm>
            <a:off x="914400" y="4014787"/>
            <a:ext cx="4648200" cy="77152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334155"/>
                </a:solidFill>
                <a:latin typeface="Lato"/>
                <a:ea typeface="Lato"/>
                <a:cs typeface="Lato"/>
                <a:sym typeface="Lato"/>
              </a:rPr>
              <a:t>The text operates on the premise that strict adherence to individual duty (</a:t>
            </a:r>
            <a:r>
              <a:rPr b="0" i="1" lang="en-US" sz="1350" u="none" cap="none" strike="noStrike">
                <a:solidFill>
                  <a:srgbClr val="334155"/>
                </a:solidFill>
                <a:latin typeface="Lato"/>
                <a:ea typeface="Lato"/>
                <a:cs typeface="Lato"/>
                <a:sym typeface="Lato"/>
              </a:rPr>
              <a:t>Svadharma</a:t>
            </a:r>
            <a:r>
              <a:rPr b="0" i="0" lang="en-US" sz="1350" u="none" cap="none" strike="noStrike">
                <a:solidFill>
                  <a:srgbClr val="334155"/>
                </a:solidFill>
                <a:latin typeface="Lato"/>
                <a:ea typeface="Lato"/>
                <a:cs typeface="Lato"/>
                <a:sym typeface="Lato"/>
              </a:rPr>
              <a:t>) preserves harmony across the universe and human society.</a:t>
            </a:r>
            <a:endParaRPr/>
          </a:p>
        </p:txBody>
      </p:sp>
      <p:sp>
        <p:nvSpPr>
          <p:cNvPr id="109" name="Google Shape;109;p15"/>
          <p:cNvSpPr txBox="1"/>
          <p:nvPr/>
        </p:nvSpPr>
        <p:spPr>
          <a:xfrm>
            <a:off x="6629400" y="2452687"/>
            <a:ext cx="4880610" cy="30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00" u="none" cap="none" strike="noStrike">
                <a:solidFill>
                  <a:srgbClr val="9A3412"/>
                </a:solidFill>
                <a:latin typeface="Cinzel"/>
                <a:ea typeface="Cinzel"/>
                <a:cs typeface="Cinzel"/>
                <a:sym typeface="Cinzel"/>
              </a:rPr>
              <a:t>The Fourfold Sources of Law</a:t>
            </a:r>
            <a:endParaRPr/>
          </a:p>
        </p:txBody>
      </p:sp>
      <p:sp>
        <p:nvSpPr>
          <p:cNvPr id="110" name="Google Shape;110;p15"/>
          <p:cNvSpPr txBox="1"/>
          <p:nvPr/>
        </p:nvSpPr>
        <p:spPr>
          <a:xfrm>
            <a:off x="6629400" y="2871787"/>
            <a:ext cx="4648200" cy="5143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334155"/>
                </a:solidFill>
                <a:latin typeface="Lato"/>
                <a:ea typeface="Lato"/>
                <a:cs typeface="Lato"/>
                <a:sym typeface="Lato"/>
              </a:rPr>
              <a:t>Manu identifies four distinct authorities for defining legal and moral conduct:</a:t>
            </a:r>
            <a:endParaRPr/>
          </a:p>
        </p:txBody>
      </p:sp>
      <p:sp>
        <p:nvSpPr>
          <p:cNvPr id="111" name="Google Shape;111;p15"/>
          <p:cNvSpPr txBox="1"/>
          <p:nvPr/>
        </p:nvSpPr>
        <p:spPr>
          <a:xfrm>
            <a:off x="6724650" y="3500437"/>
            <a:ext cx="95250" cy="2571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a:t>
            </a:r>
            <a:endParaRPr/>
          </a:p>
        </p:txBody>
      </p:sp>
      <p:sp>
        <p:nvSpPr>
          <p:cNvPr id="112" name="Google Shape;112;p15"/>
          <p:cNvSpPr txBox="1"/>
          <p:nvPr/>
        </p:nvSpPr>
        <p:spPr>
          <a:xfrm>
            <a:off x="6819900" y="3500437"/>
            <a:ext cx="4457700" cy="257175"/>
          </a:xfrm>
          <a:prstGeom prst="rect">
            <a:avLst/>
          </a:prstGeom>
          <a:noFill/>
          <a:ln>
            <a:noFill/>
          </a:ln>
        </p:spPr>
        <p:txBody>
          <a:bodyPr anchorCtr="0" anchor="t" bIns="0" lIns="9525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334155"/>
                </a:solidFill>
                <a:latin typeface="Lato"/>
                <a:ea typeface="Lato"/>
                <a:cs typeface="Lato"/>
                <a:sym typeface="Lato"/>
              </a:rPr>
              <a:t>Veda:</a:t>
            </a:r>
            <a:r>
              <a:rPr b="0" i="0" lang="en-US" sz="1350" u="none" cap="none" strike="noStrike">
                <a:solidFill>
                  <a:srgbClr val="334155"/>
                </a:solidFill>
                <a:latin typeface="Lato"/>
                <a:ea typeface="Lato"/>
                <a:cs typeface="Lato"/>
                <a:sym typeface="Lato"/>
              </a:rPr>
              <a:t> Sacred revelation and primary divine source.</a:t>
            </a:r>
            <a:endParaRPr/>
          </a:p>
        </p:txBody>
      </p:sp>
      <p:sp>
        <p:nvSpPr>
          <p:cNvPr id="113" name="Google Shape;113;p15"/>
          <p:cNvSpPr txBox="1"/>
          <p:nvPr/>
        </p:nvSpPr>
        <p:spPr>
          <a:xfrm>
            <a:off x="6724650" y="3871912"/>
            <a:ext cx="95250" cy="2571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a:t>
            </a:r>
            <a:endParaRPr/>
          </a:p>
        </p:txBody>
      </p:sp>
      <p:sp>
        <p:nvSpPr>
          <p:cNvPr id="114" name="Google Shape;114;p15"/>
          <p:cNvSpPr txBox="1"/>
          <p:nvPr/>
        </p:nvSpPr>
        <p:spPr>
          <a:xfrm>
            <a:off x="6819900" y="3871912"/>
            <a:ext cx="4457700" cy="257175"/>
          </a:xfrm>
          <a:prstGeom prst="rect">
            <a:avLst/>
          </a:prstGeom>
          <a:noFill/>
          <a:ln>
            <a:noFill/>
          </a:ln>
        </p:spPr>
        <p:txBody>
          <a:bodyPr anchorCtr="0" anchor="t" bIns="0" lIns="9525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334155"/>
                </a:solidFill>
                <a:latin typeface="Lato"/>
                <a:ea typeface="Lato"/>
                <a:cs typeface="Lato"/>
                <a:sym typeface="Lato"/>
              </a:rPr>
              <a:t>Smriti:</a:t>
            </a:r>
            <a:r>
              <a:rPr b="0" i="0" lang="en-US" sz="1350" u="none" cap="none" strike="noStrike">
                <a:solidFill>
                  <a:srgbClr val="334155"/>
                </a:solidFill>
                <a:latin typeface="Lato"/>
                <a:ea typeface="Lato"/>
                <a:cs typeface="Lato"/>
                <a:sym typeface="Lato"/>
              </a:rPr>
              <a:t> Sacred tradition and texts handed down by sages.</a:t>
            </a:r>
            <a:endParaRPr/>
          </a:p>
        </p:txBody>
      </p:sp>
      <p:sp>
        <p:nvSpPr>
          <p:cNvPr id="115" name="Google Shape;115;p15"/>
          <p:cNvSpPr txBox="1"/>
          <p:nvPr/>
        </p:nvSpPr>
        <p:spPr>
          <a:xfrm>
            <a:off x="6724650" y="4243387"/>
            <a:ext cx="95250" cy="2571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a:t>
            </a:r>
            <a:endParaRPr/>
          </a:p>
        </p:txBody>
      </p:sp>
      <p:sp>
        <p:nvSpPr>
          <p:cNvPr id="116" name="Google Shape;116;p15"/>
          <p:cNvSpPr txBox="1"/>
          <p:nvPr/>
        </p:nvSpPr>
        <p:spPr>
          <a:xfrm>
            <a:off x="6819900" y="4243387"/>
            <a:ext cx="4457700" cy="257175"/>
          </a:xfrm>
          <a:prstGeom prst="rect">
            <a:avLst/>
          </a:prstGeom>
          <a:noFill/>
          <a:ln>
            <a:noFill/>
          </a:ln>
        </p:spPr>
        <p:txBody>
          <a:bodyPr anchorCtr="0" anchor="t" bIns="0" lIns="9525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334155"/>
                </a:solidFill>
                <a:latin typeface="Lato"/>
                <a:ea typeface="Lato"/>
                <a:cs typeface="Lato"/>
                <a:sym typeface="Lato"/>
              </a:rPr>
              <a:t>Sadachara:</a:t>
            </a:r>
            <a:r>
              <a:rPr b="0" i="0" lang="en-US" sz="1350" u="none" cap="none" strike="noStrike">
                <a:solidFill>
                  <a:srgbClr val="334155"/>
                </a:solidFill>
                <a:latin typeface="Lato"/>
                <a:ea typeface="Lato"/>
                <a:cs typeface="Lato"/>
                <a:sym typeface="Lato"/>
              </a:rPr>
              <a:t> Virtuous conduct and customs of noble people.</a:t>
            </a:r>
            <a:endParaRPr/>
          </a:p>
        </p:txBody>
      </p:sp>
      <p:sp>
        <p:nvSpPr>
          <p:cNvPr id="117" name="Google Shape;117;p15"/>
          <p:cNvSpPr txBox="1"/>
          <p:nvPr/>
        </p:nvSpPr>
        <p:spPr>
          <a:xfrm>
            <a:off x="6724650" y="4614862"/>
            <a:ext cx="95250" cy="2571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a:t>
            </a:r>
            <a:endParaRPr/>
          </a:p>
        </p:txBody>
      </p:sp>
      <p:sp>
        <p:nvSpPr>
          <p:cNvPr id="118" name="Google Shape;118;p15"/>
          <p:cNvSpPr txBox="1"/>
          <p:nvPr/>
        </p:nvSpPr>
        <p:spPr>
          <a:xfrm>
            <a:off x="6819900" y="4614862"/>
            <a:ext cx="4457700" cy="514350"/>
          </a:xfrm>
          <a:prstGeom prst="rect">
            <a:avLst/>
          </a:prstGeom>
          <a:noFill/>
          <a:ln>
            <a:noFill/>
          </a:ln>
        </p:spPr>
        <p:txBody>
          <a:bodyPr anchorCtr="0" anchor="t" bIns="0" lIns="9525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334155"/>
                </a:solidFill>
                <a:latin typeface="Lato"/>
                <a:ea typeface="Lato"/>
                <a:cs typeface="Lato"/>
                <a:sym typeface="Lato"/>
              </a:rPr>
              <a:t>Atmatusti:</a:t>
            </a:r>
            <a:r>
              <a:rPr b="0" i="0" lang="en-US" sz="1350" u="none" cap="none" strike="noStrike">
                <a:solidFill>
                  <a:srgbClr val="334155"/>
                </a:solidFill>
                <a:latin typeface="Lato"/>
                <a:ea typeface="Lato"/>
                <a:cs typeface="Lato"/>
                <a:sym typeface="Lato"/>
              </a:rPr>
              <a:t> Inner conscience and personal satisfaction of the righteous.</a:t>
            </a:r>
            <a:endParaRPr/>
          </a:p>
        </p:txBody>
      </p:sp>
      <p:sp>
        <p:nvSpPr>
          <p:cNvPr id="119" name="Google Shape;119;p15"/>
          <p:cNvSpPr txBox="1"/>
          <p:nvPr/>
        </p:nvSpPr>
        <p:spPr>
          <a:xfrm>
            <a:off x="571500" y="47625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Cinzel"/>
                <a:ea typeface="Cinzel"/>
                <a:cs typeface="Cinzel"/>
                <a:sym typeface="Cinzel"/>
              </a:rPr>
              <a:t>Dharma &amp; Four Sources of Law</a:t>
            </a:r>
            <a:endParaRPr/>
          </a:p>
        </p:txBody>
      </p:sp>
      <p:sp>
        <p:nvSpPr>
          <p:cNvPr id="120" name="Google Shape;120;p15"/>
          <p:cNvSpPr/>
          <p:nvPr/>
        </p:nvSpPr>
        <p:spPr>
          <a:xfrm>
            <a:off x="5715000" y="738187"/>
            <a:ext cx="762000" cy="28575"/>
          </a:xfrm>
          <a:prstGeom prst="rect">
            <a:avLst/>
          </a:prstGeom>
          <a:solidFill>
            <a:srgbClr val="9A341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AF2"/>
        </a:solidFill>
      </p:bgPr>
    </p:bg>
    <p:spTree>
      <p:nvGrpSpPr>
        <p:cNvPr id="124" name="Shape 124"/>
        <p:cNvGrpSpPr/>
        <p:nvPr/>
      </p:nvGrpSpPr>
      <p:grpSpPr>
        <a:xfrm>
          <a:off x="0" y="0"/>
          <a:ext cx="0" cy="0"/>
          <a:chOff x="0" y="0"/>
          <a:chExt cx="0" cy="0"/>
        </a:xfrm>
      </p:grpSpPr>
      <p:pic>
        <p:nvPicPr>
          <p:cNvPr descr="image.png" id="125" name="Google Shape;125;p16"/>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26" name="Google Shape;126;p16"/>
          <p:cNvPicPr preferRelativeResize="0"/>
          <p:nvPr/>
        </p:nvPicPr>
        <p:blipFill rotWithShape="1">
          <a:blip r:embed="rId4">
            <a:alphaModFix/>
          </a:blip>
          <a:srcRect b="0" l="0" r="0" t="0"/>
          <a:stretch/>
        </p:blipFill>
        <p:spPr>
          <a:xfrm>
            <a:off x="6286500" y="2038350"/>
            <a:ext cx="5334000" cy="3619500"/>
          </a:xfrm>
          <a:prstGeom prst="rect">
            <a:avLst/>
          </a:prstGeom>
          <a:noFill/>
          <a:ln>
            <a:noFill/>
          </a:ln>
        </p:spPr>
      </p:pic>
      <p:sp>
        <p:nvSpPr>
          <p:cNvPr id="127" name="Google Shape;127;p16"/>
          <p:cNvSpPr txBox="1"/>
          <p:nvPr/>
        </p:nvSpPr>
        <p:spPr>
          <a:xfrm>
            <a:off x="571500" y="2038350"/>
            <a:ext cx="5600700" cy="30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00" u="none" cap="none" strike="noStrike">
                <a:solidFill>
                  <a:srgbClr val="9A3412"/>
                </a:solidFill>
                <a:latin typeface="Cinzel"/>
                <a:ea typeface="Cinzel"/>
                <a:cs typeface="Cinzel"/>
                <a:sym typeface="Cinzel"/>
              </a:rPr>
              <a:t>Fourfold Social Stratification</a:t>
            </a:r>
            <a:endParaRPr/>
          </a:p>
        </p:txBody>
      </p:sp>
      <p:sp>
        <p:nvSpPr>
          <p:cNvPr id="128" name="Google Shape;128;p16"/>
          <p:cNvSpPr txBox="1"/>
          <p:nvPr/>
        </p:nvSpPr>
        <p:spPr>
          <a:xfrm>
            <a:off x="571500" y="2457450"/>
            <a:ext cx="5334000" cy="5143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334155"/>
                </a:solidFill>
                <a:latin typeface="Lato"/>
                <a:ea typeface="Lato"/>
                <a:cs typeface="Lato"/>
                <a:sym typeface="Lato"/>
              </a:rPr>
              <a:t>Manu codifies society into four functional inherited classes (Varnas), assigning hereditary duties to maintain social order:</a:t>
            </a:r>
            <a:endParaRPr/>
          </a:p>
        </p:txBody>
      </p:sp>
      <p:sp>
        <p:nvSpPr>
          <p:cNvPr id="129" name="Google Shape;129;p16"/>
          <p:cNvSpPr txBox="1"/>
          <p:nvPr/>
        </p:nvSpPr>
        <p:spPr>
          <a:xfrm>
            <a:off x="666750" y="3086100"/>
            <a:ext cx="95250" cy="2571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a:t>
            </a:r>
            <a:endParaRPr/>
          </a:p>
        </p:txBody>
      </p:sp>
      <p:sp>
        <p:nvSpPr>
          <p:cNvPr id="130" name="Google Shape;130;p16"/>
          <p:cNvSpPr txBox="1"/>
          <p:nvPr/>
        </p:nvSpPr>
        <p:spPr>
          <a:xfrm>
            <a:off x="762000" y="3086100"/>
            <a:ext cx="5143500" cy="514350"/>
          </a:xfrm>
          <a:prstGeom prst="rect">
            <a:avLst/>
          </a:prstGeom>
          <a:noFill/>
          <a:ln>
            <a:noFill/>
          </a:ln>
        </p:spPr>
        <p:txBody>
          <a:bodyPr anchorCtr="0" anchor="t" bIns="0" lIns="9525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334155"/>
                </a:solidFill>
                <a:latin typeface="Lato"/>
                <a:ea typeface="Lato"/>
                <a:cs typeface="Lato"/>
                <a:sym typeface="Lato"/>
              </a:rPr>
              <a:t>Brahmins (Priests/Scholars):</a:t>
            </a:r>
            <a:r>
              <a:rPr b="0" i="0" lang="en-US" sz="1350" u="none" cap="none" strike="noStrike">
                <a:solidFill>
                  <a:srgbClr val="334155"/>
                </a:solidFill>
                <a:latin typeface="Lato"/>
                <a:ea typeface="Lato"/>
                <a:cs typeface="Lato"/>
                <a:sym typeface="Lato"/>
              </a:rPr>
              <a:t> Studying, teaching Vedas, conducting rituals, and providing moral guidance.</a:t>
            </a:r>
            <a:endParaRPr/>
          </a:p>
        </p:txBody>
      </p:sp>
      <p:sp>
        <p:nvSpPr>
          <p:cNvPr id="131" name="Google Shape;131;p16"/>
          <p:cNvSpPr txBox="1"/>
          <p:nvPr/>
        </p:nvSpPr>
        <p:spPr>
          <a:xfrm>
            <a:off x="666750" y="3714750"/>
            <a:ext cx="95250" cy="2571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a:t>
            </a:r>
            <a:endParaRPr/>
          </a:p>
        </p:txBody>
      </p:sp>
      <p:sp>
        <p:nvSpPr>
          <p:cNvPr id="132" name="Google Shape;132;p16"/>
          <p:cNvSpPr txBox="1"/>
          <p:nvPr/>
        </p:nvSpPr>
        <p:spPr>
          <a:xfrm>
            <a:off x="762000" y="3714750"/>
            <a:ext cx="5143500" cy="514350"/>
          </a:xfrm>
          <a:prstGeom prst="rect">
            <a:avLst/>
          </a:prstGeom>
          <a:noFill/>
          <a:ln>
            <a:noFill/>
          </a:ln>
        </p:spPr>
        <p:txBody>
          <a:bodyPr anchorCtr="0" anchor="t" bIns="0" lIns="9525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334155"/>
                </a:solidFill>
                <a:latin typeface="Lato"/>
                <a:ea typeface="Lato"/>
                <a:cs typeface="Lato"/>
                <a:sym typeface="Lato"/>
              </a:rPr>
              <a:t>Kshatriyas (Rulers/Warriors):</a:t>
            </a:r>
            <a:r>
              <a:rPr b="0" i="0" lang="en-US" sz="1350" u="none" cap="none" strike="noStrike">
                <a:solidFill>
                  <a:srgbClr val="334155"/>
                </a:solidFill>
                <a:latin typeface="Lato"/>
                <a:ea typeface="Lato"/>
                <a:cs typeface="Lato"/>
                <a:sym typeface="Lato"/>
              </a:rPr>
              <a:t> Protecting citizens, waging righteous war, and administering justice.</a:t>
            </a:r>
            <a:endParaRPr/>
          </a:p>
        </p:txBody>
      </p:sp>
      <p:sp>
        <p:nvSpPr>
          <p:cNvPr id="133" name="Google Shape;133;p16"/>
          <p:cNvSpPr txBox="1"/>
          <p:nvPr/>
        </p:nvSpPr>
        <p:spPr>
          <a:xfrm>
            <a:off x="666750" y="4343400"/>
            <a:ext cx="95250" cy="2571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a:t>
            </a:r>
            <a:endParaRPr/>
          </a:p>
        </p:txBody>
      </p:sp>
      <p:sp>
        <p:nvSpPr>
          <p:cNvPr id="134" name="Google Shape;134;p16"/>
          <p:cNvSpPr txBox="1"/>
          <p:nvPr/>
        </p:nvSpPr>
        <p:spPr>
          <a:xfrm>
            <a:off x="762000" y="4343400"/>
            <a:ext cx="5143500" cy="514350"/>
          </a:xfrm>
          <a:prstGeom prst="rect">
            <a:avLst/>
          </a:prstGeom>
          <a:noFill/>
          <a:ln>
            <a:noFill/>
          </a:ln>
        </p:spPr>
        <p:txBody>
          <a:bodyPr anchorCtr="0" anchor="t" bIns="0" lIns="9525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334155"/>
                </a:solidFill>
                <a:latin typeface="Lato"/>
                <a:ea typeface="Lato"/>
                <a:cs typeface="Lato"/>
                <a:sym typeface="Lato"/>
              </a:rPr>
              <a:t>Vaishyas (Merchants/Farmers):</a:t>
            </a:r>
            <a:r>
              <a:rPr b="0" i="0" lang="en-US" sz="1350" u="none" cap="none" strike="noStrike">
                <a:solidFill>
                  <a:srgbClr val="334155"/>
                </a:solidFill>
                <a:latin typeface="Lato"/>
                <a:ea typeface="Lato"/>
                <a:cs typeface="Lato"/>
                <a:sym typeface="Lato"/>
              </a:rPr>
              <a:t> Trade, agriculture, cattle rearing, and wealth generation.</a:t>
            </a:r>
            <a:endParaRPr/>
          </a:p>
        </p:txBody>
      </p:sp>
      <p:sp>
        <p:nvSpPr>
          <p:cNvPr id="135" name="Google Shape;135;p16"/>
          <p:cNvSpPr txBox="1"/>
          <p:nvPr/>
        </p:nvSpPr>
        <p:spPr>
          <a:xfrm>
            <a:off x="666750" y="4972050"/>
            <a:ext cx="95250" cy="2571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a:t>
            </a:r>
            <a:endParaRPr/>
          </a:p>
        </p:txBody>
      </p:sp>
      <p:sp>
        <p:nvSpPr>
          <p:cNvPr id="136" name="Google Shape;136;p16"/>
          <p:cNvSpPr txBox="1"/>
          <p:nvPr/>
        </p:nvSpPr>
        <p:spPr>
          <a:xfrm>
            <a:off x="762000" y="4972050"/>
            <a:ext cx="5143500" cy="514350"/>
          </a:xfrm>
          <a:prstGeom prst="rect">
            <a:avLst/>
          </a:prstGeom>
          <a:noFill/>
          <a:ln>
            <a:noFill/>
          </a:ln>
        </p:spPr>
        <p:txBody>
          <a:bodyPr anchorCtr="0" anchor="t" bIns="0" lIns="9525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334155"/>
                </a:solidFill>
                <a:latin typeface="Lato"/>
                <a:ea typeface="Lato"/>
                <a:cs typeface="Lato"/>
                <a:sym typeface="Lato"/>
              </a:rPr>
              <a:t>Shudras (Laborers):</a:t>
            </a:r>
            <a:r>
              <a:rPr b="0" i="0" lang="en-US" sz="1350" u="none" cap="none" strike="noStrike">
                <a:solidFill>
                  <a:srgbClr val="334155"/>
                </a:solidFill>
                <a:latin typeface="Lato"/>
                <a:ea typeface="Lato"/>
                <a:cs typeface="Lato"/>
                <a:sym typeface="Lato"/>
              </a:rPr>
              <a:t> Service to the upper three varnas and manual labor.</a:t>
            </a:r>
            <a:endParaRPr/>
          </a:p>
        </p:txBody>
      </p:sp>
      <p:pic>
        <p:nvPicPr>
          <p:cNvPr descr="image.png" id="137" name="Google Shape;137;p16"/>
          <p:cNvPicPr preferRelativeResize="0"/>
          <p:nvPr/>
        </p:nvPicPr>
        <p:blipFill rotWithShape="1">
          <a:blip r:embed="rId5">
            <a:alphaModFix/>
          </a:blip>
          <a:srcRect b="0" l="0" r="0" t="0"/>
          <a:stretch/>
        </p:blipFill>
        <p:spPr>
          <a:xfrm>
            <a:off x="6286500" y="2038350"/>
            <a:ext cx="2686050" cy="180975"/>
          </a:xfrm>
          <a:prstGeom prst="rect">
            <a:avLst/>
          </a:prstGeom>
          <a:noFill/>
          <a:ln>
            <a:noFill/>
          </a:ln>
        </p:spPr>
      </p:pic>
      <p:sp>
        <p:nvSpPr>
          <p:cNvPr id="138" name="Google Shape;138;p16"/>
          <p:cNvSpPr txBox="1"/>
          <p:nvPr/>
        </p:nvSpPr>
        <p:spPr>
          <a:xfrm>
            <a:off x="571500" y="47625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Cinzel"/>
                <a:ea typeface="Cinzel"/>
                <a:cs typeface="Cinzel"/>
                <a:sym typeface="Cinzel"/>
              </a:rPr>
              <a:t>The Varna System &amp; Hierarchy</a:t>
            </a:r>
            <a:endParaRPr/>
          </a:p>
        </p:txBody>
      </p:sp>
      <p:sp>
        <p:nvSpPr>
          <p:cNvPr id="139" name="Google Shape;139;p16"/>
          <p:cNvSpPr/>
          <p:nvPr/>
        </p:nvSpPr>
        <p:spPr>
          <a:xfrm>
            <a:off x="5715000" y="738187"/>
            <a:ext cx="762000" cy="28575"/>
          </a:xfrm>
          <a:prstGeom prst="rect">
            <a:avLst/>
          </a:prstGeom>
          <a:solidFill>
            <a:srgbClr val="9A341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AF2"/>
        </a:solidFill>
      </p:bgPr>
    </p:bg>
    <p:spTree>
      <p:nvGrpSpPr>
        <p:cNvPr id="143" name="Shape 143"/>
        <p:cNvGrpSpPr/>
        <p:nvPr/>
      </p:nvGrpSpPr>
      <p:grpSpPr>
        <a:xfrm>
          <a:off x="0" y="0"/>
          <a:ext cx="0" cy="0"/>
          <a:chOff x="0" y="0"/>
          <a:chExt cx="0" cy="0"/>
        </a:xfrm>
      </p:grpSpPr>
      <p:pic>
        <p:nvPicPr>
          <p:cNvPr descr="image.png" id="144" name="Google Shape;144;p1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45" name="Google Shape;145;p17"/>
          <p:cNvPicPr preferRelativeResize="0"/>
          <p:nvPr/>
        </p:nvPicPr>
        <p:blipFill rotWithShape="1">
          <a:blip r:embed="rId4">
            <a:alphaModFix/>
          </a:blip>
          <a:srcRect b="0" l="0" r="0" t="0"/>
          <a:stretch/>
        </p:blipFill>
        <p:spPr>
          <a:xfrm>
            <a:off x="571500" y="2549128"/>
            <a:ext cx="2590800" cy="2597943"/>
          </a:xfrm>
          <a:prstGeom prst="rect">
            <a:avLst/>
          </a:prstGeom>
          <a:noFill/>
          <a:ln>
            <a:noFill/>
          </a:ln>
        </p:spPr>
      </p:pic>
      <p:pic>
        <p:nvPicPr>
          <p:cNvPr descr="image.png" id="146" name="Google Shape;146;p17"/>
          <p:cNvPicPr preferRelativeResize="0"/>
          <p:nvPr/>
        </p:nvPicPr>
        <p:blipFill rotWithShape="1">
          <a:blip r:embed="rId5">
            <a:alphaModFix/>
          </a:blip>
          <a:srcRect b="0" l="0" r="0" t="0"/>
          <a:stretch/>
        </p:blipFill>
        <p:spPr>
          <a:xfrm>
            <a:off x="3390900" y="2549128"/>
            <a:ext cx="2590800" cy="2597943"/>
          </a:xfrm>
          <a:prstGeom prst="rect">
            <a:avLst/>
          </a:prstGeom>
          <a:noFill/>
          <a:ln>
            <a:noFill/>
          </a:ln>
        </p:spPr>
      </p:pic>
      <p:pic>
        <p:nvPicPr>
          <p:cNvPr descr="image.png" id="147" name="Google Shape;147;p17"/>
          <p:cNvPicPr preferRelativeResize="0"/>
          <p:nvPr/>
        </p:nvPicPr>
        <p:blipFill rotWithShape="1">
          <a:blip r:embed="rId5">
            <a:alphaModFix/>
          </a:blip>
          <a:srcRect b="0" l="0" r="0" t="0"/>
          <a:stretch/>
        </p:blipFill>
        <p:spPr>
          <a:xfrm>
            <a:off x="6210300" y="2549128"/>
            <a:ext cx="2590800" cy="2597943"/>
          </a:xfrm>
          <a:prstGeom prst="rect">
            <a:avLst/>
          </a:prstGeom>
          <a:noFill/>
          <a:ln>
            <a:noFill/>
          </a:ln>
        </p:spPr>
      </p:pic>
      <p:pic>
        <p:nvPicPr>
          <p:cNvPr descr="image.png" id="148" name="Google Shape;148;p17"/>
          <p:cNvPicPr preferRelativeResize="0"/>
          <p:nvPr/>
        </p:nvPicPr>
        <p:blipFill rotWithShape="1">
          <a:blip r:embed="rId5">
            <a:alphaModFix/>
          </a:blip>
          <a:srcRect b="0" l="0" r="0" t="0"/>
          <a:stretch/>
        </p:blipFill>
        <p:spPr>
          <a:xfrm>
            <a:off x="9029700" y="2549128"/>
            <a:ext cx="2590800" cy="2597943"/>
          </a:xfrm>
          <a:prstGeom prst="rect">
            <a:avLst/>
          </a:prstGeom>
          <a:noFill/>
          <a:ln>
            <a:noFill/>
          </a:ln>
        </p:spPr>
      </p:pic>
      <p:sp>
        <p:nvSpPr>
          <p:cNvPr id="149" name="Google Shape;149;p17"/>
          <p:cNvSpPr txBox="1"/>
          <p:nvPr/>
        </p:nvSpPr>
        <p:spPr>
          <a:xfrm>
            <a:off x="756761" y="3454003"/>
            <a:ext cx="2220277" cy="3048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800" u="none" cap="none" strike="noStrike">
                <a:solidFill>
                  <a:srgbClr val="9A3412"/>
                </a:solidFill>
                <a:latin typeface="Cinzel"/>
                <a:ea typeface="Cinzel"/>
                <a:cs typeface="Cinzel"/>
                <a:sym typeface="Cinzel"/>
              </a:rPr>
              <a:t>1. Brahmacharya</a:t>
            </a:r>
            <a:endParaRPr/>
          </a:p>
        </p:txBody>
      </p:sp>
      <p:sp>
        <p:nvSpPr>
          <p:cNvPr id="150" name="Google Shape;150;p17"/>
          <p:cNvSpPr txBox="1"/>
          <p:nvPr/>
        </p:nvSpPr>
        <p:spPr>
          <a:xfrm>
            <a:off x="809625" y="3873103"/>
            <a:ext cx="2114550" cy="883443"/>
          </a:xfrm>
          <a:prstGeom prst="rect">
            <a:avLst/>
          </a:prstGeom>
          <a:noFill/>
          <a:ln>
            <a:noFill/>
          </a:ln>
        </p:spPr>
        <p:txBody>
          <a:bodyPr anchorCtr="0" anchor="t" bIns="0" lIns="0" spcFirstLastPara="1" rIns="0" wrap="square" tIns="0">
            <a:spAutoFit/>
          </a:bodyPr>
          <a:lstStyle/>
          <a:p>
            <a:pPr indent="0" lvl="0" marL="0" marR="0" rtl="0" algn="ctr">
              <a:lnSpc>
                <a:spcPct val="144916"/>
              </a:lnSpc>
              <a:spcBef>
                <a:spcPts val="0"/>
              </a:spcBef>
              <a:spcAft>
                <a:spcPts val="0"/>
              </a:spcAft>
              <a:buNone/>
            </a:pPr>
            <a:r>
              <a:rPr b="1" i="0" lang="en-US" sz="1200" u="none" cap="none" strike="noStrike">
                <a:solidFill>
                  <a:srgbClr val="334155"/>
                </a:solidFill>
                <a:latin typeface="Lato"/>
                <a:ea typeface="Lato"/>
                <a:cs typeface="Lato"/>
                <a:sym typeface="Lato"/>
              </a:rPr>
              <a:t>Student Stage:</a:t>
            </a:r>
            <a:r>
              <a:rPr b="0" i="0" lang="en-US" sz="1200" u="none" cap="none" strike="noStrike">
                <a:solidFill>
                  <a:srgbClr val="334155"/>
                </a:solidFill>
                <a:latin typeface="Lato"/>
                <a:ea typeface="Lato"/>
                <a:cs typeface="Lato"/>
                <a:sym typeface="Lato"/>
              </a:rPr>
              <a:t> Dedicated to education, celibacy, discipline, and acquiring Vedic knowledge under a teacher (Guru).</a:t>
            </a:r>
            <a:endParaRPr/>
          </a:p>
        </p:txBody>
      </p:sp>
      <p:sp>
        <p:nvSpPr>
          <p:cNvPr id="151" name="Google Shape;151;p17"/>
          <p:cNvSpPr txBox="1"/>
          <p:nvPr/>
        </p:nvSpPr>
        <p:spPr>
          <a:xfrm>
            <a:off x="3576161" y="3454003"/>
            <a:ext cx="2220277" cy="3048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800" u="none" cap="none" strike="noStrike">
                <a:solidFill>
                  <a:srgbClr val="9A3412"/>
                </a:solidFill>
                <a:latin typeface="Cinzel"/>
                <a:ea typeface="Cinzel"/>
                <a:cs typeface="Cinzel"/>
                <a:sym typeface="Cinzel"/>
              </a:rPr>
              <a:t>2. Grihastha</a:t>
            </a:r>
            <a:endParaRPr/>
          </a:p>
        </p:txBody>
      </p:sp>
      <p:sp>
        <p:nvSpPr>
          <p:cNvPr id="152" name="Google Shape;152;p17"/>
          <p:cNvSpPr txBox="1"/>
          <p:nvPr/>
        </p:nvSpPr>
        <p:spPr>
          <a:xfrm>
            <a:off x="3629025" y="3873103"/>
            <a:ext cx="2114550" cy="883443"/>
          </a:xfrm>
          <a:prstGeom prst="rect">
            <a:avLst/>
          </a:prstGeom>
          <a:noFill/>
          <a:ln>
            <a:noFill/>
          </a:ln>
        </p:spPr>
        <p:txBody>
          <a:bodyPr anchorCtr="0" anchor="t" bIns="0" lIns="0" spcFirstLastPara="1" rIns="0" wrap="square" tIns="0">
            <a:spAutoFit/>
          </a:bodyPr>
          <a:lstStyle/>
          <a:p>
            <a:pPr indent="0" lvl="0" marL="0" marR="0" rtl="0" algn="ctr">
              <a:lnSpc>
                <a:spcPct val="144916"/>
              </a:lnSpc>
              <a:spcBef>
                <a:spcPts val="0"/>
              </a:spcBef>
              <a:spcAft>
                <a:spcPts val="0"/>
              </a:spcAft>
              <a:buNone/>
            </a:pPr>
            <a:r>
              <a:rPr b="1" i="0" lang="en-US" sz="1200" u="none" cap="none" strike="noStrike">
                <a:solidFill>
                  <a:srgbClr val="334155"/>
                </a:solidFill>
                <a:latin typeface="Lato"/>
                <a:ea typeface="Lato"/>
                <a:cs typeface="Lato"/>
                <a:sym typeface="Lato"/>
              </a:rPr>
              <a:t>Householder Stage:</a:t>
            </a:r>
            <a:r>
              <a:rPr b="0" i="0" lang="en-US" sz="1200" u="none" cap="none" strike="noStrike">
                <a:solidFill>
                  <a:srgbClr val="334155"/>
                </a:solidFill>
                <a:latin typeface="Lato"/>
                <a:ea typeface="Lato"/>
                <a:cs typeface="Lato"/>
                <a:sym typeface="Lato"/>
              </a:rPr>
              <a:t> Family life, earning wealth (</a:t>
            </a:r>
            <a:r>
              <a:rPr b="0" i="1" lang="en-US" sz="1200" u="none" cap="none" strike="noStrike">
                <a:solidFill>
                  <a:srgbClr val="334155"/>
                </a:solidFill>
                <a:latin typeface="Lato"/>
                <a:ea typeface="Lato"/>
                <a:cs typeface="Lato"/>
                <a:sym typeface="Lato"/>
              </a:rPr>
              <a:t>Artha</a:t>
            </a:r>
            <a:r>
              <a:rPr b="0" i="0" lang="en-US" sz="1200" u="none" cap="none" strike="noStrike">
                <a:solidFill>
                  <a:srgbClr val="334155"/>
                </a:solidFill>
                <a:latin typeface="Lato"/>
                <a:ea typeface="Lato"/>
                <a:cs typeface="Lato"/>
                <a:sym typeface="Lato"/>
              </a:rPr>
              <a:t>), experiencing desire (</a:t>
            </a:r>
            <a:r>
              <a:rPr b="0" i="1" lang="en-US" sz="1200" u="none" cap="none" strike="noStrike">
                <a:solidFill>
                  <a:srgbClr val="334155"/>
                </a:solidFill>
                <a:latin typeface="Lato"/>
                <a:ea typeface="Lato"/>
                <a:cs typeface="Lato"/>
                <a:sym typeface="Lato"/>
              </a:rPr>
              <a:t>Kama</a:t>
            </a:r>
            <a:r>
              <a:rPr b="0" i="0" lang="en-US" sz="1200" u="none" cap="none" strike="noStrike">
                <a:solidFill>
                  <a:srgbClr val="334155"/>
                </a:solidFill>
                <a:latin typeface="Lato"/>
                <a:ea typeface="Lato"/>
                <a:cs typeface="Lato"/>
                <a:sym typeface="Lato"/>
              </a:rPr>
              <a:t>), and fulfilling social duties.</a:t>
            </a:r>
            <a:endParaRPr/>
          </a:p>
        </p:txBody>
      </p:sp>
      <p:sp>
        <p:nvSpPr>
          <p:cNvPr id="153" name="Google Shape;153;p17"/>
          <p:cNvSpPr txBox="1"/>
          <p:nvPr/>
        </p:nvSpPr>
        <p:spPr>
          <a:xfrm>
            <a:off x="6395561" y="3454003"/>
            <a:ext cx="2220277" cy="3048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800" u="none" cap="none" strike="noStrike">
                <a:solidFill>
                  <a:srgbClr val="9A3412"/>
                </a:solidFill>
                <a:latin typeface="Cinzel"/>
                <a:ea typeface="Cinzel"/>
                <a:cs typeface="Cinzel"/>
                <a:sym typeface="Cinzel"/>
              </a:rPr>
              <a:t>3. Vanaprastha</a:t>
            </a:r>
            <a:endParaRPr/>
          </a:p>
        </p:txBody>
      </p:sp>
      <p:sp>
        <p:nvSpPr>
          <p:cNvPr id="154" name="Google Shape;154;p17"/>
          <p:cNvSpPr txBox="1"/>
          <p:nvPr/>
        </p:nvSpPr>
        <p:spPr>
          <a:xfrm>
            <a:off x="6448425" y="3873103"/>
            <a:ext cx="2114550" cy="883443"/>
          </a:xfrm>
          <a:prstGeom prst="rect">
            <a:avLst/>
          </a:prstGeom>
          <a:noFill/>
          <a:ln>
            <a:noFill/>
          </a:ln>
        </p:spPr>
        <p:txBody>
          <a:bodyPr anchorCtr="0" anchor="t" bIns="0" lIns="0" spcFirstLastPara="1" rIns="0" wrap="square" tIns="0">
            <a:spAutoFit/>
          </a:bodyPr>
          <a:lstStyle/>
          <a:p>
            <a:pPr indent="0" lvl="0" marL="0" marR="0" rtl="0" algn="ctr">
              <a:lnSpc>
                <a:spcPct val="144916"/>
              </a:lnSpc>
              <a:spcBef>
                <a:spcPts val="0"/>
              </a:spcBef>
              <a:spcAft>
                <a:spcPts val="0"/>
              </a:spcAft>
              <a:buNone/>
            </a:pPr>
            <a:r>
              <a:rPr b="1" i="0" lang="en-US" sz="1200" u="none" cap="none" strike="noStrike">
                <a:solidFill>
                  <a:srgbClr val="334155"/>
                </a:solidFill>
                <a:latin typeface="Lato"/>
                <a:ea typeface="Lato"/>
                <a:cs typeface="Lato"/>
                <a:sym typeface="Lato"/>
              </a:rPr>
              <a:t>Forest Dweller Stage:</a:t>
            </a:r>
            <a:r>
              <a:rPr b="0" i="0" lang="en-US" sz="1200" u="none" cap="none" strike="noStrike">
                <a:solidFill>
                  <a:srgbClr val="334155"/>
                </a:solidFill>
                <a:latin typeface="Lato"/>
                <a:ea typeface="Lato"/>
                <a:cs typeface="Lato"/>
                <a:sym typeface="Lato"/>
              </a:rPr>
              <a:t> Gradual withdrawal from material pursuits, retirement, reflection, and spiritual study.</a:t>
            </a:r>
            <a:endParaRPr/>
          </a:p>
        </p:txBody>
      </p:sp>
      <p:sp>
        <p:nvSpPr>
          <p:cNvPr id="155" name="Google Shape;155;p17"/>
          <p:cNvSpPr txBox="1"/>
          <p:nvPr/>
        </p:nvSpPr>
        <p:spPr>
          <a:xfrm>
            <a:off x="9214961" y="3454003"/>
            <a:ext cx="2220277" cy="3048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800" u="none" cap="none" strike="noStrike">
                <a:solidFill>
                  <a:srgbClr val="9A3412"/>
                </a:solidFill>
                <a:latin typeface="Cinzel"/>
                <a:ea typeface="Cinzel"/>
                <a:cs typeface="Cinzel"/>
                <a:sym typeface="Cinzel"/>
              </a:rPr>
              <a:t>4. Sannyasa</a:t>
            </a:r>
            <a:endParaRPr/>
          </a:p>
        </p:txBody>
      </p:sp>
      <p:sp>
        <p:nvSpPr>
          <p:cNvPr id="156" name="Google Shape;156;p17"/>
          <p:cNvSpPr txBox="1"/>
          <p:nvPr/>
        </p:nvSpPr>
        <p:spPr>
          <a:xfrm>
            <a:off x="9267825" y="3873103"/>
            <a:ext cx="2114550" cy="883443"/>
          </a:xfrm>
          <a:prstGeom prst="rect">
            <a:avLst/>
          </a:prstGeom>
          <a:noFill/>
          <a:ln>
            <a:noFill/>
          </a:ln>
        </p:spPr>
        <p:txBody>
          <a:bodyPr anchorCtr="0" anchor="t" bIns="0" lIns="0" spcFirstLastPara="1" rIns="0" wrap="square" tIns="0">
            <a:spAutoFit/>
          </a:bodyPr>
          <a:lstStyle/>
          <a:p>
            <a:pPr indent="0" lvl="0" marL="0" marR="0" rtl="0" algn="ctr">
              <a:lnSpc>
                <a:spcPct val="144916"/>
              </a:lnSpc>
              <a:spcBef>
                <a:spcPts val="0"/>
              </a:spcBef>
              <a:spcAft>
                <a:spcPts val="0"/>
              </a:spcAft>
              <a:buNone/>
            </a:pPr>
            <a:r>
              <a:rPr b="1" i="0" lang="en-US" sz="1200" u="none" cap="none" strike="noStrike">
                <a:solidFill>
                  <a:srgbClr val="334155"/>
                </a:solidFill>
                <a:latin typeface="Lato"/>
                <a:ea typeface="Lato"/>
                <a:cs typeface="Lato"/>
                <a:sym typeface="Lato"/>
              </a:rPr>
              <a:t>Renunciate Stage:</a:t>
            </a:r>
            <a:r>
              <a:rPr b="0" i="0" lang="en-US" sz="1200" u="none" cap="none" strike="noStrike">
                <a:solidFill>
                  <a:srgbClr val="334155"/>
                </a:solidFill>
                <a:latin typeface="Lato"/>
                <a:ea typeface="Lato"/>
                <a:cs typeface="Lato"/>
                <a:sym typeface="Lato"/>
              </a:rPr>
              <a:t> Total detachment from worldliness, asceticism, meditation, and pursuit of liberation (</a:t>
            </a:r>
            <a:r>
              <a:rPr b="0" i="1" lang="en-US" sz="1200" u="none" cap="none" strike="noStrike">
                <a:solidFill>
                  <a:srgbClr val="334155"/>
                </a:solidFill>
                <a:latin typeface="Lato"/>
                <a:ea typeface="Lato"/>
                <a:cs typeface="Lato"/>
                <a:sym typeface="Lato"/>
              </a:rPr>
              <a:t>Moksha</a:t>
            </a:r>
            <a:r>
              <a:rPr b="0" i="0" lang="en-US" sz="1200" u="none" cap="none" strike="noStrike">
                <a:solidFill>
                  <a:srgbClr val="334155"/>
                </a:solidFill>
                <a:latin typeface="Lato"/>
                <a:ea typeface="Lato"/>
                <a:cs typeface="Lato"/>
                <a:sym typeface="Lato"/>
              </a:rPr>
              <a:t>).</a:t>
            </a:r>
            <a:endParaRPr/>
          </a:p>
        </p:txBody>
      </p:sp>
      <p:pic>
        <p:nvPicPr>
          <p:cNvPr descr="image.png" id="157" name="Google Shape;157;p17"/>
          <p:cNvPicPr preferRelativeResize="0"/>
          <p:nvPr/>
        </p:nvPicPr>
        <p:blipFill rotWithShape="1">
          <a:blip r:embed="rId6">
            <a:alphaModFix/>
          </a:blip>
          <a:srcRect b="0" l="0" r="0" t="0"/>
          <a:stretch/>
        </p:blipFill>
        <p:spPr>
          <a:xfrm>
            <a:off x="1628775" y="2863453"/>
            <a:ext cx="476250" cy="381000"/>
          </a:xfrm>
          <a:prstGeom prst="rect">
            <a:avLst/>
          </a:prstGeom>
          <a:noFill/>
          <a:ln>
            <a:noFill/>
          </a:ln>
        </p:spPr>
      </p:pic>
      <p:pic>
        <p:nvPicPr>
          <p:cNvPr descr="image.png" id="158" name="Google Shape;158;p17"/>
          <p:cNvPicPr preferRelativeResize="0"/>
          <p:nvPr/>
        </p:nvPicPr>
        <p:blipFill rotWithShape="1">
          <a:blip r:embed="rId7">
            <a:alphaModFix/>
          </a:blip>
          <a:srcRect b="0" l="0" r="0" t="0"/>
          <a:stretch/>
        </p:blipFill>
        <p:spPr>
          <a:xfrm>
            <a:off x="4471987" y="2863453"/>
            <a:ext cx="428625" cy="381000"/>
          </a:xfrm>
          <a:prstGeom prst="rect">
            <a:avLst/>
          </a:prstGeom>
          <a:noFill/>
          <a:ln>
            <a:noFill/>
          </a:ln>
        </p:spPr>
      </p:pic>
      <p:pic>
        <p:nvPicPr>
          <p:cNvPr descr="image.png" id="159" name="Google Shape;159;p17"/>
          <p:cNvPicPr preferRelativeResize="0"/>
          <p:nvPr/>
        </p:nvPicPr>
        <p:blipFill rotWithShape="1">
          <a:blip r:embed="rId8">
            <a:alphaModFix/>
          </a:blip>
          <a:srcRect b="0" l="0" r="0" t="0"/>
          <a:stretch/>
        </p:blipFill>
        <p:spPr>
          <a:xfrm>
            <a:off x="7339012" y="2863453"/>
            <a:ext cx="333375" cy="381000"/>
          </a:xfrm>
          <a:prstGeom prst="rect">
            <a:avLst/>
          </a:prstGeom>
          <a:noFill/>
          <a:ln>
            <a:noFill/>
          </a:ln>
        </p:spPr>
      </p:pic>
      <p:pic>
        <p:nvPicPr>
          <p:cNvPr descr="image.png" id="160" name="Google Shape;160;p17"/>
          <p:cNvPicPr preferRelativeResize="0"/>
          <p:nvPr/>
        </p:nvPicPr>
        <p:blipFill rotWithShape="1">
          <a:blip r:embed="rId9">
            <a:alphaModFix/>
          </a:blip>
          <a:srcRect b="0" l="0" r="0" t="0"/>
          <a:stretch/>
        </p:blipFill>
        <p:spPr>
          <a:xfrm>
            <a:off x="10086975" y="2863453"/>
            <a:ext cx="476250" cy="381000"/>
          </a:xfrm>
          <a:prstGeom prst="rect">
            <a:avLst/>
          </a:prstGeom>
          <a:noFill/>
          <a:ln>
            <a:noFill/>
          </a:ln>
        </p:spPr>
      </p:pic>
      <p:sp>
        <p:nvSpPr>
          <p:cNvPr id="161" name="Google Shape;161;p17"/>
          <p:cNvSpPr txBox="1"/>
          <p:nvPr/>
        </p:nvSpPr>
        <p:spPr>
          <a:xfrm>
            <a:off x="571500" y="47625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Cinzel"/>
                <a:ea typeface="Cinzel"/>
                <a:cs typeface="Cinzel"/>
                <a:sym typeface="Cinzel"/>
              </a:rPr>
              <a:t>The Four Ashramas of Life</a:t>
            </a:r>
            <a:endParaRPr/>
          </a:p>
        </p:txBody>
      </p:sp>
      <p:sp>
        <p:nvSpPr>
          <p:cNvPr id="162" name="Google Shape;162;p17"/>
          <p:cNvSpPr/>
          <p:nvPr/>
        </p:nvSpPr>
        <p:spPr>
          <a:xfrm>
            <a:off x="5715000" y="738187"/>
            <a:ext cx="762000" cy="28575"/>
          </a:xfrm>
          <a:prstGeom prst="rect">
            <a:avLst/>
          </a:prstGeom>
          <a:solidFill>
            <a:srgbClr val="9A341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AF2"/>
        </a:solidFill>
      </p:bgPr>
    </p:bg>
    <p:spTree>
      <p:nvGrpSpPr>
        <p:cNvPr id="166" name="Shape 166"/>
        <p:cNvGrpSpPr/>
        <p:nvPr/>
      </p:nvGrpSpPr>
      <p:grpSpPr>
        <a:xfrm>
          <a:off x="0" y="0"/>
          <a:ext cx="0" cy="0"/>
          <a:chOff x="0" y="0"/>
          <a:chExt cx="0" cy="0"/>
        </a:xfrm>
      </p:grpSpPr>
      <p:pic>
        <p:nvPicPr>
          <p:cNvPr descr="image.png" id="167" name="Google Shape;167;p18"/>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68" name="Google Shape;168;p18"/>
          <p:cNvPicPr preferRelativeResize="0"/>
          <p:nvPr/>
        </p:nvPicPr>
        <p:blipFill rotWithShape="1">
          <a:blip r:embed="rId4">
            <a:alphaModFix/>
          </a:blip>
          <a:srcRect b="0" l="0" r="0" t="0"/>
          <a:stretch/>
        </p:blipFill>
        <p:spPr>
          <a:xfrm>
            <a:off x="571500" y="2662237"/>
            <a:ext cx="5334000" cy="2371725"/>
          </a:xfrm>
          <a:prstGeom prst="rect">
            <a:avLst/>
          </a:prstGeom>
          <a:noFill/>
          <a:ln>
            <a:noFill/>
          </a:ln>
        </p:spPr>
      </p:pic>
      <p:sp>
        <p:nvSpPr>
          <p:cNvPr id="169" name="Google Shape;169;p18"/>
          <p:cNvSpPr txBox="1"/>
          <p:nvPr/>
        </p:nvSpPr>
        <p:spPr>
          <a:xfrm>
            <a:off x="771525" y="3052762"/>
            <a:ext cx="4933950" cy="123825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750" u="none" cap="none" strike="noStrike">
                <a:solidFill>
                  <a:srgbClr val="9A3412"/>
                </a:solidFill>
                <a:latin typeface="Cinzel"/>
                <a:ea typeface="Cinzel"/>
                <a:cs typeface="Cinzel"/>
                <a:sym typeface="Cinzel"/>
              </a:rPr>
              <a:t>18</a:t>
            </a:r>
            <a:endParaRPr/>
          </a:p>
        </p:txBody>
      </p:sp>
      <p:sp>
        <p:nvSpPr>
          <p:cNvPr id="170" name="Google Shape;170;p18"/>
          <p:cNvSpPr txBox="1"/>
          <p:nvPr/>
        </p:nvSpPr>
        <p:spPr>
          <a:xfrm>
            <a:off x="771525" y="4386262"/>
            <a:ext cx="4933950" cy="25717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650" u="none" cap="none" strike="noStrike">
                <a:solidFill>
                  <a:srgbClr val="1E293B"/>
                </a:solidFill>
                <a:latin typeface="Lato"/>
                <a:ea typeface="Lato"/>
                <a:cs typeface="Lato"/>
                <a:sym typeface="Lato"/>
              </a:rPr>
              <a:t>Grounds for Litigation</a:t>
            </a:r>
            <a:endParaRPr/>
          </a:p>
        </p:txBody>
      </p:sp>
      <p:sp>
        <p:nvSpPr>
          <p:cNvPr id="171" name="Google Shape;171;p18"/>
          <p:cNvSpPr txBox="1"/>
          <p:nvPr/>
        </p:nvSpPr>
        <p:spPr>
          <a:xfrm>
            <a:off x="6286500" y="2624137"/>
            <a:ext cx="5600700" cy="30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00" u="none" cap="none" strike="noStrike">
                <a:solidFill>
                  <a:srgbClr val="9A3412"/>
                </a:solidFill>
                <a:latin typeface="Cinzel"/>
                <a:ea typeface="Cinzel"/>
                <a:cs typeface="Cinzel"/>
                <a:sym typeface="Cinzel"/>
              </a:rPr>
              <a:t>Statecraft &amp; Dandaniti</a:t>
            </a:r>
            <a:endParaRPr/>
          </a:p>
        </p:txBody>
      </p:sp>
      <p:sp>
        <p:nvSpPr>
          <p:cNvPr id="172" name="Google Shape;172;p18"/>
          <p:cNvSpPr txBox="1"/>
          <p:nvPr/>
        </p:nvSpPr>
        <p:spPr>
          <a:xfrm>
            <a:off x="6286500" y="3043237"/>
            <a:ext cx="5334000" cy="77152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334155"/>
                </a:solidFill>
                <a:latin typeface="Lato"/>
                <a:ea typeface="Lato"/>
                <a:cs typeface="Lato"/>
                <a:sym typeface="Lato"/>
              </a:rPr>
              <a:t>Manusmriti devotes nearly 1,000 verses to </a:t>
            </a:r>
            <a:r>
              <a:rPr b="1" i="0" lang="en-US" sz="1350" u="none" cap="none" strike="noStrike">
                <a:solidFill>
                  <a:srgbClr val="334155"/>
                </a:solidFill>
                <a:latin typeface="Lato"/>
                <a:ea typeface="Lato"/>
                <a:cs typeface="Lato"/>
                <a:sym typeface="Lato"/>
              </a:rPr>
              <a:t>Rajadharma</a:t>
            </a:r>
            <a:r>
              <a:rPr b="0" i="0" lang="en-US" sz="1350" u="none" cap="none" strike="noStrike">
                <a:solidFill>
                  <a:srgbClr val="334155"/>
                </a:solidFill>
                <a:latin typeface="Lato"/>
                <a:ea typeface="Lato"/>
                <a:cs typeface="Lato"/>
                <a:sym typeface="Lato"/>
              </a:rPr>
              <a:t> (the duties of a king), framing political power as a sacred trust to protect subjects and enforce law.</a:t>
            </a:r>
            <a:endParaRPr/>
          </a:p>
        </p:txBody>
      </p:sp>
      <p:sp>
        <p:nvSpPr>
          <p:cNvPr id="173" name="Google Shape;173;p18"/>
          <p:cNvSpPr txBox="1"/>
          <p:nvPr/>
        </p:nvSpPr>
        <p:spPr>
          <a:xfrm>
            <a:off x="6286500" y="3929062"/>
            <a:ext cx="5334000" cy="10287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334155"/>
                </a:solidFill>
                <a:latin typeface="Lato"/>
                <a:ea typeface="Lato"/>
                <a:cs typeface="Lato"/>
                <a:sym typeface="Lato"/>
              </a:rPr>
              <a:t>Danda (Coercive Justice):</a:t>
            </a:r>
            <a:r>
              <a:rPr b="0" i="0" lang="en-US" sz="1350" u="none" cap="none" strike="noStrike">
                <a:solidFill>
                  <a:srgbClr val="334155"/>
                </a:solidFill>
                <a:latin typeface="Lato"/>
                <a:ea typeface="Lato"/>
                <a:cs typeface="Lato"/>
                <a:sym typeface="Lato"/>
              </a:rPr>
              <a:t> The king uses punishment to prevent anarchy (</a:t>
            </a:r>
            <a:r>
              <a:rPr b="0" i="1" lang="en-US" sz="1350" u="none" cap="none" strike="noStrike">
                <a:solidFill>
                  <a:srgbClr val="334155"/>
                </a:solidFill>
                <a:latin typeface="Lato"/>
                <a:ea typeface="Lato"/>
                <a:cs typeface="Lato"/>
                <a:sym typeface="Lato"/>
              </a:rPr>
              <a:t>Matsyanyaya</a:t>
            </a:r>
            <a:r>
              <a:rPr b="0" i="0" lang="en-US" sz="1350" u="none" cap="none" strike="noStrike">
                <a:solidFill>
                  <a:srgbClr val="334155"/>
                </a:solidFill>
                <a:latin typeface="Lato"/>
                <a:ea typeface="Lato"/>
                <a:cs typeface="Lato"/>
                <a:sym typeface="Lato"/>
              </a:rPr>
              <a:t> or 'law of the fish'). Manu defines 18 titles of law including contract non-performance, property disputes, theft, assault, and defamation.</a:t>
            </a:r>
            <a:endParaRPr/>
          </a:p>
        </p:txBody>
      </p:sp>
      <p:sp>
        <p:nvSpPr>
          <p:cNvPr id="174" name="Google Shape;174;p18"/>
          <p:cNvSpPr txBox="1"/>
          <p:nvPr/>
        </p:nvSpPr>
        <p:spPr>
          <a:xfrm>
            <a:off x="571500" y="47625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Cinzel"/>
                <a:ea typeface="Cinzel"/>
                <a:cs typeface="Cinzel"/>
                <a:sym typeface="Cinzel"/>
              </a:rPr>
              <a:t>Rajadharma &amp; Governance</a:t>
            </a:r>
            <a:endParaRPr/>
          </a:p>
        </p:txBody>
      </p:sp>
      <p:sp>
        <p:nvSpPr>
          <p:cNvPr id="175" name="Google Shape;175;p18"/>
          <p:cNvSpPr/>
          <p:nvPr/>
        </p:nvSpPr>
        <p:spPr>
          <a:xfrm>
            <a:off x="5715000" y="738187"/>
            <a:ext cx="762000" cy="28575"/>
          </a:xfrm>
          <a:prstGeom prst="rect">
            <a:avLst/>
          </a:prstGeom>
          <a:solidFill>
            <a:srgbClr val="9A341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AF2"/>
        </a:solidFill>
      </p:bgPr>
    </p:bg>
    <p:spTree>
      <p:nvGrpSpPr>
        <p:cNvPr id="179" name="Shape 179"/>
        <p:cNvGrpSpPr/>
        <p:nvPr/>
      </p:nvGrpSpPr>
      <p:grpSpPr>
        <a:xfrm>
          <a:off x="0" y="0"/>
          <a:ext cx="0" cy="0"/>
          <a:chOff x="0" y="0"/>
          <a:chExt cx="0" cy="0"/>
        </a:xfrm>
      </p:grpSpPr>
      <p:pic>
        <p:nvPicPr>
          <p:cNvPr descr="image.png" id="180" name="Google Shape;180;p19"/>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81" name="Google Shape;181;p19"/>
          <p:cNvPicPr preferRelativeResize="0"/>
          <p:nvPr/>
        </p:nvPicPr>
        <p:blipFill rotWithShape="1">
          <a:blip r:embed="rId4">
            <a:alphaModFix/>
          </a:blip>
          <a:srcRect b="0" l="0" r="0" t="0"/>
          <a:stretch/>
        </p:blipFill>
        <p:spPr>
          <a:xfrm>
            <a:off x="571500" y="1771650"/>
            <a:ext cx="11049000" cy="4152900"/>
          </a:xfrm>
          <a:prstGeom prst="rect">
            <a:avLst/>
          </a:prstGeom>
          <a:noFill/>
          <a:ln>
            <a:noFill/>
          </a:ln>
        </p:spPr>
      </p:pic>
      <p:graphicFrame>
        <p:nvGraphicFramePr>
          <p:cNvPr id="182" name="Google Shape;182;p19"/>
          <p:cNvGraphicFramePr/>
          <p:nvPr/>
        </p:nvGraphicFramePr>
        <p:xfrm>
          <a:off x="581025" y="1781175"/>
          <a:ext cx="3000000" cy="3000000"/>
        </p:xfrm>
        <a:graphic>
          <a:graphicData uri="http://schemas.openxmlformats.org/drawingml/2006/table">
            <a:tbl>
              <a:tblPr bandRow="1" firstRow="1">
                <a:noFill/>
                <a:tableStyleId>{B42390D1-EE1A-4F11-8CC4-FD7F35942213}</a:tableStyleId>
              </a:tblPr>
              <a:tblGrid>
                <a:gridCol w="1407625"/>
                <a:gridCol w="2556725"/>
                <a:gridCol w="2641250"/>
                <a:gridCol w="4424350"/>
              </a:tblGrid>
              <a:tr h="826775">
                <a:tc>
                  <a:txBody>
                    <a:bodyPr/>
                    <a:lstStyle/>
                    <a:p>
                      <a:pPr indent="0" lvl="0" marL="0" marR="0" rtl="0" algn="l">
                        <a:spcBef>
                          <a:spcPts val="0"/>
                        </a:spcBef>
                        <a:spcAft>
                          <a:spcPts val="0"/>
                        </a:spcAft>
                        <a:buNone/>
                      </a:pPr>
                      <a:r>
                        <a:rPr b="1" i="0" lang="en-US" sz="1350" u="none" cap="none" strike="noStrike">
                          <a:solidFill>
                            <a:srgbClr val="F8FAFC"/>
                          </a:solidFill>
                          <a:latin typeface="Cinzel"/>
                          <a:ea typeface="Cinzel"/>
                          <a:cs typeface="Cinzel"/>
                          <a:sym typeface="Cinzel"/>
                        </a:rPr>
                        <a:t>Varna Class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293B"/>
                    </a:solidFill>
                  </a:tcPr>
                </a:tc>
                <a:tc>
                  <a:txBody>
                    <a:bodyPr/>
                    <a:lstStyle/>
                    <a:p>
                      <a:pPr indent="0" lvl="0" marL="0" marR="0" rtl="0" algn="l">
                        <a:spcBef>
                          <a:spcPts val="0"/>
                        </a:spcBef>
                        <a:spcAft>
                          <a:spcPts val="0"/>
                        </a:spcAft>
                        <a:buNone/>
                      </a:pPr>
                      <a:r>
                        <a:rPr b="1" i="0" lang="en-US" sz="1350" u="none" cap="none" strike="noStrike">
                          <a:solidFill>
                            <a:srgbClr val="F8FAFC"/>
                          </a:solidFill>
                          <a:latin typeface="Cinzel"/>
                          <a:ea typeface="Cinzel"/>
                          <a:cs typeface="Cinzel"/>
                          <a:sym typeface="Cinzel"/>
                        </a:rPr>
                        <a:t>Primary Duty (Svadharma)</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293B"/>
                    </a:solidFill>
                  </a:tcPr>
                </a:tc>
                <a:tc>
                  <a:txBody>
                    <a:bodyPr/>
                    <a:lstStyle/>
                    <a:p>
                      <a:pPr indent="0" lvl="0" marL="0" marR="0" rtl="0" algn="l">
                        <a:spcBef>
                          <a:spcPts val="0"/>
                        </a:spcBef>
                        <a:spcAft>
                          <a:spcPts val="0"/>
                        </a:spcAft>
                        <a:buNone/>
                      </a:pPr>
                      <a:r>
                        <a:rPr b="1" i="0" lang="en-US" sz="1350" u="none" cap="none" strike="noStrike">
                          <a:solidFill>
                            <a:srgbClr val="F8FAFC"/>
                          </a:solidFill>
                          <a:latin typeface="Cinzel"/>
                          <a:ea typeface="Cinzel"/>
                          <a:cs typeface="Cinzel"/>
                          <a:sym typeface="Cinzel"/>
                        </a:rPr>
                        <a:t>Legal Standing</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293B"/>
                    </a:solidFill>
                  </a:tcPr>
                </a:tc>
                <a:tc>
                  <a:txBody>
                    <a:bodyPr/>
                    <a:lstStyle/>
                    <a:p>
                      <a:pPr indent="0" lvl="0" marL="0" marR="0" rtl="0" algn="l">
                        <a:spcBef>
                          <a:spcPts val="0"/>
                        </a:spcBef>
                        <a:spcAft>
                          <a:spcPts val="0"/>
                        </a:spcAft>
                        <a:buNone/>
                      </a:pPr>
                      <a:r>
                        <a:rPr b="1" i="0" lang="en-US" sz="1350" u="none" cap="none" strike="noStrike">
                          <a:solidFill>
                            <a:srgbClr val="F8FAFC"/>
                          </a:solidFill>
                          <a:latin typeface="Cinzel"/>
                          <a:ea typeface="Cinzel"/>
                          <a:cs typeface="Cinzel"/>
                          <a:sym typeface="Cinzel"/>
                        </a:rPr>
                        <a:t>Penal Approach (Danda)</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293B"/>
                    </a:solidFill>
                  </a:tcPr>
                </a:tc>
              </a:tr>
              <a:tr h="826775">
                <a:tc>
                  <a:txBody>
                    <a:bodyPr/>
                    <a:lstStyle/>
                    <a:p>
                      <a:pPr indent="0" lvl="0" marL="0" marR="0" rtl="0" algn="l">
                        <a:spcBef>
                          <a:spcPts val="0"/>
                        </a:spcBef>
                        <a:spcAft>
                          <a:spcPts val="0"/>
                        </a:spcAft>
                        <a:buNone/>
                      </a:pPr>
                      <a:r>
                        <a:rPr b="1" i="0" lang="en-US" sz="1350" u="none" cap="none" strike="noStrike">
                          <a:solidFill>
                            <a:srgbClr val="334155"/>
                          </a:solidFill>
                          <a:latin typeface="Lato"/>
                          <a:ea typeface="Lato"/>
                          <a:cs typeface="Lato"/>
                          <a:sym typeface="Lato"/>
                        </a:rPr>
                        <a:t>Brahmin</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Teaching, Rituals, Guidance</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Highest immunity; spiritual authority</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Penance, fines, public dishonor; exempt from capital punishment</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826775">
                <a:tc>
                  <a:txBody>
                    <a:bodyPr/>
                    <a:lstStyle/>
                    <a:p>
                      <a:pPr indent="0" lvl="0" marL="0" marR="0" rtl="0" algn="l">
                        <a:spcBef>
                          <a:spcPts val="0"/>
                        </a:spcBef>
                        <a:spcAft>
                          <a:spcPts val="0"/>
                        </a:spcAft>
                        <a:buNone/>
                      </a:pPr>
                      <a:r>
                        <a:rPr b="1" i="0" lang="en-US" sz="1350" u="none" cap="none" strike="noStrike">
                          <a:solidFill>
                            <a:srgbClr val="334155"/>
                          </a:solidFill>
                          <a:latin typeface="Lato"/>
                          <a:ea typeface="Lato"/>
                          <a:cs typeface="Lato"/>
                          <a:sym typeface="Lato"/>
                        </a:rPr>
                        <a:t>Kshatriya</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Protection, Statecraft, War</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High status; executive authority</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Heavy fines and banishment for abuse of power</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r>
              <a:tr h="826775">
                <a:tc>
                  <a:txBody>
                    <a:bodyPr/>
                    <a:lstStyle/>
                    <a:p>
                      <a:pPr indent="0" lvl="0" marL="0" marR="0" rtl="0" algn="l">
                        <a:spcBef>
                          <a:spcPts val="0"/>
                        </a:spcBef>
                        <a:spcAft>
                          <a:spcPts val="0"/>
                        </a:spcAft>
                        <a:buNone/>
                      </a:pPr>
                      <a:r>
                        <a:rPr b="1" i="0" lang="en-US" sz="1350" u="none" cap="none" strike="noStrike">
                          <a:solidFill>
                            <a:srgbClr val="334155"/>
                          </a:solidFill>
                          <a:latin typeface="Lato"/>
                          <a:ea typeface="Lato"/>
                          <a:cs typeface="Lato"/>
                          <a:sym typeface="Lato"/>
                        </a:rPr>
                        <a:t>Vaishya</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Agriculture, Commerce, Trade</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Standard civil protection</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Financial restitution and proportional fines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826775">
                <a:tc>
                  <a:txBody>
                    <a:bodyPr/>
                    <a:lstStyle/>
                    <a:p>
                      <a:pPr indent="0" lvl="0" marL="0" marR="0" rtl="0" algn="l">
                        <a:spcBef>
                          <a:spcPts val="0"/>
                        </a:spcBef>
                        <a:spcAft>
                          <a:spcPts val="0"/>
                        </a:spcAft>
                        <a:buNone/>
                      </a:pPr>
                      <a:r>
                        <a:rPr b="1" i="0" lang="en-US" sz="1350" u="none" cap="none" strike="noStrike">
                          <a:solidFill>
                            <a:srgbClr val="334155"/>
                          </a:solidFill>
                          <a:latin typeface="Lato"/>
                          <a:ea typeface="Lato"/>
                          <a:cs typeface="Lato"/>
                          <a:sym typeface="Lato"/>
                        </a:rPr>
                        <a:t>Shudra</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Service &amp; Labor</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Restricted legal rights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l">
                        <a:spcBef>
                          <a:spcPts val="0"/>
                        </a:spcBef>
                        <a:spcAft>
                          <a:spcPts val="0"/>
                        </a:spcAft>
                        <a:buNone/>
                      </a:pPr>
                      <a:r>
                        <a:rPr b="0" i="0" lang="en-US" sz="1350" u="none" cap="none" strike="noStrike">
                          <a:solidFill>
                            <a:srgbClr val="334155"/>
                          </a:solidFill>
                          <a:latin typeface="Lato"/>
                          <a:ea typeface="Lato"/>
                          <a:cs typeface="Lato"/>
                          <a:sym typeface="Lato"/>
                        </a:rPr>
                        <a:t>Harsher physical punishments for transgressions against upper castes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r>
            </a:tbl>
          </a:graphicData>
        </a:graphic>
      </p:graphicFrame>
      <p:sp>
        <p:nvSpPr>
          <p:cNvPr id="183" name="Google Shape;183;p19"/>
          <p:cNvSpPr/>
          <p:nvPr/>
        </p:nvSpPr>
        <p:spPr>
          <a:xfrm>
            <a:off x="581025" y="2595562"/>
            <a:ext cx="1407616"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84" name="Google Shape;184;p19"/>
          <p:cNvSpPr/>
          <p:nvPr/>
        </p:nvSpPr>
        <p:spPr>
          <a:xfrm>
            <a:off x="1988641" y="2595562"/>
            <a:ext cx="2556718"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85" name="Google Shape;185;p19"/>
          <p:cNvSpPr/>
          <p:nvPr/>
        </p:nvSpPr>
        <p:spPr>
          <a:xfrm>
            <a:off x="4545359" y="2595562"/>
            <a:ext cx="2641252"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86" name="Google Shape;186;p19"/>
          <p:cNvSpPr/>
          <p:nvPr/>
        </p:nvSpPr>
        <p:spPr>
          <a:xfrm>
            <a:off x="7186612" y="2595562"/>
            <a:ext cx="4424362"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87" name="Google Shape;187;p19"/>
          <p:cNvSpPr/>
          <p:nvPr/>
        </p:nvSpPr>
        <p:spPr>
          <a:xfrm>
            <a:off x="581025" y="3424237"/>
            <a:ext cx="1407616"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88" name="Google Shape;188;p19"/>
          <p:cNvSpPr/>
          <p:nvPr/>
        </p:nvSpPr>
        <p:spPr>
          <a:xfrm>
            <a:off x="1988641" y="3424237"/>
            <a:ext cx="2556718"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89" name="Google Shape;189;p19"/>
          <p:cNvSpPr/>
          <p:nvPr/>
        </p:nvSpPr>
        <p:spPr>
          <a:xfrm>
            <a:off x="4545359" y="3424237"/>
            <a:ext cx="2641252"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0" name="Google Shape;190;p19"/>
          <p:cNvSpPr/>
          <p:nvPr/>
        </p:nvSpPr>
        <p:spPr>
          <a:xfrm>
            <a:off x="7186612" y="3424237"/>
            <a:ext cx="4424362"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1" name="Google Shape;191;p19"/>
          <p:cNvSpPr/>
          <p:nvPr/>
        </p:nvSpPr>
        <p:spPr>
          <a:xfrm>
            <a:off x="581025" y="4252912"/>
            <a:ext cx="1407616"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2" name="Google Shape;192;p19"/>
          <p:cNvSpPr/>
          <p:nvPr/>
        </p:nvSpPr>
        <p:spPr>
          <a:xfrm>
            <a:off x="1988641" y="4252912"/>
            <a:ext cx="2556718"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3" name="Google Shape;193;p19"/>
          <p:cNvSpPr/>
          <p:nvPr/>
        </p:nvSpPr>
        <p:spPr>
          <a:xfrm>
            <a:off x="4545359" y="4252912"/>
            <a:ext cx="2641252"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4" name="Google Shape;194;p19"/>
          <p:cNvSpPr/>
          <p:nvPr/>
        </p:nvSpPr>
        <p:spPr>
          <a:xfrm>
            <a:off x="7186612" y="4252912"/>
            <a:ext cx="4424362"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5" name="Google Shape;195;p19"/>
          <p:cNvSpPr/>
          <p:nvPr/>
        </p:nvSpPr>
        <p:spPr>
          <a:xfrm>
            <a:off x="581025" y="5081587"/>
            <a:ext cx="1407616"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6" name="Google Shape;196;p19"/>
          <p:cNvSpPr/>
          <p:nvPr/>
        </p:nvSpPr>
        <p:spPr>
          <a:xfrm>
            <a:off x="1988641" y="5081587"/>
            <a:ext cx="2556718"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7" name="Google Shape;197;p19"/>
          <p:cNvSpPr/>
          <p:nvPr/>
        </p:nvSpPr>
        <p:spPr>
          <a:xfrm>
            <a:off x="4545359" y="5081587"/>
            <a:ext cx="2641252"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8" name="Google Shape;198;p19"/>
          <p:cNvSpPr/>
          <p:nvPr/>
        </p:nvSpPr>
        <p:spPr>
          <a:xfrm>
            <a:off x="7186612" y="5081587"/>
            <a:ext cx="4424362"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9" name="Google Shape;199;p19"/>
          <p:cNvSpPr txBox="1"/>
          <p:nvPr/>
        </p:nvSpPr>
        <p:spPr>
          <a:xfrm>
            <a:off x="571500" y="47625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Cinzel"/>
                <a:ea typeface="Cinzel"/>
                <a:cs typeface="Cinzel"/>
                <a:sym typeface="Cinzel"/>
              </a:rPr>
              <a:t>Law, Justice &amp; Punishment</a:t>
            </a:r>
            <a:endParaRPr/>
          </a:p>
        </p:txBody>
      </p:sp>
      <p:sp>
        <p:nvSpPr>
          <p:cNvPr id="200" name="Google Shape;200;p19"/>
          <p:cNvSpPr/>
          <p:nvPr/>
        </p:nvSpPr>
        <p:spPr>
          <a:xfrm>
            <a:off x="5715000" y="738187"/>
            <a:ext cx="762000" cy="28575"/>
          </a:xfrm>
          <a:prstGeom prst="rect">
            <a:avLst/>
          </a:prstGeom>
          <a:solidFill>
            <a:srgbClr val="9A341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AF2"/>
        </a:solidFill>
      </p:bgPr>
    </p:bg>
    <p:spTree>
      <p:nvGrpSpPr>
        <p:cNvPr id="204" name="Shape 204"/>
        <p:cNvGrpSpPr/>
        <p:nvPr/>
      </p:nvGrpSpPr>
      <p:grpSpPr>
        <a:xfrm>
          <a:off x="0" y="0"/>
          <a:ext cx="0" cy="0"/>
          <a:chOff x="0" y="0"/>
          <a:chExt cx="0" cy="0"/>
        </a:xfrm>
      </p:grpSpPr>
      <p:pic>
        <p:nvPicPr>
          <p:cNvPr descr="image.png" id="205" name="Google Shape;205;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6" name="Google Shape;206;p20"/>
          <p:cNvSpPr txBox="1"/>
          <p:nvPr/>
        </p:nvSpPr>
        <p:spPr>
          <a:xfrm>
            <a:off x="571500" y="571500"/>
            <a:ext cx="5200650" cy="914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Cinzel"/>
                <a:ea typeface="Cinzel"/>
                <a:cs typeface="Cinzel"/>
                <a:sym typeface="Cinzel"/>
              </a:rPr>
              <a:t>Family, Marriage &amp; Property</a:t>
            </a:r>
            <a:endParaRPr/>
          </a:p>
        </p:txBody>
      </p:sp>
      <p:pic>
        <p:nvPicPr>
          <p:cNvPr descr="image.png" id="207" name="Google Shape;207;p20"/>
          <p:cNvPicPr preferRelativeResize="0"/>
          <p:nvPr/>
        </p:nvPicPr>
        <p:blipFill rotWithShape="1">
          <a:blip r:embed="rId4">
            <a:alphaModFix/>
          </a:blip>
          <a:srcRect b="0" l="0" r="0" t="0"/>
          <a:stretch/>
        </p:blipFill>
        <p:spPr>
          <a:xfrm>
            <a:off x="6096000" y="0"/>
            <a:ext cx="2152650" cy="180975"/>
          </a:xfrm>
          <a:prstGeom prst="rect">
            <a:avLst/>
          </a:prstGeom>
          <a:noFill/>
          <a:ln>
            <a:noFill/>
          </a:ln>
        </p:spPr>
      </p:pic>
      <p:sp>
        <p:nvSpPr>
          <p:cNvPr id="208" name="Google Shape;208;p20"/>
          <p:cNvSpPr/>
          <p:nvPr/>
        </p:nvSpPr>
        <p:spPr>
          <a:xfrm>
            <a:off x="2667000" y="1062037"/>
            <a:ext cx="762000" cy="28575"/>
          </a:xfrm>
          <a:prstGeom prst="rect">
            <a:avLst/>
          </a:prstGeom>
          <a:solidFill>
            <a:srgbClr val="9A341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09" name="Google Shape;209;p20"/>
          <p:cNvSpPr txBox="1"/>
          <p:nvPr/>
        </p:nvSpPr>
        <p:spPr>
          <a:xfrm>
            <a:off x="571500" y="2538412"/>
            <a:ext cx="5200650" cy="30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00" u="none" cap="none" strike="noStrike">
                <a:solidFill>
                  <a:srgbClr val="9A3412"/>
                </a:solidFill>
                <a:latin typeface="Cinzel"/>
                <a:ea typeface="Cinzel"/>
                <a:cs typeface="Cinzel"/>
                <a:sym typeface="Cinzel"/>
              </a:rPr>
              <a:t>Household Organization</a:t>
            </a:r>
            <a:endParaRPr/>
          </a:p>
        </p:txBody>
      </p:sp>
      <p:sp>
        <p:nvSpPr>
          <p:cNvPr id="210" name="Google Shape;210;p20"/>
          <p:cNvSpPr txBox="1"/>
          <p:nvPr/>
        </p:nvSpPr>
        <p:spPr>
          <a:xfrm>
            <a:off x="571500" y="2957512"/>
            <a:ext cx="4953000" cy="77152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334155"/>
                </a:solidFill>
                <a:latin typeface="Lato"/>
                <a:ea typeface="Lato"/>
                <a:cs typeface="Lato"/>
                <a:sym typeface="Lato"/>
              </a:rPr>
              <a:t>Family is viewed as the cornerstone of social stability. Manusmriti outlines patriarchal authority where the household head manages rituals and property.</a:t>
            </a:r>
            <a:endParaRPr/>
          </a:p>
        </p:txBody>
      </p:sp>
      <p:sp>
        <p:nvSpPr>
          <p:cNvPr id="211" name="Google Shape;211;p20"/>
          <p:cNvSpPr txBox="1"/>
          <p:nvPr/>
        </p:nvSpPr>
        <p:spPr>
          <a:xfrm>
            <a:off x="571500" y="3843337"/>
            <a:ext cx="4953000" cy="77152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334155"/>
                </a:solidFill>
                <a:latin typeface="Lato"/>
                <a:ea typeface="Lato"/>
                <a:cs typeface="Lato"/>
                <a:sym typeface="Lato"/>
              </a:rPr>
              <a:t>Forms of Marriage:</a:t>
            </a:r>
            <a:r>
              <a:rPr b="0" i="0" lang="en-US" sz="1350" u="none" cap="none" strike="noStrike">
                <a:solidFill>
                  <a:srgbClr val="334155"/>
                </a:solidFill>
                <a:latin typeface="Lato"/>
                <a:ea typeface="Lato"/>
                <a:cs typeface="Lato"/>
                <a:sym typeface="Lato"/>
              </a:rPr>
              <a:t> The text categorizes 8 forms of marriage, praising righteous unions based on mutual consent and condemning coercive rites.</a:t>
            </a:r>
            <a:endParaRPr/>
          </a:p>
        </p:txBody>
      </p:sp>
      <p:sp>
        <p:nvSpPr>
          <p:cNvPr id="212" name="Google Shape;212;p20"/>
          <p:cNvSpPr txBox="1"/>
          <p:nvPr/>
        </p:nvSpPr>
        <p:spPr>
          <a:xfrm>
            <a:off x="571500" y="4729162"/>
            <a:ext cx="4953000" cy="77152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334155"/>
                </a:solidFill>
                <a:latin typeface="Lato"/>
                <a:ea typeface="Lato"/>
                <a:cs typeface="Lato"/>
                <a:sym typeface="Lato"/>
              </a:rPr>
              <a:t>Inheritance:</a:t>
            </a:r>
            <a:r>
              <a:rPr b="0" i="0" lang="en-US" sz="1350" u="none" cap="none" strike="noStrike">
                <a:solidFill>
                  <a:srgbClr val="334155"/>
                </a:solidFill>
                <a:latin typeface="Lato"/>
                <a:ea typeface="Lato"/>
                <a:cs typeface="Lato"/>
                <a:sym typeface="Lato"/>
              </a:rPr>
              <a:t> Property passed down through patrilineal succession, emphasizing primogeniture while outlining specific conditions for stridhana (women's property).</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AF2"/>
        </a:solidFill>
      </p:bgPr>
    </p:bg>
    <p:spTree>
      <p:nvGrpSpPr>
        <p:cNvPr id="216" name="Shape 216"/>
        <p:cNvGrpSpPr/>
        <p:nvPr/>
      </p:nvGrpSpPr>
      <p:grpSpPr>
        <a:xfrm>
          <a:off x="0" y="0"/>
          <a:ext cx="0" cy="0"/>
          <a:chOff x="0" y="0"/>
          <a:chExt cx="0" cy="0"/>
        </a:xfrm>
      </p:grpSpPr>
      <p:pic>
        <p:nvPicPr>
          <p:cNvPr descr="image.png" id="217" name="Google Shape;217;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18" name="Google Shape;218;p21"/>
          <p:cNvSpPr/>
          <p:nvPr/>
        </p:nvSpPr>
        <p:spPr>
          <a:xfrm>
            <a:off x="571500" y="1971675"/>
            <a:ext cx="11049000" cy="657225"/>
          </a:xfrm>
          <a:prstGeom prst="roundRect">
            <a:avLst>
              <a:gd fmla="val 11594" name="adj"/>
            </a:avLst>
          </a:prstGeom>
          <a:solidFill>
            <a:srgbClr val="FFFFFF"/>
          </a:solidFill>
          <a:ln cap="flat" cmpd="sng" w="9525">
            <a:solidFill>
              <a:srgbClr val="E2E8F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19" name="Google Shape;219;p21"/>
          <p:cNvSpPr txBox="1"/>
          <p:nvPr/>
        </p:nvSpPr>
        <p:spPr>
          <a:xfrm>
            <a:off x="1190625" y="2162175"/>
            <a:ext cx="10201275" cy="27622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334155"/>
                </a:solidFill>
                <a:latin typeface="Lato"/>
                <a:ea typeface="Lato"/>
                <a:cs typeface="Lato"/>
                <a:sym typeface="Lato"/>
              </a:rPr>
              <a:t>Domestic Veneration:</a:t>
            </a:r>
            <a:r>
              <a:rPr b="0" i="0" lang="en-US" sz="1350" u="none" cap="none" strike="noStrike">
                <a:solidFill>
                  <a:srgbClr val="334155"/>
                </a:solidFill>
                <a:latin typeface="Lato"/>
                <a:ea typeface="Lato"/>
                <a:cs typeface="Lato"/>
                <a:sym typeface="Lato"/>
              </a:rPr>
              <a:t> Verse 3.56 famously states, </a:t>
            </a:r>
            <a:r>
              <a:rPr b="0" i="1" lang="en-US" sz="1350" u="none" cap="none" strike="noStrike">
                <a:solidFill>
                  <a:srgbClr val="9A3412"/>
                </a:solidFill>
                <a:latin typeface="Lato"/>
                <a:ea typeface="Lato"/>
                <a:cs typeface="Lato"/>
                <a:sym typeface="Lato"/>
              </a:rPr>
              <a:t>"Where women are honored, there the gods rejoice,"</a:t>
            </a:r>
            <a:r>
              <a:rPr b="0" i="0" lang="en-US" sz="1350" u="none" cap="none" strike="noStrike">
                <a:solidFill>
                  <a:srgbClr val="334155"/>
                </a:solidFill>
                <a:latin typeface="Lato"/>
                <a:ea typeface="Lato"/>
                <a:cs typeface="Lato"/>
                <a:sym typeface="Lato"/>
              </a:rPr>
              <a:t> emphasizing domestic respect and protection within the family unit.</a:t>
            </a:r>
            <a:endParaRPr/>
          </a:p>
        </p:txBody>
      </p:sp>
      <p:sp>
        <p:nvSpPr>
          <p:cNvPr id="220" name="Google Shape;220;p21"/>
          <p:cNvSpPr/>
          <p:nvPr/>
        </p:nvSpPr>
        <p:spPr>
          <a:xfrm>
            <a:off x="571500" y="2781300"/>
            <a:ext cx="11049000" cy="914400"/>
          </a:xfrm>
          <a:prstGeom prst="roundRect">
            <a:avLst>
              <a:gd fmla="val 8333" name="adj"/>
            </a:avLst>
          </a:prstGeom>
          <a:solidFill>
            <a:srgbClr val="FFFFFF"/>
          </a:solidFill>
          <a:ln cap="flat" cmpd="sng" w="9525">
            <a:solidFill>
              <a:srgbClr val="E2E8F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21" name="Google Shape;221;p21"/>
          <p:cNvSpPr txBox="1"/>
          <p:nvPr/>
        </p:nvSpPr>
        <p:spPr>
          <a:xfrm>
            <a:off x="1190625" y="2971800"/>
            <a:ext cx="10201275" cy="5334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334155"/>
                </a:solidFill>
                <a:latin typeface="Lato"/>
                <a:ea typeface="Lato"/>
                <a:cs typeface="Lato"/>
                <a:sym typeface="Lato"/>
              </a:rPr>
              <a:t>Lifelong Guardianship:</a:t>
            </a:r>
            <a:r>
              <a:rPr b="0" i="0" lang="en-US" sz="1350" u="none" cap="none" strike="noStrike">
                <a:solidFill>
                  <a:srgbClr val="334155"/>
                </a:solidFill>
                <a:latin typeface="Lato"/>
                <a:ea typeface="Lato"/>
                <a:cs typeface="Lato"/>
                <a:sym typeface="Lato"/>
              </a:rPr>
              <a:t> Dictates that a woman must be protected by her father in childhood, her husband in youth, and her sons in old age, denying formal independence.</a:t>
            </a:r>
            <a:endParaRPr/>
          </a:p>
        </p:txBody>
      </p:sp>
      <p:sp>
        <p:nvSpPr>
          <p:cNvPr id="222" name="Google Shape;222;p21"/>
          <p:cNvSpPr/>
          <p:nvPr/>
        </p:nvSpPr>
        <p:spPr>
          <a:xfrm>
            <a:off x="571500" y="3848100"/>
            <a:ext cx="11049000" cy="914400"/>
          </a:xfrm>
          <a:prstGeom prst="roundRect">
            <a:avLst>
              <a:gd fmla="val 8333" name="adj"/>
            </a:avLst>
          </a:prstGeom>
          <a:solidFill>
            <a:srgbClr val="FFFFFF"/>
          </a:solidFill>
          <a:ln cap="flat" cmpd="sng" w="9525">
            <a:solidFill>
              <a:srgbClr val="E2E8F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23" name="Google Shape;223;p21"/>
          <p:cNvSpPr txBox="1"/>
          <p:nvPr/>
        </p:nvSpPr>
        <p:spPr>
          <a:xfrm>
            <a:off x="1190625" y="4038600"/>
            <a:ext cx="10201275" cy="5334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334155"/>
                </a:solidFill>
                <a:latin typeface="Lato"/>
                <a:ea typeface="Lato"/>
                <a:cs typeface="Lato"/>
                <a:sym typeface="Lato"/>
              </a:rPr>
              <a:t>Educational &amp; Ritual Exclusion:</a:t>
            </a:r>
            <a:r>
              <a:rPr b="0" i="0" lang="en-US" sz="1350" u="none" cap="none" strike="noStrike">
                <a:solidFill>
                  <a:srgbClr val="334155"/>
                </a:solidFill>
                <a:latin typeface="Lato"/>
                <a:ea typeface="Lato"/>
                <a:cs typeface="Lato"/>
                <a:sym typeface="Lato"/>
              </a:rPr>
              <a:t> Restricts women from independent Vedic study, sacred initiation rituals (Upanayana), and autonomous fire sacrifices.</a:t>
            </a:r>
            <a:endParaRPr/>
          </a:p>
        </p:txBody>
      </p:sp>
      <p:sp>
        <p:nvSpPr>
          <p:cNvPr id="224" name="Google Shape;224;p21"/>
          <p:cNvSpPr/>
          <p:nvPr/>
        </p:nvSpPr>
        <p:spPr>
          <a:xfrm>
            <a:off x="571500" y="4914900"/>
            <a:ext cx="11049000" cy="657225"/>
          </a:xfrm>
          <a:prstGeom prst="roundRect">
            <a:avLst>
              <a:gd fmla="val 11594" name="adj"/>
            </a:avLst>
          </a:prstGeom>
          <a:solidFill>
            <a:srgbClr val="FFFFFF"/>
          </a:solidFill>
          <a:ln cap="flat" cmpd="sng" w="9525">
            <a:solidFill>
              <a:srgbClr val="E2E8F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25" name="Google Shape;225;p21"/>
          <p:cNvSpPr txBox="1"/>
          <p:nvPr/>
        </p:nvSpPr>
        <p:spPr>
          <a:xfrm>
            <a:off x="1190625" y="5105400"/>
            <a:ext cx="10201275" cy="27622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334155"/>
                </a:solidFill>
                <a:latin typeface="Lato"/>
                <a:ea typeface="Lato"/>
                <a:cs typeface="Lato"/>
                <a:sym typeface="Lato"/>
              </a:rPr>
              <a:t>Marital Fidelity &amp; Remarriage:</a:t>
            </a:r>
            <a:r>
              <a:rPr b="0" i="0" lang="en-US" sz="1350" u="none" cap="none" strike="noStrike">
                <a:solidFill>
                  <a:srgbClr val="334155"/>
                </a:solidFill>
                <a:latin typeface="Lato"/>
                <a:ea typeface="Lato"/>
                <a:cs typeface="Lato"/>
                <a:sym typeface="Lato"/>
              </a:rPr>
              <a:t> Strongly emphasizes ideal devotion (</a:t>
            </a:r>
            <a:r>
              <a:rPr b="0" i="1" lang="en-US" sz="1350" u="none" cap="none" strike="noStrike">
                <a:solidFill>
                  <a:srgbClr val="9A3412"/>
                </a:solidFill>
                <a:latin typeface="Lato"/>
                <a:ea typeface="Lato"/>
                <a:cs typeface="Lato"/>
                <a:sym typeface="Lato"/>
              </a:rPr>
              <a:t>Pativrata</a:t>
            </a:r>
            <a:r>
              <a:rPr b="0" i="0" lang="en-US" sz="1350" u="none" cap="none" strike="noStrike">
                <a:solidFill>
                  <a:srgbClr val="334155"/>
                </a:solidFill>
                <a:latin typeface="Lato"/>
                <a:ea typeface="Lato"/>
                <a:cs typeface="Lato"/>
                <a:sym typeface="Lato"/>
              </a:rPr>
              <a:t>) while generally disapproving of widow remarriage.</a:t>
            </a:r>
            <a:endParaRPr/>
          </a:p>
        </p:txBody>
      </p:sp>
      <p:sp>
        <p:nvSpPr>
          <p:cNvPr id="226" name="Google Shape;226;p21"/>
          <p:cNvSpPr/>
          <p:nvPr/>
        </p:nvSpPr>
        <p:spPr>
          <a:xfrm>
            <a:off x="571500" y="2619375"/>
            <a:ext cx="1104900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27" name="Google Shape;227;p21"/>
          <p:cNvSpPr/>
          <p:nvPr/>
        </p:nvSpPr>
        <p:spPr>
          <a:xfrm>
            <a:off x="571500" y="3686175"/>
            <a:ext cx="1104900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28" name="Google Shape;228;p21"/>
          <p:cNvSpPr/>
          <p:nvPr/>
        </p:nvSpPr>
        <p:spPr>
          <a:xfrm>
            <a:off x="571500" y="4752975"/>
            <a:ext cx="1104900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29" name="Google Shape;229;p21"/>
          <p:cNvSpPr/>
          <p:nvPr/>
        </p:nvSpPr>
        <p:spPr>
          <a:xfrm>
            <a:off x="571500" y="5562600"/>
            <a:ext cx="1104900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230" name="Google Shape;230;p21"/>
          <p:cNvPicPr preferRelativeResize="0"/>
          <p:nvPr/>
        </p:nvPicPr>
        <p:blipFill rotWithShape="1">
          <a:blip r:embed="rId4">
            <a:alphaModFix/>
          </a:blip>
          <a:srcRect b="0" l="0" r="0" t="0"/>
          <a:stretch/>
        </p:blipFill>
        <p:spPr>
          <a:xfrm>
            <a:off x="809625" y="2185987"/>
            <a:ext cx="238125" cy="219075"/>
          </a:xfrm>
          <a:prstGeom prst="rect">
            <a:avLst/>
          </a:prstGeom>
          <a:noFill/>
          <a:ln>
            <a:noFill/>
          </a:ln>
        </p:spPr>
      </p:pic>
      <p:pic>
        <p:nvPicPr>
          <p:cNvPr descr="image.png" id="231" name="Google Shape;231;p21"/>
          <p:cNvPicPr preferRelativeResize="0"/>
          <p:nvPr/>
        </p:nvPicPr>
        <p:blipFill rotWithShape="1">
          <a:blip r:embed="rId5">
            <a:alphaModFix/>
          </a:blip>
          <a:srcRect b="0" l="0" r="0" t="0"/>
          <a:stretch/>
        </p:blipFill>
        <p:spPr>
          <a:xfrm>
            <a:off x="809625" y="2995612"/>
            <a:ext cx="209550" cy="219075"/>
          </a:xfrm>
          <a:prstGeom prst="rect">
            <a:avLst/>
          </a:prstGeom>
          <a:noFill/>
          <a:ln>
            <a:noFill/>
          </a:ln>
        </p:spPr>
      </p:pic>
      <p:pic>
        <p:nvPicPr>
          <p:cNvPr descr="image.png" id="232" name="Google Shape;232;p21"/>
          <p:cNvPicPr preferRelativeResize="0"/>
          <p:nvPr/>
        </p:nvPicPr>
        <p:blipFill rotWithShape="1">
          <a:blip r:embed="rId6">
            <a:alphaModFix/>
          </a:blip>
          <a:srcRect b="0" l="0" r="0" t="0"/>
          <a:stretch/>
        </p:blipFill>
        <p:spPr>
          <a:xfrm>
            <a:off x="809625" y="4062412"/>
            <a:ext cx="180975" cy="219075"/>
          </a:xfrm>
          <a:prstGeom prst="rect">
            <a:avLst/>
          </a:prstGeom>
          <a:noFill/>
          <a:ln>
            <a:noFill/>
          </a:ln>
        </p:spPr>
      </p:pic>
      <p:pic>
        <p:nvPicPr>
          <p:cNvPr descr="image.png" id="233" name="Google Shape;233;p21"/>
          <p:cNvPicPr preferRelativeResize="0"/>
          <p:nvPr/>
        </p:nvPicPr>
        <p:blipFill rotWithShape="1">
          <a:blip r:embed="rId7">
            <a:alphaModFix/>
          </a:blip>
          <a:srcRect b="0" l="0" r="0" t="0"/>
          <a:stretch/>
        </p:blipFill>
        <p:spPr>
          <a:xfrm>
            <a:off x="809625" y="5129212"/>
            <a:ext cx="266700" cy="219075"/>
          </a:xfrm>
          <a:prstGeom prst="rect">
            <a:avLst/>
          </a:prstGeom>
          <a:noFill/>
          <a:ln>
            <a:noFill/>
          </a:ln>
        </p:spPr>
      </p:pic>
      <p:sp>
        <p:nvSpPr>
          <p:cNvPr id="234" name="Google Shape;234;p21"/>
          <p:cNvSpPr txBox="1"/>
          <p:nvPr/>
        </p:nvSpPr>
        <p:spPr>
          <a:xfrm>
            <a:off x="571500" y="47625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Cinzel"/>
                <a:ea typeface="Cinzel"/>
                <a:cs typeface="Cinzel"/>
                <a:sym typeface="Cinzel"/>
              </a:rPr>
              <a:t>Gender Norms &amp; Women's Role</a:t>
            </a:r>
            <a:endParaRPr/>
          </a:p>
        </p:txBody>
      </p:sp>
      <p:sp>
        <p:nvSpPr>
          <p:cNvPr id="235" name="Google Shape;235;p21"/>
          <p:cNvSpPr/>
          <p:nvPr/>
        </p:nvSpPr>
        <p:spPr>
          <a:xfrm>
            <a:off x="5715000" y="738187"/>
            <a:ext cx="762000" cy="28575"/>
          </a:xfrm>
          <a:prstGeom prst="rect">
            <a:avLst/>
          </a:prstGeom>
          <a:solidFill>
            <a:srgbClr val="9A341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