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9" d="100"/>
          <a:sy n="59" d="100"/>
        </p:scale>
        <p:origin x="9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7240" y="1143000"/>
            <a:ext cx="10607040" cy="1645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800" b="1">
                <a:solidFill>
                  <a:srgbClr val="233F66"/>
                </a:solidFill>
                <a:latin typeface="Aptos Display"/>
              </a:defRPr>
            </a:pPr>
            <a:r>
              <a:t>Drafting, Introduction and Readings of Bills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04672" y="2880360"/>
            <a:ext cx="987552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100">
                <a:solidFill>
                  <a:srgbClr val="5A626E"/>
                </a:solidFill>
                <a:latin typeface="Aptos"/>
              </a:defRPr>
            </a:pPr>
            <a:r>
              <a:t>Procedures and Processes in the Indian Parliament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04672" y="3977639"/>
            <a:ext cx="3383280" cy="566928"/>
          </a:xfrm>
          <a:prstGeom prst="roundRect">
            <a:avLst/>
          </a:prstGeom>
          <a:solidFill>
            <a:srgbClr val="233F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987552" y="4133087"/>
            <a:ext cx="30175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Explanatory Classroom Presentation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Government Bills and Private Members' Bills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Government Bill is introduced by a Minister.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normally represents a legislative proposal of the government.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Private Member's Bill is introduced by a Member of Parliament who is not a Minister.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Both are Bills, but their source and parliamentary handling can differ.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Private Member's Bill gives an individual MP an opportunity to propose legislation.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II — INTRODUCTION OF A BILL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Introduction means formally presenting the Bill before a House of Parliament.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 Bill may generally be introduced in either the Lok Sabha or the Rajya Sabha.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However, a Money Bill can be introduced only in the Lok Sabha and only on the President's recommendation.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member in charge gives the required notice and asks for leave to introduce the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Once introduced, the Bill enters the parliamentary legislative process.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Introduction means the Bill officially enters Parliament for consideration.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Where Can Different Bills Be Introduced?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Ordinary Bills: may generally originate in either House.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Money Bills: can originate only in the Lok Sabha.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Constitution Amendment Bills: may be introduced in either House, subject to the special constitutional procedure.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After introduction, the Bill follows the stages applicable to its type.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Do not assume every Bill follows exactly the same procedure. The Constitution gives special rules to certain types of Bills.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III — FIRST READING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First Reading is the initial formal stage of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member in charge moves for leave to introduce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After the House permits introduction, the Bill is formally introduced.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object and broad purpose may be stated briefly.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Detailed discussion of every clause does not normally take place at this stage.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Bill may then be published in the Gazette of India.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First Reading mainly introduces the Bill to the House; it is not the stage for a detailed debate.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First Reading: An Easy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Suppose the government wants a new law to regulate a particular area of public policy.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proposed law is drafted and brought to Parliament.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During the First Reading, the Bill is formally introduced.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are made aware of the proposed legislation.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House has not yet gone through every provision in detail.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Bill now moves towards fuller consideration.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IV — SECOND READING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Second Reading is one of the most important stages of a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House discusses the general principles, purpose and importance of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can support the Bill, oppose it or raise concerns.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They may discuss why the Bill is needed and what effects it may have.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House decides whether the Bill should proceed to detailed consideration.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After this, detailed examination can take place.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Second Reading asks: Do we agree with the basic idea of this Bill, and should we examine it further?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Second Reading: General Discussion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debate begins with the broad principles of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discuss its objectives rather than focusing only on individual words or clauses.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They may raise political, social, economic, administrative or constitutional concerns.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Minister or member in charge responds to the points raised.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At the end of this stage, the House decides whether the Bill should be taken further.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V — PARLIAMENTARY COMMITTEE STAGE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 Bill may be referred to a Parliamentary Committee for detailed examination.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 committee is a smaller group of Members of Parliament.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smaller size allows members to study the proposal more closely.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committee may examine the Bill's provisions, implications and practical difficulties.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It may invite evidence, hear experts or consider views of stakeholders.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committee can recommend amendments.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It submits a report to Parliament.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A committee acts like a detailed examination room where the Bill can be studied more carefully.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Why Are Parliamentary Committees Important?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entire House has limited time for detailed examination of every provision.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Committees provide a more focused setting for scrutiny.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They can examine technical and complicated provisions in detail.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They may identify gaps, contradictions or unintended consequences.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Their recommendations can help improve the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Committee recommendations are generally advisory; Parliament takes the final decision.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Committee Examination: Simple Example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Imagine a Bill containing provisions about higher education.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committee may examine how the proposed rules will affect universities and students.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may hear from officials, experts or affected groups.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may find that one provision is unclear or difficult to implement.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committee can recommend a change.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Parliament then considers the Bill and the committee's recommendations.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Learning Objectives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Understand what a Bill is and why a Bill is different from an Act.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Understand how a proposed law is prepared before it reaches Parliament.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Learn the meaning of introduction, First Reading, Second Reading and Third Reading.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Understand the role of Parliamentary Committees and clause-by-clause consideration.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Understand what happens when the Bill reaches the other House.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Understand the role of the President and how a Bill becomes an Act.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By the end of the class, students should be able to explain the whole journey of a Bill from an idea to a law.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VI — CLAUSE-BY-CLAUSE CONSIDERATION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Bill is divided into clauses, and each clause deals with a particular provision or part of the proposed law.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During detailed consideration, the House examines individual clauses.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may move amendments to change, add or remove particular provisions.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House debates the amendments and votes on them.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After the clauses and amendments are dealt with, the House considers the Bill as a whole.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Clause-by-clause consideration means checking the Bill part by part instead of only discussing its general idea.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What is an Amendment?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An amendment is a proposed change to the text or provisions of a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An amendment may add words, remove words, replace words or change a provision.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can propose amendments according to parliamentary rules.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An amendment does not automatically become part of the Bill; the House must consider and decide on it.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Amendments are one way Parliament can improve or change a Bill.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VII — THIRD READING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Third Reading is the final stage of consideration in the House where the Bill is being considered.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By this point, the Bill has already gone through discussion and detailed examination.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debate now focuses mainly on whether the Bill, as a whole, should be passed.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may make final arguments for or against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House votes on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If the required majority supports it, the Bill is passed by that House.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Third Reading asks the final question: Should this Bill now be passed?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First, Second and Third Reading — Compare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900">
                <a:solidFill>
                  <a:srgbClr val="232323"/>
                </a:solidFill>
                <a:latin typeface="Aptos"/>
              </a:defRPr>
            </a:pPr>
            <a:r>
              <a:t>First Reading: formal introduction of the Bill.</a:t>
            </a:r>
          </a:p>
          <a:p>
            <a:pPr>
              <a:spcAft>
                <a:spcPts val="900"/>
              </a:spcAft>
              <a:defRPr sz="1900">
                <a:solidFill>
                  <a:srgbClr val="232323"/>
                </a:solidFill>
                <a:latin typeface="Aptos"/>
              </a:defRPr>
            </a:pPr>
            <a:r>
              <a:t>Second Reading: discussion of its main principles and detailed consideration.</a:t>
            </a:r>
          </a:p>
          <a:p>
            <a:pPr>
              <a:spcAft>
                <a:spcPts val="900"/>
              </a:spcAft>
              <a:defRPr sz="1900">
                <a:solidFill>
                  <a:srgbClr val="232323"/>
                </a:solidFill>
                <a:latin typeface="Aptos"/>
              </a:defRPr>
            </a:pPr>
            <a:r>
              <a:t>Third Reading: final debate and decision on whether to pass the Bill.</a:t>
            </a:r>
          </a:p>
          <a:p>
            <a:pPr>
              <a:spcAft>
                <a:spcPts val="900"/>
              </a:spcAft>
              <a:defRPr sz="1900">
                <a:solidFill>
                  <a:srgbClr val="232323"/>
                </a:solidFill>
                <a:latin typeface="Aptos"/>
              </a:defRPr>
            </a:pPr>
            <a:r>
              <a:t>Remember: First = Introduce; Second = Discuss &amp; Examine; Third = Final Decision.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VIII — BILL GOES TO THE OTHER HOUSE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Passing by one House does not normally complete the parliamentary process.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Bill is sent to the other House for consideration.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second House also discusses and examines the Bill according to the applicable procedure.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may pass the Bill without changes.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may pass the Bill with amendments.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may reject the Bill.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If both Houses agree to the Bill, it proceeds towards the President's consideration.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What If the Two Houses Disagree?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Sometimes the two Houses may disagree about an ordinary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Constitution provides for a joint sitting in certain cases of disagreement under Article 108.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 joint sitting brings Members of both Houses together for a vote.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However, a joint sitting is subject to constitutional conditions and does not apply to every type of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Money Bills and Constitution Amendment Bills have special rules.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IX — PRESIDENT'S ASSENT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After Parliament has passed the Bill according to the required procedure, it is presented to the President.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Under Article 111, the President may give assent or, in the case of a Bill other than a Money Bill, return it for reconsideration.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If Parliament passes a returned Bill again, the President cannot withhold assent.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Once assent is given, the Bill becomes an Act.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Act may then come into force immediately or on a date specified by the law or through the relevant notification.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The President's assent is the final constitutional step in the ordinary law-making process.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Special Note: Money Bills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 Money Bill has a special constitutional procedure.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It can be introduced only in the Lok Sabha.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It requires the President's recommendation before introduction.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Rajya Sabha cannot amend a Money Bill in the same way as an ordinary Bill; it may make recommendations.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Lok Sabha may accept or reject those recommendations.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Speaker of the Lok Sabha decides whether a Bill is a Money Bill, subject to the Constitution.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Special Note: Constitution Amendment Bills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Constitution Amendment Bills follow a special procedure under Article 368.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They may be introduced in either House of Parliament.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They require the prescribed special majority.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Certain amendments also require ratification by at least half of the State Legislatures.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There is no joint sitting for a Constitution Amendment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President is required to give assent to a Constitution Amendment Bill duly passed under Article 368.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How Does a Bill Finally Become an Act?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1: The proposal is drafted.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2: The Bill is introduced in a House.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3: It goes through the relevant readings and detailed examination.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4: The House votes and passes it.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5: The other House considers and passes it according to the applicable procedure.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6: The Bill is presented to the President.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7: The President gives assent.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Step 8: The Bill becomes an Act.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What is a Bill?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Bill is a proposal for making a new law or changing an existing law.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It is a written document containing the proposed rules, rights, duties, powers and procedures.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Bill is only a proposal until it completes the required parliamentary process and receives the necessary approval.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Parliament considers the Bill, discusses it, examines it and votes on it.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Once the required constitutional procedure is completed, the Bill can become an Act.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Think of a Bill as a proposed law that is still under consideration.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Complete Process — One-Line Revision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2200">
                <a:solidFill>
                  <a:srgbClr val="232323"/>
                </a:solidFill>
                <a:latin typeface="Aptos"/>
              </a:defRPr>
            </a:pPr>
            <a:r>
              <a:t>Drafting → Introduction → First Reading → Second Reading → Committee Examination → Clause-by-Clause Consideration → Third Reading → Other House → President's Assent → Act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This is the sequence students should remember for examination purposes. Special Bills can follow modified constitutional procedures.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Important Terms to Remember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Bill — proposed law.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Act — law after the Bill has completed the required process and received assent.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Government Bill — introduced by a Minister.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Private Member's Bill — introduced by an MP who is not a Minister.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Reading — a stage in the parliamentary consideration of a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Committee — smaller parliamentary body that examines matters in detail.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Amendment — proposed change in a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Assent — formal approval by the President.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Common Confusions — Clarified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First Reading does not mean detailed discussion; it is mainly the formal introduction stage.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Second Reading is not simply another reading aloud; it involves important debate and detailed consideration.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Committee examination helps scrutiny but does not itself pass the Bill.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Third Reading is the final consideration and vote in that House.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Passing one House does not automatically make a Bill a law.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President's assent is an important final constitutional step.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Classroom Example: From Idea to 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Imagine Parliament wants to create a new law to regulate a social or economic issue.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First, the policy idea is developed and converted into a draft Bill.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Next, the Bill is introduced in Parliament.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Members discuss its broad purpose during the Second Reading.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A committee may examine the provisions and suggest improvements.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The House considers clauses and amendments.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The Bill is finally voted upon during the Third Reading.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The other House considers it.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After the required parliamentary approval, it goes to the President.</a:t>
            </a:r>
          </a:p>
          <a:p>
            <a:pPr>
              <a:spcAft>
                <a:spcPts val="900"/>
              </a:spcAft>
              <a:defRPr sz="1600">
                <a:solidFill>
                  <a:srgbClr val="232323"/>
                </a:solidFill>
                <a:latin typeface="Aptos"/>
              </a:defRPr>
            </a:pPr>
            <a:r>
              <a:t>After assent, it becomes an Act.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Exam-Ready Conclusion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law-making process in Parliament is a multi-stage process designed to ensure careful consideration of proposed legislation.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Drafting converts a policy idea into a legal document.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Introduction and the three readings provide stages for parliamentary consideration.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Committee examination and clause-by-clause discussion allow detailed scrutiny and possible improvement.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Bill must complete the required process in Parliament and receive the necessary assent.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Only then does a Bill become an Act and form part of the law.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34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Quick Revision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is a Bill?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is meant by drafting a Bill?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Who can introduce a Government Bill and a Private Member's Bill?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happens during the First Reading?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Why is the Second Reading important?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is the role of a Parliamentary Committee?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is clause-by-clause consideration?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happens during the Third Reading?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happens when the Bill reaches the other House?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What is the role of the President's assent?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Distinguish between a Bill and an Act.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35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Bill and Act: What is the Difference?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Bill: a proposed law that is being considered by Parliament.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Act: a law that has been passed by Parliament and has received the required assent.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 Bill can be changed, rejected or withdrawn during the legislative process.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After it becomes an Act, it becomes part of the law of the country.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Example: before enactment, a proposal is called a Bill; after enactment, it is referred to as an Act.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Bill = proposed law. Act = law after the legislative process is completed.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Why Do Bills Have to Pass Through Several Stages?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Law-making affects the rights, duties and lives of people, so it requires careful examination.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Parliamentary stages provide opportunities for debate and criticism.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Members can point out problems and suggest improvements.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Committees can examine technical and detailed issues.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Voting ensures that the House expresses its decision.</a:t>
            </a:r>
          </a:p>
          <a:p>
            <a:pPr>
              <a:spcAft>
                <a:spcPts val="900"/>
              </a:spcAft>
              <a:defRPr sz="1800">
                <a:solidFill>
                  <a:srgbClr val="232323"/>
                </a:solidFill>
                <a:latin typeface="Aptos"/>
              </a:defRPr>
            </a:pPr>
            <a:r>
              <a:t>The final constitutional steps give the legislation legal validity.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The stages act as checks and allow Parliament to examine a proposal before it becomes law.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Broad Stages of a Bill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1. Drafting — preparing the proposed law.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2. Introduction — formally presenting the Bill in a House.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3. First Reading — formal introduction and publication.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4. Second Reading — discussion of the Bill's principles and detailed consideration.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5. Committee and clause-by-clause examination — detailed scrutiny and possible amendments.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6. Third Reading — final debate and vote.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7. Other House — consideration by the second House.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8. President's Assent — constitutional approval.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9. Act — the Bill becomes law.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PART I — DRAFTING OF A BILL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Drafting is the process of converting a policy idea or legislative proposal into a properly written legal document.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process normally begins when a government identifies a problem that may require legislation.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concerned ministry develops the policy proposal and identifies what the proposed law should achieve.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proposal is then expressed through legal provisions, definitions, duties, powers, procedures and penalties where required.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language has to be precise because legal provisions can have binding effects.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Drafting is basically the writing stage of the proposed law.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What Happens During Drafting?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problem or policy objective is identified.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Existing laws and rules relating to the subject are examined.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government decides what changes or new provisions are required.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proposed provisions are arranged in a logical legal structure.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Definitions are included where particular words need a specific legal meaning.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Administrative, financial and practical consequences may be considered.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draft is reviewed and revised before it is formally introduced.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36576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900" b="1">
                <a:solidFill>
                  <a:srgbClr val="233F66"/>
                </a:solidFill>
                <a:latin typeface="Aptos Display"/>
              </a:defRPr>
            </a:pPr>
            <a:r>
              <a:t>Role of the Ministry of Law and Justice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77240" y="1417320"/>
            <a:ext cx="10652760" cy="4800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For Government Bills, the concerned ministry normally works with the legislative authorities of the Government.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Legislative Department of the Ministry of Law and Justice plays an important role in putting government proposals into legal form.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Legal language is checked so that provisions are clear and workable.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draft is examined in relation to the Constitution and existing laws.</a:t>
            </a:r>
          </a:p>
          <a:p>
            <a:pPr>
              <a:spcAft>
                <a:spcPts val="900"/>
              </a:spcAft>
              <a:defRPr sz="1700">
                <a:solidFill>
                  <a:srgbClr val="232323"/>
                </a:solidFill>
                <a:latin typeface="Aptos"/>
              </a:defRPr>
            </a:pPr>
            <a:r>
              <a:t>The final form is prepared for the parliamentary process.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5166360"/>
            <a:ext cx="10424160" cy="822960"/>
          </a:xfrm>
          <a:prstGeom prst="roundRect">
            <a:avLst/>
          </a:prstGeom>
          <a:solidFill>
            <a:srgbClr val="F6F8FB"/>
          </a:solidFill>
          <a:ln>
            <a:solidFill>
              <a:srgbClr val="E1E6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1005840" y="5276088"/>
            <a:ext cx="100584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300">
                <a:solidFill>
                  <a:srgbClr val="232323"/>
                </a:solidFill>
                <a:latin typeface="Aptos"/>
              </a:defRPr>
            </a:pPr>
            <a:r>
              <a:t>In simple words:  The policy ministry explains what it wants to achieve; legal drafting converts that policy into the language of legislation.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F6F8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109960" y="6620256"/>
            <a:ext cx="50292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900">
                <a:solidFill>
                  <a:srgbClr val="5A626E"/>
                </a:solidFill>
              </a:defRPr>
            </a:pPr>
            <a: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3092</Words>
  <Application>Microsoft Office PowerPoint</Application>
  <PresentationFormat>Widescreen</PresentationFormat>
  <Paragraphs>290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arupjyotiroy26@outlook.com</cp:lastModifiedBy>
  <cp:revision>1</cp:revision>
  <dcterms:created xsi:type="dcterms:W3CDTF">2013-01-27T09:14:16Z</dcterms:created>
  <dcterms:modified xsi:type="dcterms:W3CDTF">2026-08-15T14:38:01Z</dcterms:modified>
  <cp:category/>
</cp:coreProperties>
</file>