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7" r:id="rId5"/>
    <p:sldId id="258" r:id="rId6"/>
    <p:sldId id="259" r:id="rId7"/>
    <p:sldId id="263" r:id="rId8"/>
    <p:sldId id="264" r:id="rId9"/>
    <p:sldId id="265" r:id="rId10"/>
    <p:sldId id="266" r:id="rId11"/>
    <p:sldId id="261" r:id="rId12"/>
    <p:sldId id="260" r:id="rId13"/>
    <p:sldId id="262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text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text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8" Type="http://schemas.openxmlformats.org/officeDocument/2006/relationships/theme" Target="../theme/theme2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8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29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en-IN" altLang="en-US"/>
              <a:t>History of the Swiss Constitution</a:t>
            </a:r>
            <a:endParaRPr lang="en-I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>
            <a:normAutofit fontScale="90000" lnSpcReduction="20000"/>
          </a:bodyPr>
          <a:p>
            <a:r>
              <a:rPr lang="en-IN" altLang="en-US">
                <a:solidFill>
                  <a:schemeClr val="tx1"/>
                </a:solidFill>
                <a:sym typeface="+mn-ea"/>
              </a:rPr>
              <a:t>Digital Material designed by Dr. Parismita Bhagawati for Unit IV of the </a:t>
            </a:r>
            <a:r>
              <a:rPr lang="en-US" altLang="en-US">
                <a:solidFill>
                  <a:schemeClr val="tx1"/>
                </a:solidFill>
                <a:sym typeface="+mn-ea"/>
              </a:rPr>
              <a:t>Semester: 5th Semester </a:t>
            </a:r>
            <a:endParaRPr lang="en-US" altLang="en-US">
              <a:solidFill>
                <a:schemeClr val="tx1"/>
              </a:solidFill>
              <a:sym typeface="+mn-ea"/>
            </a:endParaRPr>
          </a:p>
          <a:p>
            <a:r>
              <a:rPr lang="en-US" altLang="en-US">
                <a:solidFill>
                  <a:schemeClr val="tx1"/>
                </a:solidFill>
                <a:sym typeface="+mn-ea"/>
              </a:rPr>
              <a:t>Course Name: POL050304: Comparative Government and Politics  </a:t>
            </a:r>
            <a:endParaRPr 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374650" y="493395"/>
            <a:ext cx="11297920" cy="5754370"/>
          </a:xfrm>
          <a:prstGeom prst="rect">
            <a:avLst/>
          </a:prstGeom>
        </p:spPr>
        <p:txBody>
          <a:bodyPr wrap="square">
            <a:spAutoFit/>
          </a:bodyPr>
          <a:p>
            <a:pPr algn="just"/>
            <a:r>
              <a:rPr sz="2800"/>
              <a:t>Because </a:t>
            </a:r>
            <a:r>
              <a:rPr sz="3200" b="1"/>
              <a:t>neutrality is military</a:t>
            </a:r>
            <a:r>
              <a:rPr sz="2800"/>
              <a:t> rather than moral or political, a neutral state is free to take a stand in almost every other area:</a:t>
            </a:r>
            <a:endParaRPr sz="2800"/>
          </a:p>
          <a:p>
            <a:pPr algn="just">
              <a:buFont typeface="Arial" panose="020B0604020202020204"/>
              <a:buChar char="•"/>
            </a:pPr>
            <a:r>
              <a:rPr sz="2800" b="1"/>
              <a:t>Moral &amp; Political Stance:</a:t>
            </a:r>
            <a:r>
              <a:rPr sz="2800"/>
              <a:t> A neutral country can condemn an aggressor, vote against them in the United Nations, or call out human rights violations. Neutrality does not require a country to pretend there is no right or wrong.</a:t>
            </a:r>
            <a:endParaRPr sz="2800"/>
          </a:p>
          <a:p>
            <a:pPr algn="just">
              <a:buFont typeface="Arial" panose="020B0604020202020204"/>
              <a:buChar char="•"/>
            </a:pPr>
            <a:r>
              <a:rPr sz="2800" b="1"/>
              <a:t>Economic Sanctions:</a:t>
            </a:r>
            <a:r>
              <a:rPr sz="2800"/>
              <a:t> A neutral nation can choose to adopt economic sanctions against an aggressor state, freeze assets, or halt commercial trade, because sanctions are political and economic tools, not acts of war.</a:t>
            </a:r>
            <a:endParaRPr sz="2800"/>
          </a:p>
          <a:p>
            <a:pPr algn="just">
              <a:buFont typeface="Arial" panose="020B0604020202020204"/>
              <a:buChar char="•"/>
            </a:pPr>
            <a:r>
              <a:rPr sz="2800" b="1"/>
              <a:t>Humanitarian &amp; Financial Aid:</a:t>
            </a:r>
            <a:r>
              <a:rPr sz="2800"/>
              <a:t> A neutral state can freely provide billions in financial support, medical assistance, civilian supplies, and reconstruction aid to a country under attack.</a:t>
            </a:r>
            <a:endParaRPr sz="2800"/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151255" y="1805305"/>
            <a:ext cx="969073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IN" altLang="en-US" sz="4000"/>
              <a:t>History of the Swiss Constitution in Details</a:t>
            </a:r>
            <a:endParaRPr lang="en-IN" altLang="en-US" sz="4000"/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258445" y="161290"/>
            <a:ext cx="11496040" cy="4790440"/>
          </a:xfrm>
          <a:prstGeom prst="rect">
            <a:avLst/>
          </a:prstGeom>
        </p:spPr>
        <p:txBody>
          <a:bodyPr>
            <a:noAutofit/>
          </a:bodyPr>
          <a:p>
            <a:pPr algn="just"/>
            <a:r>
              <a:rPr lang="en-IN" sz="3200" b="1"/>
              <a:t>Old Confederation:</a:t>
            </a:r>
            <a:endParaRPr lang="en-IN" sz="3200" b="1"/>
          </a:p>
          <a:p>
            <a:pPr algn="just"/>
            <a:endParaRPr lang="en-IN" sz="3200" b="1"/>
          </a:p>
          <a:p>
            <a:pPr algn="just"/>
            <a:r>
              <a:rPr sz="3200" b="1"/>
              <a:t>Origins &amp; Resistance (1291):</a:t>
            </a:r>
            <a:r>
              <a:rPr sz="3200"/>
              <a:t> Unification began in 1291 when three cantons—Uri, Schwyz, and Unterwalden—formed a Confederation to protect their liberties and resist Austrian Habsburg domination. Before this, Switzerland consisted of separate, uncoordinated cantons subservient to Austrian rule.</a:t>
            </a:r>
            <a:endParaRPr sz="3200"/>
          </a:p>
          <a:p>
            <a:pPr algn="just"/>
            <a:r>
              <a:rPr sz="3200" b="1"/>
              <a:t>Expansion &amp; International Recognition (1353–1648):</a:t>
            </a:r>
            <a:r>
              <a:rPr sz="3200"/>
              <a:t> Encouraged by defeating Habsburg feudal attempts, membership expanded to 8 cantons by 1353 and 13 by 1648, when the Treaty of Westphalia officially recognized Switzerland as a sovereign state.</a:t>
            </a:r>
            <a:endParaRPr sz="3200"/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89865" y="217170"/>
            <a:ext cx="11699875" cy="4734560"/>
          </a:xfrm>
          <a:prstGeom prst="rect">
            <a:avLst/>
          </a:prstGeom>
        </p:spPr>
        <p:txBody>
          <a:bodyPr>
            <a:noAutofit/>
          </a:bodyPr>
          <a:p>
            <a:pPr algn="just"/>
            <a:r>
              <a:rPr sz="3200" b="1"/>
              <a:t>French Rule &amp; The Act of Mediation (1798–1803):</a:t>
            </a:r>
            <a:r>
              <a:rPr sz="3200"/>
              <a:t> Revolutionary French armies invaded Switzerland, replacing the loose confederation with a centralized French protectorate. Popular resentment against this unitary structure forced Napoleon to restore cantonal autonomy in 1803 via the Act of Mediation.</a:t>
            </a:r>
            <a:endParaRPr sz="3200"/>
          </a:p>
          <a:p>
            <a:pPr algn="just"/>
            <a:r>
              <a:rPr sz="3200" b="1"/>
              <a:t>Reorganization &amp; Territorial Growth (1803–1815):</a:t>
            </a:r>
            <a:r>
              <a:rPr sz="3200"/>
              <a:t> The French period expanded membership by adding 6 cantons under the Act of Mediation and 3 French-speaking cantons in 1815 following the Congress of Vienna, establishing Switzerland's present geographical configuration and trilingual status.</a:t>
            </a:r>
            <a:endParaRPr sz="3200"/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234950" y="193675"/>
            <a:ext cx="11665585" cy="6185535"/>
          </a:xfrm>
          <a:prstGeom prst="rect">
            <a:avLst/>
          </a:prstGeom>
        </p:spPr>
        <p:txBody>
          <a:bodyPr wrap="square">
            <a:spAutoFit/>
          </a:bodyPr>
          <a:p>
            <a:pPr algn="just"/>
            <a:r>
              <a:rPr sz="3600" b="1"/>
              <a:t>Ideological Struggle &amp; The Sonderbund War (1815–1847):</a:t>
            </a:r>
            <a:r>
              <a:rPr sz="3600"/>
              <a:t> Conflict escalated between Radicals (favoring central authority and unification) and Federalists (favoring cantonal autonomy). This culminated in 1847 when seven Catholic cantons formed a breakaway league ("Sunderband").</a:t>
            </a:r>
            <a:endParaRPr sz="3600"/>
          </a:p>
          <a:p>
            <a:pPr algn="just"/>
            <a:r>
              <a:rPr sz="3600" b="1"/>
              <a:t>Establishment of the Modern Federal State (1848):</a:t>
            </a:r>
            <a:r>
              <a:rPr sz="3600"/>
              <a:t> The defeat of the secessionist Catholic cantons in the 1847 Civil War led to a new constitutional project, which became the organic federal law of Switzerland in 1848, completing the unification process.</a:t>
            </a:r>
            <a:endParaRPr sz="3600"/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250190" y="217805"/>
            <a:ext cx="11630660" cy="5521960"/>
          </a:xfrm>
          <a:prstGeom prst="rect">
            <a:avLst/>
          </a:prstGeom>
        </p:spPr>
        <p:txBody>
          <a:bodyPr>
            <a:noAutofit/>
          </a:bodyPr>
          <a:p>
            <a:pPr algn="just">
              <a:spcAft>
                <a:spcPct val="60000"/>
              </a:spcAft>
            </a:pPr>
            <a:r>
              <a:rPr sz="2800" b="1"/>
              <a:t>Constitution of 1848</a:t>
            </a:r>
            <a:endParaRPr sz="2800" b="1"/>
          </a:p>
          <a:p>
            <a:pPr algn="just">
              <a:buFont typeface="Arial" panose="020B0604020202020204"/>
              <a:buChar char="•"/>
            </a:pPr>
            <a:r>
              <a:rPr sz="2800" b="1"/>
              <a:t>Drafting &amp; Ratification:</a:t>
            </a:r>
            <a:r>
              <a:rPr sz="2800"/>
              <a:t> Drafted by a Diet Committee of fourteen, approved by the Diet, and ratified by an overwhelming majority of the cantons and the public via referendum.</a:t>
            </a:r>
            <a:endParaRPr sz="2800"/>
          </a:p>
          <a:p>
            <a:pPr algn="just">
              <a:buFont typeface="Arial" panose="020B0604020202020204"/>
              <a:buChar char="•"/>
            </a:pPr>
            <a:r>
              <a:rPr sz="2800" b="1"/>
              <a:t>Transition to Federal State:</a:t>
            </a:r>
            <a:r>
              <a:rPr sz="2800"/>
              <a:t> Transformed Switzerland from a loose confederation into a unified Federal State.</a:t>
            </a:r>
            <a:endParaRPr sz="2800"/>
          </a:p>
          <a:p>
            <a:pPr algn="just">
              <a:buFont typeface="Arial" panose="020B0604020202020204"/>
              <a:buChar char="•"/>
            </a:pPr>
            <a:r>
              <a:rPr sz="2800" b="1"/>
              <a:t>Compromise on Sovereignty:</a:t>
            </a:r>
            <a:r>
              <a:rPr sz="2800"/>
              <a:t> Represented a compromise arrangement where cantons retained their sovereignty in all matters not explicitly restricted by the Federal Constitution.</a:t>
            </a:r>
            <a:endParaRPr sz="2800"/>
          </a:p>
          <a:p>
            <a:pPr algn="just">
              <a:buFont typeface="Arial" panose="020B0604020202020204"/>
              <a:buChar char="•"/>
            </a:pPr>
            <a:r>
              <a:rPr sz="2800" b="1"/>
              <a:t>Key Institutional Provisions:</a:t>
            </a:r>
            <a:r>
              <a:rPr sz="2800"/>
              <a:t> Established foundational democratic institutions, including a bicameral Federal Assembly, a collegial executive, popular referendum, initiative rights, a common Swiss citizenship, and the Federal Tribunal.</a:t>
            </a:r>
            <a:endParaRPr sz="2800"/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98755" y="116205"/>
            <a:ext cx="11773535" cy="3411855"/>
          </a:xfrm>
          <a:prstGeom prst="rect">
            <a:avLst/>
          </a:prstGeom>
        </p:spPr>
        <p:txBody>
          <a:bodyPr>
            <a:noAutofit/>
          </a:bodyPr>
          <a:p>
            <a:pPr algn="just">
              <a:spcAft>
                <a:spcPct val="60000"/>
              </a:spcAft>
            </a:pPr>
            <a:r>
              <a:rPr sz="4400" b="1"/>
              <a:t>Constitution </a:t>
            </a:r>
            <a:r>
              <a:rPr sz="4000" b="1"/>
              <a:t>of 1874</a:t>
            </a:r>
            <a:endParaRPr sz="4000" b="1"/>
          </a:p>
          <a:p>
            <a:pPr>
              <a:buFont typeface="Arial" panose="020B0604020202020204"/>
              <a:buChar char="•"/>
            </a:pPr>
            <a:r>
              <a:rPr sz="3200" b="1"/>
              <a:t>Push for Centralisation:</a:t>
            </a:r>
            <a:r>
              <a:rPr sz="3200"/>
              <a:t> Drafted after 26 years under the 1848 Constitution due to growing demand for centralisation, led by Radicals who favored unified laws over cantonal privileges.</a:t>
            </a:r>
            <a:endParaRPr sz="3200"/>
          </a:p>
          <a:p>
            <a:pPr>
              <a:buFont typeface="Arial" panose="020B0604020202020204"/>
              <a:buChar char="•"/>
            </a:pPr>
            <a:r>
              <a:rPr sz="3200" b="1"/>
              <a:t>Adoption Date:</a:t>
            </a:r>
            <a:r>
              <a:rPr sz="3200"/>
              <a:t> Framed by the Federal Assembly, approved by a strong majority of citizens, and put into operation on May 29, 1874.</a:t>
            </a:r>
            <a:endParaRPr sz="3200"/>
          </a:p>
          <a:p>
            <a:pPr>
              <a:buFont typeface="Arial" panose="020B0604020202020204"/>
              <a:buChar char="•"/>
            </a:pPr>
            <a:r>
              <a:rPr sz="3200" b="1"/>
              <a:t>Greater Federal Control:</a:t>
            </a:r>
            <a:r>
              <a:rPr sz="3200"/>
              <a:t> Expanded central power significantly, including placing railways under national federal ownership.</a:t>
            </a:r>
            <a:endParaRPr sz="3200"/>
          </a:p>
          <a:p>
            <a:pPr>
              <a:buFont typeface="Arial" panose="020B0604020202020204"/>
              <a:buChar char="•"/>
            </a:pPr>
            <a:r>
              <a:rPr sz="3200" b="1"/>
              <a:t>Judicial Unification:</a:t>
            </a:r>
            <a:r>
              <a:rPr sz="3200"/>
              <a:t> Enhanced the powers of the Federal Tribunal and completely abolished the separate judicial systems of individual cantons.</a:t>
            </a:r>
            <a:endParaRPr sz="3200"/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209550" y="167640"/>
            <a:ext cx="11619230" cy="4956175"/>
          </a:xfrm>
          <a:prstGeom prst="rect">
            <a:avLst/>
          </a:prstGeom>
        </p:spPr>
        <p:txBody>
          <a:bodyPr>
            <a:noAutofit/>
          </a:bodyPr>
          <a:p>
            <a:pPr algn="just">
              <a:spcAft>
                <a:spcPct val="60000"/>
              </a:spcAft>
            </a:pPr>
            <a:r>
              <a:rPr sz="4000" b="1"/>
              <a:t>Constitution of 1999</a:t>
            </a:r>
            <a:endParaRPr sz="4000" b="1"/>
          </a:p>
          <a:p>
            <a:pPr algn="just">
              <a:buFont typeface="Arial" panose="020B0604020202020204"/>
              <a:buChar char="•"/>
            </a:pPr>
            <a:r>
              <a:rPr sz="3200" b="1"/>
              <a:t>Integration of Amendments:</a:t>
            </a:r>
            <a:r>
              <a:rPr sz="3200"/>
              <a:t> Created primarily to integrate roughly 150 partial amendments—most of which had expanded central authority since 1874—into a single, modernized text.</a:t>
            </a:r>
            <a:endParaRPr sz="3200"/>
          </a:p>
          <a:p>
            <a:pPr algn="just">
              <a:buFont typeface="Arial" panose="020B0604020202020204"/>
              <a:buChar char="•"/>
            </a:pPr>
            <a:r>
              <a:rPr sz="3200" b="1"/>
              <a:t>Adoption Timeline:</a:t>
            </a:r>
            <a:r>
              <a:rPr sz="3200"/>
              <a:t> Adopted by the Federal Parliament on December 18, 1998, approved via public referendum on April 18, 1999, and brought into force on January 1, 2000.</a:t>
            </a:r>
            <a:endParaRPr sz="3200"/>
          </a:p>
          <a:p>
            <a:pPr algn="just">
              <a:buFont typeface="Arial" panose="020B0604020202020204"/>
              <a:buChar char="•"/>
            </a:pPr>
            <a:r>
              <a:rPr sz="3200" b="1"/>
              <a:t>Structural Continuity:</a:t>
            </a:r>
            <a:r>
              <a:rPr sz="3200"/>
              <a:t> Updated and restructured the legal text without making radical changes to the federal framework established in 1874.</a:t>
            </a:r>
            <a:endParaRPr sz="3200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 descr="swiss ma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575" y="186055"/>
            <a:ext cx="12054205" cy="658050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 descr="world ma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4210" y="0"/>
            <a:ext cx="8322945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408940" y="422275"/>
            <a:ext cx="11351895" cy="575627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spcAft>
                <a:spcPct val="60000"/>
              </a:spcAft>
            </a:pPr>
            <a:r>
              <a:rPr sz="3600" b="1"/>
              <a:t>Historical Milestones &amp; Origins</a:t>
            </a:r>
            <a:endParaRPr sz="3600" b="1"/>
          </a:p>
          <a:p>
            <a:pPr>
              <a:buFont typeface="Arial" panose="020B0604020202020204"/>
              <a:buChar char="•"/>
            </a:pPr>
            <a:r>
              <a:rPr sz="2800" b="1"/>
              <a:t>1291 (The Foundation):</a:t>
            </a:r>
            <a:r>
              <a:rPr sz="2800"/>
              <a:t> Three cantons (</a:t>
            </a:r>
            <a:r>
              <a:rPr sz="2800" i="1"/>
              <a:t>Uri, Schwyz, Unterwalden</a:t>
            </a:r>
            <a:r>
              <a:rPr sz="2800"/>
              <a:t>) signed the </a:t>
            </a:r>
            <a:r>
              <a:rPr sz="2800" b="1"/>
              <a:t>Everlasting Alliance</a:t>
            </a:r>
            <a:r>
              <a:rPr sz="2800"/>
              <a:t> to protect local autonomy against Habsburg expansion.</a:t>
            </a:r>
            <a:endParaRPr sz="2800"/>
          </a:p>
          <a:p>
            <a:pPr>
              <a:buFont typeface="Arial" panose="020B0604020202020204"/>
              <a:buChar char="•"/>
            </a:pPr>
            <a:r>
              <a:rPr sz="2800" b="1"/>
              <a:t>Origins of the Name:</a:t>
            </a:r>
            <a:r>
              <a:rPr sz="2800"/>
              <a:t> The name </a:t>
            </a:r>
            <a:r>
              <a:rPr sz="2800" i="1"/>
              <a:t>Switzerland</a:t>
            </a:r>
            <a:r>
              <a:rPr sz="2800"/>
              <a:t> originates directly from the central founding canton of </a:t>
            </a:r>
            <a:r>
              <a:rPr sz="2800" b="1"/>
              <a:t>Schwyz</a:t>
            </a:r>
            <a:r>
              <a:rPr sz="2800"/>
              <a:t>.</a:t>
            </a:r>
            <a:endParaRPr sz="2800"/>
          </a:p>
          <a:p>
            <a:pPr>
              <a:buFont typeface="Arial" panose="020B0604020202020204"/>
              <a:buChar char="•"/>
            </a:pPr>
            <a:r>
              <a:rPr sz="2800" b="1"/>
              <a:t>1499–1648 (Independence):</a:t>
            </a:r>
            <a:r>
              <a:rPr sz="2800"/>
              <a:t> Achieved </a:t>
            </a:r>
            <a:r>
              <a:rPr sz="2800" i="1"/>
              <a:t>de facto</a:t>
            </a:r>
            <a:r>
              <a:rPr sz="2800"/>
              <a:t> independence from the Holy Roman Empire after the Swabian War (1499); legally recognized in the </a:t>
            </a:r>
            <a:r>
              <a:rPr sz="2800" b="1"/>
              <a:t>Peace of Westphalia (1648)</a:t>
            </a:r>
            <a:r>
              <a:rPr sz="2800"/>
              <a:t>.</a:t>
            </a:r>
            <a:endParaRPr sz="2800"/>
          </a:p>
          <a:p>
            <a:pPr>
              <a:buFont typeface="Arial" panose="020B0604020202020204"/>
              <a:buChar char="•"/>
            </a:pPr>
            <a:r>
              <a:rPr sz="2800" b="1"/>
              <a:t>1848 (Modern State):</a:t>
            </a:r>
            <a:r>
              <a:rPr sz="2800"/>
              <a:t> Transformed from a loose confederation into a </a:t>
            </a:r>
            <a:r>
              <a:rPr sz="2800" b="1"/>
              <a:t>federal nation-state</a:t>
            </a:r>
            <a:r>
              <a:rPr sz="2800"/>
              <a:t> with a constitution balancing central governance and cantonal autonomy.</a:t>
            </a:r>
            <a:endParaRPr sz="2800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212725" y="161290"/>
            <a:ext cx="11553190" cy="4790440"/>
          </a:xfrm>
          <a:prstGeom prst="rect">
            <a:avLst/>
          </a:prstGeom>
        </p:spPr>
        <p:txBody>
          <a:bodyPr>
            <a:noAutofit/>
          </a:bodyPr>
          <a:p>
            <a:r>
              <a:rPr sz="3600" b="1"/>
              <a:t> 1999 Revised Swiss Constitution:</a:t>
            </a:r>
            <a:endParaRPr sz="3600" b="1"/>
          </a:p>
          <a:p>
            <a:pPr>
              <a:buFont typeface="Arial" panose="020B0604020202020204"/>
              <a:buChar char="•"/>
            </a:pPr>
            <a:r>
              <a:rPr sz="3600" b="1"/>
              <a:t>Approval &amp; Timeline:</a:t>
            </a:r>
            <a:r>
              <a:rPr sz="3600"/>
              <a:t> Approved via public referendum on April 18, 1999, and took effect on January 1, 2000.</a:t>
            </a:r>
            <a:endParaRPr sz="3600"/>
          </a:p>
          <a:p>
            <a:pPr>
              <a:buFont typeface="Arial" panose="020B0604020202020204"/>
              <a:buChar char="•"/>
            </a:pPr>
            <a:r>
              <a:rPr sz="3600" b="1"/>
              <a:t>Core Function:</a:t>
            </a:r>
            <a:r>
              <a:rPr sz="3600"/>
              <a:t> Modernized the phrasing and layout of the older 1874 Constitution without changing the government structure or federal system.</a:t>
            </a:r>
            <a:endParaRPr sz="3600"/>
          </a:p>
          <a:p>
            <a:pPr>
              <a:buFont typeface="Arial" panose="020B0604020202020204"/>
              <a:buChar char="•"/>
            </a:pPr>
            <a:r>
              <a:rPr sz="3600" b="1"/>
              <a:t>Structural Improvements:</a:t>
            </a:r>
            <a:endParaRPr sz="3600" b="1"/>
          </a:p>
          <a:p>
            <a:pPr lvl="1">
              <a:buFont typeface="Arial" panose="020B0604020202020204"/>
              <a:buChar char="◦"/>
            </a:pPr>
            <a:r>
              <a:rPr sz="3600"/>
              <a:t>Grouped citizen rights into a dedicated separate section (like most global constitutions).</a:t>
            </a:r>
            <a:endParaRPr sz="3600"/>
          </a:p>
          <a:p>
            <a:pPr lvl="1">
              <a:buFont typeface="Arial" panose="020B0604020202020204"/>
              <a:buChar char="◦"/>
            </a:pPr>
            <a:r>
              <a:rPr sz="3600"/>
              <a:t>Clearly outlined where federal authority ends and cantonal (state) authority begins.</a:t>
            </a:r>
            <a:endParaRPr sz="3600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88900" y="205740"/>
            <a:ext cx="11834495" cy="4745990"/>
          </a:xfrm>
          <a:prstGeom prst="rect">
            <a:avLst/>
          </a:prstGeom>
        </p:spPr>
        <p:txBody>
          <a:bodyPr>
            <a:noAutofit/>
          </a:bodyPr>
          <a:p>
            <a:r>
              <a:rPr sz="3600" b="1"/>
              <a:t>Geography &amp; Borders:</a:t>
            </a:r>
            <a:r>
              <a:rPr sz="3600"/>
              <a:t> Small western European country (about one-third the size of New York state) bordered by Germany (North), France (West), Austria (East), and Italy (South).</a:t>
            </a:r>
            <a:endParaRPr sz="3600"/>
          </a:p>
          <a:p>
            <a:r>
              <a:rPr sz="3600" b="1"/>
              <a:t>Linguistic &amp; Religious Diversity:</a:t>
            </a:r>
            <a:endParaRPr sz="3600" b="1"/>
          </a:p>
          <a:p>
            <a:pPr>
              <a:buFont typeface="Arial" panose="020B0604020202020204"/>
              <a:buChar char="•"/>
            </a:pPr>
            <a:r>
              <a:rPr sz="3600"/>
              <a:t>Population consists of Germanic, French, and Italian stocks.</a:t>
            </a:r>
            <a:endParaRPr sz="3600"/>
          </a:p>
          <a:p>
            <a:pPr>
              <a:buFont typeface="Arial" panose="020B0604020202020204"/>
              <a:buChar char="•"/>
            </a:pPr>
            <a:r>
              <a:rPr sz="3600"/>
              <a:t>Speaks four languages: German (majority), French, Italian, and Romanish (adopted as a national language in 1938).</a:t>
            </a:r>
            <a:endParaRPr sz="3600"/>
          </a:p>
          <a:p>
            <a:pPr>
              <a:buFont typeface="Arial" panose="020B0604020202020204"/>
              <a:buChar char="•"/>
            </a:pPr>
            <a:r>
              <a:rPr sz="3600"/>
              <a:t>Religious split includes Protestantism (~one-third) and Catholicism (~one-third).</a:t>
            </a:r>
            <a:endParaRPr sz="3600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291465" y="179705"/>
            <a:ext cx="11406505" cy="439991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sz="4000" b="1"/>
              <a:t>Direct Democracy &amp; Autonomy:</a:t>
            </a:r>
            <a:endParaRPr sz="4000" b="1"/>
          </a:p>
          <a:p>
            <a:pPr>
              <a:buFont typeface="Arial" panose="020B0604020202020204"/>
              <a:buChar char="•"/>
            </a:pPr>
            <a:r>
              <a:rPr sz="4000"/>
              <a:t>Built on a 700+ year tradition of self-government.</a:t>
            </a:r>
            <a:endParaRPr sz="4000"/>
          </a:p>
          <a:p>
            <a:pPr>
              <a:buFont typeface="Arial" panose="020B0604020202020204"/>
              <a:buChar char="•"/>
            </a:pPr>
            <a:r>
              <a:rPr sz="4000"/>
              <a:t>Cherishes communal/cantonal autonomy and upholds "Direct Democracy" and "Popular Sovereignty".</a:t>
            </a:r>
            <a:endParaRPr sz="4000"/>
          </a:p>
          <a:p>
            <a:pPr>
              <a:buFont typeface="Arial" panose="020B0604020202020204"/>
              <a:buChar char="•"/>
            </a:pPr>
            <a:r>
              <a:rPr sz="4000"/>
              <a:t>Recognized by Bryce (</a:t>
            </a:r>
            <a:r>
              <a:rPr sz="4000" i="1"/>
              <a:t>Modern Democracies</a:t>
            </a:r>
            <a:r>
              <a:rPr sz="4000"/>
              <a:t>) as the oldest and one of the best true democracies.</a:t>
            </a:r>
            <a:endParaRPr sz="4000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90500" y="205105"/>
            <a:ext cx="11473815" cy="4623435"/>
          </a:xfrm>
          <a:prstGeom prst="rect">
            <a:avLst/>
          </a:prstGeom>
        </p:spPr>
        <p:txBody>
          <a:bodyPr>
            <a:noAutofit/>
          </a:bodyPr>
          <a:p>
            <a:pPr algn="just"/>
            <a:r>
              <a:rPr sz="3600" b="1"/>
              <a:t>Dynamic Neutrality:</a:t>
            </a:r>
            <a:endParaRPr sz="3600" b="1"/>
          </a:p>
          <a:p>
            <a:pPr algn="just">
              <a:buFont typeface="Arial" panose="020B0604020202020204"/>
              <a:buChar char="•"/>
            </a:pPr>
            <a:r>
              <a:rPr sz="3600"/>
              <a:t>Described by Rappard as "the true palladium of Swiss independence".</a:t>
            </a:r>
            <a:endParaRPr sz="3600"/>
          </a:p>
          <a:p>
            <a:pPr algn="just">
              <a:buFont typeface="Arial" panose="020B0604020202020204"/>
              <a:buChar char="•"/>
            </a:pPr>
            <a:r>
              <a:rPr sz="3600"/>
              <a:t>Respected by aggressive powers (e.g., Nazi Germany, Fascist Italy) during European wars.</a:t>
            </a:r>
            <a:endParaRPr sz="3600"/>
          </a:p>
          <a:p>
            <a:pPr algn="just">
              <a:buFont typeface="Arial" panose="020B0604020202020204"/>
              <a:buChar char="•"/>
            </a:pPr>
            <a:r>
              <a:rPr sz="3600"/>
              <a:t>Not driven by timidity, non-violence, or passivity; serves as a channel for diplomacy and humanitarian missions (Hans Huber).</a:t>
            </a:r>
            <a:endParaRPr sz="3600"/>
          </a:p>
          <a:p>
            <a:pPr algn="just"/>
            <a:r>
              <a:rPr sz="3600" b="1"/>
              <a:t>UN Membership (2002):</a:t>
            </a:r>
            <a:r>
              <a:rPr sz="3600"/>
              <a:t> On March 3, 2002, Swiss voters approved joining the United Nations by a 54.6% majority.</a:t>
            </a:r>
            <a:endParaRPr sz="3600"/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408940" y="422275"/>
            <a:ext cx="11351895" cy="144716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spcAft>
                <a:spcPct val="60000"/>
              </a:spcAft>
            </a:pPr>
            <a:r>
              <a:rPr lang="en-IN" sz="3600" b="1"/>
              <a:t>Meaning of Permanent Neutrality of Switzerland</a:t>
            </a:r>
            <a:endParaRPr sz="3600" b="1"/>
          </a:p>
          <a:p>
            <a:pPr indent="0">
              <a:buFont typeface="Arial" panose="020B0604020202020204"/>
              <a:buNone/>
            </a:pPr>
            <a:endParaRPr sz="2800"/>
          </a:p>
        </p:txBody>
      </p:sp>
      <p:sp>
        <p:nvSpPr>
          <p:cNvPr id="2" name="Text Box 1"/>
          <p:cNvSpPr txBox="1"/>
          <p:nvPr/>
        </p:nvSpPr>
        <p:spPr>
          <a:xfrm>
            <a:off x="564515" y="1536700"/>
            <a:ext cx="11040745" cy="483108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sz="2800" b="1"/>
              <a:t>No Military Alliances:</a:t>
            </a:r>
            <a:r>
              <a:rPr sz="2800"/>
              <a:t> Cannot join defensive alliances like NATO.</a:t>
            </a:r>
            <a:endParaRPr sz="2800"/>
          </a:p>
          <a:p>
            <a:r>
              <a:rPr sz="2800" b="1"/>
              <a:t>No Direct Armament:</a:t>
            </a:r>
            <a:r>
              <a:rPr sz="2800"/>
              <a:t> Cannot send its own military forces to a war zone or supply weapon systems directly to a warring party.</a:t>
            </a:r>
            <a:endParaRPr sz="2800"/>
          </a:p>
          <a:p>
            <a:r>
              <a:rPr sz="2800" b="1"/>
              <a:t>No Troop Movement:</a:t>
            </a:r>
            <a:r>
              <a:rPr sz="2800"/>
              <a:t> Cannot allow warring nations to use its territory, airspace, or waterways to move troops or weapons.</a:t>
            </a:r>
            <a:endParaRPr sz="2800"/>
          </a:p>
          <a:p>
            <a:r>
              <a:rPr sz="2800" b="1"/>
              <a:t>Equal Treatment:</a:t>
            </a:r>
            <a:r>
              <a:rPr sz="2800"/>
              <a:t> Must treat belligerent states equally in military matters (e.g., if it closes its airspace to one fighting nation, it must close it to the other).</a:t>
            </a:r>
            <a:endParaRPr sz="2800"/>
          </a:p>
          <a:p>
            <a:r>
              <a:rPr sz="2800" b="1"/>
              <a:t>Self-Defense Ability:</a:t>
            </a:r>
            <a:r>
              <a:rPr sz="2800"/>
              <a:t> Must maintain a credible military capable of defending its own borders so another country doesn't invade and use its territory as a battleground.</a:t>
            </a:r>
            <a:endParaRPr sz="2800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7374</Words>
  <Application>WPS Presentation</Application>
  <PresentationFormat>Widescreen</PresentationFormat>
  <Paragraphs>79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Arial</vt:lpstr>
      <vt:lpstr>SimSun</vt:lpstr>
      <vt:lpstr>Wingdings</vt:lpstr>
      <vt:lpstr>Wingdings</vt:lpstr>
      <vt:lpstr>Arial</vt:lpstr>
      <vt:lpstr>Microsoft YaHei</vt:lpstr>
      <vt:lpstr>Arial Unicode MS</vt:lpstr>
      <vt:lpstr>Calibri</vt:lpstr>
      <vt:lpstr>WPS</vt:lpstr>
      <vt:lpstr>1_WPS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Blank Presentation</dc:title>
  <dc:creator/>
  <cp:lastModifiedBy>WPS_1743332713</cp:lastModifiedBy>
  <cp:revision>3</cp:revision>
  <dcterms:created xsi:type="dcterms:W3CDTF">2026-08-04T09:35:00Z</dcterms:created>
  <dcterms:modified xsi:type="dcterms:W3CDTF">2026-08-12T07:04:37Z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A9101E6026124312A57FA0C86F47BF13_13</vt:lpwstr>
  </property>
</Properties>
</file>