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56" r:id="rId4"/>
    <p:sldId id="258" r:id="rId5"/>
    <p:sldId id="259" r:id="rId6"/>
    <p:sldId id="260" r:id="rId7"/>
    <p:sldId id="261" r:id="rId8"/>
    <p:sldId id="257" r:id="rId9"/>
    <p:sldId id="262" r:id="rId1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" Type="http://schemas.openxmlformats.org/officeDocument/2006/relationships/theme" Target="theme/theme1.xml"/><Relationship Id="rId13" Type="http://schemas.openxmlformats.org/officeDocument/2006/relationships/tableStyles" Target="tableStyles.xml"/><Relationship Id="rId12" Type="http://schemas.openxmlformats.org/officeDocument/2006/relationships/viewProps" Target="viewProps.xml"/><Relationship Id="rId11" Type="http://schemas.openxmlformats.org/officeDocument/2006/relationships/presProps" Target="presProps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  <a:endParaRPr lang="en-US" dirty="0"/>
          </a:p>
        </p:txBody>
      </p:sp>
      <p:sp>
        <p:nvSpPr>
          <p:cNvPr id="16" name="Date Placeholder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text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s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en-US" dirty="0"/>
              <a:t>Click to edit title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text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text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en-US" smtClean="0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en-US" smtClean="0"/>
            </a:fld>
            <a:endParaRPr lang="en-US"/>
          </a:p>
        </p:txBody>
      </p:sp>
      <p:sp>
        <p:nvSpPr>
          <p:cNvPr id="9" name="Title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en-US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en-US" smtClean="0"/>
              <a:t>Click to edit title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en-US" dirty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  <a:endParaRPr lang="en-US" dirty="0"/>
          </a:p>
          <a:p>
            <a:pPr lvl="1"/>
            <a:r>
              <a:rPr lang="en-US" dirty="0"/>
              <a:t>Second level</a:t>
            </a:r>
            <a:endParaRPr lang="en-US" dirty="0"/>
          </a:p>
          <a:p>
            <a:pPr lvl="2"/>
            <a:r>
              <a:rPr lang="en-US" dirty="0"/>
              <a:t>Third level</a:t>
            </a:r>
            <a:endParaRPr lang="en-US" dirty="0"/>
          </a:p>
          <a:p>
            <a:pPr lvl="3"/>
            <a:r>
              <a:rPr lang="en-US" dirty="0"/>
              <a:t>Fourth level</a:t>
            </a:r>
            <a:endParaRPr lang="en-US" dirty="0"/>
          </a:p>
          <a:p>
            <a:pPr lvl="4"/>
            <a:r>
              <a:rPr lang="en-US" dirty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.xml"/><Relationship Id="rId3" Type="http://schemas.openxmlformats.org/officeDocument/2006/relationships/tags" Target="../tags/tag127.xml"/><Relationship Id="rId2" Type="http://schemas.openxmlformats.org/officeDocument/2006/relationships/tags" Target="../tags/tag126.xml"/><Relationship Id="rId1" Type="http://schemas.openxmlformats.org/officeDocument/2006/relationships/tags" Target="../tags/tag12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29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0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ags" Target="../tags/tag13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tags" Target="../tags/tag13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  <p:custDataLst>
              <p:tags r:id="rId1"/>
            </p:custDataLst>
          </p:nvPr>
        </p:nvSpPr>
        <p:spPr/>
        <p:txBody>
          <a:bodyPr>
            <a:normAutofit/>
          </a:bodyPr>
          <a:p>
            <a:r>
              <a:rPr lang="en-IN" altLang="en-US"/>
              <a:t>Significance of Public Administration</a:t>
            </a:r>
            <a:endParaRPr lang="en-IN" alt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  <p:custDataLst>
              <p:tags r:id="rId2"/>
            </p:custDataLst>
          </p:nvPr>
        </p:nvSpPr>
        <p:spPr/>
        <p:txBody>
          <a:bodyPr/>
          <a:p>
            <a:r>
              <a:rPr lang="en-IN" altLang="en-US">
                <a:solidFill>
                  <a:schemeClr val="tx1"/>
                </a:solidFill>
                <a:sym typeface="+mn-ea"/>
              </a:rPr>
              <a:t>Digital Material designed by Dr. Parismita Bhagawati for Unit I of the paper </a:t>
            </a:r>
            <a:r>
              <a:rPr lang="en-US" altLang="en-US">
                <a:solidFill>
                  <a:schemeClr val="tx1"/>
                </a:solidFill>
                <a:sym typeface="+mn-ea"/>
              </a:rPr>
              <a:t>POL030104: Perspectives on Public Administration </a:t>
            </a:r>
            <a:r>
              <a:rPr lang="en-IN" altLang="en-US">
                <a:solidFill>
                  <a:schemeClr val="tx1"/>
                </a:solidFill>
                <a:sym typeface="+mn-ea"/>
              </a:rPr>
              <a:t>(FYUGP 3rd Semester)</a:t>
            </a:r>
            <a:endParaRPr lang="en-IN" altLang="en-US">
              <a:solidFill>
                <a:schemeClr val="tx1"/>
              </a:solidFill>
              <a:sym typeface="+mn-ea"/>
            </a:endParaRPr>
          </a:p>
        </p:txBody>
      </p:sp>
    </p:spTree>
    <p:custDataLst>
      <p:tags r:id="rId3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168275" y="100330"/>
            <a:ext cx="11755120" cy="6083935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spcAft>
                <a:spcPct val="60000"/>
              </a:spcAft>
            </a:pPr>
            <a:r>
              <a:rPr sz="3200" b="1"/>
              <a:t>Conceptual Foundation &amp; Woodrow Wilson’s Thesis</a:t>
            </a:r>
            <a:endParaRPr sz="3200" b="1"/>
          </a:p>
          <a:p>
            <a:pPr algn="just">
              <a:buFont typeface="Arial" panose="020B0604020202020204"/>
              <a:buChar char="•"/>
            </a:pPr>
            <a:r>
              <a:rPr sz="2400" b="1"/>
              <a:t>Core Idea:</a:t>
            </a:r>
            <a:r>
              <a:rPr sz="2400"/>
              <a:t> Public administration emerged as a distinct subject due to increasing societal complexities, expanding state functions, and the growth of democratic governance.</a:t>
            </a:r>
            <a:endParaRPr sz="2400"/>
          </a:p>
          <a:p>
            <a:pPr algn="just">
              <a:buFont typeface="Arial" panose="020B0604020202020204"/>
              <a:buChar char="•"/>
            </a:pPr>
            <a:r>
              <a:rPr sz="2400" b="1"/>
              <a:t>The "How" and "Direction":</a:t>
            </a:r>
            <a:r>
              <a:rPr sz="2400"/>
              <a:t> Early focus shifted from merely deciding </a:t>
            </a:r>
            <a:r>
              <a:rPr sz="2400" i="1"/>
              <a:t>what</a:t>
            </a:r>
            <a:r>
              <a:rPr sz="2400"/>
              <a:t> government should do to </a:t>
            </a:r>
            <a:r>
              <a:rPr sz="2400" i="1"/>
              <a:t>how</a:t>
            </a:r>
            <a:r>
              <a:rPr sz="2400"/>
              <a:t> those functions can be performed effectively and in what directions.</a:t>
            </a:r>
            <a:endParaRPr sz="2400"/>
          </a:p>
          <a:p>
            <a:pPr algn="just">
              <a:buFont typeface="Arial" panose="020B0604020202020204"/>
              <a:buChar char="•"/>
            </a:pPr>
            <a:r>
              <a:rPr sz="2400" b="1"/>
              <a:t>Wilsonian Objective:</a:t>
            </a:r>
            <a:r>
              <a:rPr sz="2400"/>
              <a:t> To discover what government can properly and successfully do, and how it can do so with </a:t>
            </a:r>
            <a:r>
              <a:rPr sz="2400" b="1"/>
              <a:t>utmost efficiency</a:t>
            </a:r>
            <a:r>
              <a:rPr sz="2400"/>
              <a:t> and the </a:t>
            </a:r>
            <a:r>
              <a:rPr sz="2400" b="1"/>
              <a:t>least possible cost</a:t>
            </a:r>
            <a:r>
              <a:rPr sz="2400"/>
              <a:t> of money or energy.</a:t>
            </a:r>
            <a:endParaRPr sz="2400"/>
          </a:p>
          <a:p>
            <a:pPr algn="just">
              <a:buFont typeface="Arial" panose="020B0604020202020204"/>
              <a:buChar char="•"/>
            </a:pPr>
            <a:r>
              <a:rPr sz="2400" b="1"/>
              <a:t>Practical Example:</a:t>
            </a:r>
            <a:r>
              <a:rPr sz="2400" i="1"/>
              <a:t>Real-World Application:</a:t>
            </a:r>
            <a:r>
              <a:rPr sz="2400"/>
              <a:t> Transitioning physical land records and tax payments to unified digital portals (like India's </a:t>
            </a:r>
            <a:r>
              <a:rPr sz="2400" i="1"/>
              <a:t>Dharitree</a:t>
            </a:r>
            <a:r>
              <a:rPr sz="2400"/>
              <a:t> or </a:t>
            </a:r>
            <a:r>
              <a:rPr sz="2400" i="1"/>
              <a:t>PM Gati Shakti</a:t>
            </a:r>
            <a:r>
              <a:rPr sz="2400"/>
              <a:t>). Instead of citizens spending weeks visiting government offices, digitalized administrative systems reduce energy, human effort, and financial costs while boosting service delivery speed.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11125" y="165100"/>
            <a:ext cx="11767185" cy="314325"/>
          </a:xfrm>
          <a:prstGeom prst="rect">
            <a:avLst/>
          </a:prstGeom>
        </p:spPr>
        <p:txBody>
          <a:bodyPr>
            <a:noAutofit/>
          </a:bodyPr>
          <a:p>
            <a:r>
              <a:rPr sz="3600" b="1"/>
              <a:t>Importance as an Interdisciplinary Social Science</a:t>
            </a:r>
            <a:endParaRPr sz="3600" b="1"/>
          </a:p>
        </p:txBody>
      </p:sp>
      <p:sp>
        <p:nvSpPr>
          <p:cNvPr id="4" name="Text Box 3"/>
          <p:cNvSpPr txBox="1"/>
          <p:nvPr/>
        </p:nvSpPr>
        <p:spPr>
          <a:xfrm>
            <a:off x="290830" y="1030605"/>
            <a:ext cx="11587480" cy="5262245"/>
          </a:xfrm>
          <a:prstGeom prst="rect">
            <a:avLst/>
          </a:prstGeom>
        </p:spPr>
        <p:txBody>
          <a:bodyPr wrap="square">
            <a:spAutoFit/>
          </a:bodyPr>
          <a:p>
            <a:pPr algn="just"/>
            <a:r>
              <a:rPr sz="2800"/>
              <a:t>Public administration goes beyond technical execution to examine administration as a </a:t>
            </a:r>
            <a:r>
              <a:rPr sz="2800" b="1"/>
              <a:t>cooperative social activity</a:t>
            </a:r>
            <a:r>
              <a:rPr sz="2800"/>
              <a:t>, assessing how government actions directly shape social structures, the economy, and polity.</a:t>
            </a:r>
            <a:endParaRPr sz="2800"/>
          </a:p>
          <a:p>
            <a:pPr algn="just"/>
            <a:r>
              <a:rPr sz="2800" b="1"/>
              <a:t>Core Evaluative Questions:</a:t>
            </a:r>
            <a:endParaRPr sz="2800" b="1"/>
          </a:p>
          <a:p>
            <a:pPr algn="just">
              <a:buFont typeface="Arial" panose="020B0604020202020204"/>
              <a:buChar char="•"/>
            </a:pPr>
            <a:r>
              <a:rPr sz="2800" i="1"/>
              <a:t>Social Vision:</a:t>
            </a:r>
            <a:r>
              <a:rPr sz="2800"/>
              <a:t> What kind of society do state policies envisage?</a:t>
            </a:r>
            <a:endParaRPr sz="2800"/>
          </a:p>
          <a:p>
            <a:pPr algn="just">
              <a:buFont typeface="Arial" panose="020B0604020202020204"/>
              <a:buChar char="•"/>
            </a:pPr>
            <a:r>
              <a:rPr sz="2800" i="1"/>
              <a:t>Equity:</a:t>
            </a:r>
            <a:r>
              <a:rPr sz="2800"/>
              <a:t> How non-discriminatory and fair is administrative action?</a:t>
            </a:r>
            <a:endParaRPr sz="2800"/>
          </a:p>
          <a:p>
            <a:pPr algn="just">
              <a:buFont typeface="Arial" panose="020B0604020202020204"/>
              <a:buChar char="•"/>
            </a:pPr>
            <a:r>
              <a:rPr sz="2800" i="1"/>
              <a:t>Long-Term Effects:</a:t>
            </a:r>
            <a:r>
              <a:rPr sz="2800"/>
              <a:t> What are the structural impacts of state operations on marginalized communities?</a:t>
            </a:r>
            <a:endParaRPr sz="2800"/>
          </a:p>
          <a:p>
            <a:pPr algn="just"/>
            <a:r>
              <a:rPr sz="2800" b="1"/>
              <a:t>Interdisciplinary Reach:</a:t>
            </a:r>
            <a:r>
              <a:rPr sz="2800"/>
              <a:t> Draws from Sociology, Economics, History, Geography, Philosophy, and Psychology not merely to prescribe rules, but to </a:t>
            </a:r>
            <a:r>
              <a:rPr sz="2800" b="1"/>
              <a:t>explain administrative behavior</a:t>
            </a:r>
            <a:r>
              <a:rPr sz="2800"/>
              <a:t> within complex social systems.</a:t>
            </a:r>
            <a:endParaRPr sz="2800"/>
          </a:p>
        </p:txBody>
      </p:sp>
    </p:spTree>
    <p:custDataLst>
      <p:tags r:id="rId1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"/>
          <p:cNvSpPr txBox="1"/>
          <p:nvPr/>
        </p:nvSpPr>
        <p:spPr>
          <a:xfrm>
            <a:off x="89535" y="191135"/>
            <a:ext cx="12012930" cy="6617335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spcAft>
                <a:spcPct val="60000"/>
              </a:spcAft>
            </a:pPr>
            <a:r>
              <a:rPr lang="en-IN" sz="2400" b="1"/>
              <a:t>Practical Significance: </a:t>
            </a:r>
            <a:r>
              <a:rPr sz="2400" b="1"/>
              <a:t>Gerald Caiden’s 8 Functions (Part 1)</a:t>
            </a:r>
            <a:endParaRPr sz="2400" b="1"/>
          </a:p>
          <a:p>
            <a:pPr algn="just">
              <a:buAutoNum type="arabicPeriod"/>
            </a:pPr>
            <a:r>
              <a:rPr sz="2400" b="1"/>
              <a:t>Preservation of Polity:</a:t>
            </a:r>
            <a:r>
              <a:rPr sz="2400"/>
              <a:t> Safeguarding the sovereign existence and democratic structure of the state.</a:t>
            </a:r>
            <a:endParaRPr sz="2400"/>
          </a:p>
          <a:p>
            <a:pPr lvl="1" algn="just">
              <a:buFont typeface="Arial" panose="020B0604020202020204"/>
              <a:buChar char="◦"/>
            </a:pPr>
            <a:r>
              <a:rPr sz="2400" i="1"/>
              <a:t>Real-World Example:</a:t>
            </a:r>
            <a:r>
              <a:rPr sz="2400"/>
              <a:t> Conducting free and fair national or state elections through the </a:t>
            </a:r>
            <a:r>
              <a:rPr sz="2400" i="1"/>
              <a:t>Election Commission</a:t>
            </a:r>
            <a:r>
              <a:rPr sz="2400"/>
              <a:t>, managing ballot logistics and voter registration rolls.</a:t>
            </a:r>
            <a:endParaRPr sz="2400"/>
          </a:p>
          <a:p>
            <a:pPr algn="just">
              <a:buAutoNum type="arabicPeriod"/>
            </a:pPr>
            <a:r>
              <a:rPr sz="2400" b="1"/>
              <a:t>Maintenance of Stability &amp; Order:</a:t>
            </a:r>
            <a:r>
              <a:rPr sz="2400"/>
              <a:t> Preventing social chaos and maintaining civil peace.</a:t>
            </a:r>
            <a:endParaRPr sz="2400"/>
          </a:p>
          <a:p>
            <a:pPr lvl="1" algn="just">
              <a:buFont typeface="Arial" panose="020B0604020202020204"/>
              <a:buChar char="◦"/>
            </a:pPr>
            <a:r>
              <a:rPr sz="2400" i="1"/>
              <a:t>Real-World Example:</a:t>
            </a:r>
            <a:r>
              <a:rPr sz="2400"/>
              <a:t> Police administration deploying personnel, managing crowd control, and establishing curfews during civil unrest or major festivals.</a:t>
            </a:r>
            <a:endParaRPr sz="2400"/>
          </a:p>
          <a:p>
            <a:pPr algn="just">
              <a:buAutoNum type="arabicPeriod"/>
            </a:pPr>
            <a:r>
              <a:rPr sz="2400" b="1"/>
              <a:t>Institutionalisation of Socioeconomic Changes:</a:t>
            </a:r>
            <a:r>
              <a:rPr sz="2400"/>
              <a:t> Formally embedding social reforms into law and policy.</a:t>
            </a:r>
            <a:endParaRPr sz="2400"/>
          </a:p>
          <a:p>
            <a:pPr lvl="1" algn="just">
              <a:buFont typeface="Arial" panose="020B0604020202020204"/>
              <a:buChar char="◦"/>
            </a:pPr>
            <a:r>
              <a:rPr sz="2400" i="1"/>
              <a:t>Real-World Example:</a:t>
            </a:r>
            <a:r>
              <a:rPr sz="2400"/>
              <a:t> Implementing anti-dowry laws and setting up dedicated </a:t>
            </a:r>
            <a:r>
              <a:rPr sz="2400" i="1"/>
              <a:t>Special Women Cells</a:t>
            </a:r>
            <a:r>
              <a:rPr sz="2400"/>
              <a:t> in police departments to enforce gender justice.</a:t>
            </a:r>
            <a:endParaRPr sz="2400"/>
          </a:p>
          <a:p>
            <a:pPr algn="just">
              <a:buAutoNum type="arabicPeriod"/>
            </a:pPr>
            <a:r>
              <a:rPr sz="2400" b="1"/>
              <a:t>Management of Large-Scale Commercial Services:</a:t>
            </a:r>
            <a:r>
              <a:rPr sz="2400"/>
              <a:t> Operating vital public utilities and infrastructure that require massive capital.</a:t>
            </a:r>
            <a:endParaRPr sz="2400"/>
          </a:p>
          <a:p>
            <a:pPr lvl="1" algn="just">
              <a:buFont typeface="Arial" panose="020B0604020202020204"/>
              <a:buChar char="◦"/>
            </a:pPr>
            <a:r>
              <a:rPr sz="2400" i="1"/>
              <a:t>Real-World Example:</a:t>
            </a:r>
            <a:r>
              <a:rPr sz="2400"/>
              <a:t> Running state-owned railway networks (like </a:t>
            </a:r>
            <a:r>
              <a:rPr sz="2400" i="1"/>
              <a:t>Indian Railways</a:t>
            </a:r>
            <a:r>
              <a:rPr sz="2400"/>
              <a:t>) or urban metro transport systems to move millions of passengers daily.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37795" y="170180"/>
            <a:ext cx="11875135" cy="5427345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spcAft>
                <a:spcPct val="60000"/>
              </a:spcAft>
            </a:pPr>
            <a:r>
              <a:rPr sz="2800" b="1"/>
              <a:t>Gerald Caiden’s 8 Functions (Part 2)</a:t>
            </a:r>
            <a:endParaRPr sz="2800" b="1"/>
          </a:p>
          <a:p>
            <a:pPr algn="just">
              <a:buAutoNum type="arabicPeriod"/>
            </a:pPr>
            <a:r>
              <a:rPr sz="2000" b="1"/>
              <a:t>Ensuring Growth &amp; Economic Development:</a:t>
            </a:r>
            <a:r>
              <a:rPr sz="2000"/>
              <a:t> Creating the regulatory and physical infrastructure needed for trade and commerce.</a:t>
            </a:r>
            <a:endParaRPr sz="2000"/>
          </a:p>
          <a:p>
            <a:pPr lvl="1" algn="just">
              <a:buFont typeface="Arial" panose="020B0604020202020204"/>
              <a:buChar char="◦"/>
            </a:pPr>
            <a:r>
              <a:rPr sz="2000" i="1"/>
              <a:t>Real-World Example:</a:t>
            </a:r>
            <a:r>
              <a:rPr sz="2000"/>
              <a:t> Constructing industrial expressways, freight corridors, and managing state industrial development corporations (like </a:t>
            </a:r>
            <a:r>
              <a:rPr sz="2000" i="1"/>
              <a:t>MIDC</a:t>
            </a:r>
            <a:r>
              <a:rPr sz="2000"/>
              <a:t> or </a:t>
            </a:r>
            <a:r>
              <a:rPr sz="2000" i="1"/>
              <a:t>AIDC</a:t>
            </a:r>
            <a:r>
              <a:rPr sz="2000"/>
              <a:t>).</a:t>
            </a:r>
            <a:endParaRPr sz="2000"/>
          </a:p>
          <a:p>
            <a:pPr algn="just">
              <a:buAutoNum type="arabicPeriod"/>
            </a:pPr>
            <a:r>
              <a:rPr sz="2000" b="1"/>
              <a:t>Protection of Weaker Sections of Society:</a:t>
            </a:r>
            <a:r>
              <a:rPr sz="2000"/>
              <a:t> Creating safety nets for marginalized communities.</a:t>
            </a:r>
            <a:endParaRPr sz="2000"/>
          </a:p>
          <a:p>
            <a:pPr lvl="1" algn="just">
              <a:buFont typeface="Arial" panose="020B0604020202020204"/>
              <a:buChar char="◦"/>
            </a:pPr>
            <a:r>
              <a:rPr sz="2000" i="1"/>
              <a:t>Real-World Example:</a:t>
            </a:r>
            <a:r>
              <a:rPr sz="2000"/>
              <a:t> Operating the </a:t>
            </a:r>
            <a:r>
              <a:rPr sz="2000" i="1"/>
              <a:t>Public Distribution System (PDS)</a:t>
            </a:r>
            <a:r>
              <a:rPr sz="2000"/>
              <a:t> to deliver subsidized food grains (rice/wheat) to low-income households.</a:t>
            </a:r>
            <a:endParaRPr sz="2000"/>
          </a:p>
          <a:p>
            <a:pPr algn="just">
              <a:buAutoNum type="arabicPeriod"/>
            </a:pPr>
            <a:r>
              <a:rPr sz="2000" b="1"/>
              <a:t>Formation of Public Opinion:</a:t>
            </a:r>
            <a:r>
              <a:rPr sz="2000"/>
              <a:t> Keeping citizens informed through official channels and data dissemination.</a:t>
            </a:r>
            <a:endParaRPr sz="2000"/>
          </a:p>
          <a:p>
            <a:pPr lvl="1" algn="just">
              <a:buFont typeface="Arial" panose="020B0604020202020204"/>
              <a:buChar char="◦"/>
            </a:pPr>
            <a:r>
              <a:rPr sz="2000" i="1"/>
              <a:t>Real-World Example:</a:t>
            </a:r>
            <a:r>
              <a:rPr sz="2000"/>
              <a:t> Public health campaigns run by health ministries using radio, television, and billboards to inform the public about vaccination schedules or epidemic prevention.</a:t>
            </a:r>
            <a:endParaRPr sz="2000"/>
          </a:p>
          <a:p>
            <a:pPr algn="just">
              <a:buAutoNum type="arabicPeriod"/>
            </a:pPr>
            <a:r>
              <a:rPr sz="2000" b="1"/>
              <a:t>Influence on Public Policies &amp; Political Trends:</a:t>
            </a:r>
            <a:r>
              <a:rPr sz="2000"/>
              <a:t> Providing expert administrative data to help lawmakers draft effective legislation.</a:t>
            </a:r>
            <a:endParaRPr sz="2000"/>
          </a:p>
          <a:p>
            <a:pPr lvl="1" algn="just">
              <a:buFont typeface="Arial" panose="020B0604020202020204"/>
              <a:buChar char="◦"/>
            </a:pPr>
            <a:r>
              <a:rPr sz="2000" i="1"/>
              <a:t>Real-World Example:</a:t>
            </a:r>
            <a:r>
              <a:rPr sz="2000"/>
              <a:t> The </a:t>
            </a:r>
            <a:r>
              <a:rPr sz="2000" i="1"/>
              <a:t>Finance Ministry</a:t>
            </a:r>
            <a:r>
              <a:rPr sz="2000"/>
              <a:t> compiling the annual Economic Survey data to inform parliamentarians before drafting the national budget.</a:t>
            </a:r>
            <a:endParaRPr sz="2000"/>
          </a:p>
        </p:txBody>
      </p:sp>
    </p:spTree>
    <p:custDataLst>
      <p:tags r:id="rId1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68275" y="316230"/>
            <a:ext cx="11598910" cy="4975860"/>
          </a:xfrm>
          <a:prstGeom prst="rect">
            <a:avLst/>
          </a:prstGeom>
        </p:spPr>
        <p:txBody>
          <a:bodyPr wrap="square">
            <a:spAutoFit/>
          </a:bodyPr>
          <a:p>
            <a:pPr algn="just">
              <a:spcAft>
                <a:spcPct val="60000"/>
              </a:spcAft>
            </a:pPr>
            <a:r>
              <a:rPr sz="3200" b="1"/>
              <a:t>Modern Drivers &amp; Core Administrative Roles</a:t>
            </a:r>
            <a:endParaRPr sz="3200" b="1"/>
          </a:p>
          <a:p>
            <a:pPr algn="just">
              <a:buFont typeface="Arial" panose="020B0604020202020204"/>
              <a:buChar char="•"/>
            </a:pPr>
            <a:r>
              <a:rPr sz="2400" b="1"/>
              <a:t>Shift to the "Service State":</a:t>
            </a:r>
            <a:r>
              <a:rPr sz="2400"/>
              <a:t> Moving beyond basic policing to active public welfare.</a:t>
            </a:r>
            <a:endParaRPr sz="2400"/>
          </a:p>
          <a:p>
            <a:pPr lvl="1" algn="just">
              <a:buFont typeface="Arial" panose="020B0604020202020204"/>
              <a:buChar char="◦"/>
            </a:pPr>
            <a:r>
              <a:rPr sz="2400" i="1"/>
              <a:t>Real-World Example:</a:t>
            </a:r>
            <a:r>
              <a:rPr sz="2400"/>
              <a:t> Setting up state-funded primary health centers (PHCs) offering free immunizations, maternity care, and diagnostic tests in remote rural villages.</a:t>
            </a:r>
            <a:endParaRPr sz="2400"/>
          </a:p>
          <a:p>
            <a:pPr algn="just">
              <a:buFont typeface="Arial" panose="020B0604020202020204"/>
              <a:buChar char="•"/>
            </a:pPr>
            <a:r>
              <a:rPr sz="2400" b="1"/>
              <a:t>Managing Technological Advancement:</a:t>
            </a:r>
            <a:r>
              <a:rPr sz="2400"/>
              <a:t> Regulating complex modern technologies to protect public interest.</a:t>
            </a:r>
            <a:endParaRPr sz="2400"/>
          </a:p>
          <a:p>
            <a:pPr lvl="1" algn="just">
              <a:buFont typeface="Arial" panose="020B0604020202020204"/>
              <a:buChar char="◦"/>
            </a:pPr>
            <a:r>
              <a:rPr sz="2400" i="1"/>
              <a:t>Real-World Example:</a:t>
            </a:r>
            <a:r>
              <a:rPr sz="2400"/>
              <a:t> Cyber Crime Cells in police departments investigating online fraud, financial scams, and identity theft.</a:t>
            </a:r>
            <a:endParaRPr sz="2400"/>
          </a:p>
          <a:p>
            <a:pPr algn="just">
              <a:buFont typeface="Arial" panose="020B0604020202020204"/>
              <a:buChar char="•"/>
            </a:pPr>
            <a:r>
              <a:rPr sz="2400" b="1"/>
              <a:t>Essential Service Delivery:</a:t>
            </a:r>
            <a:r>
              <a:rPr sz="2400"/>
              <a:t> Daily upkeep of civil infrastructure and utility systems.</a:t>
            </a:r>
            <a:endParaRPr sz="2400"/>
          </a:p>
          <a:p>
            <a:pPr lvl="1" algn="just">
              <a:buFont typeface="Arial" panose="020B0604020202020204"/>
              <a:buChar char="◦"/>
            </a:pPr>
            <a:r>
              <a:rPr sz="2400" i="1"/>
              <a:t>Real-World Example:</a:t>
            </a:r>
            <a:r>
              <a:rPr sz="2400"/>
              <a:t> Municipal Corporations managing city-wide water supply, sewage treatment plants, street lighting, and daily garbage collection.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Box 2"/>
          <p:cNvSpPr txBox="1"/>
          <p:nvPr/>
        </p:nvSpPr>
        <p:spPr>
          <a:xfrm>
            <a:off x="157480" y="79375"/>
            <a:ext cx="11713210" cy="6822440"/>
          </a:xfrm>
          <a:prstGeom prst="rect">
            <a:avLst/>
          </a:prstGeom>
        </p:spPr>
        <p:txBody>
          <a:bodyPr wrap="square">
            <a:spAutoFit/>
          </a:bodyPr>
          <a:p>
            <a:pPr>
              <a:spcAft>
                <a:spcPct val="60000"/>
              </a:spcAft>
            </a:pPr>
            <a:r>
              <a:rPr sz="3200" b="1"/>
              <a:t>Resource Management, Equity &amp; Crisis Control</a:t>
            </a:r>
            <a:endParaRPr sz="3200" b="1"/>
          </a:p>
          <a:p>
            <a:pPr>
              <a:buFont typeface="Arial" panose="020B0604020202020204"/>
              <a:buChar char="•"/>
            </a:pPr>
            <a:r>
              <a:rPr sz="2400" b="1"/>
              <a:t>Optimal Resource Management:</a:t>
            </a:r>
            <a:r>
              <a:rPr sz="2400"/>
              <a:t> Safeguarding public funds and ensuring efficient procurement.</a:t>
            </a:r>
            <a:endParaRPr sz="2400"/>
          </a:p>
          <a:p>
            <a:pPr lvl="1">
              <a:buFont typeface="Arial" panose="020B0604020202020204"/>
              <a:buChar char="◦"/>
            </a:pPr>
            <a:r>
              <a:rPr sz="2400" i="1"/>
              <a:t>Real-World Example:</a:t>
            </a:r>
            <a:r>
              <a:rPr sz="2400"/>
              <a:t> Using centralized </a:t>
            </a:r>
            <a:r>
              <a:rPr sz="2400" i="1"/>
              <a:t>GeM (Government e-Marketplace)</a:t>
            </a:r>
            <a:r>
              <a:rPr sz="2400"/>
              <a:t> portals for all public purchases to prevent inflated costs and bribery.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Promoting Social Equity:</a:t>
            </a:r>
            <a:r>
              <a:rPr sz="2400"/>
              <a:t> Distributing state benefits directly to eliminate discrimination and corruption.</a:t>
            </a:r>
            <a:endParaRPr sz="2400"/>
          </a:p>
          <a:p>
            <a:pPr lvl="1">
              <a:buFont typeface="Arial" panose="020B0604020202020204"/>
              <a:buChar char="◦"/>
            </a:pPr>
            <a:r>
              <a:rPr sz="2400" i="1"/>
              <a:t>Real-World Example:Direct Benefit Transfer (DBT)</a:t>
            </a:r>
            <a:r>
              <a:rPr sz="2400"/>
              <a:t> sending social security, maternity benefits, or student scholarships directly into citizens' bank accounts.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Disaster Management:</a:t>
            </a:r>
            <a:r>
              <a:rPr sz="2400"/>
              <a:t> Preparing for, responding to, and mitigating crises.</a:t>
            </a:r>
            <a:endParaRPr sz="2400"/>
          </a:p>
          <a:p>
            <a:pPr lvl="1">
              <a:buFont typeface="Arial" panose="020B0604020202020204"/>
              <a:buChar char="◦"/>
            </a:pPr>
            <a:r>
              <a:rPr sz="2400" i="1"/>
              <a:t>Real-World Example:</a:t>
            </a:r>
            <a:r>
              <a:rPr sz="2400"/>
              <a:t> The </a:t>
            </a:r>
            <a:r>
              <a:rPr sz="2400" i="1"/>
              <a:t>State Disaster Response Force (SDRF)</a:t>
            </a:r>
            <a:r>
              <a:rPr sz="2400"/>
              <a:t> coordinating evacuations, deploying rescue boats, and setting up relief camps during annual seasonal floods.</a:t>
            </a:r>
            <a:endParaRPr sz="2400"/>
          </a:p>
          <a:p>
            <a:pPr>
              <a:buFont typeface="Arial" panose="020B0604020202020204"/>
              <a:buChar char="•"/>
            </a:pPr>
            <a:r>
              <a:rPr sz="2400" b="1"/>
              <a:t>Environmental Protection:</a:t>
            </a:r>
            <a:r>
              <a:rPr sz="2400"/>
              <a:t> Enforcing ecological laws to ensure sustainable development.</a:t>
            </a:r>
            <a:endParaRPr sz="2400"/>
          </a:p>
          <a:p>
            <a:pPr lvl="1">
              <a:buFont typeface="Arial" panose="020B0604020202020204"/>
              <a:buChar char="◦"/>
            </a:pPr>
            <a:r>
              <a:rPr sz="2400" i="1"/>
              <a:t>Real-World Example:</a:t>
            </a:r>
            <a:r>
              <a:rPr sz="2400"/>
              <a:t> Pollution Control Boards monitoring industrial effluent discharge into rivers and issuing shutdown notices to violating factories.</a:t>
            </a:r>
            <a:endParaRPr sz="2400"/>
          </a:p>
        </p:txBody>
      </p:sp>
    </p:spTree>
    <p:custDataLst>
      <p:tags r:id="rId1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28"/>
  <p:tag name="KSO_WM_UNIT_HIGHLIGHT" val="0"/>
  <p:tag name="KSO_WM_UNIT_COMPATIBLE" val="0"/>
  <p:tag name="KSO_WM_UNIT_DIAGRAM_ISNUMVISUAL" val="0"/>
  <p:tag name="KSO_WM_UNIT_DIAGRAM_ISREFERUNIT" val="0"/>
  <p:tag name="KSO_WM_UNIT_TYPE" val="a"/>
  <p:tag name="KSO_WM_UNIT_INDEX" val="1"/>
  <p:tag name="KSO_WM_UNIT_ID" val="custom20205081_1*a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6.xml><?xml version="1.0" encoding="utf-8"?>
<p:tagLst xmlns:p="http://schemas.openxmlformats.org/presentationml/2006/main">
  <p:tag name="KSO_WM_UNIT_ISCONTENTSTITLE" val="0"/>
  <p:tag name="KSO_WM_UNIT_ISNUMDGMTITLE" val="0"/>
  <p:tag name="KSO_WM_UNIT_NOCLEAR" val="0"/>
  <p:tag name="KSO_WM_UNIT_SHOW_EDIT_AREA_INDICATION" val="1"/>
  <p:tag name="KSO_WM_UNIT_VALUE" val="111"/>
  <p:tag name="KSO_WM_UNIT_HIGHLIGHT" val="0"/>
  <p:tag name="KSO_WM_UNIT_COMPATIBLE" val="0"/>
  <p:tag name="KSO_WM_UNIT_DIAGRAM_ISNUMVISUAL" val="0"/>
  <p:tag name="KSO_WM_UNIT_DIAGRAM_ISREFERUNIT" val="0"/>
  <p:tag name="KSO_WM_UNIT_TYPE" val="b"/>
  <p:tag name="KSO_WM_UNIT_INDEX" val="1"/>
  <p:tag name="KSO_WM_UNIT_ID" val="custom20205081_1*b*1"/>
  <p:tag name="KSO_WM_TEMPLATE_CATEGORY" val="custom"/>
  <p:tag name="KSO_WM_TEMPLATE_INDEX" val="20205081"/>
  <p:tag name="KSO_WM_UNIT_LAYERLEVEL" val="1"/>
  <p:tag name="KSO_WM_TAG_VERSION" val="1.0"/>
  <p:tag name="KSO_WM_BEAUTIFY_FLAG" val="#wm#"/>
</p:tagLst>
</file>

<file path=ppt/tags/tag12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5751</Words>
  <Application>WPS Presentation</Application>
  <PresentationFormat>Widescreen</PresentationFormat>
  <Paragraphs>57</Paragraphs>
  <Slides>7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7</vt:i4>
      </vt:variant>
    </vt:vector>
  </HeadingPairs>
  <TitlesOfParts>
    <vt:vector size="17" baseType="lpstr">
      <vt:lpstr>Arial</vt:lpstr>
      <vt:lpstr>SimSun</vt:lpstr>
      <vt:lpstr>Wingdings</vt:lpstr>
      <vt:lpstr>Wingdings</vt:lpstr>
      <vt:lpstr>Arial</vt:lpstr>
      <vt:lpstr>Microsoft YaHei</vt:lpstr>
      <vt:lpstr>Arial Unicode MS</vt:lpstr>
      <vt:lpstr>Calibri</vt:lpstr>
      <vt:lpstr>WPS</vt:lpstr>
      <vt:lpstr>1_WPS</vt:lpstr>
      <vt:lpstr>Significance of Public Administration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Meaning of Public Administration</dc:title>
  <dc:creator/>
  <cp:lastModifiedBy>WPS_1743332713</cp:lastModifiedBy>
  <cp:revision>4</cp:revision>
  <dcterms:created xsi:type="dcterms:W3CDTF">2026-08-04T06:40:00Z</dcterms:created>
  <dcterms:modified xsi:type="dcterms:W3CDTF">2026-08-10T01:58:17Z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1033-12.1.0.28032</vt:lpwstr>
  </property>
  <property fmtid="{D5CDD505-2E9C-101B-9397-08002B2CF9AE}" pid="3" name="ICV">
    <vt:lpwstr>66DC4389145C45A1A2A74ED1E3B00013_13</vt:lpwstr>
  </property>
</Properties>
</file>