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3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IN" altLang="en-US"/>
              <a:t>Scope of Public Administration</a:t>
            </a:r>
            <a:endParaRPr lang="en-I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en-IN" altLang="en-US">
                <a:solidFill>
                  <a:schemeClr val="tx1"/>
                </a:solidFill>
                <a:sym typeface="+mn-ea"/>
              </a:rPr>
              <a:t>Digital Material designed by Dr. Parismita Bhagawati for Unit I of the paper </a:t>
            </a:r>
            <a:r>
              <a:rPr lang="en-US" altLang="en-US">
                <a:solidFill>
                  <a:schemeClr val="tx1"/>
                </a:solidFill>
                <a:sym typeface="+mn-ea"/>
              </a:rPr>
              <a:t>POL030104: Perspectives on Public Administration </a:t>
            </a:r>
            <a:r>
              <a:rPr lang="en-IN" altLang="en-US">
                <a:solidFill>
                  <a:schemeClr val="tx1"/>
                </a:solidFill>
                <a:sym typeface="+mn-ea"/>
              </a:rPr>
              <a:t>(FYUGP 3rd Semester)</a:t>
            </a:r>
            <a:endParaRPr lang="en-IN" altLang="en-US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46050" y="179070"/>
            <a:ext cx="12045950" cy="60426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2000" b="1"/>
              <a:t>1. The POSDCORB View</a:t>
            </a:r>
            <a:endParaRPr sz="2000" b="1"/>
          </a:p>
          <a:p>
            <a:pPr>
              <a:buFont typeface="Arial" panose="020B0604020202020204"/>
              <a:buChar char="•"/>
            </a:pPr>
            <a:r>
              <a:rPr sz="2000" b="1"/>
              <a:t>Advocate:</a:t>
            </a:r>
            <a:r>
              <a:rPr sz="2000"/>
              <a:t> Formulated and popularized by </a:t>
            </a:r>
            <a:r>
              <a:rPr sz="2000" b="1"/>
              <a:t>Luther Gulick</a:t>
            </a:r>
            <a:r>
              <a:rPr sz="2000"/>
              <a:t>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Core Idea:</a:t>
            </a:r>
            <a:r>
              <a:rPr sz="2000"/>
              <a:t> Focuses on the </a:t>
            </a:r>
            <a:r>
              <a:rPr sz="2000" b="1"/>
              <a:t>techniques and administrative processes</a:t>
            </a:r>
            <a:r>
              <a:rPr sz="2000"/>
              <a:t> common to all organizational executive functions.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Nature:</a:t>
            </a:r>
            <a:r>
              <a:rPr sz="2000"/>
              <a:t> It is </a:t>
            </a:r>
            <a:r>
              <a:rPr sz="2000" b="1"/>
              <a:t>technique-oriented</a:t>
            </a:r>
            <a:r>
              <a:rPr sz="2000"/>
              <a:t> and views public administration primarily through top-down managerial tools.</a:t>
            </a:r>
            <a:endParaRPr sz="2000"/>
          </a:p>
          <a:p>
            <a:pPr>
              <a:spcAft>
                <a:spcPct val="60000"/>
              </a:spcAft>
            </a:pPr>
            <a:r>
              <a:rPr sz="2000" b="1"/>
              <a:t>The 7 Elements of POSDCORB:</a:t>
            </a:r>
            <a:endParaRPr sz="2000" b="1"/>
          </a:p>
          <a:p>
            <a:pPr>
              <a:buAutoNum type="arabicPeriod"/>
            </a:pPr>
            <a:r>
              <a:rPr sz="2000" b="1"/>
              <a:t>P — Planning:</a:t>
            </a:r>
            <a:r>
              <a:rPr sz="2000"/>
              <a:t> Outlining broad objectives and establishing methods to achieve them.</a:t>
            </a:r>
            <a:endParaRPr sz="2000"/>
          </a:p>
          <a:p>
            <a:pPr>
              <a:buAutoNum type="arabicPeriod"/>
            </a:pPr>
            <a:r>
              <a:rPr sz="2000" b="1"/>
              <a:t>O — Organising:</a:t>
            </a:r>
            <a:r>
              <a:rPr sz="2000"/>
              <a:t> Establishing formal structures of authority, defining roles, and arranging work subdivisions.</a:t>
            </a:r>
            <a:endParaRPr sz="2000"/>
          </a:p>
          <a:p>
            <a:pPr>
              <a:buAutoNum type="arabicPeriod"/>
            </a:pPr>
            <a:r>
              <a:rPr sz="2000" b="1"/>
              <a:t>S — Staffing:</a:t>
            </a:r>
            <a:r>
              <a:rPr sz="2000"/>
              <a:t> Managing personnel, including recruitment, training, and maintaining favorable working conditions.</a:t>
            </a:r>
            <a:endParaRPr sz="2000"/>
          </a:p>
          <a:p>
            <a:pPr>
              <a:buAutoNum type="arabicPeriod"/>
            </a:pPr>
            <a:r>
              <a:rPr sz="2000" b="1"/>
              <a:t>D — Directing:</a:t>
            </a:r>
            <a:r>
              <a:rPr sz="2000"/>
              <a:t> Making continuous decisions, issuing orders/instructions, and providing executive leadership.</a:t>
            </a:r>
            <a:endParaRPr sz="2000"/>
          </a:p>
          <a:p>
            <a:pPr>
              <a:buAutoNum type="arabicPeriod"/>
            </a:pPr>
            <a:r>
              <a:rPr sz="2000" b="1"/>
              <a:t>CO — Coordinating:</a:t>
            </a:r>
            <a:r>
              <a:rPr sz="2000"/>
              <a:t> Interrelating and harmonizing different parts and divisions of the work.</a:t>
            </a:r>
            <a:endParaRPr sz="2000"/>
          </a:p>
          <a:p>
            <a:pPr>
              <a:buAutoNum type="arabicPeriod"/>
            </a:pPr>
            <a:r>
              <a:rPr sz="2000" b="1"/>
              <a:t>R — Reporting:</a:t>
            </a:r>
            <a:r>
              <a:rPr sz="2000"/>
              <a:t> Keeping executives and subordinates informed through records, research, and inspection.</a:t>
            </a:r>
            <a:endParaRPr sz="2000"/>
          </a:p>
          <a:p>
            <a:pPr>
              <a:buAutoNum type="arabicPeriod"/>
            </a:pPr>
            <a:r>
              <a:rPr sz="2000" b="1"/>
              <a:t>B — Budgeting:</a:t>
            </a:r>
            <a:r>
              <a:rPr sz="2000"/>
              <a:t> Handling financial planning, accounting, control, and fiscal management.</a:t>
            </a:r>
            <a:endParaRPr sz="20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0" y="233680"/>
            <a:ext cx="12191365" cy="575691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2400" b="1"/>
              <a:t>2. The Subject Matter View (Opposing View)</a:t>
            </a:r>
            <a:endParaRPr sz="2400" b="1"/>
          </a:p>
          <a:p>
            <a:pPr>
              <a:buFont typeface="Arial" panose="020B0604020202020204"/>
              <a:buChar char="•"/>
            </a:pPr>
            <a:r>
              <a:rPr sz="2400" b="1"/>
              <a:t>Core Critique:</a:t>
            </a:r>
            <a:r>
              <a:rPr sz="2400"/>
              <a:t> Emerged as a reaction to POSDCORB, arguing that administrative techniques alone cannot represent the entire scope or core of public administration.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Core Idea:</a:t>
            </a:r>
            <a:r>
              <a:rPr sz="2400"/>
              <a:t> Focuses on the </a:t>
            </a:r>
            <a:r>
              <a:rPr sz="2400" b="1"/>
              <a:t>substantive services and specialized functions</a:t>
            </a:r>
            <a:r>
              <a:rPr sz="2400"/>
              <a:t> provided by an agency (e.g., healthcare, defense, education, agriculture).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Nature:</a:t>
            </a:r>
            <a:r>
              <a:rPr sz="2400"/>
              <a:t> It is </a:t>
            </a:r>
            <a:r>
              <a:rPr sz="2400" b="1"/>
              <a:t>subject-oriented</a:t>
            </a:r>
            <a:r>
              <a:rPr sz="2400"/>
              <a:t> rather than purely technique-oriented.</a:t>
            </a:r>
            <a:endParaRPr sz="2400"/>
          </a:p>
          <a:p>
            <a:pPr>
              <a:spcAft>
                <a:spcPct val="60000"/>
              </a:spcAft>
            </a:pPr>
            <a:r>
              <a:rPr sz="2400" b="1"/>
              <a:t>Key Arguments Against POSDCORB:</a:t>
            </a:r>
            <a:endParaRPr sz="2400" b="1"/>
          </a:p>
          <a:p>
            <a:pPr>
              <a:buFont typeface="Arial" panose="020B0604020202020204"/>
              <a:buChar char="•"/>
            </a:pPr>
            <a:r>
              <a:rPr sz="2400" b="1"/>
              <a:t>Ignores Specialized Knowledge:</a:t>
            </a:r>
            <a:r>
              <a:rPr sz="2400"/>
              <a:t> Administrative problems vary greatly depending on the field; running a hospital requires different domain knowledge than running a police force.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Tools vs. Substance:</a:t>
            </a:r>
            <a:r>
              <a:rPr sz="2400"/>
              <a:t> POSDCORB provides only the </a:t>
            </a:r>
            <a:r>
              <a:rPr sz="2400" i="1"/>
              <a:t>tools</a:t>
            </a:r>
            <a:r>
              <a:rPr sz="2400"/>
              <a:t> (the 'how'), whereas the subject matter provides the </a:t>
            </a:r>
            <a:r>
              <a:rPr sz="2400" i="1"/>
              <a:t>substance</a:t>
            </a:r>
            <a:r>
              <a:rPr sz="2400"/>
              <a:t> or actual service rendered (the 'what').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Local POSDCORB:</a:t>
            </a:r>
            <a:r>
              <a:rPr sz="2400"/>
              <a:t> Each functional field shapes its own administrative processes based on its specific requirements.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67640" y="177165"/>
            <a:ext cx="11654790" cy="544830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3600" b="1"/>
              <a:t>The Synthesis (How They Complement Each Other)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3600"/>
              <a:t>Both views are </a:t>
            </a:r>
            <a:r>
              <a:rPr sz="3600" b="1"/>
              <a:t>not mutually exclusive</a:t>
            </a:r>
            <a:r>
              <a:rPr sz="3600"/>
              <a:t>; they complement each other to form the complete scope of public administration.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Lewis Meriam's Scissors Analogy:</a:t>
            </a:r>
            <a:endParaRPr sz="3600" b="1"/>
          </a:p>
          <a:p>
            <a:r>
              <a:rPr sz="3600"/>
              <a:t>Public administration is like a </a:t>
            </a:r>
            <a:r>
              <a:rPr sz="3600" b="1"/>
              <a:t>pair of scissors</a:t>
            </a:r>
            <a:r>
              <a:rPr sz="3600"/>
              <a:t>. One blade is </a:t>
            </a:r>
            <a:r>
              <a:rPr sz="3600" b="1"/>
              <a:t>POSDCORB</a:t>
            </a:r>
            <a:r>
              <a:rPr sz="3600"/>
              <a:t> (technique knowledge) and the other blade is </a:t>
            </a:r>
            <a:r>
              <a:rPr sz="3600" b="1"/>
              <a:t>Subject Matter</a:t>
            </a:r>
            <a:r>
              <a:rPr sz="3600"/>
              <a:t> (field/domain knowledge). Both blades are necessary for the tool to work effectively.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89535" y="116205"/>
            <a:ext cx="11697970" cy="614489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2000" b="1">
                <a:solidFill>
                  <a:schemeClr val="accent1"/>
                </a:solidFill>
              </a:rPr>
              <a:t>Applying POSDCORB and the Subject Matter View</a:t>
            </a:r>
            <a:r>
              <a:rPr sz="2000"/>
              <a:t> to </a:t>
            </a:r>
            <a:r>
              <a:rPr sz="2000" b="1"/>
              <a:t>Flood Management in Assam</a:t>
            </a:r>
            <a:r>
              <a:rPr sz="2000"/>
              <a:t> demonstrates how generic executive administration meets domain-specific hydrology and geography.</a:t>
            </a:r>
            <a:endParaRPr sz="2000"/>
          </a:p>
          <a:p>
            <a:pPr>
              <a:spcAft>
                <a:spcPct val="60000"/>
              </a:spcAft>
            </a:pPr>
            <a:r>
              <a:rPr sz="2000" b="1"/>
              <a:t>1. The POSDCORB View (Administrative &amp; Operational Execution)</a:t>
            </a:r>
            <a:endParaRPr sz="2000" b="1"/>
          </a:p>
          <a:p>
            <a:r>
              <a:rPr sz="2000"/>
              <a:t>This represents the top-down managerial machinery led by bodies like the </a:t>
            </a:r>
            <a:r>
              <a:rPr sz="2000" b="1"/>
              <a:t>Assam State Disaster Management Authority (ASDMA)</a:t>
            </a:r>
            <a:r>
              <a:rPr sz="2000"/>
              <a:t> and </a:t>
            </a:r>
            <a:r>
              <a:rPr sz="2000" b="1"/>
              <a:t>District Disaster Management Authorities (DDMAs)</a:t>
            </a:r>
            <a:r>
              <a:rPr sz="2000"/>
              <a:t>: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Planning:</a:t>
            </a:r>
            <a:r>
              <a:rPr sz="2000"/>
              <a:t> Formulating state monsoon preparedness plans, disaster mitigation blueprints, and evacuation routes across flood-prone districts.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Organising:</a:t>
            </a:r>
            <a:r>
              <a:rPr sz="2000"/>
              <a:t> Establishing inter-departmental coordination structures involving Revenue, Health, Police, and Water Resources departments.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Staffing:</a:t>
            </a:r>
            <a:r>
              <a:rPr sz="2000"/>
              <a:t> Deploying </a:t>
            </a:r>
            <a:r>
              <a:rPr sz="2000" b="1"/>
              <a:t>Aapda Mitra</a:t>
            </a:r>
            <a:r>
              <a:rPr sz="2000"/>
              <a:t> volunteers, National Disaster Response Force (NDRF) teams, State Disaster Response Force (SDRF) personnel, and relief center managers.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Directing:</a:t>
            </a:r>
            <a:r>
              <a:rPr sz="2000"/>
              <a:t> District Commissioners issuing emergency evacuation alerts, relief camp operational protocols, and site directives during peak flood levels.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Coordinating:</a:t>
            </a:r>
            <a:r>
              <a:rPr sz="2000"/>
              <a:t> Harmonizing action between local Panchayati Raj Institutions (PRIs), District Administration, and civil society organizations for seamless relief delivery.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Reporting:</a:t>
            </a:r>
            <a:r>
              <a:rPr sz="2000"/>
              <a:t> Operating real-time situational tracking, issuing daily flood bulletins, and documenting casualty and damage metrics.</a:t>
            </a:r>
            <a:endParaRPr sz="2000"/>
          </a:p>
          <a:p>
            <a:pPr>
              <a:buFont typeface="Arial" panose="020B0604020202020204"/>
              <a:buChar char="•"/>
            </a:pPr>
            <a:r>
              <a:rPr sz="2000" b="1"/>
              <a:t>Budgeting:</a:t>
            </a:r>
            <a:r>
              <a:rPr sz="2000"/>
              <a:t> Allocating and disbursing funds through the State Disaster Response Fund (SDRF) and central emergency grants.</a:t>
            </a:r>
            <a:endParaRPr sz="200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223520" y="592455"/>
            <a:ext cx="11586845" cy="55092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2400" b="1"/>
              <a:t> The Subject Matter View (Substantive &amp; Technical Expertise)</a:t>
            </a:r>
            <a:endParaRPr sz="2400" b="1"/>
          </a:p>
          <a:p>
            <a:r>
              <a:rPr sz="2400"/>
              <a:t>Generic administrative management alone cannot control floods without deep hydrologic, geographical, and ecological expertise specific to the Brahmaputra and Barak basins: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River Dynamics &amp; Sedimentology:</a:t>
            </a:r>
            <a:r>
              <a:rPr sz="2400"/>
              <a:t> Understanding the massive siltation and bed-level rise of the Brahmaputra and its tributaries.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Civil &amp; Hydraulic Engineering:</a:t>
            </a:r>
            <a:r>
              <a:rPr sz="2400"/>
              <a:t> Designing, constructing, and strengthening thousands of kilometers of earthen embankments, dykes, sluices, and anti-erosion revetments (executed by the Water Resources Department &amp; FREMAA).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Geo-Spatial &amp; Early Warning Technology:</a:t>
            </a:r>
            <a:r>
              <a:rPr sz="2400"/>
              <a:t> Using tools like the </a:t>
            </a:r>
            <a:r>
              <a:rPr sz="2400" b="1"/>
              <a:t>Flood Early Warning System (FLEWS)</a:t>
            </a:r>
            <a:r>
              <a:rPr sz="2400"/>
              <a:t>, hydro-meteorological modeling, and satellite remote sensing to forecast river stage surges.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Ecosystem &amp; Wetland Ecology:</a:t>
            </a:r>
            <a:r>
              <a:rPr sz="2400"/>
              <a:t> Managing natural flood cushions (like </a:t>
            </a:r>
            <a:r>
              <a:rPr sz="2400" i="1"/>
              <a:t>beels</a:t>
            </a:r>
            <a:r>
              <a:rPr sz="2400"/>
              <a:t> and natural reservoirs) and riverbank stabilization.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3fc893a-0460-4b91-882d-d90ebd5b7d0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050" y="180975"/>
            <a:ext cx="11499215" cy="62776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43230" y="1375410"/>
            <a:ext cx="11304905" cy="3712845"/>
          </a:xfrm>
          <a:prstGeom prst="rect">
            <a:avLst/>
          </a:prstGeom>
        </p:spPr>
        <p:txBody>
          <a:bodyPr>
            <a:noAutofit/>
          </a:bodyPr>
          <a:p>
            <a:pPr algn="just"/>
            <a:r>
              <a:rPr sz="2800" b="1"/>
              <a:t>Blade 1 without Blade 2:</a:t>
            </a:r>
            <a:r>
              <a:rPr sz="2800"/>
              <a:t> You have organized relief camps and funded evacuation teams, but if embankments are engineered poorly or constructed in hydrologically unstable zones, the infrastructure collapses.</a:t>
            </a:r>
            <a:endParaRPr sz="2800"/>
          </a:p>
          <a:p>
            <a:pPr algn="just"/>
            <a:r>
              <a:rPr sz="2800" b="1"/>
              <a:t>Blade 2 without Blade 1:</a:t>
            </a:r>
            <a:r>
              <a:rPr sz="2800"/>
              <a:t> Engineers and hydrologists can model exact breach points and river behavior, but without managerial machinery (NDRF/DDMA), nobody mobilizes boats, distributes ration packages, or evacuates citizens.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5235</Words>
  <Application>WPS Presentation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Wingdings</vt:lpstr>
      <vt:lpstr>Arial</vt:lpstr>
      <vt:lpstr>Microsoft YaHei</vt:lpstr>
      <vt:lpstr>Arial Unicode MS</vt:lpstr>
      <vt:lpstr>Calibri</vt:lpstr>
      <vt:lpstr>Google Sans Text</vt:lpstr>
      <vt:lpstr>Segoe Print</vt:lpstr>
      <vt:lpstr>WPS</vt:lpstr>
      <vt:lpstr>1_WPS</vt:lpstr>
      <vt:lpstr>Nature and Scope of Public Administration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of Public Administration</dc:title>
  <dc:creator/>
  <cp:lastModifiedBy>WPS_1743332713</cp:lastModifiedBy>
  <cp:revision>3</cp:revision>
  <dcterms:created xsi:type="dcterms:W3CDTF">2026-08-04T06:40:00Z</dcterms:created>
  <dcterms:modified xsi:type="dcterms:W3CDTF">2026-08-04T07:30:33Z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F28C23919C814C68B197423C4802D68A_13</vt:lpwstr>
  </property>
</Properties>
</file>