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text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text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8" Type="http://schemas.openxmlformats.org/officeDocument/2006/relationships/theme" Target="../theme/theme2.xml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en-IN" altLang="en-US"/>
              <a:t>Nature of Public Administration</a:t>
            </a:r>
            <a:endParaRPr lang="en-I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r>
              <a:rPr lang="en-IN" altLang="en-US">
                <a:solidFill>
                  <a:schemeClr val="tx1"/>
                </a:solidFill>
                <a:sym typeface="+mn-ea"/>
              </a:rPr>
              <a:t>Digital Material designed by Dr. Parismita Bhagawati for Unit I of the paper </a:t>
            </a:r>
            <a:r>
              <a:rPr lang="en-US" altLang="en-US">
                <a:solidFill>
                  <a:schemeClr val="tx1"/>
                </a:solidFill>
                <a:sym typeface="+mn-ea"/>
              </a:rPr>
              <a:t>POL030104: Perspectives on Public Administration </a:t>
            </a:r>
            <a:r>
              <a:rPr lang="en-IN" altLang="en-US">
                <a:solidFill>
                  <a:schemeClr val="tx1"/>
                </a:solidFill>
                <a:sym typeface="+mn-ea"/>
              </a:rPr>
              <a:t>(FYUGP 3rd Semester)</a:t>
            </a:r>
            <a:endParaRPr lang="en-IN" altLang="en-US">
              <a:solidFill>
                <a:schemeClr val="tx1"/>
              </a:solidFill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42570" y="243840"/>
            <a:ext cx="11274425" cy="3595370"/>
          </a:xfrm>
          <a:prstGeom prst="rect">
            <a:avLst/>
          </a:prstGeom>
        </p:spPr>
        <p:txBody>
          <a:bodyPr>
            <a:noAutofit/>
          </a:bodyPr>
          <a:p>
            <a:pPr>
              <a:spcAft>
                <a:spcPct val="60000"/>
              </a:spcAft>
            </a:pPr>
            <a:r>
              <a:rPr sz="3600" b="1"/>
              <a:t>Nature of Public Administration</a:t>
            </a:r>
            <a:endParaRPr sz="3600" b="1"/>
          </a:p>
          <a:p>
            <a:pPr>
              <a:buFont typeface="Arial" panose="020B0604020202020204"/>
              <a:buChar char="•"/>
            </a:pPr>
            <a:r>
              <a:rPr sz="3600" b="1"/>
              <a:t>Divergent Views:</a:t>
            </a:r>
            <a:r>
              <a:rPr sz="3600"/>
              <a:t> Scholars express two main views on the nature of public administration:</a:t>
            </a:r>
            <a:endParaRPr sz="3600"/>
          </a:p>
          <a:p>
            <a:pPr lvl="1">
              <a:buFont typeface="Arial" panose="020B0604020202020204"/>
              <a:buChar char="◦"/>
            </a:pPr>
            <a:r>
              <a:rPr sz="3600" b="1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:rPr>
              <a:t>Integral View</a:t>
            </a:r>
            <a:endParaRPr sz="3600" b="1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</a:endParaRPr>
          </a:p>
          <a:p>
            <a:pPr lvl="1">
              <a:buFont typeface="Arial" panose="020B0604020202020204"/>
              <a:buChar char="◦"/>
            </a:pPr>
            <a:r>
              <a:rPr sz="3600" b="1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</a:rPr>
              <a:t>Managerial View</a:t>
            </a:r>
            <a:endParaRPr sz="3600" b="1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120650" y="139700"/>
            <a:ext cx="11829415" cy="6402070"/>
          </a:xfrm>
          <a:prstGeom prst="rect">
            <a:avLst/>
          </a:prstGeom>
        </p:spPr>
        <p:txBody>
          <a:bodyPr>
            <a:noAutofit/>
          </a:bodyPr>
          <a:p>
            <a:pPr>
              <a:spcAft>
                <a:spcPct val="60000"/>
              </a:spcAft>
            </a:pPr>
            <a:r>
              <a:rPr sz="3200" b="1"/>
              <a:t>The Integral View</a:t>
            </a:r>
            <a:endParaRPr sz="3200" b="1"/>
          </a:p>
          <a:p>
            <a:pPr>
              <a:buFont typeface="Arial" panose="020B0604020202020204"/>
              <a:buChar char="•"/>
            </a:pPr>
            <a:r>
              <a:rPr sz="3200" b="1"/>
              <a:t>Definition:</a:t>
            </a:r>
            <a:r>
              <a:rPr sz="3200"/>
              <a:t> Encompasses </a:t>
            </a:r>
            <a:r>
              <a:rPr sz="3200" b="1"/>
              <a:t>all activities</a:t>
            </a:r>
            <a:r>
              <a:rPr sz="3200"/>
              <a:t> undertaken to accomplish a given objective.</a:t>
            </a:r>
            <a:endParaRPr sz="3200"/>
          </a:p>
          <a:p>
            <a:pPr>
              <a:buFont typeface="Arial" panose="020B0604020202020204"/>
              <a:buChar char="•"/>
            </a:pPr>
            <a:r>
              <a:rPr sz="3200" b="1"/>
              <a:t>Scope:</a:t>
            </a:r>
            <a:r>
              <a:rPr sz="3200"/>
              <a:t> Sum total of managerial, technical, clerical, and manual activities.</a:t>
            </a:r>
            <a:endParaRPr sz="3200"/>
          </a:p>
          <a:p>
            <a:pPr>
              <a:buFont typeface="Arial" panose="020B0604020202020204"/>
              <a:buChar char="•"/>
            </a:pPr>
            <a:r>
              <a:rPr sz="3200" b="1"/>
              <a:t>Involvement:</a:t>
            </a:r>
            <a:r>
              <a:rPr sz="3200"/>
              <a:t> Includes the actions of </a:t>
            </a:r>
            <a:r>
              <a:rPr sz="3200" b="1"/>
              <a:t>all personnel from top to bottom</a:t>
            </a:r>
            <a:r>
              <a:rPr sz="3200"/>
              <a:t>.</a:t>
            </a:r>
            <a:endParaRPr sz="3200"/>
          </a:p>
          <a:p>
            <a:pPr>
              <a:buFont typeface="Arial" panose="020B0604020202020204"/>
              <a:buChar char="•"/>
            </a:pPr>
            <a:r>
              <a:rPr sz="3200" b="1"/>
              <a:t>Key Proponents:</a:t>
            </a:r>
            <a:r>
              <a:rPr sz="3200"/>
              <a:t> L.D. White and Dimock.</a:t>
            </a:r>
            <a:endParaRPr sz="3200"/>
          </a:p>
          <a:p>
            <a:pPr>
              <a:buFont typeface="Arial" panose="020B0604020202020204"/>
              <a:buChar char="•"/>
            </a:pPr>
            <a:r>
              <a:rPr sz="3200" b="1"/>
              <a:t>Characteristics:</a:t>
            </a:r>
            <a:r>
              <a:rPr sz="3200"/>
              <a:t> Depends on the subject matter of the concerned agency (differs from one sphere to another</a:t>
            </a:r>
            <a:r>
              <a:rPr sz="1600"/>
              <a:t>).</a:t>
            </a:r>
            <a:endParaRPr sz="1600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0650" y="149225"/>
            <a:ext cx="11684635" cy="5418455"/>
          </a:xfrm>
          <a:prstGeom prst="rect">
            <a:avLst/>
          </a:prstGeom>
        </p:spPr>
        <p:txBody>
          <a:bodyPr>
            <a:noAutofit/>
          </a:bodyPr>
          <a:p>
            <a:r>
              <a:rPr sz="2800" b="1"/>
              <a:t> Example (Public Health Department / Vaccination Drive):</a:t>
            </a:r>
            <a:r>
              <a:rPr sz="2800"/>
              <a:t> Under the Integral View, public administration includes:</a:t>
            </a:r>
            <a:endParaRPr sz="2800"/>
          </a:p>
          <a:p>
            <a:pPr>
              <a:buFont typeface="Arial" panose="020B0604020202020204"/>
              <a:buChar char="•"/>
            </a:pPr>
            <a:r>
              <a:rPr sz="2800" b="1"/>
              <a:t>The Health Minister / Director:</a:t>
            </a:r>
            <a:r>
              <a:rPr sz="2800"/>
              <a:t> Writing policies and approving budgets.</a:t>
            </a:r>
            <a:endParaRPr sz="2800"/>
          </a:p>
          <a:p>
            <a:pPr>
              <a:buFont typeface="Arial" panose="020B0604020202020204"/>
              <a:buChar char="•"/>
            </a:pPr>
            <a:r>
              <a:rPr sz="2800" b="1"/>
              <a:t>The Doctors / Nurses:</a:t>
            </a:r>
            <a:r>
              <a:rPr sz="2800"/>
              <a:t> Administering the vaccines to citizens (technical).</a:t>
            </a:r>
            <a:endParaRPr sz="2800"/>
          </a:p>
          <a:p>
            <a:pPr>
              <a:buFont typeface="Arial" panose="020B0604020202020204"/>
              <a:buChar char="•"/>
            </a:pPr>
            <a:r>
              <a:rPr sz="2800" b="1"/>
              <a:t>The Data Entry Clerks:</a:t>
            </a:r>
            <a:r>
              <a:rPr sz="2800"/>
              <a:t> Logging patient records and schedules (clerical).</a:t>
            </a:r>
            <a:endParaRPr sz="2800"/>
          </a:p>
          <a:p>
            <a:pPr>
              <a:buFont typeface="Arial" panose="020B0604020202020204"/>
              <a:buChar char="•"/>
            </a:pPr>
            <a:r>
              <a:rPr sz="2800" b="1"/>
              <a:t>The Drivers &amp; Janitors:</a:t>
            </a:r>
            <a:r>
              <a:rPr sz="2800"/>
              <a:t> Transporting vaccines and maintaining hygiene facilities (manual).</a:t>
            </a:r>
            <a:endParaRPr sz="2800"/>
          </a:p>
          <a:p>
            <a:r>
              <a:rPr sz="2800" b="1"/>
              <a:t>Why it matters:</a:t>
            </a:r>
            <a:r>
              <a:rPr sz="2800"/>
              <a:t> It argues that public administration is unique to its agency's specific subject matter. Administering a </a:t>
            </a:r>
            <a:r>
              <a:rPr sz="2800" b="1"/>
              <a:t>hospital</a:t>
            </a:r>
            <a:r>
              <a:rPr sz="2800"/>
              <a:t> is fundamentally different from administering a </a:t>
            </a:r>
            <a:r>
              <a:rPr sz="2800" b="1"/>
              <a:t>police department</a:t>
            </a:r>
            <a:r>
              <a:rPr sz="2800"/>
              <a:t> because the technical and operational tasks on the ground are completely different.</a:t>
            </a:r>
            <a:endParaRPr sz="2800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120650" y="116205"/>
            <a:ext cx="11729720" cy="4885055"/>
          </a:xfrm>
          <a:prstGeom prst="rect">
            <a:avLst/>
          </a:prstGeom>
        </p:spPr>
        <p:txBody>
          <a:bodyPr>
            <a:noAutofit/>
          </a:bodyPr>
          <a:p>
            <a:pPr>
              <a:spcAft>
                <a:spcPct val="60000"/>
              </a:spcAft>
            </a:pPr>
            <a:r>
              <a:rPr sz="3600" b="1"/>
              <a:t>The Managerial View</a:t>
            </a:r>
            <a:endParaRPr sz="3600" b="1"/>
          </a:p>
          <a:p>
            <a:pPr>
              <a:buFont typeface="Arial" panose="020B0604020202020204"/>
              <a:buChar char="•"/>
            </a:pPr>
            <a:r>
              <a:rPr sz="3600" b="1"/>
              <a:t>Definition:</a:t>
            </a:r>
            <a:r>
              <a:rPr sz="3600"/>
              <a:t> Encompasses </a:t>
            </a:r>
            <a:r>
              <a:rPr sz="3600" b="1"/>
              <a:t>only managerial activities</a:t>
            </a:r>
            <a:r>
              <a:rPr sz="3600"/>
              <a:t> (excludes non-managerial activities like technical, clerical, and manual work).</a:t>
            </a:r>
            <a:endParaRPr sz="3600"/>
          </a:p>
          <a:p>
            <a:pPr>
              <a:buFont typeface="Arial" panose="020B0604020202020204"/>
              <a:buChar char="•"/>
            </a:pPr>
            <a:r>
              <a:rPr sz="3600" b="1"/>
              <a:t>Involvement:</a:t>
            </a:r>
            <a:r>
              <a:rPr sz="3600"/>
              <a:t> Focuses solely on the activities of </a:t>
            </a:r>
            <a:r>
              <a:rPr sz="3600" b="1"/>
              <a:t>top-level personnel</a:t>
            </a:r>
            <a:r>
              <a:rPr sz="3600"/>
              <a:t>.</a:t>
            </a:r>
            <a:endParaRPr sz="3600"/>
          </a:p>
          <a:p>
            <a:pPr>
              <a:buFont typeface="Arial" panose="020B0604020202020204"/>
              <a:buChar char="•"/>
            </a:pPr>
            <a:r>
              <a:rPr sz="3600" b="1"/>
              <a:t>Key Proponents:</a:t>
            </a:r>
            <a:r>
              <a:rPr sz="3600"/>
              <a:t> Herbert Simon, Donald Smithburg, Victor Thompson, and Luther Gulick.</a:t>
            </a:r>
            <a:endParaRPr sz="3600"/>
          </a:p>
          <a:p>
            <a:pPr>
              <a:buFont typeface="Arial" panose="020B0604020202020204"/>
              <a:buChar char="•"/>
            </a:pPr>
            <a:r>
              <a:rPr sz="3600" b="1"/>
              <a:t>Characteristics:</a:t>
            </a:r>
            <a:r>
              <a:rPr sz="3600"/>
              <a:t> Administration is the </a:t>
            </a:r>
            <a:r>
              <a:rPr sz="3600" b="1"/>
              <a:t>same across all spheres</a:t>
            </a:r>
            <a:r>
              <a:rPr sz="3600"/>
              <a:t> because managerial techniques remain uniform.</a:t>
            </a:r>
            <a:endParaRPr sz="3600"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76530" y="695325"/>
            <a:ext cx="11595735" cy="5140325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spcAft>
                <a:spcPct val="60000"/>
              </a:spcAft>
            </a:pPr>
            <a:r>
              <a:rPr sz="2400" b="1"/>
              <a:t>The Managerial View (Narrow Scope)</a:t>
            </a:r>
            <a:endParaRPr sz="2400" b="1"/>
          </a:p>
          <a:p>
            <a:pPr algn="just"/>
            <a:r>
              <a:rPr sz="2400" b="1"/>
              <a:t>Core Idea:</a:t>
            </a:r>
            <a:r>
              <a:rPr sz="2400"/>
              <a:t> Public administration is </a:t>
            </a:r>
            <a:r>
              <a:rPr sz="2400" i="1"/>
              <a:t>strictly</a:t>
            </a:r>
            <a:r>
              <a:rPr sz="2400"/>
              <a:t> the art of management, planning, and leadership at the top level.</a:t>
            </a:r>
            <a:endParaRPr sz="2400"/>
          </a:p>
          <a:p>
            <a:pPr algn="just">
              <a:buFont typeface="Arial" panose="020B0604020202020204"/>
              <a:buChar char="•"/>
            </a:pPr>
            <a:r>
              <a:rPr sz="2400" b="1"/>
              <a:t>Real-World Example (Same Public Health Department):</a:t>
            </a:r>
            <a:r>
              <a:rPr sz="2400"/>
              <a:t> Under the Managerial View, public administration includes </a:t>
            </a:r>
            <a:r>
              <a:rPr sz="2400" b="1"/>
              <a:t>only</a:t>
            </a:r>
            <a:r>
              <a:rPr sz="2400"/>
              <a:t>:</a:t>
            </a:r>
            <a:endParaRPr sz="2400"/>
          </a:p>
          <a:p>
            <a:pPr lvl="1" algn="just">
              <a:buFont typeface="Arial" panose="020B0604020202020204"/>
              <a:buChar char="◦"/>
            </a:pPr>
            <a:r>
              <a:rPr sz="2400" b="1"/>
              <a:t>The Executive Leadership &amp; Managers:</a:t>
            </a:r>
            <a:r>
              <a:rPr sz="2400"/>
              <a:t> Planning the budget, organizing staff, issuing directives, coordinating departments, and evaluating performance.</a:t>
            </a:r>
            <a:endParaRPr sz="2400"/>
          </a:p>
          <a:p>
            <a:pPr lvl="1" algn="just">
              <a:buFont typeface="Arial" panose="020B0604020202020204"/>
              <a:buChar char="◦"/>
            </a:pPr>
            <a:r>
              <a:rPr sz="2400" i="1"/>
              <a:t>Doctors, nurses, clerks, and drivers are considered operational staff executing the plan, not part of "administration" itself.</a:t>
            </a:r>
            <a:endParaRPr sz="2400" i="1"/>
          </a:p>
          <a:p>
            <a:pPr algn="just">
              <a:buFont typeface="Arial" panose="020B0604020202020204"/>
              <a:buChar char="•"/>
            </a:pPr>
            <a:r>
              <a:rPr sz="2400" b="1"/>
              <a:t>Why it matters:</a:t>
            </a:r>
            <a:r>
              <a:rPr sz="2400"/>
              <a:t> It argues that administration is universal across all fields. The core managerial functions (Planning, Organizing, Staffing, Directing, Coordinating, Budgeting) used to run a </a:t>
            </a:r>
            <a:r>
              <a:rPr sz="2400" b="1"/>
              <a:t>hospital</a:t>
            </a:r>
            <a:r>
              <a:rPr sz="2400"/>
              <a:t> are the exact same techniques used to run a </a:t>
            </a:r>
            <a:r>
              <a:rPr sz="2400" b="1"/>
              <a:t>police department</a:t>
            </a:r>
            <a:r>
              <a:rPr sz="2400"/>
              <a:t> or even a </a:t>
            </a:r>
            <a:r>
              <a:rPr sz="2400" b="1"/>
              <a:t>private company</a:t>
            </a:r>
            <a:r>
              <a:rPr sz="2400"/>
              <a:t>.</a:t>
            </a:r>
            <a:endParaRPr sz="2400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2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2643</Words>
  <Application>WPS Presentation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Arial</vt:lpstr>
      <vt:lpstr>SimSun</vt:lpstr>
      <vt:lpstr>Wingdings</vt:lpstr>
      <vt:lpstr>Wingdings</vt:lpstr>
      <vt:lpstr>Arial</vt:lpstr>
      <vt:lpstr>Microsoft YaHei</vt:lpstr>
      <vt:lpstr>Arial Unicode MS</vt:lpstr>
      <vt:lpstr>Calibri</vt:lpstr>
      <vt:lpstr>WPS</vt:lpstr>
      <vt:lpstr>1_WPS</vt:lpstr>
      <vt:lpstr>Nature of Public Administration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Meaning of Public Administration</dc:title>
  <dc:creator/>
  <cp:lastModifiedBy>WPS_1743332713</cp:lastModifiedBy>
  <cp:revision>3</cp:revision>
  <dcterms:created xsi:type="dcterms:W3CDTF">2026-08-04T06:40:00Z</dcterms:created>
  <dcterms:modified xsi:type="dcterms:W3CDTF">2026-08-05T05:20:48Z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66DC4389145C45A1A2A74ED1E3B00013_13</vt:lpwstr>
  </property>
</Properties>
</file>