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Plus Jakarta Sans"/>
      <p:regular r:id="rId20"/>
      <p:bold r:id="rId21"/>
      <p:italic r:id="rId22"/>
      <p:boldItalic r:id="rId23"/>
    </p:embeddedFont>
    <p:embeddedFont>
      <p:font typeface="Plus Jakarta Sans SemiBold"/>
      <p:regular r:id="rId24"/>
      <p:bold r:id="rId25"/>
      <p:italic r:id="rId26"/>
      <p:boldItalic r:id="rId27"/>
    </p:embeddedFont>
    <p:embeddedFont>
      <p:font typeface="Cinzel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0990EEC-A307-4DEC-8F5D-2C34F6F7A84B}">
  <a:tblStyle styleId="{D0990EEC-A307-4DEC-8F5D-2C34F6F7A84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usJakartaSans-regular.fntdata"/><Relationship Id="rId22" Type="http://schemas.openxmlformats.org/officeDocument/2006/relationships/font" Target="fonts/PlusJakartaSans-italic.fntdata"/><Relationship Id="rId21" Type="http://schemas.openxmlformats.org/officeDocument/2006/relationships/font" Target="fonts/PlusJakartaSans-bold.fntdata"/><Relationship Id="rId24" Type="http://schemas.openxmlformats.org/officeDocument/2006/relationships/font" Target="fonts/PlusJakartaSansSemiBold-regular.fntdata"/><Relationship Id="rId23" Type="http://schemas.openxmlformats.org/officeDocument/2006/relationships/font" Target="fonts/PlusJakarta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lusJakartaSansSemiBold-italic.fntdata"/><Relationship Id="rId25" Type="http://schemas.openxmlformats.org/officeDocument/2006/relationships/font" Target="fonts/PlusJakartaSansSemiBold-bold.fntdata"/><Relationship Id="rId28" Type="http://schemas.openxmlformats.org/officeDocument/2006/relationships/font" Target="fonts/Cinzel-regular.fntdata"/><Relationship Id="rId27" Type="http://schemas.openxmlformats.org/officeDocument/2006/relationships/font" Target="fonts/PlusJakartaSansSemiBold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Cinzel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Relationship Id="rId5" Type="http://schemas.openxmlformats.org/officeDocument/2006/relationships/image" Target="../media/image17.png"/><Relationship Id="rId6" Type="http://schemas.openxmlformats.org/officeDocument/2006/relationships/image" Target="../media/image13.png"/><Relationship Id="rId7" Type="http://schemas.openxmlformats.org/officeDocument/2006/relationships/image" Target="../media/image23.png"/><Relationship Id="rId8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24.png"/><Relationship Id="rId5" Type="http://schemas.openxmlformats.org/officeDocument/2006/relationships/image" Target="../media/image20.png"/><Relationship Id="rId6" Type="http://schemas.openxmlformats.org/officeDocument/2006/relationships/image" Target="../media/image32.png"/><Relationship Id="rId7" Type="http://schemas.openxmlformats.org/officeDocument/2006/relationships/image" Target="../media/image30.png"/><Relationship Id="rId8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6" Type="http://schemas.openxmlformats.org/officeDocument/2006/relationships/image" Target="../media/image18.pn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11" Type="http://schemas.openxmlformats.org/officeDocument/2006/relationships/image" Target="../media/image16.png"/><Relationship Id="rId10" Type="http://schemas.openxmlformats.org/officeDocument/2006/relationships/image" Target="../media/image28.png"/><Relationship Id="rId12" Type="http://schemas.openxmlformats.org/officeDocument/2006/relationships/image" Target="../media/image11.png"/><Relationship Id="rId9" Type="http://schemas.openxmlformats.org/officeDocument/2006/relationships/image" Target="../media/image12.png"/><Relationship Id="rId5" Type="http://schemas.openxmlformats.org/officeDocument/2006/relationships/image" Target="../media/image8.png"/><Relationship Id="rId6" Type="http://schemas.openxmlformats.org/officeDocument/2006/relationships/image" Target="../media/image22.png"/><Relationship Id="rId7" Type="http://schemas.openxmlformats.org/officeDocument/2006/relationships/image" Target="../media/image6.png"/><Relationship Id="rId8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165383" y="2716113"/>
            <a:ext cx="9861232" cy="635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2C1810"/>
                </a:solidFill>
                <a:latin typeface="Cinzel"/>
                <a:ea typeface="Cinzel"/>
                <a:cs typeface="Cinzel"/>
                <a:sym typeface="Cinzel"/>
              </a:rPr>
              <a:t>Kautilya (Chanakya)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400175" y="3856136"/>
            <a:ext cx="93916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Foundations of Ancient Indian Political Thought, Governance &amp; Statecraft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4" name="Google Shape;22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5" name="Google Shape;22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28837"/>
            <a:ext cx="35242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6" name="Google Shape;22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33875" y="2128837"/>
            <a:ext cx="35242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7" name="Google Shape;22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96250" y="2128837"/>
            <a:ext cx="3524250" cy="33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2"/>
          <p:cNvSpPr txBox="1"/>
          <p:nvPr/>
        </p:nvSpPr>
        <p:spPr>
          <a:xfrm>
            <a:off x="723900" y="4329112"/>
            <a:ext cx="338042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Mandala Theory</a:t>
            </a:r>
            <a:endParaRPr/>
          </a:p>
        </p:txBody>
      </p:sp>
      <p:sp>
        <p:nvSpPr>
          <p:cNvPr id="229" name="Google Shape;229;p22"/>
          <p:cNvSpPr txBox="1"/>
          <p:nvPr/>
        </p:nvSpPr>
        <p:spPr>
          <a:xfrm>
            <a:off x="723900" y="4748212"/>
            <a:ext cx="3219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Circle of States: Immediate neighbours are natural rivals (Ari), while a neighbour's neighbour is a natural ally (Mitra).</a:t>
            </a:r>
            <a:endParaRPr/>
          </a:p>
        </p:txBody>
      </p:sp>
      <p:sp>
        <p:nvSpPr>
          <p:cNvPr id="230" name="Google Shape;230;p22"/>
          <p:cNvSpPr txBox="1"/>
          <p:nvPr/>
        </p:nvSpPr>
        <p:spPr>
          <a:xfrm>
            <a:off x="4486275" y="4329112"/>
            <a:ext cx="338042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Shadgunya (6 Measures)</a:t>
            </a:r>
            <a:endParaRPr/>
          </a:p>
        </p:txBody>
      </p:sp>
      <p:sp>
        <p:nvSpPr>
          <p:cNvPr id="231" name="Google Shape;231;p22"/>
          <p:cNvSpPr txBox="1"/>
          <p:nvPr/>
        </p:nvSpPr>
        <p:spPr>
          <a:xfrm>
            <a:off x="4486275" y="4748212"/>
            <a:ext cx="3219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Six foreign policy choices: Peace (Sandhi), War (Vigraha), Neutrality (Asana), Marching (Yana), Alliance (Samsraya), Dual Policy.</a:t>
            </a: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8248650" y="4329112"/>
            <a:ext cx="338042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Four Upayas (Tactics)</a:t>
            </a:r>
            <a:endParaRPr/>
          </a:p>
        </p:txBody>
      </p:sp>
      <p:sp>
        <p:nvSpPr>
          <p:cNvPr id="233" name="Google Shape;233;p22"/>
          <p:cNvSpPr txBox="1"/>
          <p:nvPr/>
        </p:nvSpPr>
        <p:spPr>
          <a:xfrm>
            <a:off x="8248650" y="4748212"/>
            <a:ext cx="3219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Diplomatic techniques to manage rivals: Conciliation (Sama), Gifts (Dama), Division (Bheda), and Military Force (Danda).</a:t>
            </a:r>
            <a:endParaRPr/>
          </a:p>
        </p:txBody>
      </p:sp>
      <p:pic>
        <p:nvPicPr>
          <p:cNvPr descr="image.png" id="234" name="Google Shape;234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3900" y="2281237"/>
            <a:ext cx="32194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5" name="Google Shape;235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86275" y="2281237"/>
            <a:ext cx="32194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6" name="Google Shape;236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48650" y="2281237"/>
            <a:ext cx="321945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2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Foreign Policy Framework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2" name="Google Shape;24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3" name="Google Shape;24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90787"/>
            <a:ext cx="5357812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4" name="Google Shape;24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2687" y="2490787"/>
            <a:ext cx="5357812" cy="2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3"/>
          <p:cNvSpPr txBox="1"/>
          <p:nvPr/>
        </p:nvSpPr>
        <p:spPr>
          <a:xfrm>
            <a:off x="895350" y="2776537"/>
            <a:ext cx="498562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Key Parallels</a:t>
            </a:r>
            <a:endParaRPr/>
          </a:p>
        </p:txBody>
      </p:sp>
      <p:sp>
        <p:nvSpPr>
          <p:cNvPr id="246" name="Google Shape;246;p23"/>
          <p:cNvSpPr txBox="1"/>
          <p:nvPr/>
        </p:nvSpPr>
        <p:spPr>
          <a:xfrm>
            <a:off x="895350" y="3195637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Political Realism: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Both rejected moralistic wishful thinking, placing national interest, stability, and state preservation at the core of governance.</a:t>
            </a:r>
            <a:endParaRPr/>
          </a:p>
        </p:txBody>
      </p:sp>
      <p:sp>
        <p:nvSpPr>
          <p:cNvPr id="247" name="Google Shape;247;p23"/>
          <p:cNvSpPr txBox="1"/>
          <p:nvPr/>
        </p:nvSpPr>
        <p:spPr>
          <a:xfrm>
            <a:off x="895350" y="4124325"/>
            <a:ext cx="474821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Power Analysis: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Analyzed raw power dynamics, statecraft, defense, and espionage pragmatically.</a:t>
            </a:r>
            <a:endParaRPr/>
          </a:p>
        </p:txBody>
      </p:sp>
      <p:sp>
        <p:nvSpPr>
          <p:cNvPr id="248" name="Google Shape;248;p23"/>
          <p:cNvSpPr txBox="1"/>
          <p:nvPr/>
        </p:nvSpPr>
        <p:spPr>
          <a:xfrm>
            <a:off x="6586537" y="2776537"/>
            <a:ext cx="498562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Crucial Differences</a:t>
            </a:r>
            <a:endParaRPr/>
          </a:p>
        </p:txBody>
      </p:sp>
      <p:sp>
        <p:nvSpPr>
          <p:cNvPr id="249" name="Google Shape;249;p23"/>
          <p:cNvSpPr txBox="1"/>
          <p:nvPr/>
        </p:nvSpPr>
        <p:spPr>
          <a:xfrm>
            <a:off x="6586537" y="3195637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Integration of Dharma: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Kautilya embedded state power within the framework of Dharma and public welfare, whereas Machiavelli divorced politics from ethics.</a:t>
            </a:r>
            <a:endParaRPr/>
          </a:p>
        </p:txBody>
      </p:sp>
      <p:sp>
        <p:nvSpPr>
          <p:cNvPr id="250" name="Google Shape;250;p23"/>
          <p:cNvSpPr txBox="1"/>
          <p:nvPr/>
        </p:nvSpPr>
        <p:spPr>
          <a:xfrm>
            <a:off x="6586537" y="4124325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Scope of Treatise: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Arthashastra is broader, encompassing detailed public finance, law, agriculture, and municipal governance.</a:t>
            </a:r>
            <a:endParaRPr/>
          </a:p>
        </p:txBody>
      </p:sp>
      <p:sp>
        <p:nvSpPr>
          <p:cNvPr id="251" name="Google Shape;251;p23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Kautilya vs Machiavelli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6" name="Google Shape;25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7" name="Google Shape;25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114800"/>
            <a:ext cx="110490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4"/>
          <p:cNvSpPr txBox="1"/>
          <p:nvPr/>
        </p:nvSpPr>
        <p:spPr>
          <a:xfrm>
            <a:off x="295275" y="2324100"/>
            <a:ext cx="1160145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2C1810"/>
                </a:solidFill>
                <a:latin typeface="Cinzel"/>
                <a:ea typeface="Cinzel"/>
                <a:cs typeface="Cinzel"/>
                <a:sym typeface="Cinzel"/>
              </a:rPr>
              <a:t>Questions &amp; Discussion</a:t>
            </a:r>
            <a:endParaRPr/>
          </a:p>
        </p:txBody>
      </p:sp>
      <p:sp>
        <p:nvSpPr>
          <p:cNvPr id="259" name="Google Shape;259;p24"/>
          <p:cNvSpPr txBox="1"/>
          <p:nvPr/>
        </p:nvSpPr>
        <p:spPr>
          <a:xfrm>
            <a:off x="571500" y="3390900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7A1C1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Kautilya's Strategic Realism &amp; Public Administration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4" name="Google Shape;26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5"/>
          <p:cNvSpPr/>
          <p:nvPr/>
        </p:nvSpPr>
        <p:spPr>
          <a:xfrm>
            <a:off x="571500" y="1804987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5"/>
          <p:cNvSpPr/>
          <p:nvPr/>
        </p:nvSpPr>
        <p:spPr>
          <a:xfrm>
            <a:off x="571500" y="2576512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5"/>
          <p:cNvSpPr/>
          <p:nvPr/>
        </p:nvSpPr>
        <p:spPr>
          <a:xfrm>
            <a:off x="571500" y="3348037"/>
            <a:ext cx="11049000" cy="942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5"/>
          <p:cNvSpPr/>
          <p:nvPr/>
        </p:nvSpPr>
        <p:spPr>
          <a:xfrm>
            <a:off x="571500" y="4291012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5"/>
          <p:cNvSpPr/>
          <p:nvPr/>
        </p:nvSpPr>
        <p:spPr>
          <a:xfrm>
            <a:off x="571500" y="25669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5"/>
          <p:cNvSpPr/>
          <p:nvPr/>
        </p:nvSpPr>
        <p:spPr>
          <a:xfrm>
            <a:off x="571500" y="25669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5"/>
          <p:cNvSpPr/>
          <p:nvPr/>
        </p:nvSpPr>
        <p:spPr>
          <a:xfrm>
            <a:off x="571500" y="33385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5"/>
          <p:cNvSpPr/>
          <p:nvPr/>
        </p:nvSpPr>
        <p:spPr>
          <a:xfrm>
            <a:off x="571500" y="33385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5"/>
          <p:cNvSpPr/>
          <p:nvPr/>
        </p:nvSpPr>
        <p:spPr>
          <a:xfrm>
            <a:off x="571500" y="42814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5"/>
          <p:cNvSpPr/>
          <p:nvPr/>
        </p:nvSpPr>
        <p:spPr>
          <a:xfrm>
            <a:off x="571500" y="42814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5"/>
          <p:cNvSpPr/>
          <p:nvPr/>
        </p:nvSpPr>
        <p:spPr>
          <a:xfrm>
            <a:off x="571500" y="50530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5"/>
          <p:cNvSpPr/>
          <p:nvPr/>
        </p:nvSpPr>
        <p:spPr>
          <a:xfrm>
            <a:off x="571500" y="50530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7" name="Google Shape;27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4786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5"/>
          <p:cNvSpPr txBox="1"/>
          <p:nvPr/>
        </p:nvSpPr>
        <p:spPr>
          <a:xfrm>
            <a:off x="1666875" y="1955006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https://www.india-a2z.com/images/ancientindia4.jpg</a:t>
            </a:r>
            <a:endParaRPr/>
          </a:p>
        </p:txBody>
      </p:sp>
      <p:sp>
        <p:nvSpPr>
          <p:cNvPr id="279" name="Google Shape;279;p25"/>
          <p:cNvSpPr txBox="1"/>
          <p:nvPr/>
        </p:nvSpPr>
        <p:spPr>
          <a:xfrm>
            <a:off x="1666875" y="2188368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www.india-a2z.com</a:t>
            </a:r>
            <a:endParaRPr/>
          </a:p>
        </p:txBody>
      </p:sp>
      <p:pic>
        <p:nvPicPr>
          <p:cNvPr descr="image.png" id="280" name="Google Shape;28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271938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5"/>
          <p:cNvSpPr txBox="1"/>
          <p:nvPr/>
        </p:nvSpPr>
        <p:spPr>
          <a:xfrm>
            <a:off x="1666875" y="2726531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https://www.sikkaji.com/products-images/enlarge-image/19649.webp</a:t>
            </a:r>
            <a:endParaRPr/>
          </a:p>
        </p:txBody>
      </p:sp>
      <p:sp>
        <p:nvSpPr>
          <p:cNvPr id="282" name="Google Shape;282;p25"/>
          <p:cNvSpPr txBox="1"/>
          <p:nvPr/>
        </p:nvSpPr>
        <p:spPr>
          <a:xfrm>
            <a:off x="1666875" y="2959893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www.sikkaji.com</a:t>
            </a:r>
            <a:endParaRPr/>
          </a:p>
        </p:txBody>
      </p:sp>
      <p:pic>
        <p:nvPicPr>
          <p:cNvPr descr="image.png" id="283" name="Google Shape;283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57663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5"/>
          <p:cNvSpPr txBox="1"/>
          <p:nvPr/>
        </p:nvSpPr>
        <p:spPr>
          <a:xfrm>
            <a:off x="1666875" y="3490912"/>
            <a:ext cx="9953625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https://d1xzxglpo1zn8i.cloudfront.net/web/model-answer-images/49_6f4f7115_c53e_49a7_964e_e99b3f2ae8ca_2013_Thematic_map_of_the_Indian_Ocean_Region_Mark_China_s_String_of_Pearls_locations_Gwadar_Ham.png</a:t>
            </a:r>
            <a:endParaRPr/>
          </a:p>
        </p:txBody>
      </p:sp>
      <p:sp>
        <p:nvSpPr>
          <p:cNvPr id="285" name="Google Shape;285;p25"/>
          <p:cNvSpPr txBox="1"/>
          <p:nvPr/>
        </p:nvSpPr>
        <p:spPr>
          <a:xfrm>
            <a:off x="1666875" y="3910012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superkalam.com</a:t>
            </a:r>
            <a:endParaRPr/>
          </a:p>
        </p:txBody>
      </p:sp>
      <p:pic>
        <p:nvPicPr>
          <p:cNvPr descr="image.png" id="286" name="Google Shape;286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443388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5"/>
          <p:cNvSpPr txBox="1"/>
          <p:nvPr/>
        </p:nvSpPr>
        <p:spPr>
          <a:xfrm>
            <a:off x="1666875" y="4441031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https://ancientgames.org/wp-content/uploads/2026/03/pachisi-featured-1024x558.jpg</a:t>
            </a:r>
            <a:endParaRPr/>
          </a:p>
        </p:txBody>
      </p:sp>
      <p:sp>
        <p:nvSpPr>
          <p:cNvPr id="288" name="Google Shape;288;p25"/>
          <p:cNvSpPr txBox="1"/>
          <p:nvPr/>
        </p:nvSpPr>
        <p:spPr>
          <a:xfrm>
            <a:off x="1666875" y="4674393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ancientgames.org</a:t>
            </a:r>
            <a:endParaRPr/>
          </a:p>
        </p:txBody>
      </p:sp>
      <p:pic>
        <p:nvPicPr>
          <p:cNvPr descr="image.png" id="289" name="Google Shape;289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520541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5"/>
          <p:cNvSpPr txBox="1"/>
          <p:nvPr/>
        </p:nvSpPr>
        <p:spPr>
          <a:xfrm>
            <a:off x="1666875" y="5212556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http://www.sahapedia.org/sites/default/files/styles/sp_page_banner_800x800/public/_MG_5408.jpg?itok=X1U8JFmk</a:t>
            </a:r>
            <a:endParaRPr/>
          </a:p>
        </p:txBody>
      </p:sp>
      <p:sp>
        <p:nvSpPr>
          <p:cNvPr id="291" name="Google Shape;291;p25"/>
          <p:cNvSpPr txBox="1"/>
          <p:nvPr/>
        </p:nvSpPr>
        <p:spPr>
          <a:xfrm>
            <a:off x="1666875" y="5445918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www.sahapedia.org</a:t>
            </a:r>
            <a:endParaRPr/>
          </a:p>
        </p:txBody>
      </p:sp>
      <p:sp>
        <p:nvSpPr>
          <p:cNvPr id="292" name="Google Shape;292;p25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Image Sources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" name="Google Shape;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90787"/>
            <a:ext cx="5357812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2687" y="2490787"/>
            <a:ext cx="5357812" cy="2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895350" y="2776537"/>
            <a:ext cx="498562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Political Setting (4th C. BCE)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895350" y="3195637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Political Instability: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Ancient India faced acute fragmentation across Mahajanapadas, exacerbated by foreign incursions such as Alexander's invasion.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895350" y="4124325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Imperial Foundation: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Kautilya engineered the overthrow of the Nanda dynasty, establishing the powerful Mauryan Empire under Chandragupta Maurya.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6586537" y="2776537"/>
            <a:ext cx="498562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The Master Strategist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586537" y="3195637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Scholarship: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Known as Vishnugupta or Chanakya, he taught political science, economics, and diplomacy at the ancient Takshashila University.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586537" y="4124325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Practical Realism: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Preferred pragmatic governance over abstract idealism, earning him recognition as the Father of Ancient Indian Statecraft.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Historical Context &amp; Life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1000125" y="2366962"/>
            <a:ext cx="10620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2C181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Etymology &amp; Meaning:</a:t>
            </a:r>
            <a:r>
              <a:rPr b="0" i="0" lang="en-US" sz="135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Derived from 'Artha' (wealth, material prosperity, political power) and 'Shastra' (science/ treatise). It signifies the "Science of Wealth and Statecraft."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1000125" y="3090862"/>
            <a:ext cx="10620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2C181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Practical Realism:</a:t>
            </a:r>
            <a:r>
              <a:rPr b="0" i="0" lang="en-US" sz="135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Unlike Plato's idealistic state, Kautilya focused on creating a resilient, stable, prosperous, and secure state guided by empirical realities.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1000125" y="3814762"/>
            <a:ext cx="10620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2C181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Comprehensive Treatise:</a:t>
            </a:r>
            <a:r>
              <a:rPr b="0" i="0" lang="en-US" sz="135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Integrates public administration, taxation, criminal justice, military strategy, espionage, and diplomacy into a unified handbook.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1000125" y="4538662"/>
            <a:ext cx="10620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2C181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Core Objectives:</a:t>
            </a:r>
            <a:r>
              <a:rPr b="0" i="0" lang="en-US" sz="135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Aims to preserve internal order, foster agricultural and commercial growth, eliminate official corruption, and safeguard sovereignty.</a:t>
            </a:r>
            <a:endParaRPr/>
          </a:p>
        </p:txBody>
      </p:sp>
      <p:pic>
        <p:nvPicPr>
          <p:cNvPr descr="image.png" id="110" name="Google Shape;11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90775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114675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838575"/>
            <a:ext cx="2381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4562475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The Arthashastra Overview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9" name="Google Shape;1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571500" y="476250"/>
            <a:ext cx="5200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Saptanga Theory</a:t>
            </a:r>
            <a:endParaRPr/>
          </a:p>
        </p:txBody>
      </p:sp>
      <p:pic>
        <p:nvPicPr>
          <p:cNvPr descr="image.png" id="121" name="Google Shape;12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6"/>
          <p:cNvSpPr txBox="1"/>
          <p:nvPr/>
        </p:nvSpPr>
        <p:spPr>
          <a:xfrm>
            <a:off x="571500" y="1971675"/>
            <a:ext cx="52006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Seven Limbs of the State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571500" y="2390775"/>
            <a:ext cx="49530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Kautilya conceptualized the state as an organic entity composed of seven interdependent organs (Saptangas):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704850" y="3028950"/>
            <a:ext cx="571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▪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762000" y="3028950"/>
            <a:ext cx="4762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71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Swami (King):</a:t>
            </a: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The supreme ruler providing vision and leadership.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704850" y="3371850"/>
            <a:ext cx="571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▪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762000" y="3371850"/>
            <a:ext cx="476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71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Amatya (Ministers):</a:t>
            </a: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Executive bureaucracy executing administration.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704850" y="3943350"/>
            <a:ext cx="571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▪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762000" y="3943350"/>
            <a:ext cx="4762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71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Janapada (Territory/People):</a:t>
            </a: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Resource base and population.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704850" y="4286250"/>
            <a:ext cx="571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▪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762000" y="4286250"/>
            <a:ext cx="4762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71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Durga (Fort):</a:t>
            </a: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Fortified defenses securing state borders.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704850" y="4629150"/>
            <a:ext cx="571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▪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762000" y="4629150"/>
            <a:ext cx="4762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71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Kosha (Treasury):</a:t>
            </a: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Financial backbone funding state operations.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704850" y="4972050"/>
            <a:ext cx="571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▪</a:t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762000" y="4972050"/>
            <a:ext cx="4762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71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Danda (Army):</a:t>
            </a: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Armed forces safeguarding sovereignty.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704850" y="5314950"/>
            <a:ext cx="571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▪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762000" y="5314950"/>
            <a:ext cx="4762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71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Mitra (Allies):</a:t>
            </a:r>
            <a:r>
              <a:rPr b="0" i="0" lang="en-US" sz="1200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Strategic external diplomatic partners.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90787"/>
            <a:ext cx="5357812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2687" y="2490787"/>
            <a:ext cx="5357812" cy="2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895350" y="2776537"/>
            <a:ext cx="498562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Matsya Nyaya (Law of Fish)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895350" y="3195637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Concept of Anarchy: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Without a sovereign government, society devolves into </a:t>
            </a:r>
            <a:r>
              <a:rPr b="0" i="1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Matsya Nyaya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where the strong exploit and destroy the weak.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895350" y="4124325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Purpose of the State: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The state exists as a legitimate authority to uphold law and order, protect vulnerable citizens, and guarantee social harmony.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6586537" y="2776537"/>
            <a:ext cx="498562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Theory of Kingship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6586537" y="3195637"/>
            <a:ext cx="47482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Paternal &amp; Welfare Role: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The king is the central guardian of the realm. His authority must be exercised with discipline, wisdom, and moral responsibility.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6586537" y="4124325"/>
            <a:ext cx="474821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Core Dictum: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b="0" i="1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"In the happiness of his subjects lies the king's happiness; in their welfare lies his welfare."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Matsya Nyaya &amp; Kingship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69343"/>
            <a:ext cx="3524250" cy="28908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33875" y="2369343"/>
            <a:ext cx="3524250" cy="28908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96250" y="2369343"/>
            <a:ext cx="3524250" cy="28908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150" y="2616993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/>
          <p:cNvSpPr txBox="1"/>
          <p:nvPr/>
        </p:nvSpPr>
        <p:spPr>
          <a:xfrm>
            <a:off x="819150" y="3378993"/>
            <a:ext cx="318039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Royal Qualities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819150" y="3798093"/>
            <a:ext cx="3028950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king must possess intelligence, courage, self-control, and administrative skill. He must strictly avoid greed, luxury, anger, and laziness.</a:t>
            </a:r>
            <a:endParaRPr/>
          </a:p>
        </p:txBody>
      </p:sp>
      <p:pic>
        <p:nvPicPr>
          <p:cNvPr descr="image.png" id="163" name="Google Shape;163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81525" y="2616993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/>
          <p:nvPr/>
        </p:nvSpPr>
        <p:spPr>
          <a:xfrm>
            <a:off x="4581525" y="3378993"/>
            <a:ext cx="318039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Royal Duties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4581525" y="3798093"/>
            <a:ext cx="3028950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Protects sovereignty, delivers impartial justice, appoints competent officials, regulates trade, collects fair taxes, and upholds Dharma.</a:t>
            </a:r>
            <a:endParaRPr/>
          </a:p>
        </p:txBody>
      </p:sp>
      <p:pic>
        <p:nvPicPr>
          <p:cNvPr descr="image.png" id="166" name="Google Shape;166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43900" y="2616993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8343900" y="3378993"/>
            <a:ext cx="318039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Dandaniti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8343900" y="3798093"/>
            <a:ext cx="3028950" cy="1214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Authority and lawful punishment (Danda). Punishment must be proportionate and fair—excessive force breeds revolt, while leniency causes anarchy.</a:t>
            </a:r>
            <a:endParaRPr/>
          </a:p>
        </p:txBody>
      </p:sp>
      <p:pic>
        <p:nvPicPr>
          <p:cNvPr descr="image.png" id="169" name="Google Shape;169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52500" y="2769393"/>
            <a:ext cx="3048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14875" y="2769393"/>
            <a:ext cx="3048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62962" y="2769393"/>
            <a:ext cx="33337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Governance &amp; Dandaniti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7" name="Google Shape;17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8" name="Google Shape;178;p19"/>
          <p:cNvGraphicFramePr/>
          <p:nvPr/>
        </p:nvGraphicFramePr>
        <p:xfrm>
          <a:off x="571500" y="18002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{D0990EEC-A307-4DEC-8F5D-2C34F6F7A84B}</a:tableStyleId>
              </a:tblPr>
              <a:tblGrid>
                <a:gridCol w="2412650"/>
                <a:gridCol w="2853175"/>
                <a:gridCol w="5783175"/>
              </a:tblGrid>
              <a:tr h="805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FDFBF7"/>
                          </a:solidFill>
                          <a:latin typeface="Cinzel"/>
                          <a:ea typeface="Cinzel"/>
                          <a:cs typeface="Cinzel"/>
                          <a:sym typeface="Cinzel"/>
                        </a:rPr>
                        <a:t>Administrative Domain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C181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FDFBF7"/>
                          </a:solidFill>
                          <a:latin typeface="Cinzel"/>
                          <a:ea typeface="Cinzel"/>
                          <a:cs typeface="Cinzel"/>
                          <a:sym typeface="Cinzel"/>
                        </a:rPr>
                        <a:t>Key Institutional Mechanism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C181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FDFBF7"/>
                          </a:solidFill>
                          <a:latin typeface="Cinzel"/>
                          <a:ea typeface="Cinzel"/>
                          <a:cs typeface="Cinzel"/>
                          <a:sym typeface="Cinzel"/>
                        </a:rPr>
                        <a:t>Core Objective &amp; Function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C1810"/>
                    </a:solidFill>
                  </a:tcPr>
                </a:tc>
              </a:tr>
              <a:tr h="805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Bureaucracy &amp; Departments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Superintendents (Adhyakshas)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Centralized &amp; specialized oversight of agriculture, trade, mines, and forests.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5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Revenue System (Kosha)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3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Moderate &amp; Fair Taxation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3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Taxing like a bee gathering nectar; income from land revenue, trade, and custom duties.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3E9"/>
                    </a:solidFill>
                  </a:tcPr>
                </a:tc>
              </a:tr>
              <a:tr h="805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Financial Accountability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Audits &amp; Rotations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Preventing corruption by rotating officials, performing audits, and inspecting records.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5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Public Welfare Infrastructure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3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State Infrastructure Projects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3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A3A3A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Building roads, irrigation canals, grain reservoirs, and providing famine relief.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3E9"/>
                    </a:solidFill>
                  </a:tcPr>
                </a:tc>
              </a:tr>
            </a:tbl>
          </a:graphicData>
        </a:graphic>
      </p:graphicFrame>
      <p:sp>
        <p:nvSpPr>
          <p:cNvPr id="179" name="Google Shape;179;p19"/>
          <p:cNvSpPr/>
          <p:nvPr/>
        </p:nvSpPr>
        <p:spPr>
          <a:xfrm>
            <a:off x="571500" y="2614612"/>
            <a:ext cx="2412652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9"/>
          <p:cNvSpPr/>
          <p:nvPr/>
        </p:nvSpPr>
        <p:spPr>
          <a:xfrm>
            <a:off x="2984152" y="2614612"/>
            <a:ext cx="285318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5837336" y="2614612"/>
            <a:ext cx="578316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9"/>
          <p:cNvSpPr/>
          <p:nvPr/>
        </p:nvSpPr>
        <p:spPr>
          <a:xfrm>
            <a:off x="571500" y="3414712"/>
            <a:ext cx="2412652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9"/>
          <p:cNvSpPr/>
          <p:nvPr/>
        </p:nvSpPr>
        <p:spPr>
          <a:xfrm>
            <a:off x="2984152" y="3414712"/>
            <a:ext cx="285318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5837336" y="3414712"/>
            <a:ext cx="578316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571500" y="4214812"/>
            <a:ext cx="2412652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2984152" y="4214812"/>
            <a:ext cx="285318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5837336" y="4214812"/>
            <a:ext cx="578316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9"/>
          <p:cNvSpPr/>
          <p:nvPr/>
        </p:nvSpPr>
        <p:spPr>
          <a:xfrm>
            <a:off x="571500" y="5014912"/>
            <a:ext cx="2412652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9"/>
          <p:cNvSpPr/>
          <p:nvPr/>
        </p:nvSpPr>
        <p:spPr>
          <a:xfrm>
            <a:off x="2984152" y="5014912"/>
            <a:ext cx="285318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5837336" y="5014912"/>
            <a:ext cx="578316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571500" y="5815012"/>
            <a:ext cx="2412652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2984152" y="5815012"/>
            <a:ext cx="285318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5837336" y="5815012"/>
            <a:ext cx="5783163" cy="9525"/>
          </a:xfrm>
          <a:prstGeom prst="rect">
            <a:avLst/>
          </a:prstGeom>
          <a:solidFill>
            <a:srgbClr val="E8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Administrative Structure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9" name="Google Shape;19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571500" y="476250"/>
            <a:ext cx="5200650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Economy &amp; Welfare State</a:t>
            </a:r>
            <a:endParaRPr/>
          </a:p>
        </p:txBody>
      </p:sp>
      <p:pic>
        <p:nvPicPr>
          <p:cNvPr descr="image.png" id="201" name="Google Shape;20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0"/>
          <p:cNvSpPr txBox="1"/>
          <p:nvPr/>
        </p:nvSpPr>
        <p:spPr>
          <a:xfrm>
            <a:off x="571500" y="2338387"/>
            <a:ext cx="52006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Economic Foundations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571500" y="2757487"/>
            <a:ext cx="4953000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Artha as Priority: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Kautilya viewed economic stability as the prerequisite for spiritual (Dharma) and worldly (Kama) accomplishments.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571500" y="3638550"/>
            <a:ext cx="4953000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State-Regulated Growth: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Agriculture is the main wealth engine, supported by regulated markets, mining, state monopolies, and international trade.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571500" y="4719637"/>
            <a:ext cx="52006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Welfare State Imperative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571500" y="5138737"/>
            <a:ext cx="49530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Duty to Protect: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The ruler actively assists orphans, the elderly, sick, and farmers facing droughts or pestilence.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7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1" name="Google Shape;2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33637"/>
            <a:ext cx="5357812" cy="276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1"/>
          <p:cNvSpPr txBox="1"/>
          <p:nvPr/>
        </p:nvSpPr>
        <p:spPr>
          <a:xfrm>
            <a:off x="2097881" y="3109912"/>
            <a:ext cx="2305050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250" u="none" cap="none" strike="noStrike">
                <a:solidFill>
                  <a:srgbClr val="D4AF37"/>
                </a:solidFill>
                <a:latin typeface="Cinzel"/>
                <a:ea typeface="Cinzel"/>
                <a:cs typeface="Cinzel"/>
                <a:sym typeface="Cinzel"/>
              </a:rPr>
              <a:t>24/7</a:t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1921668" y="4252912"/>
            <a:ext cx="2657475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DFBF7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State Intelligence Network</a:t>
            </a:r>
            <a:endParaRPr/>
          </a:p>
        </p:txBody>
      </p:sp>
      <p:sp>
        <p:nvSpPr>
          <p:cNvPr id="215" name="Google Shape;215;p21"/>
          <p:cNvSpPr txBox="1"/>
          <p:nvPr/>
        </p:nvSpPr>
        <p:spPr>
          <a:xfrm>
            <a:off x="6262687" y="2433637"/>
            <a:ext cx="562570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Organized Secret Service</a:t>
            </a:r>
            <a:endParaRPr/>
          </a:p>
        </p:txBody>
      </p:sp>
      <p:sp>
        <p:nvSpPr>
          <p:cNvPr id="216" name="Google Shape;216;p21"/>
          <p:cNvSpPr txBox="1"/>
          <p:nvPr/>
        </p:nvSpPr>
        <p:spPr>
          <a:xfrm>
            <a:off x="6262687" y="2852737"/>
            <a:ext cx="53578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Institutionalized Espionage: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Kautilya established history's first systematic intelligence organization, deploying secret agents disguised as merchants, ascetics, and scholars.</a:t>
            </a:r>
            <a:endParaRPr/>
          </a:p>
        </p:txBody>
      </p:sp>
      <p:sp>
        <p:nvSpPr>
          <p:cNvPr id="217" name="Google Shape;217;p21"/>
          <p:cNvSpPr txBox="1"/>
          <p:nvPr/>
        </p:nvSpPr>
        <p:spPr>
          <a:xfrm>
            <a:off x="6262687" y="3781425"/>
            <a:ext cx="535781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Internal Vigilance: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Spies gathered public feedback, uncovered conspiracies, and detected administrative corruption early.</a:t>
            </a:r>
            <a:endParaRPr/>
          </a:p>
        </p:txBody>
      </p:sp>
      <p:sp>
        <p:nvSpPr>
          <p:cNvPr id="218" name="Google Shape;218;p21"/>
          <p:cNvSpPr txBox="1"/>
          <p:nvPr/>
        </p:nvSpPr>
        <p:spPr>
          <a:xfrm>
            <a:off x="6262687" y="4467225"/>
            <a:ext cx="5357812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Anti-Corruption Maxim: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Likened dishonest bureaucrats to </a:t>
            </a:r>
            <a:r>
              <a:rPr b="0" i="1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"fish swimming in water who drink without being noticed,"</a:t>
            </a:r>
            <a:r>
              <a:rPr b="0" i="0" lang="en-US" sz="1275" u="none" cap="none" strike="noStrike">
                <a:solidFill>
                  <a:srgbClr val="3A3A3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requiring surprise audits and strict penalties.</a:t>
            </a:r>
            <a:endParaRPr/>
          </a:p>
        </p:txBody>
      </p:sp>
      <p:sp>
        <p:nvSpPr>
          <p:cNvPr id="219" name="Google Shape;219;p21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7A1C1C"/>
                </a:solidFill>
                <a:latin typeface="Cinzel"/>
                <a:ea typeface="Cinzel"/>
                <a:cs typeface="Cinzel"/>
                <a:sym typeface="Cinzel"/>
              </a:rPr>
              <a:t>Espionage &amp; Vigilance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