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8" r:id="rId4"/>
    <p:sldId id="259" r:id="rId5"/>
    <p:sldId id="260" r:id="rId6"/>
    <p:sldId id="261" r:id="rId7"/>
    <p:sldId id="262" r:id="rId8"/>
    <p:sldId id="263" r:id="rId9"/>
    <p:sldId id="264" r:id="rId10"/>
    <p:sldId id="265" r:id="rId11"/>
    <p:sldId id="266" r:id="rId12"/>
    <p:sldId id="289" r:id="rId13"/>
    <p:sldId id="290" r:id="rId14"/>
    <p:sldId id="291" r:id="rId15"/>
    <p:sldId id="292" r:id="rId16"/>
    <p:sldId id="293" r:id="rId17"/>
    <p:sldId id="294" r:id="rId18"/>
    <p:sldId id="295" r:id="rId19"/>
    <p:sldId id="296" r:id="rId20"/>
    <p:sldId id="297" r:id="rId21"/>
    <p:sldId id="29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showGuides="1">
      <p:cViewPr varScale="1">
        <p:scale>
          <a:sx n="53" d="100"/>
          <a:sy n="53" d="100"/>
        </p:scale>
        <p:origin x="180"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en-US" b="1" dirty="0"/>
              <a:t>Unit 1: Basic concepts: </a:t>
            </a:r>
            <a:br>
              <a:rPr lang="en-US" altLang="en-US" b="1" dirty="0"/>
            </a:br>
            <a:r>
              <a:rPr lang="en-US" altLang="en-US" b="1" dirty="0"/>
              <a:t>Sex and gender; gender socialization</a:t>
            </a:r>
            <a:endParaRPr lang="en-US" altLang="en-US" b="1" dirty="0"/>
          </a:p>
        </p:txBody>
      </p:sp>
      <p:sp>
        <p:nvSpPr>
          <p:cNvPr id="3" name="Subtitle 2"/>
          <p:cNvSpPr>
            <a:spLocks noGrp="1"/>
          </p:cNvSpPr>
          <p:nvPr>
            <p:ph type="subTitle" idx="1"/>
          </p:nvPr>
        </p:nvSpPr>
        <p:spPr/>
        <p:txBody>
          <a:bodyPr/>
          <a:lstStyle/>
          <a:p>
            <a:r>
              <a:rPr lang="en-US">
                <a:sym typeface="+mn-ea"/>
              </a:rPr>
              <a:t>Prepared by </a:t>
            </a:r>
            <a:r>
              <a:rPr lang="en-US" b="1">
                <a:sym typeface="+mn-ea"/>
              </a:rPr>
              <a:t>Dr. Parismita Bhagawati</a:t>
            </a:r>
            <a:endParaRPr lang="en-US" b="1"/>
          </a:p>
          <a:p>
            <a:r>
              <a:rPr lang="en-US">
                <a:sym typeface="+mn-ea"/>
              </a:rPr>
              <a:t>(as digital teaching material for </a:t>
            </a:r>
            <a:r>
              <a:rPr lang="en-IN" altLang="en-US" b="1">
                <a:sym typeface="+mn-ea"/>
              </a:rPr>
              <a:t>M.A. </a:t>
            </a:r>
            <a:r>
              <a:rPr lang="en-US" altLang="en-US" b="1">
                <a:sym typeface="+mn-ea"/>
              </a:rPr>
              <a:t>Semester: </a:t>
            </a:r>
            <a:r>
              <a:rPr lang="en-IN" altLang="en-US" b="1">
                <a:sym typeface="+mn-ea"/>
              </a:rPr>
              <a:t>3rd</a:t>
            </a:r>
            <a:r>
              <a:rPr lang="en-US" altLang="en-US" b="1">
                <a:sym typeface="+mn-ea"/>
              </a:rPr>
              <a:t> Semester </a:t>
            </a:r>
            <a:endParaRPr lang="en-US" altLang="en-US" b="1"/>
          </a:p>
          <a:p>
            <a:r>
              <a:rPr lang="en-US" altLang="en-US" b="1">
                <a:sym typeface="+mn-ea"/>
              </a:rPr>
              <a:t>Course Name: POL3056: GENDER AND POLITICS;  Unit I)</a:t>
            </a:r>
            <a:endParaRPr lang="en-US"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a:picLocks noChangeAspect="1"/>
          </p:cNvPicPr>
          <p:nvPr/>
        </p:nvPicPr>
        <p:blipFill>
          <a:blip r:embed="rId1"/>
          <a:stretch>
            <a:fillRect/>
          </a:stretch>
        </p:blipFill>
        <p:spPr>
          <a:xfrm>
            <a:off x="1053465" y="2167890"/>
            <a:ext cx="10147300" cy="242760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723265" y="662940"/>
            <a:ext cx="10755630" cy="5532120"/>
          </a:xfrm>
          <a:prstGeom prst="rect">
            <a:avLst/>
          </a:prstGeom>
        </p:spPr>
        <p:txBody>
          <a:bodyPr wrap="square">
            <a:spAutoFit/>
          </a:bodyPr>
          <a:p>
            <a:pPr algn="just">
              <a:spcAft>
                <a:spcPct val="60000"/>
              </a:spcAft>
            </a:pPr>
            <a:r>
              <a:rPr sz="2400" b="1"/>
              <a:t>Gender Socialisation (Gendering)</a:t>
            </a:r>
            <a:endParaRPr sz="2400" b="1"/>
          </a:p>
          <a:p>
            <a:pPr algn="just"/>
            <a:r>
              <a:rPr sz="2400"/>
              <a:t>Gender socialisation refers to the process through which children learn the norms, expectations and behaviours associated with being male or female in a particular society.</a:t>
            </a:r>
            <a:endParaRPr sz="2400"/>
          </a:p>
          <a:p>
            <a:pPr algn="just"/>
            <a:r>
              <a:rPr sz="2400"/>
              <a:t>It is a specific form of socialisation — the broader process by which individuals learn the culture of the society into which they are born.</a:t>
            </a:r>
            <a:endParaRPr sz="2400"/>
          </a:p>
          <a:p>
            <a:pPr algn="just"/>
            <a:r>
              <a:rPr sz="2400"/>
              <a:t>When socialisation specifically teaches children their gender roles, it is often called:</a:t>
            </a:r>
            <a:endParaRPr sz="2400"/>
          </a:p>
          <a:p>
            <a:pPr algn="just"/>
            <a:endParaRPr sz="2400"/>
          </a:p>
          <a:p>
            <a:pPr algn="just">
              <a:buFont typeface="Arial" panose="020B0604020202020204"/>
              <a:buChar char="•"/>
            </a:pPr>
            <a:r>
              <a:rPr sz="2400"/>
              <a:t>Gendering</a:t>
            </a:r>
            <a:endParaRPr sz="2400"/>
          </a:p>
          <a:p>
            <a:pPr algn="just">
              <a:buFont typeface="Arial" panose="020B0604020202020204"/>
              <a:buChar char="•"/>
            </a:pPr>
            <a:endParaRPr sz="2400"/>
          </a:p>
          <a:p>
            <a:pPr algn="just">
              <a:buFont typeface="Arial" panose="020B0604020202020204"/>
              <a:buChar char="•"/>
            </a:pPr>
            <a:r>
              <a:rPr sz="2400"/>
              <a:t>Gender indoctrination</a:t>
            </a:r>
            <a:endParaRPr sz="2400"/>
          </a:p>
          <a:p>
            <a:pPr algn="just"/>
            <a:r>
              <a:rPr sz="2400"/>
              <a:t>Through different social mechanisms, children are taught what is considered masculine and feminine, and they gradually internalise these behaviours, attitudes and roles as natural and normal.</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817245" y="1422400"/>
            <a:ext cx="10651490" cy="4424045"/>
          </a:xfrm>
          <a:prstGeom prst="rect">
            <a:avLst/>
          </a:prstGeom>
        </p:spPr>
        <p:txBody>
          <a:bodyPr wrap="square">
            <a:spAutoFit/>
          </a:bodyPr>
          <a:p>
            <a:pPr>
              <a:spcAft>
                <a:spcPct val="60000"/>
              </a:spcAft>
            </a:pPr>
            <a:r>
              <a:rPr sz="2400" b="1"/>
              <a:t>Ruth Hartley’s Four Processes of Gender Socialisation</a:t>
            </a:r>
            <a:endParaRPr sz="2400" b="1"/>
          </a:p>
          <a:p>
            <a:r>
              <a:rPr sz="2400"/>
              <a:t>According to Ruth Hartley, gender socialisation occurs through four key processes:</a:t>
            </a:r>
            <a:endParaRPr sz="2400"/>
          </a:p>
          <a:p>
            <a:endParaRPr sz="2400"/>
          </a:p>
          <a:p>
            <a:pPr marL="457200" indent="-457200">
              <a:buAutoNum type="arabicPeriod"/>
            </a:pPr>
            <a:r>
              <a:rPr sz="2400"/>
              <a:t>Manipulation</a:t>
            </a:r>
            <a:endParaRPr sz="2400"/>
          </a:p>
          <a:p>
            <a:pPr marL="457200" indent="-457200">
              <a:buAutoNum type="arabicPeriod"/>
            </a:pPr>
            <a:endParaRPr sz="2400"/>
          </a:p>
          <a:p>
            <a:pPr marL="457200" indent="-457200">
              <a:buAutoNum type="arabicPeriod"/>
            </a:pPr>
            <a:r>
              <a:rPr sz="2400"/>
              <a:t>Canalisation</a:t>
            </a:r>
            <a:endParaRPr sz="2400"/>
          </a:p>
          <a:p>
            <a:pPr marL="457200" indent="-457200">
              <a:buAutoNum type="arabicPeriod"/>
            </a:pPr>
            <a:endParaRPr sz="2400"/>
          </a:p>
          <a:p>
            <a:pPr marL="457200" indent="-457200">
              <a:buAutoNum type="arabicPeriod"/>
            </a:pPr>
            <a:r>
              <a:rPr sz="2400"/>
              <a:t>Verbal Appellation</a:t>
            </a:r>
            <a:endParaRPr sz="2400"/>
          </a:p>
          <a:p>
            <a:pPr marL="457200" indent="-457200">
              <a:buAutoNum type="arabicPeriod"/>
            </a:pPr>
            <a:endParaRPr sz="2400"/>
          </a:p>
          <a:p>
            <a:pPr marL="457200" indent="-457200">
              <a:buAutoNum type="arabicPeriod"/>
            </a:pPr>
            <a:r>
              <a:rPr sz="2400"/>
              <a:t>Activity Exposure</a:t>
            </a:r>
            <a:endParaRPr sz="2400"/>
          </a:p>
          <a:p>
            <a:r>
              <a:rPr sz="2400"/>
              <a:t>All four processes operate from early childhood and are usually differentiated by sex.</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922655" y="890270"/>
            <a:ext cx="10504805" cy="4693920"/>
          </a:xfrm>
          <a:prstGeom prst="rect">
            <a:avLst/>
          </a:prstGeom>
        </p:spPr>
        <p:txBody>
          <a:bodyPr wrap="square">
            <a:spAutoFit/>
          </a:bodyPr>
          <a:p>
            <a:pPr>
              <a:spcAft>
                <a:spcPct val="60000"/>
              </a:spcAft>
            </a:pPr>
            <a:r>
              <a:rPr sz="2400" b="1"/>
              <a:t>1. Manipulation (Moulding the Child)</a:t>
            </a:r>
            <a:endParaRPr sz="2400" b="1"/>
          </a:p>
          <a:p>
            <a:r>
              <a:rPr sz="2400"/>
              <a:t>Manipulation refers to the different ways boys and girls are physically handled and treated from birth.</a:t>
            </a:r>
            <a:endParaRPr sz="2400"/>
          </a:p>
          <a:p>
            <a:pPr>
              <a:spcAft>
                <a:spcPct val="60000"/>
              </a:spcAft>
            </a:pPr>
            <a:r>
              <a:rPr sz="2400" b="1"/>
              <a:t>Key Features:</a:t>
            </a:r>
            <a:endParaRPr sz="2400" b="1"/>
          </a:p>
          <a:p>
            <a:pPr>
              <a:buFont typeface="Arial" panose="020B0604020202020204"/>
              <a:buChar char="•"/>
            </a:pPr>
            <a:r>
              <a:rPr sz="2400"/>
              <a:t>Boys are often treated as strong, autonomous and independent.</a:t>
            </a:r>
            <a:endParaRPr sz="2400"/>
          </a:p>
          <a:p>
            <a:pPr>
              <a:buFont typeface="Arial" panose="020B0604020202020204"/>
              <a:buChar char="•"/>
            </a:pPr>
            <a:endParaRPr sz="2400"/>
          </a:p>
          <a:p>
            <a:pPr>
              <a:buFont typeface="Arial" panose="020B0604020202020204"/>
              <a:buChar char="•"/>
            </a:pPr>
            <a:r>
              <a:rPr sz="2400"/>
              <a:t>Girls are often handled more delicately and are praised for being pretty or cute.</a:t>
            </a:r>
            <a:endParaRPr sz="2400"/>
          </a:p>
          <a:p>
            <a:pPr>
              <a:buFont typeface="Arial" panose="020B0604020202020204"/>
              <a:buChar char="•"/>
            </a:pPr>
            <a:endParaRPr sz="2400"/>
          </a:p>
          <a:p>
            <a:pPr>
              <a:buFont typeface="Arial" panose="020B0604020202020204"/>
              <a:buChar char="•"/>
            </a:pPr>
            <a:r>
              <a:rPr sz="2400"/>
              <a:t>Girls may be dressed in distinctly feminine clothing and adorned carefully.</a:t>
            </a:r>
            <a:endParaRPr sz="2400"/>
          </a:p>
          <a:p>
            <a:pPr>
              <a:buFont typeface="Arial" panose="020B0604020202020204"/>
              <a:buChar char="•"/>
            </a:pPr>
            <a:endParaRPr sz="2400"/>
          </a:p>
          <a:p>
            <a:pPr>
              <a:buFont typeface="Arial" panose="020B0604020202020204"/>
              <a:buChar char="•"/>
            </a:pPr>
            <a:r>
              <a:rPr sz="2400"/>
              <a:t>Boys may be encouraged to be physically active and less emotionally expressive.</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1110615" y="1565910"/>
            <a:ext cx="10012680" cy="4054475"/>
          </a:xfrm>
          <a:prstGeom prst="rect">
            <a:avLst/>
          </a:prstGeom>
        </p:spPr>
        <p:txBody>
          <a:bodyPr wrap="square">
            <a:spAutoFit/>
          </a:bodyPr>
          <a:p>
            <a:pPr>
              <a:spcAft>
                <a:spcPct val="60000"/>
              </a:spcAft>
            </a:pPr>
            <a:r>
              <a:rPr sz="2400" b="1"/>
              <a:t>Impact</a:t>
            </a:r>
            <a:r>
              <a:rPr lang="en-US" sz="2400" b="1"/>
              <a:t>:</a:t>
            </a:r>
            <a:endParaRPr sz="2400" b="1"/>
          </a:p>
          <a:p>
            <a:pPr>
              <a:buFont typeface="Arial" panose="020B0604020202020204"/>
              <a:buChar char="•"/>
            </a:pPr>
            <a:r>
              <a:rPr sz="2400"/>
              <a:t>These early physical and emotional experiences shape:</a:t>
            </a:r>
            <a:endParaRPr sz="2400"/>
          </a:p>
          <a:p>
            <a:pPr>
              <a:buFont typeface="Arial" panose="020B0604020202020204"/>
              <a:buChar char="•"/>
            </a:pPr>
            <a:endParaRPr sz="2400"/>
          </a:p>
          <a:p>
            <a:pPr lvl="1">
              <a:buFont typeface="Arial" panose="020B0604020202020204"/>
              <a:buChar char="◦"/>
            </a:pPr>
            <a:r>
              <a:rPr sz="2400"/>
              <a:t>Self-perception</a:t>
            </a:r>
            <a:endParaRPr sz="2400"/>
          </a:p>
          <a:p>
            <a:pPr lvl="1">
              <a:buFont typeface="Arial" panose="020B0604020202020204"/>
              <a:buChar char="◦"/>
            </a:pPr>
            <a:endParaRPr sz="2400"/>
          </a:p>
          <a:p>
            <a:pPr lvl="1">
              <a:buFont typeface="Arial" panose="020B0604020202020204"/>
              <a:buChar char="◦"/>
            </a:pPr>
            <a:r>
              <a:rPr sz="2400"/>
              <a:t>Body awareness</a:t>
            </a:r>
            <a:endParaRPr sz="2400"/>
          </a:p>
          <a:p>
            <a:pPr lvl="1">
              <a:buFont typeface="Arial" panose="020B0604020202020204"/>
              <a:buChar char="◦"/>
            </a:pPr>
            <a:endParaRPr sz="2400"/>
          </a:p>
          <a:p>
            <a:pPr lvl="1">
              <a:buFont typeface="Arial" panose="020B0604020202020204"/>
              <a:buChar char="◦"/>
            </a:pPr>
            <a:r>
              <a:rPr sz="2400"/>
              <a:t>Sense of strength or vulnerability</a:t>
            </a:r>
            <a:endParaRPr sz="2400"/>
          </a:p>
          <a:p>
            <a:pPr lvl="1">
              <a:buFont typeface="Arial" panose="020B0604020202020204"/>
              <a:buChar char="◦"/>
            </a:pPr>
            <a:endParaRPr sz="2400"/>
          </a:p>
          <a:p>
            <a:pPr>
              <a:buFont typeface="Arial" panose="020B0604020202020204"/>
              <a:buChar char="•"/>
            </a:pPr>
            <a:r>
              <a:rPr sz="2400"/>
              <a:t>Children begin forming gendered identities through these subtle interactions.</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628650" y="466725"/>
            <a:ext cx="10924540" cy="5801995"/>
          </a:xfrm>
          <a:prstGeom prst="rect">
            <a:avLst/>
          </a:prstGeom>
        </p:spPr>
        <p:txBody>
          <a:bodyPr wrap="square">
            <a:spAutoFit/>
          </a:bodyPr>
          <a:p>
            <a:pPr>
              <a:spcAft>
                <a:spcPct val="60000"/>
              </a:spcAft>
            </a:pPr>
            <a:r>
              <a:rPr sz="2400" b="1"/>
              <a:t>2. Canalisation (Channelling Interests and Attention)</a:t>
            </a:r>
            <a:endParaRPr sz="2400" b="1"/>
          </a:p>
          <a:p>
            <a:r>
              <a:rPr sz="2400"/>
              <a:t>Canalisation involves directing the attention of boys and girls toward different objects and activities.</a:t>
            </a:r>
            <a:endParaRPr sz="2400"/>
          </a:p>
          <a:p>
            <a:pPr>
              <a:spcAft>
                <a:spcPct val="60000"/>
              </a:spcAft>
            </a:pPr>
            <a:r>
              <a:rPr sz="2400" b="1"/>
              <a:t>Examples:</a:t>
            </a:r>
            <a:endParaRPr sz="2400" b="1"/>
          </a:p>
          <a:p>
            <a:pPr>
              <a:buFont typeface="Arial" panose="020B0604020202020204"/>
              <a:buChar char="•"/>
            </a:pPr>
            <a:r>
              <a:rPr sz="2400"/>
              <a:t>Girls are given dolls, toy kitchens, pots and pans.</a:t>
            </a:r>
            <a:endParaRPr sz="2400"/>
          </a:p>
          <a:p>
            <a:pPr>
              <a:buFont typeface="Arial" panose="020B0604020202020204"/>
              <a:buChar char="•"/>
            </a:pPr>
            <a:endParaRPr sz="2400"/>
          </a:p>
          <a:p>
            <a:pPr>
              <a:buFont typeface="Arial" panose="020B0604020202020204"/>
              <a:buChar char="•"/>
            </a:pPr>
            <a:r>
              <a:rPr sz="2400"/>
              <a:t>Boys are given cars, guns, construction sets and aircraft toys.</a:t>
            </a:r>
            <a:endParaRPr sz="2400"/>
          </a:p>
          <a:p>
            <a:pPr>
              <a:buFont typeface="Arial" panose="020B0604020202020204"/>
              <a:buChar char="•"/>
            </a:pPr>
            <a:endParaRPr sz="2400"/>
          </a:p>
          <a:p>
            <a:pPr>
              <a:buFont typeface="Arial" panose="020B0604020202020204"/>
              <a:buChar char="•"/>
            </a:pPr>
            <a:r>
              <a:rPr sz="2400"/>
              <a:t>In some working-class South Asian homes:</a:t>
            </a:r>
            <a:endParaRPr sz="2400"/>
          </a:p>
          <a:p>
            <a:pPr>
              <a:buFont typeface="Arial" panose="020B0604020202020204"/>
              <a:buChar char="•"/>
            </a:pPr>
            <a:endParaRPr sz="2400"/>
          </a:p>
          <a:p>
            <a:pPr lvl="1">
              <a:buFont typeface="Arial" panose="020B0604020202020204"/>
              <a:buChar char="◦"/>
            </a:pPr>
            <a:r>
              <a:rPr sz="2400"/>
              <a:t>Girls may not just play with toy utensils — they may begin cleaning real utensils and caring for younger siblings.</a:t>
            </a:r>
            <a:endParaRPr sz="2400"/>
          </a:p>
          <a:p>
            <a:pPr lvl="1">
              <a:buFont typeface="Arial" panose="020B0604020202020204"/>
              <a:buChar char="◦"/>
            </a:pPr>
            <a:endParaRPr sz="2400"/>
          </a:p>
          <a:p>
            <a:pPr lvl="1">
              <a:buFont typeface="Arial" panose="020B0604020202020204"/>
              <a:buChar char="◦"/>
            </a:pPr>
            <a:r>
              <a:rPr sz="2400"/>
              <a:t>Boys are sent to school or encouraged to work outside the home.</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858520" y="1689100"/>
            <a:ext cx="10003790" cy="3684905"/>
          </a:xfrm>
          <a:prstGeom prst="rect">
            <a:avLst/>
          </a:prstGeom>
        </p:spPr>
        <p:txBody>
          <a:bodyPr wrap="square">
            <a:spAutoFit/>
          </a:bodyPr>
          <a:p>
            <a:pPr algn="just">
              <a:spcAft>
                <a:spcPct val="60000"/>
              </a:spcAft>
            </a:pPr>
            <a:r>
              <a:rPr sz="2400" b="1"/>
              <a:t>Impact:</a:t>
            </a:r>
            <a:endParaRPr sz="2400" b="1"/>
          </a:p>
          <a:p>
            <a:pPr algn="just">
              <a:buFont typeface="Arial" panose="020B0604020202020204"/>
              <a:buChar char="•"/>
            </a:pPr>
            <a:r>
              <a:rPr sz="2400"/>
              <a:t>Interests are shaped differently.</a:t>
            </a:r>
            <a:endParaRPr sz="2400"/>
          </a:p>
          <a:p>
            <a:pPr algn="just">
              <a:buFont typeface="Arial" panose="020B0604020202020204"/>
              <a:buChar char="•"/>
            </a:pPr>
            <a:endParaRPr sz="2400"/>
          </a:p>
          <a:p>
            <a:pPr algn="just">
              <a:buFont typeface="Arial" panose="020B0604020202020204"/>
              <a:buChar char="•"/>
            </a:pPr>
            <a:r>
              <a:rPr sz="2400"/>
              <a:t>Skills and competencies develop along gendered lines.</a:t>
            </a:r>
            <a:endParaRPr sz="2400"/>
          </a:p>
          <a:p>
            <a:pPr algn="just">
              <a:buFont typeface="Arial" panose="020B0604020202020204"/>
              <a:buChar char="•"/>
            </a:pPr>
            <a:endParaRPr sz="2400"/>
          </a:p>
          <a:p>
            <a:pPr algn="just">
              <a:buFont typeface="Arial" panose="020B0604020202020204"/>
              <a:buChar char="•"/>
            </a:pPr>
            <a:r>
              <a:rPr sz="2400"/>
              <a:t>Aspirations and dreams become structured by familiarity with certain objects and roles.</a:t>
            </a:r>
            <a:endParaRPr sz="2400"/>
          </a:p>
          <a:p>
            <a:pPr algn="just">
              <a:buFont typeface="Arial" panose="020B0604020202020204"/>
              <a:buChar char="•"/>
            </a:pPr>
            <a:endParaRPr sz="2400"/>
          </a:p>
          <a:p>
            <a:pPr algn="just">
              <a:buFont typeface="Arial" panose="020B0604020202020204"/>
              <a:buChar char="•"/>
            </a:pPr>
            <a:r>
              <a:rPr sz="2400"/>
              <a:t>Over time, children believe these preferences are “natural”.</a:t>
            </a:r>
            <a:endParaRPr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932815" y="1698625"/>
            <a:ext cx="10127615" cy="3216275"/>
          </a:xfrm>
          <a:prstGeom prst="rect">
            <a:avLst/>
          </a:prstGeom>
        </p:spPr>
        <p:txBody>
          <a:bodyPr wrap="square">
            <a:spAutoFit/>
          </a:bodyPr>
          <a:p>
            <a:pPr>
              <a:spcAft>
                <a:spcPct val="60000"/>
              </a:spcAft>
            </a:pPr>
            <a:r>
              <a:rPr sz="2400" b="1"/>
              <a:t>Verbal Appellation (Naming and Labeling)</a:t>
            </a:r>
            <a:endParaRPr sz="2400" b="1"/>
          </a:p>
          <a:p>
            <a:r>
              <a:rPr sz="2400"/>
              <a:t>Verbal appellation refers to the different language used when addressing boys and girls.</a:t>
            </a:r>
            <a:endParaRPr sz="2400"/>
          </a:p>
          <a:p>
            <a:pPr>
              <a:spcAft>
                <a:spcPct val="60000"/>
              </a:spcAft>
            </a:pPr>
            <a:r>
              <a:rPr sz="2400" b="1"/>
              <a:t>Examples:</a:t>
            </a:r>
            <a:endParaRPr sz="2400" b="1"/>
          </a:p>
          <a:p>
            <a:pPr>
              <a:buFont typeface="Arial" panose="020B0604020202020204"/>
              <a:buChar char="•"/>
            </a:pPr>
            <a:r>
              <a:rPr sz="2400"/>
              <a:t>Girls are often told: “You look so pretty.”</a:t>
            </a:r>
            <a:endParaRPr sz="2400"/>
          </a:p>
          <a:p>
            <a:pPr>
              <a:buFont typeface="Arial" panose="020B0604020202020204"/>
              <a:buChar char="•"/>
            </a:pPr>
            <a:endParaRPr sz="2400"/>
          </a:p>
          <a:p>
            <a:pPr>
              <a:buFont typeface="Arial" panose="020B0604020202020204"/>
              <a:buChar char="•"/>
            </a:pPr>
            <a:r>
              <a:rPr sz="2400"/>
              <a:t>Boys are often told: “You are strong” or “Be brave.”</a:t>
            </a: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 Box 4"/>
          <p:cNvSpPr txBox="1"/>
          <p:nvPr/>
        </p:nvSpPr>
        <p:spPr>
          <a:xfrm>
            <a:off x="953135" y="1223645"/>
            <a:ext cx="10348595" cy="4054475"/>
          </a:xfrm>
          <a:prstGeom prst="rect">
            <a:avLst/>
          </a:prstGeom>
        </p:spPr>
        <p:txBody>
          <a:bodyPr wrap="square">
            <a:spAutoFit/>
          </a:bodyPr>
          <a:p>
            <a:pPr>
              <a:spcAft>
                <a:spcPct val="60000"/>
              </a:spcAft>
            </a:pPr>
            <a:r>
              <a:rPr sz="2400" b="1"/>
              <a:t>Impact:</a:t>
            </a:r>
            <a:endParaRPr sz="2400" b="1"/>
          </a:p>
          <a:p>
            <a:pPr>
              <a:buFont typeface="Arial" panose="020B0604020202020204"/>
              <a:buChar char="•"/>
            </a:pPr>
            <a:r>
              <a:rPr sz="2400"/>
              <a:t>Language constructs identity.</a:t>
            </a:r>
            <a:endParaRPr sz="2400"/>
          </a:p>
          <a:p>
            <a:pPr>
              <a:buFont typeface="Arial" panose="020B0604020202020204"/>
              <a:buChar char="•"/>
            </a:pPr>
            <a:endParaRPr sz="2400"/>
          </a:p>
          <a:p>
            <a:pPr>
              <a:buFont typeface="Arial" panose="020B0604020202020204"/>
              <a:buChar char="•"/>
            </a:pPr>
            <a:r>
              <a:rPr sz="2400"/>
              <a:t>Children learn to think of themselves as male or female.</a:t>
            </a:r>
            <a:endParaRPr sz="2400"/>
          </a:p>
          <a:p>
            <a:pPr>
              <a:buFont typeface="Arial" panose="020B0604020202020204"/>
              <a:buChar char="•"/>
            </a:pPr>
            <a:endParaRPr sz="2400"/>
          </a:p>
          <a:p>
            <a:pPr>
              <a:buFont typeface="Arial" panose="020B0604020202020204"/>
              <a:buChar char="•"/>
            </a:pPr>
            <a:r>
              <a:rPr sz="2400"/>
              <a:t>Family members constantly reinforce gender roles through everyday speech.</a:t>
            </a:r>
            <a:endParaRPr sz="2400"/>
          </a:p>
          <a:p>
            <a:pPr>
              <a:buFont typeface="Arial" panose="020B0604020202020204"/>
              <a:buChar char="•"/>
            </a:pPr>
            <a:endParaRPr sz="2400"/>
          </a:p>
          <a:p>
            <a:pPr>
              <a:buFont typeface="Arial" panose="020B0604020202020204"/>
              <a:buChar char="•"/>
            </a:pPr>
            <a:r>
              <a:rPr sz="2400"/>
              <a:t>The importance and value assigned to each child may be subtly conveyed through tone and praise patterns.</a:t>
            </a:r>
            <a:endParaRPr sz="2400"/>
          </a:p>
          <a:p>
            <a:r>
              <a:rPr sz="2400"/>
              <a:t>Thus, gender identity is shaped not only by action but also by words.</a:t>
            </a:r>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649605" y="1698625"/>
            <a:ext cx="10088245" cy="3216275"/>
          </a:xfrm>
          <a:prstGeom prst="rect">
            <a:avLst/>
          </a:prstGeom>
        </p:spPr>
        <p:txBody>
          <a:bodyPr wrap="square">
            <a:spAutoFit/>
          </a:bodyPr>
          <a:p>
            <a:pPr>
              <a:spcAft>
                <a:spcPct val="60000"/>
              </a:spcAft>
            </a:pPr>
            <a:r>
              <a:rPr sz="2400" b="1"/>
              <a:t>4. Activity Exposure (Differential Participation)</a:t>
            </a:r>
            <a:endParaRPr sz="2400" b="1"/>
          </a:p>
          <a:p>
            <a:r>
              <a:rPr sz="2400"/>
              <a:t>Activity exposure refers to the different kinds of tasks and environments boys and girls are exposed to.</a:t>
            </a:r>
            <a:endParaRPr sz="2400"/>
          </a:p>
          <a:p>
            <a:pPr>
              <a:spcAft>
                <a:spcPct val="60000"/>
              </a:spcAft>
            </a:pPr>
            <a:r>
              <a:rPr sz="2400" b="1"/>
              <a:t>Examples:</a:t>
            </a:r>
            <a:endParaRPr sz="2400" b="1"/>
          </a:p>
          <a:p>
            <a:pPr>
              <a:buFont typeface="Arial" panose="020B0604020202020204"/>
              <a:buChar char="•"/>
            </a:pPr>
            <a:r>
              <a:rPr sz="2400"/>
              <a:t>Girls are asked to help mothers with household chores.</a:t>
            </a:r>
            <a:endParaRPr sz="2400"/>
          </a:p>
          <a:p>
            <a:pPr>
              <a:buFont typeface="Arial" panose="020B0604020202020204"/>
              <a:buChar char="•"/>
            </a:pPr>
            <a:endParaRPr sz="2400"/>
          </a:p>
          <a:p>
            <a:pPr>
              <a:buFont typeface="Arial" panose="020B0604020202020204"/>
              <a:buChar char="•"/>
            </a:pPr>
            <a:r>
              <a:rPr sz="2400"/>
              <a:t>Boys accompany fathers into public or work spaces.</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ext Box 5"/>
          <p:cNvSpPr txBox="1"/>
          <p:nvPr/>
        </p:nvSpPr>
        <p:spPr>
          <a:xfrm>
            <a:off x="723265" y="1676400"/>
            <a:ext cx="10619740" cy="3853180"/>
          </a:xfrm>
          <a:prstGeom prst="rect">
            <a:avLst/>
          </a:prstGeom>
        </p:spPr>
        <p:txBody>
          <a:bodyPr wrap="square">
            <a:spAutoFit/>
          </a:bodyPr>
          <a:p>
            <a:pPr algn="just">
              <a:spcAft>
                <a:spcPct val="60000"/>
              </a:spcAft>
            </a:pPr>
            <a:r>
              <a:rPr sz="2800" b="1"/>
              <a:t> The New Meaning of Gender</a:t>
            </a:r>
            <a:endParaRPr sz="2800" b="1"/>
          </a:p>
          <a:p>
            <a:pPr algn="just"/>
            <a:r>
              <a:rPr sz="2800"/>
              <a:t>Although we have known the word gender in grammar, it is now used differently. Today, gender is used sociologically or as a conceptual category and has been given a very specific meaning. In this new sense, </a:t>
            </a:r>
            <a:r>
              <a:rPr sz="2800" b="1"/>
              <a:t>gender refers to the socio-cultural definition of man and woman — the way societies distinguish men and women and assign them social roles</a:t>
            </a:r>
            <a:r>
              <a:rPr sz="2800"/>
              <a:t>. Thus, gender becomes an analytical tool to understand social realities with regard to women and men.</a:t>
            </a:r>
            <a:endParaRPr sz="2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1036955" y="1812290"/>
            <a:ext cx="10652125" cy="3315970"/>
          </a:xfrm>
          <a:prstGeom prst="rect">
            <a:avLst/>
          </a:prstGeom>
        </p:spPr>
        <p:txBody>
          <a:bodyPr wrap="square">
            <a:spAutoFit/>
          </a:bodyPr>
          <a:p>
            <a:pPr>
              <a:spcAft>
                <a:spcPct val="60000"/>
              </a:spcAft>
            </a:pPr>
            <a:r>
              <a:rPr sz="2400" b="1"/>
              <a:t>Impact:</a:t>
            </a:r>
            <a:endParaRPr sz="2400" b="1"/>
          </a:p>
          <a:p>
            <a:pPr>
              <a:buFont typeface="Arial" panose="020B0604020202020204"/>
              <a:buChar char="•"/>
            </a:pPr>
            <a:r>
              <a:rPr sz="2400"/>
              <a:t>Children internalise what is considered masculine or feminine.</a:t>
            </a:r>
            <a:endParaRPr sz="2400"/>
          </a:p>
          <a:p>
            <a:pPr>
              <a:buFont typeface="Arial" panose="020B0604020202020204"/>
              <a:buChar char="•"/>
            </a:pPr>
            <a:endParaRPr sz="2400"/>
          </a:p>
          <a:p>
            <a:pPr>
              <a:buFont typeface="Arial" panose="020B0604020202020204"/>
              <a:buChar char="•"/>
            </a:pPr>
            <a:r>
              <a:rPr sz="2400"/>
              <a:t>They absorb gender norms almost unconsciously.</a:t>
            </a:r>
            <a:endParaRPr sz="2400"/>
          </a:p>
          <a:p>
            <a:pPr>
              <a:buFont typeface="Arial" panose="020B0604020202020204"/>
              <a:buChar char="•"/>
            </a:pPr>
            <a:endParaRPr sz="2400"/>
          </a:p>
          <a:p>
            <a:pPr>
              <a:buFont typeface="Arial" panose="020B0604020202020204"/>
              <a:buChar char="•"/>
            </a:pPr>
            <a:r>
              <a:rPr sz="2400"/>
              <a:t>Public space becomes associated with men.</a:t>
            </a:r>
            <a:endParaRPr sz="2400"/>
          </a:p>
          <a:p>
            <a:pPr>
              <a:buFont typeface="Arial" panose="020B0604020202020204"/>
              <a:buChar char="•"/>
            </a:pPr>
            <a:endParaRPr sz="2400"/>
          </a:p>
          <a:p>
            <a:pPr>
              <a:buFont typeface="Arial" panose="020B0604020202020204"/>
              <a:buChar char="•"/>
            </a:pPr>
            <a:r>
              <a:rPr sz="2400"/>
              <a:t>Domestic space becomes associated with women.</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618490" y="1613535"/>
            <a:ext cx="11101705" cy="3422015"/>
          </a:xfrm>
          <a:prstGeom prst="rect">
            <a:avLst/>
          </a:prstGeom>
        </p:spPr>
        <p:txBody>
          <a:bodyPr wrap="square">
            <a:spAutoFit/>
          </a:bodyPr>
          <a:p>
            <a:pPr algn="just">
              <a:spcAft>
                <a:spcPct val="60000"/>
              </a:spcAft>
            </a:pPr>
            <a:r>
              <a:rPr sz="2800" b="1">
                <a:solidFill>
                  <a:schemeClr val="tx1"/>
                </a:solidFill>
              </a:rPr>
              <a:t>Sex and Gender Are Not the Same</a:t>
            </a:r>
            <a:endParaRPr sz="2800" b="1">
              <a:solidFill>
                <a:schemeClr val="tx1"/>
              </a:solidFill>
            </a:endParaRPr>
          </a:p>
          <a:p>
            <a:pPr algn="just"/>
            <a:r>
              <a:rPr sz="2800">
                <a:solidFill>
                  <a:schemeClr val="tx1"/>
                </a:solidFill>
              </a:rPr>
              <a:t>The concept of gender helps us understand that s</a:t>
            </a:r>
            <a:r>
              <a:rPr sz="2800" b="1">
                <a:solidFill>
                  <a:schemeClr val="tx1"/>
                </a:solidFill>
              </a:rPr>
              <a:t>ex is one thing, but gender is quite another</a:t>
            </a:r>
            <a:r>
              <a:rPr sz="2800">
                <a:solidFill>
                  <a:schemeClr val="tx1"/>
                </a:solidFill>
              </a:rPr>
              <a:t>. Everyone is born male or female, and sex can usually be determined by looking at genitalia — this is biological. However, every culture values girls and boys differently and assigns them different roles, responses, and attributes. </a:t>
            </a:r>
            <a:r>
              <a:rPr sz="2800" b="1">
                <a:solidFill>
                  <a:schemeClr val="tx1"/>
                </a:solidFill>
              </a:rPr>
              <a:t>All the social and cultural “packaging” done for girls and boys from birth onwards is called “gendering.”</a:t>
            </a:r>
            <a:endParaRPr sz="2800" b="1">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539750" y="1471930"/>
            <a:ext cx="11112500" cy="2991485"/>
          </a:xfrm>
          <a:prstGeom prst="rect">
            <a:avLst/>
          </a:prstGeom>
        </p:spPr>
        <p:txBody>
          <a:bodyPr wrap="square">
            <a:spAutoFit/>
          </a:bodyPr>
          <a:p>
            <a:pPr algn="just">
              <a:spcAft>
                <a:spcPct val="60000"/>
              </a:spcAft>
            </a:pPr>
            <a:r>
              <a:rPr sz="2800" b="1"/>
              <a:t> How Society Produces Masculine and Feminine</a:t>
            </a:r>
            <a:endParaRPr sz="2800" b="1"/>
          </a:p>
          <a:p>
            <a:pPr algn="just"/>
            <a:r>
              <a:rPr sz="2800"/>
              <a:t>Each society slowly transforms a male or female into a man or a woman — into masculine and feminine — by assigning different qualities, behaviour patterns, roles, responsibilities, rights, and expectations. Unlike sex, which is biological,</a:t>
            </a:r>
            <a:r>
              <a:rPr sz="2800" b="1"/>
              <a:t> gender identities are psychological and social, meaning they are historically and culturally determined.</a:t>
            </a:r>
            <a:endParaRPr sz="28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378460" y="1215390"/>
            <a:ext cx="11080115" cy="4714875"/>
          </a:xfrm>
          <a:prstGeom prst="rect">
            <a:avLst/>
          </a:prstGeom>
        </p:spPr>
        <p:txBody>
          <a:bodyPr wrap="square">
            <a:spAutoFit/>
          </a:bodyPr>
          <a:p>
            <a:pPr algn="just">
              <a:spcAft>
                <a:spcPct val="60000"/>
              </a:spcAft>
            </a:pPr>
            <a:r>
              <a:rPr sz="2800" b="1"/>
              <a:t>Ann Oakley’s Explanation of Gender</a:t>
            </a:r>
            <a:endParaRPr sz="2800" b="1"/>
          </a:p>
          <a:p>
            <a:pPr algn="just"/>
            <a:r>
              <a:rPr sz="2800"/>
              <a:t>Ann Oakley, one of the first feminist scholars to use this concept, explains that </a:t>
            </a:r>
            <a:r>
              <a:rPr sz="2800" b="1"/>
              <a:t>“gender is a matter of culture; it refers to the social classification of men and women into ‘masculine’ and ‘feminine.’”</a:t>
            </a:r>
            <a:r>
              <a:rPr sz="2800"/>
              <a:t> A person being male or female can usually be judged through biological evidence, but being masculine or feminine cannot be judged in the same way because the criteria are cultural and differ with time and place. </a:t>
            </a:r>
            <a:r>
              <a:rPr sz="2800" b="1"/>
              <a:t>Therefore, while the constancy of sex must be admitted, the variability of gender must also be accepted. She concludes that gender has no biological origin, and that the connections between sex and gender are not really “natural” at all.</a:t>
            </a:r>
            <a:endParaRPr sz="28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1259840" y="2633345"/>
            <a:ext cx="9584055" cy="1322070"/>
          </a:xfrm>
          <a:prstGeom prst="rect">
            <a:avLst/>
          </a:prstGeom>
          <a:noFill/>
        </p:spPr>
        <p:txBody>
          <a:bodyPr wrap="square" rtlCol="0">
            <a:spAutoFit/>
          </a:bodyPr>
          <a:p>
            <a:pPr algn="ctr"/>
            <a:r>
              <a:rPr lang="en-US" sz="4000"/>
              <a:t>Main Differences between the two terms </a:t>
            </a:r>
            <a:r>
              <a:rPr lang="en-US" sz="4000" b="1"/>
              <a:t>“Sex”</a:t>
            </a:r>
            <a:r>
              <a:rPr lang="en-US" sz="4000"/>
              <a:t> and </a:t>
            </a:r>
            <a:r>
              <a:rPr lang="en-US" sz="4000" b="1"/>
              <a:t>“Gender”</a:t>
            </a:r>
            <a:endParaRPr lang="en-US" sz="40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746125" y="581660"/>
            <a:ext cx="10511790" cy="2795905"/>
          </a:xfrm>
          <a:prstGeom prst="rect">
            <a:avLst/>
          </a:prstGeom>
        </p:spPr>
      </p:pic>
      <p:sp>
        <p:nvSpPr>
          <p:cNvPr id="3" name="Text Box 2"/>
          <p:cNvSpPr txBox="1"/>
          <p:nvPr/>
        </p:nvSpPr>
        <p:spPr>
          <a:xfrm>
            <a:off x="850900" y="3491865"/>
            <a:ext cx="10641330" cy="2946400"/>
          </a:xfrm>
          <a:prstGeom prst="rect">
            <a:avLst/>
          </a:prstGeom>
        </p:spPr>
        <p:txBody>
          <a:bodyPr wrap="square">
            <a:spAutoFit/>
          </a:bodyPr>
          <a:p>
            <a:pPr algn="just">
              <a:spcAft>
                <a:spcPct val="60000"/>
              </a:spcAft>
            </a:pPr>
            <a:r>
              <a:rPr sz="2400" b="1"/>
              <a:t>Examples:</a:t>
            </a:r>
            <a:endParaRPr sz="2400" b="1"/>
          </a:p>
          <a:p>
            <a:pPr algn="just">
              <a:buAutoNum type="arabicPeriod"/>
            </a:pPr>
            <a:r>
              <a:rPr sz="2400"/>
              <a:t>A baby is born with male or female reproductive organs </a:t>
            </a:r>
            <a:r>
              <a:rPr lang="en-US" sz="2400"/>
              <a:t>-</a:t>
            </a:r>
            <a:r>
              <a:rPr sz="2400"/>
              <a:t> this is natural and biological (sex).</a:t>
            </a:r>
            <a:endParaRPr sz="2400"/>
          </a:p>
          <a:p>
            <a:pPr algn="just">
              <a:buAutoNum type="arabicPeriod"/>
            </a:pPr>
            <a:r>
              <a:rPr sz="2400"/>
              <a:t>Teaching girls to be “soft” and boys to be “strong” is not natural; it is socially taught (gender).</a:t>
            </a:r>
            <a:endParaRPr sz="2400"/>
          </a:p>
          <a:p>
            <a:pPr algn="just">
              <a:buAutoNum type="arabicPeriod"/>
            </a:pPr>
            <a:r>
              <a:rPr sz="2400"/>
              <a:t>The ability to produce sperm or ova is natural. But saying “boys should not play with dolls” is a social rule </a:t>
            </a:r>
            <a:r>
              <a:rPr lang="en-US" sz="2400"/>
              <a:t>-</a:t>
            </a:r>
            <a:r>
              <a:rPr sz="2400"/>
              <a:t>that is gender.</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a:picLocks noChangeAspect="1"/>
          </p:cNvPicPr>
          <p:nvPr/>
        </p:nvPicPr>
        <p:blipFill>
          <a:blip r:embed="rId1"/>
          <a:stretch>
            <a:fillRect/>
          </a:stretch>
        </p:blipFill>
        <p:spPr>
          <a:xfrm>
            <a:off x="137795" y="383540"/>
            <a:ext cx="11915775" cy="2619375"/>
          </a:xfrm>
          <a:prstGeom prst="rect">
            <a:avLst/>
          </a:prstGeom>
        </p:spPr>
      </p:pic>
      <p:sp>
        <p:nvSpPr>
          <p:cNvPr id="5" name="Text Box 4"/>
          <p:cNvSpPr txBox="1"/>
          <p:nvPr/>
        </p:nvSpPr>
        <p:spPr>
          <a:xfrm>
            <a:off x="451485" y="3429000"/>
            <a:ext cx="10965815" cy="2946400"/>
          </a:xfrm>
          <a:prstGeom prst="rect">
            <a:avLst/>
          </a:prstGeom>
        </p:spPr>
        <p:txBody>
          <a:bodyPr wrap="square">
            <a:spAutoFit/>
          </a:bodyPr>
          <a:p>
            <a:pPr algn="just">
              <a:spcAft>
                <a:spcPct val="60000"/>
              </a:spcAft>
            </a:pPr>
            <a:r>
              <a:rPr sz="2400" b="1"/>
              <a:t>Examples:</a:t>
            </a:r>
            <a:endParaRPr sz="2400" b="1"/>
          </a:p>
          <a:p>
            <a:pPr algn="just">
              <a:buAutoNum type="arabicPeriod"/>
            </a:pPr>
            <a:r>
              <a:rPr sz="2400"/>
              <a:t>Only females can biologically become pregnant — this relates to procreative function (sex).</a:t>
            </a:r>
            <a:endParaRPr sz="2400"/>
          </a:p>
          <a:p>
            <a:pPr algn="just">
              <a:buAutoNum type="arabicPeriod"/>
            </a:pPr>
            <a:r>
              <a:rPr sz="2400"/>
              <a:t>Saying “women are emotional” and “men are rational” refers to socially assigned qualities (gender).</a:t>
            </a:r>
            <a:endParaRPr sz="2400"/>
          </a:p>
          <a:p>
            <a:pPr algn="just">
              <a:buAutoNum type="arabicPeriod"/>
            </a:pPr>
            <a:r>
              <a:rPr sz="2400"/>
              <a:t>Breastfeeding is biological (sex). But expecting only women to care for children is a gender role.</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a:picLocks noChangeAspect="1"/>
          </p:cNvPicPr>
          <p:nvPr/>
        </p:nvPicPr>
        <p:blipFill>
          <a:blip r:embed="rId1"/>
          <a:stretch>
            <a:fillRect/>
          </a:stretch>
        </p:blipFill>
        <p:spPr>
          <a:xfrm>
            <a:off x="247650" y="456565"/>
            <a:ext cx="11696700" cy="2495550"/>
          </a:xfrm>
          <a:prstGeom prst="rect">
            <a:avLst/>
          </a:prstGeom>
        </p:spPr>
      </p:pic>
      <p:sp>
        <p:nvSpPr>
          <p:cNvPr id="5" name="Text Box 4"/>
          <p:cNvSpPr txBox="1"/>
          <p:nvPr/>
        </p:nvSpPr>
        <p:spPr>
          <a:xfrm>
            <a:off x="336550" y="3089275"/>
            <a:ext cx="11268710" cy="3476625"/>
          </a:xfrm>
          <a:prstGeom prst="rect">
            <a:avLst/>
          </a:prstGeom>
        </p:spPr>
        <p:txBody>
          <a:bodyPr wrap="square">
            <a:spAutoFit/>
          </a:bodyPr>
          <a:p>
            <a:r>
              <a:rPr lang="en-US" sz="2000"/>
              <a:t>Example:</a:t>
            </a:r>
            <a:endParaRPr lang="en-US" sz="2000"/>
          </a:p>
          <a:p>
            <a:endParaRPr lang="en-US" sz="2000"/>
          </a:p>
          <a:p>
            <a:pPr marL="457200" indent="-457200">
              <a:buAutoNum type="arabicPeriod"/>
            </a:pPr>
            <a:r>
              <a:rPr sz="2000"/>
              <a:t>In some parts of North-East India (like Meghalaya), property passes through daughters (matrilineal system). In most other parts of India, property traditionally passes through sons. This shows gender roles differ across cultures.</a:t>
            </a:r>
            <a:endParaRPr sz="2000"/>
          </a:p>
          <a:p>
            <a:endParaRPr sz="2000"/>
          </a:p>
          <a:p>
            <a:pPr indent="0">
              <a:buNone/>
            </a:pPr>
            <a:r>
              <a:rPr lang="en-US" altLang="en-US" sz="2000"/>
              <a:t>2. In the 1950s, women in India rarely worked outside the home. Today, women are pilots, police officers, army officers, scientists, and bus drivers. Gender expectations have changed over time.</a:t>
            </a:r>
            <a:endParaRPr lang="en-US" altLang="en-US" sz="2000"/>
          </a:p>
          <a:p>
            <a:endParaRPr lang="en-US" altLang="en-US" sz="2000"/>
          </a:p>
          <a:p>
            <a:r>
              <a:rPr lang="en-US" altLang="en-US" sz="2000"/>
              <a:t>3. Clothing norms differ: In Scotland, men wear kilts (which look like skirts). In many societies, skirts are considered “feminine.” This shows ideas of masculine clothing are culturally defined.</a:t>
            </a:r>
            <a:endParaRPr lang="en-US" altLang="en-US" sz="20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6880</Words>
  <Application>WPS Presentation</Application>
  <PresentationFormat>Widescreen</PresentationFormat>
  <Paragraphs>137</Paragraphs>
  <Slides>20</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20</vt:i4>
      </vt:variant>
    </vt:vector>
  </HeadingPairs>
  <TitlesOfParts>
    <vt:vector size="29" baseType="lpstr">
      <vt:lpstr>Arial</vt:lpstr>
      <vt:lpstr>SimSun</vt:lpstr>
      <vt:lpstr>Wingdings</vt:lpstr>
      <vt:lpstr>Calibri Light</vt:lpstr>
      <vt:lpstr>Calibri</vt:lpstr>
      <vt:lpstr>Microsoft YaHei</vt:lpstr>
      <vt:lpstr>Arial Unicode MS</vt:lpstr>
      <vt:lpstr>Arial</vt:lpstr>
      <vt:lpstr>Office Theme</vt:lpstr>
      <vt:lpstr>Understanding “Gender”</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ASUS</dc:creator>
  <cp:lastModifiedBy>WPS_1743332713</cp:lastModifiedBy>
  <cp:revision>5</cp:revision>
  <dcterms:created xsi:type="dcterms:W3CDTF">2025-07-23T00:59:00Z</dcterms:created>
  <dcterms:modified xsi:type="dcterms:W3CDTF">2026-08-03T04:46:27Z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53D98EA922644B478A13410A32A3BB50_13</vt:lpwstr>
  </property>
  <property fmtid="{D5CDD505-2E9C-101B-9397-08002B2CF9AE}" pid="3" name="KSOProductBuildVer">
    <vt:lpwstr>1033-12.1.0.28032</vt:lpwstr>
  </property>
</Properties>
</file>