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3" r:id="rId3"/>
    <p:sldId id="274" r:id="rId4"/>
    <p:sldId id="264" r:id="rId5"/>
    <p:sldId id="275" r:id="rId6"/>
    <p:sldId id="276" r:id="rId7"/>
    <p:sldId id="277" r:id="rId8"/>
    <p:sldId id="265" r:id="rId9"/>
    <p:sldId id="266" r:id="rId10"/>
    <p:sldId id="257" r:id="rId11"/>
    <p:sldId id="267" r:id="rId12"/>
    <p:sldId id="279" r:id="rId13"/>
    <p:sldId id="268" r:id="rId14"/>
    <p:sldId id="269" r:id="rId15"/>
    <p:sldId id="270" r:id="rId16"/>
    <p:sldId id="271" r:id="rId17"/>
    <p:sldId id="272" r:id="rId18"/>
    <p:sldId id="259" r:id="rId19"/>
    <p:sldId id="260" r:id="rId20"/>
    <p:sldId id="278" r:id="rId21"/>
    <p:sldId id="262" r:id="rId22"/>
    <p:sldId id="26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85800" y="-533402"/>
            <a:ext cx="7772400" cy="38100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33400"/>
            <a:ext cx="7696200" cy="5638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Title: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The Hierarchy of Human Rights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Subtitle:</a:t>
            </a:r>
            <a:r>
              <a:rPr lang="en-US" dirty="0" smtClean="0">
                <a:solidFill>
                  <a:schemeClr val="tx1"/>
                </a:solidFill>
              </a:rPr>
              <a:t> Understanding Indivisibility, Non-</a:t>
            </a:r>
            <a:r>
              <a:rPr lang="en-US" dirty="0" err="1" smtClean="0">
                <a:solidFill>
                  <a:schemeClr val="tx1"/>
                </a:solidFill>
              </a:rPr>
              <a:t>Derogability</a:t>
            </a:r>
            <a:r>
              <a:rPr lang="en-US" dirty="0" smtClean="0">
                <a:solidFill>
                  <a:schemeClr val="tx1"/>
                </a:solidFill>
              </a:rPr>
              <a:t>, and the "Generations" of Rights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Presented </a:t>
            </a:r>
            <a:r>
              <a:rPr lang="en-US" b="1" dirty="0" smtClean="0">
                <a:solidFill>
                  <a:schemeClr val="tx1"/>
                </a:solidFill>
              </a:rPr>
              <a:t>by: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Pranjal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Patiri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Pandu</a:t>
            </a:r>
            <a:r>
              <a:rPr lang="en-US" dirty="0" smtClean="0">
                <a:solidFill>
                  <a:schemeClr val="tx1"/>
                </a:solidFill>
              </a:rPr>
              <a:t> College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1. Core vs. Peripheral Rights Theory</a:t>
            </a:r>
          </a:p>
          <a:p>
            <a:r>
              <a:rPr lang="en-US" b="1" dirty="0" smtClean="0"/>
              <a:t>Overview:</a:t>
            </a:r>
          </a:p>
          <a:p>
            <a:r>
              <a:rPr lang="en-US" dirty="0" smtClean="0"/>
              <a:t>This theory suggests that some rights are </a:t>
            </a:r>
            <a:r>
              <a:rPr lang="en-US" b="1" dirty="0" smtClean="0"/>
              <a:t>more fundamental</a:t>
            </a:r>
            <a:r>
              <a:rPr lang="en-US" dirty="0" smtClean="0"/>
              <a:t> than others because they are necessary for human dignity and survival. These are called </a:t>
            </a:r>
            <a:r>
              <a:rPr lang="en-US" b="1" dirty="0" smtClean="0"/>
              <a:t>core rights</a:t>
            </a:r>
            <a:r>
              <a:rPr lang="en-US" dirty="0" smtClean="0"/>
              <a:t>, whereas others that enhance the quality of life but are not essential are called </a:t>
            </a:r>
            <a:r>
              <a:rPr lang="en-US" b="1" dirty="0" smtClean="0"/>
              <a:t>peripheral rights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Examples:</a:t>
            </a:r>
          </a:p>
          <a:p>
            <a:r>
              <a:rPr lang="en-US" b="1" dirty="0" smtClean="0"/>
              <a:t>Core Rights:</a:t>
            </a:r>
            <a:r>
              <a:rPr lang="en-US" dirty="0" smtClean="0"/>
              <a:t> Right to life, freedom from torture, freedom of thought, security.</a:t>
            </a:r>
          </a:p>
          <a:p>
            <a:r>
              <a:rPr lang="en-US" b="1" dirty="0" smtClean="0"/>
              <a:t>Peripheral Rights:</a:t>
            </a:r>
            <a:r>
              <a:rPr lang="en-US" dirty="0" smtClean="0"/>
              <a:t> Right to leisure, right to cultural participation, access to public information.</a:t>
            </a:r>
          </a:p>
          <a:p>
            <a:r>
              <a:rPr lang="en-US" b="1" dirty="0" smtClean="0"/>
              <a:t>Implications:</a:t>
            </a:r>
          </a:p>
          <a:p>
            <a:r>
              <a:rPr lang="en-US" dirty="0" smtClean="0"/>
              <a:t>Governments must protect core rights </a:t>
            </a:r>
            <a:r>
              <a:rPr lang="en-US" b="1" dirty="0" smtClean="0"/>
              <a:t>immediately and unconditionally</a:t>
            </a:r>
            <a:r>
              <a:rPr lang="en-US" dirty="0" smtClean="0"/>
              <a:t>, while peripheral rights may be developed over time.</a:t>
            </a:r>
          </a:p>
          <a:p>
            <a:r>
              <a:rPr lang="en-US" dirty="0" smtClean="0"/>
              <a:t>In times of crisis (e.g., war, pandemics), core rights should always take precedence over peripheral rights.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Theories of hierarchy of Human Rights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2. The Generational Theory of Rights (Three Generations of Human Rights)</a:t>
            </a:r>
          </a:p>
          <a:p>
            <a:r>
              <a:rPr lang="en-US" dirty="0" smtClean="0"/>
              <a:t>Developed by </a:t>
            </a:r>
            <a:r>
              <a:rPr lang="en-US" b="1" dirty="0" err="1" smtClean="0"/>
              <a:t>Karel</a:t>
            </a:r>
            <a:r>
              <a:rPr lang="en-US" b="1" dirty="0" smtClean="0"/>
              <a:t> </a:t>
            </a:r>
            <a:r>
              <a:rPr lang="en-US" b="1" dirty="0" err="1" smtClean="0"/>
              <a:t>Vasak</a:t>
            </a:r>
            <a:r>
              <a:rPr lang="en-US" dirty="0" smtClean="0"/>
              <a:t> in 1979, this theory categorizes human rights into three generations:</a:t>
            </a:r>
          </a:p>
          <a:p>
            <a:r>
              <a:rPr lang="en-US" b="1" dirty="0" smtClean="0"/>
              <a:t>First Generation – Civil &amp; Political Rights (Liberty Rights)</a:t>
            </a:r>
          </a:p>
          <a:p>
            <a:r>
              <a:rPr lang="en-US" dirty="0" smtClean="0"/>
              <a:t>Inspired by </a:t>
            </a:r>
            <a:r>
              <a:rPr lang="en-US" b="1" dirty="0" smtClean="0"/>
              <a:t>liberal democracy</a:t>
            </a:r>
            <a:r>
              <a:rPr lang="en-US" dirty="0" smtClean="0"/>
              <a:t> and </a:t>
            </a:r>
            <a:r>
              <a:rPr lang="en-US" b="1" dirty="0" smtClean="0"/>
              <a:t>Enlightenment ideals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Focuses on individual freedoms and protection from state oppression.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Right to life-Freedom of speech, religion, and assembly-Right to vote-Right to a fair trial</a:t>
            </a:r>
          </a:p>
          <a:p>
            <a:r>
              <a:rPr lang="en-US" b="1" dirty="0" smtClean="0"/>
              <a:t>Second Generation – Economic, Social &amp; Cultural Rights (Equality Rights)</a:t>
            </a:r>
          </a:p>
          <a:p>
            <a:r>
              <a:rPr lang="en-US" dirty="0" smtClean="0"/>
              <a:t>Based on </a:t>
            </a:r>
            <a:r>
              <a:rPr lang="en-US" b="1" dirty="0" smtClean="0"/>
              <a:t>social justice</a:t>
            </a:r>
            <a:r>
              <a:rPr lang="en-US" dirty="0" smtClean="0"/>
              <a:t> and </a:t>
            </a:r>
            <a:r>
              <a:rPr lang="en-US" b="1" dirty="0" smtClean="0"/>
              <a:t>state responsibility</a:t>
            </a:r>
            <a:r>
              <a:rPr lang="en-US" dirty="0" smtClean="0"/>
              <a:t> (often linked to socialist movements).</a:t>
            </a:r>
          </a:p>
          <a:p>
            <a:r>
              <a:rPr lang="en-US" dirty="0" smtClean="0"/>
              <a:t>Requires </a:t>
            </a:r>
            <a:r>
              <a:rPr lang="en-US" b="1" dirty="0" smtClean="0"/>
              <a:t>state intervention</a:t>
            </a:r>
            <a:r>
              <a:rPr lang="en-US" dirty="0" smtClean="0"/>
              <a:t> to ensure people's well-being.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Right to education-Right to healthcare-Right to social security-Right to work with fair wages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Third Generation – Collective or Solidarity Rights (Fraternity Rights)</a:t>
            </a:r>
          </a:p>
          <a:p>
            <a:r>
              <a:rPr lang="en-US" dirty="0" smtClean="0"/>
              <a:t>Emerged from </a:t>
            </a:r>
            <a:r>
              <a:rPr lang="en-US" b="1" dirty="0" smtClean="0"/>
              <a:t>post-colonial and globalization issues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Rights held by </a:t>
            </a:r>
            <a:r>
              <a:rPr lang="en-US" b="1" dirty="0" smtClean="0"/>
              <a:t>groups rather than individuals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Right to a clean environment-Right to self-determination-Right to peace-Right to development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3. Indivisibility &amp; Interdependence Theory</a:t>
            </a:r>
          </a:p>
          <a:p>
            <a:r>
              <a:rPr lang="en-US" b="1" dirty="0" smtClean="0"/>
              <a:t>Overview:</a:t>
            </a:r>
          </a:p>
          <a:p>
            <a:r>
              <a:rPr lang="en-US" dirty="0" smtClean="0"/>
              <a:t>This theory </a:t>
            </a:r>
            <a:r>
              <a:rPr lang="en-US" b="1" dirty="0" smtClean="0"/>
              <a:t>rejects any hierarchy</a:t>
            </a:r>
            <a:r>
              <a:rPr lang="en-US" dirty="0" smtClean="0"/>
              <a:t> of human rights, stating that </a:t>
            </a:r>
            <a:r>
              <a:rPr lang="en-US" b="1" dirty="0" smtClean="0"/>
              <a:t>all rights are equally important</a:t>
            </a:r>
            <a:r>
              <a:rPr lang="en-US" dirty="0" smtClean="0"/>
              <a:t> and interconnected. A violation of one right can affect others.</a:t>
            </a:r>
          </a:p>
          <a:p>
            <a:r>
              <a:rPr lang="en-US" b="1" dirty="0" smtClean="0"/>
              <a:t>Example of Interconnection:</a:t>
            </a:r>
          </a:p>
          <a:p>
            <a:r>
              <a:rPr lang="en-US" dirty="0" smtClean="0"/>
              <a:t>Lack of </a:t>
            </a:r>
            <a:r>
              <a:rPr lang="en-US" b="1" dirty="0" smtClean="0"/>
              <a:t>education</a:t>
            </a:r>
            <a:r>
              <a:rPr lang="en-US" dirty="0" smtClean="0"/>
              <a:t> (a second-generation right) can hinder </a:t>
            </a:r>
            <a:r>
              <a:rPr lang="en-US" b="1" dirty="0" smtClean="0"/>
              <a:t>freedom of expression</a:t>
            </a:r>
            <a:r>
              <a:rPr lang="en-US" dirty="0" smtClean="0"/>
              <a:t> (a first-generation right).</a:t>
            </a:r>
          </a:p>
          <a:p>
            <a:r>
              <a:rPr lang="en-US" dirty="0" smtClean="0"/>
              <a:t>Absence of </a:t>
            </a:r>
            <a:r>
              <a:rPr lang="en-US" b="1" dirty="0" smtClean="0"/>
              <a:t>economic opportunities</a:t>
            </a:r>
            <a:r>
              <a:rPr lang="en-US" dirty="0" smtClean="0"/>
              <a:t> can restrict </a:t>
            </a:r>
            <a:r>
              <a:rPr lang="en-US" b="1" dirty="0" smtClean="0"/>
              <a:t>political participation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Legal Basis: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Vienna Declaration and </a:t>
            </a:r>
            <a:r>
              <a:rPr lang="en-US" b="1" dirty="0" err="1" smtClean="0"/>
              <a:t>Programme</a:t>
            </a:r>
            <a:r>
              <a:rPr lang="en-US" b="1" dirty="0" smtClean="0"/>
              <a:t> of Action (1993)</a:t>
            </a:r>
            <a:r>
              <a:rPr lang="en-US" dirty="0" smtClean="0"/>
              <a:t> states:"All human rights are universal, indivisible, and interdependent and interrelated."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UN Human Rights Council</a:t>
            </a:r>
            <a:r>
              <a:rPr lang="en-US" dirty="0" smtClean="0"/>
              <a:t> follows this approach.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4. Absolute vs. Non-Absolute Rights Theory</a:t>
            </a:r>
          </a:p>
          <a:p>
            <a:r>
              <a:rPr lang="en-US" b="1" dirty="0" smtClean="0"/>
              <a:t>Overview:</a:t>
            </a:r>
          </a:p>
          <a:p>
            <a:r>
              <a:rPr lang="en-US" dirty="0" smtClean="0"/>
              <a:t>This theory categorizes rights into </a:t>
            </a:r>
            <a:r>
              <a:rPr lang="en-US" b="1" dirty="0" smtClean="0"/>
              <a:t>absolute</a:t>
            </a:r>
            <a:r>
              <a:rPr lang="en-US" dirty="0" smtClean="0"/>
              <a:t> and </a:t>
            </a:r>
            <a:r>
              <a:rPr lang="en-US" b="1" dirty="0" smtClean="0"/>
              <a:t>non-absolute</a:t>
            </a:r>
            <a:r>
              <a:rPr lang="en-US" dirty="0" smtClean="0"/>
              <a:t> rights based on whether they can be restricted under any circumstances.</a:t>
            </a:r>
          </a:p>
          <a:p>
            <a:r>
              <a:rPr lang="en-US" b="1" dirty="0" smtClean="0"/>
              <a:t>Absolute Rights (Cannot be limited under any condition):</a:t>
            </a:r>
          </a:p>
          <a:p>
            <a:r>
              <a:rPr lang="en-US" dirty="0" smtClean="0"/>
              <a:t>Freedom from </a:t>
            </a:r>
            <a:r>
              <a:rPr lang="en-US" b="1" dirty="0" smtClean="0"/>
              <a:t>torture</a:t>
            </a:r>
            <a:r>
              <a:rPr lang="en-US" dirty="0" smtClean="0"/>
              <a:t> (e.g., no justification for torture, even during war).</a:t>
            </a:r>
          </a:p>
          <a:p>
            <a:r>
              <a:rPr lang="en-US" dirty="0" smtClean="0"/>
              <a:t>Freedom from </a:t>
            </a:r>
            <a:r>
              <a:rPr lang="en-US" b="1" dirty="0" smtClean="0"/>
              <a:t>slavery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Right to </a:t>
            </a:r>
            <a:r>
              <a:rPr lang="en-US" b="1" dirty="0" smtClean="0"/>
              <a:t>life</a:t>
            </a:r>
            <a:r>
              <a:rPr lang="en-US" dirty="0" smtClean="0"/>
              <a:t> (except in cases like self-defense or war, where it may be debated).</a:t>
            </a:r>
          </a:p>
          <a:p>
            <a:r>
              <a:rPr lang="en-US" b="1" dirty="0" smtClean="0"/>
              <a:t>Non-Absolute Rights (Can be restricted under specific conditions):</a:t>
            </a:r>
          </a:p>
          <a:p>
            <a:r>
              <a:rPr lang="en-US" b="1" dirty="0" smtClean="0"/>
              <a:t>Freedom of speech</a:t>
            </a:r>
            <a:r>
              <a:rPr lang="en-US" dirty="0" smtClean="0"/>
              <a:t> (can be restricted to prevent hate speech or incitement to violence).</a:t>
            </a:r>
          </a:p>
          <a:p>
            <a:r>
              <a:rPr lang="en-US" b="1" dirty="0" smtClean="0"/>
              <a:t>Freedom of movement</a:t>
            </a:r>
            <a:r>
              <a:rPr lang="en-US" dirty="0" smtClean="0"/>
              <a:t> (can be limited for national security reasons).</a:t>
            </a:r>
          </a:p>
          <a:p>
            <a:r>
              <a:rPr lang="en-US" b="1" dirty="0" smtClean="0"/>
              <a:t>Right to privacy</a:t>
            </a:r>
            <a:r>
              <a:rPr lang="en-US" dirty="0" smtClean="0"/>
              <a:t> (can be overridden for public safety, e.g., anti-terror laws).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5. Prioritization Based on </a:t>
            </a:r>
            <a:r>
              <a:rPr lang="en-US" b="1" dirty="0" err="1" smtClean="0"/>
              <a:t>Justiciability</a:t>
            </a:r>
            <a:endParaRPr lang="en-US" b="1" dirty="0" smtClean="0"/>
          </a:p>
          <a:p>
            <a:r>
              <a:rPr lang="en-US" b="1" dirty="0" smtClean="0"/>
              <a:t>Overview:</a:t>
            </a:r>
          </a:p>
          <a:p>
            <a:r>
              <a:rPr lang="en-US" dirty="0" smtClean="0"/>
              <a:t>This theory ranks rights based on how easily they can be </a:t>
            </a:r>
            <a:r>
              <a:rPr lang="en-US" b="1" dirty="0" smtClean="0"/>
              <a:t>enforced in courts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Categories:</a:t>
            </a:r>
          </a:p>
          <a:p>
            <a:r>
              <a:rPr lang="en-US" b="1" dirty="0" err="1" smtClean="0"/>
              <a:t>Justiciable</a:t>
            </a:r>
            <a:r>
              <a:rPr lang="en-US" b="1" dirty="0" smtClean="0"/>
              <a:t> Rights (Legally Enforceable):</a:t>
            </a:r>
            <a:r>
              <a:rPr lang="en-US" dirty="0" smtClean="0"/>
              <a:t> Courts can directly protect these rights.</a:t>
            </a:r>
          </a:p>
          <a:p>
            <a:pPr lvl="1"/>
            <a:r>
              <a:rPr lang="en-US" dirty="0" smtClean="0"/>
              <a:t>Example: Right to a fair trial (judges can overturn unfair rulings).</a:t>
            </a:r>
          </a:p>
          <a:p>
            <a:r>
              <a:rPr lang="en-US" b="1" dirty="0" smtClean="0"/>
              <a:t>Progressive Rights (Difficult to Enforce):</a:t>
            </a:r>
            <a:r>
              <a:rPr lang="en-US" dirty="0" smtClean="0"/>
              <a:t> Depend on government resources and policies.</a:t>
            </a:r>
          </a:p>
          <a:p>
            <a:pPr lvl="1"/>
            <a:r>
              <a:rPr lang="en-US" dirty="0" smtClean="0"/>
              <a:t>Example: Right to housing (courts cannot force governments to build houses for all citizens overnight).</a:t>
            </a:r>
          </a:p>
          <a:p>
            <a:r>
              <a:rPr lang="en-US" b="1" dirty="0" smtClean="0"/>
              <a:t>Implications:</a:t>
            </a:r>
          </a:p>
          <a:p>
            <a:r>
              <a:rPr lang="en-US" dirty="0" smtClean="0"/>
              <a:t>Some rights (like free speech) are easier to defend legally than others (like the right to healthcare).</a:t>
            </a:r>
          </a:p>
          <a:p>
            <a:r>
              <a:rPr lang="en-US" dirty="0" smtClean="0"/>
              <a:t>Courts may focus on </a:t>
            </a:r>
            <a:r>
              <a:rPr lang="en-US" b="1" dirty="0" smtClean="0"/>
              <a:t>immediate violations</a:t>
            </a:r>
            <a:r>
              <a:rPr lang="en-US" dirty="0" smtClean="0"/>
              <a:t> rather than </a:t>
            </a:r>
            <a:r>
              <a:rPr lang="en-US" b="1" dirty="0" smtClean="0"/>
              <a:t>long-term structural rights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6. Human Needs-Based Hierarchy (Maslow’s Influence)</a:t>
            </a:r>
          </a:p>
          <a:p>
            <a:r>
              <a:rPr lang="en-US" b="1" dirty="0" smtClean="0"/>
              <a:t>Overview:</a:t>
            </a:r>
          </a:p>
          <a:p>
            <a:r>
              <a:rPr lang="en-US" dirty="0" smtClean="0"/>
              <a:t>Some theorists align human rights with </a:t>
            </a:r>
            <a:r>
              <a:rPr lang="en-US" b="1" dirty="0" smtClean="0"/>
              <a:t>Maslow’s Hierarchy of Needs</a:t>
            </a:r>
            <a:r>
              <a:rPr lang="en-US" dirty="0" smtClean="0"/>
              <a:t>, suggesting that </a:t>
            </a:r>
            <a:r>
              <a:rPr lang="en-US" b="1" dirty="0" smtClean="0"/>
              <a:t>basic survival rights should come first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Human Rights &amp; Maslow’s Hierarchy:</a:t>
            </a:r>
          </a:p>
          <a:p>
            <a:r>
              <a:rPr lang="en-US" b="1" dirty="0" smtClean="0"/>
              <a:t>Physiological Needs (Basic Needs)</a:t>
            </a:r>
            <a:endParaRPr lang="en-US" dirty="0" smtClean="0"/>
          </a:p>
          <a:p>
            <a:pPr lvl="1"/>
            <a:r>
              <a:rPr lang="en-US" dirty="0" smtClean="0"/>
              <a:t>Right to food-Right to water-Right to shelter</a:t>
            </a:r>
          </a:p>
          <a:p>
            <a:r>
              <a:rPr lang="en-US" b="1" dirty="0" smtClean="0"/>
              <a:t>Safety &amp; Security Needs</a:t>
            </a:r>
            <a:endParaRPr lang="en-US" dirty="0" smtClean="0"/>
          </a:p>
          <a:p>
            <a:pPr lvl="1"/>
            <a:r>
              <a:rPr lang="en-US" dirty="0" smtClean="0"/>
              <a:t>Right to personal security-Right to a fair trial-Right to protection from violence</a:t>
            </a:r>
          </a:p>
          <a:p>
            <a:r>
              <a:rPr lang="en-US" b="1" dirty="0" smtClean="0"/>
              <a:t>Social Needs (Belongingness &amp; Love)</a:t>
            </a:r>
            <a:endParaRPr lang="en-US" dirty="0" smtClean="0"/>
          </a:p>
          <a:p>
            <a:pPr lvl="1"/>
            <a:r>
              <a:rPr lang="en-US" dirty="0" smtClean="0"/>
              <a:t>Right to family life-Right to education-Right to participate in society</a:t>
            </a:r>
          </a:p>
          <a:p>
            <a:r>
              <a:rPr lang="en-US" b="1" dirty="0" smtClean="0"/>
              <a:t>Esteem Needs (Dignity &amp; Recognition)</a:t>
            </a:r>
            <a:endParaRPr lang="en-US" dirty="0" smtClean="0"/>
          </a:p>
          <a:p>
            <a:pPr lvl="1"/>
            <a:r>
              <a:rPr lang="en-US" dirty="0" smtClean="0"/>
              <a:t>Right to free speech-Right to vote</a:t>
            </a:r>
          </a:p>
          <a:p>
            <a:r>
              <a:rPr lang="en-US" b="1" dirty="0" smtClean="0"/>
              <a:t>Self-Actualization Needs</a:t>
            </a:r>
            <a:endParaRPr lang="en-US" dirty="0" smtClean="0"/>
          </a:p>
          <a:p>
            <a:pPr lvl="1"/>
            <a:r>
              <a:rPr lang="en-US" dirty="0" smtClean="0"/>
              <a:t>Right to cultural participation-Right to personal development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Final Thoughts</a:t>
            </a:r>
          </a:p>
          <a:p>
            <a:r>
              <a:rPr lang="en-US" dirty="0" smtClean="0"/>
              <a:t>Each theory offers a </a:t>
            </a:r>
            <a:r>
              <a:rPr lang="en-US" b="1" dirty="0" smtClean="0"/>
              <a:t>different perspective</a:t>
            </a:r>
            <a:r>
              <a:rPr lang="en-US" dirty="0" smtClean="0"/>
              <a:t> on the </a:t>
            </a:r>
            <a:r>
              <a:rPr lang="en-US" b="1" dirty="0" smtClean="0"/>
              <a:t>hierarchy of human rights</a:t>
            </a:r>
            <a:r>
              <a:rPr lang="en-US" dirty="0" smtClean="0"/>
              <a:t>:</a:t>
            </a:r>
          </a:p>
          <a:p>
            <a:r>
              <a:rPr lang="en-US" dirty="0" smtClean="0"/>
              <a:t>Some argue that </a:t>
            </a:r>
            <a:r>
              <a:rPr lang="en-US" b="1" dirty="0" smtClean="0"/>
              <a:t>certain rights (like life and security) should come first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Others say </a:t>
            </a:r>
            <a:r>
              <a:rPr lang="en-US" b="1" dirty="0" smtClean="0"/>
              <a:t>all rights are equally important and interconnected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Some focus on </a:t>
            </a:r>
            <a:r>
              <a:rPr lang="en-US" b="1" dirty="0" smtClean="0"/>
              <a:t>practical enforcement and legal </a:t>
            </a:r>
            <a:r>
              <a:rPr lang="en-US" b="1" dirty="0" err="1" smtClean="0"/>
              <a:t>justiciability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The Hierarchy of Human Rights</a:t>
            </a:r>
            <a:endParaRPr lang="en-US" dirty="0" smtClean="0"/>
          </a:p>
          <a:p>
            <a:r>
              <a:rPr lang="en-US" b="1" dirty="0" smtClean="0"/>
              <a:t>Fundamental Rights</a:t>
            </a:r>
            <a:r>
              <a:rPr lang="en-US" dirty="0" smtClean="0"/>
              <a:t>: Non-</a:t>
            </a:r>
            <a:r>
              <a:rPr lang="en-US" dirty="0" err="1" smtClean="0"/>
              <a:t>derogable</a:t>
            </a:r>
            <a:r>
              <a:rPr lang="en-US" dirty="0" smtClean="0"/>
              <a:t> rights essential to human dignity (e.g., right to life, freedom from torture, freedom from slavery)</a:t>
            </a:r>
          </a:p>
          <a:p>
            <a:r>
              <a:rPr lang="en-US" b="1" dirty="0" smtClean="0"/>
              <a:t>Primary Rights</a:t>
            </a:r>
            <a:r>
              <a:rPr lang="en-US" dirty="0" smtClean="0"/>
              <a:t>: Essential for dignity and equality but may have limitations in certain contexts (e.g., education, fair trial, property rights)</a:t>
            </a:r>
          </a:p>
          <a:p>
            <a:r>
              <a:rPr lang="en-US" b="1" dirty="0" smtClean="0"/>
              <a:t>Secondary Rights</a:t>
            </a:r>
            <a:r>
              <a:rPr lang="en-US" dirty="0" smtClean="0"/>
              <a:t>: </a:t>
            </a:r>
            <a:r>
              <a:rPr lang="en-US" dirty="0" err="1" smtClean="0"/>
              <a:t>Aspirational</a:t>
            </a:r>
            <a:r>
              <a:rPr lang="en-US" dirty="0" smtClean="0"/>
              <a:t> or dependent on circumstances (e.g., internet access, leisure rights)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Justifications for Hierarchy</a:t>
            </a:r>
            <a:endParaRPr lang="en-US" dirty="0" smtClean="0"/>
          </a:p>
          <a:p>
            <a:r>
              <a:rPr lang="en-US" b="1" dirty="0" smtClean="0"/>
              <a:t>Concept of Core vs. Peripheral Rights</a:t>
            </a:r>
            <a:r>
              <a:rPr lang="en-US" dirty="0" smtClean="0"/>
              <a:t>: Differentiating between essential and non-essential rights</a:t>
            </a:r>
          </a:p>
          <a:p>
            <a:r>
              <a:rPr lang="en-US" b="1" dirty="0" smtClean="0"/>
              <a:t>Necessity for Prioritization in Conflicts</a:t>
            </a:r>
            <a:r>
              <a:rPr lang="en-US" dirty="0" smtClean="0"/>
              <a:t>: Balancing rights when they conflict (e.g., privacy vs. security)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Balancing freedom of expression with protection from hate speech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Introduction to Human Rights</a:t>
            </a:r>
            <a:endParaRPr lang="en-US" dirty="0" smtClean="0"/>
          </a:p>
          <a:p>
            <a:r>
              <a:rPr lang="en-US" dirty="0" smtClean="0"/>
              <a:t>Definition of human rights: Basic rights and freedoms to which all humans are entitled</a:t>
            </a:r>
          </a:p>
          <a:p>
            <a:r>
              <a:rPr lang="en-US" dirty="0" smtClean="0"/>
              <a:t>Importance of human rights in society: Ensures dignity, equality, and freedom</a:t>
            </a:r>
          </a:p>
          <a:p>
            <a:r>
              <a:rPr lang="en-US" dirty="0" smtClean="0"/>
              <a:t>Universality and inalienability of rights: Cannot be taken away or denied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Challenges to the Hierarchy</a:t>
            </a:r>
          </a:p>
          <a:p>
            <a:r>
              <a:rPr lang="en-US" b="1" dirty="0" smtClean="0"/>
              <a:t>Cultural Relativism:</a:t>
            </a:r>
            <a:r>
              <a:rPr lang="en-US" dirty="0" smtClean="0"/>
              <a:t> Some argue that "Western" civil rights shouldn't automatically outrank "Eastern" collective economic rights.</a:t>
            </a:r>
          </a:p>
          <a:p>
            <a:r>
              <a:rPr lang="en-US" b="1" dirty="0" smtClean="0"/>
              <a:t>The "Full Belly" Thesis:</a:t>
            </a:r>
            <a:r>
              <a:rPr lang="en-US" dirty="0" smtClean="0"/>
              <a:t> The argument that the right to food and water is more fundamental than the right to vote.</a:t>
            </a:r>
          </a:p>
          <a:p>
            <a:r>
              <a:rPr lang="en-US" b="1" dirty="0" smtClean="0"/>
              <a:t>Climate Change:</a:t>
            </a:r>
            <a:r>
              <a:rPr lang="en-US" dirty="0" smtClean="0"/>
              <a:t> The emerging argument that the </a:t>
            </a:r>
            <a:r>
              <a:rPr lang="en-US" b="1" dirty="0" smtClean="0"/>
              <a:t>Right to a Healthy Environment</a:t>
            </a:r>
            <a:r>
              <a:rPr lang="en-US" dirty="0" smtClean="0"/>
              <a:t> is now the "precondition" for all other rights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Political and Economic Constraints</a:t>
            </a:r>
            <a:r>
              <a:rPr lang="en-US" dirty="0" smtClean="0"/>
              <a:t>: Governments prioritizing economic development over human rights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Role of International Organizations and Governments</a:t>
            </a:r>
            <a:endParaRPr lang="en-US" dirty="0" smtClean="0"/>
          </a:p>
          <a:p>
            <a:r>
              <a:rPr lang="en-US" b="1" dirty="0" smtClean="0"/>
              <a:t>United Nations and Human Rights Council</a:t>
            </a:r>
            <a:r>
              <a:rPr lang="en-US" dirty="0" smtClean="0"/>
              <a:t>: Monitoring and enforcement mechanisms</a:t>
            </a:r>
          </a:p>
          <a:p>
            <a:r>
              <a:rPr lang="en-US" b="1" dirty="0" smtClean="0"/>
              <a:t>Regional Bodies (e.g., European Court of Human Rights, African Commission on Human Rights)</a:t>
            </a:r>
            <a:r>
              <a:rPr lang="en-US" dirty="0" smtClean="0"/>
              <a:t>: Implementation of rights frameworks</a:t>
            </a:r>
          </a:p>
          <a:p>
            <a:r>
              <a:rPr lang="en-US" b="1" dirty="0" smtClean="0"/>
              <a:t>National Governments</a:t>
            </a:r>
            <a:r>
              <a:rPr lang="en-US" dirty="0" smtClean="0"/>
              <a:t>: Creating policies and legal protections for human rights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Conclusion</a:t>
            </a:r>
            <a:endParaRPr lang="en-US" dirty="0" smtClean="0"/>
          </a:p>
          <a:p>
            <a:r>
              <a:rPr lang="en-US" dirty="0" smtClean="0"/>
              <a:t>Importance of recognizing a flexible hierarchy to accommodate different contexts</a:t>
            </a:r>
          </a:p>
          <a:p>
            <a:r>
              <a:rPr lang="en-US" dirty="0" smtClean="0"/>
              <a:t>Role of governments and international organizations in promoting and protecting human rights</a:t>
            </a:r>
          </a:p>
          <a:p>
            <a:r>
              <a:rPr lang="en-US" dirty="0" smtClean="0"/>
              <a:t>Encouraging a balanced approach to human rights enforcement that adapts to societal needs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The Core Debate</a:t>
            </a:r>
          </a:p>
          <a:p>
            <a:r>
              <a:rPr lang="en-US" b="1" dirty="0" smtClean="0"/>
              <a:t>The UN Doctrine:</a:t>
            </a:r>
            <a:r>
              <a:rPr lang="en-US" dirty="0" smtClean="0"/>
              <a:t> Officially, rights are </a:t>
            </a:r>
            <a:r>
              <a:rPr lang="en-US" b="1" dirty="0" smtClean="0"/>
              <a:t>universal, indivisible, interdependent, and interrelated.</a:t>
            </a:r>
            <a:r>
              <a:rPr lang="en-US" dirty="0" smtClean="0"/>
              <a:t> (Vienna Declaration, 1993).</a:t>
            </a:r>
          </a:p>
          <a:p>
            <a:r>
              <a:rPr lang="en-US" b="1" dirty="0" smtClean="0"/>
              <a:t>The Reality:</a:t>
            </a:r>
            <a:r>
              <a:rPr lang="en-US" dirty="0" smtClean="0"/>
              <a:t> In legal and practical application, a hierarchy often emerges based on:</a:t>
            </a:r>
          </a:p>
          <a:p>
            <a:pPr lvl="1"/>
            <a:r>
              <a:rPr lang="en-US" b="1" dirty="0" smtClean="0"/>
              <a:t>Urgency:</a:t>
            </a:r>
            <a:r>
              <a:rPr lang="en-US" dirty="0" smtClean="0"/>
              <a:t> Which right protects immediate life?</a:t>
            </a:r>
          </a:p>
          <a:p>
            <a:pPr lvl="1"/>
            <a:r>
              <a:rPr lang="en-US" b="1" dirty="0" err="1" smtClean="0"/>
              <a:t>Derogability</a:t>
            </a:r>
            <a:r>
              <a:rPr lang="en-US" b="1" dirty="0" smtClean="0"/>
              <a:t>:</a:t>
            </a:r>
            <a:r>
              <a:rPr lang="en-US" dirty="0" smtClean="0"/>
              <a:t> Which rights can be suspended during an emergency?</a:t>
            </a:r>
          </a:p>
          <a:p>
            <a:pPr lvl="1"/>
            <a:r>
              <a:rPr lang="en-US" b="1" dirty="0" smtClean="0"/>
              <a:t>Enforceability:</a:t>
            </a:r>
            <a:r>
              <a:rPr lang="en-US" dirty="0" smtClean="0"/>
              <a:t> Which rights can a citizen actually sue for in court?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Hierarchy of Human Rights</a:t>
            </a:r>
            <a:r>
              <a:rPr lang="en-US" dirty="0" smtClean="0"/>
              <a:t> refers to the concept that some human rights may be more </a:t>
            </a:r>
            <a:r>
              <a:rPr lang="en-US" b="1" dirty="0" smtClean="0"/>
              <a:t>fundamental or non-</a:t>
            </a:r>
            <a:r>
              <a:rPr lang="en-US" b="1" dirty="0" err="1" smtClean="0"/>
              <a:t>derogable</a:t>
            </a:r>
            <a:r>
              <a:rPr lang="en-US" b="1" dirty="0" smtClean="0"/>
              <a:t> </a:t>
            </a:r>
            <a:r>
              <a:rPr lang="en-US" dirty="0" smtClean="0"/>
              <a:t>(absolute) than others, leading to a </a:t>
            </a:r>
            <a:r>
              <a:rPr lang="en-US" b="1" dirty="0" smtClean="0"/>
              <a:t>prioritization in certain legal, political, or ethical contexts</a:t>
            </a:r>
            <a:r>
              <a:rPr lang="en-US" dirty="0" smtClean="0"/>
              <a:t>. While all human rights are important, some frameworks categorize them into different levels based on their essential nature and enforceability.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Hierarchical Tier 1 – Non-</a:t>
            </a:r>
            <a:r>
              <a:rPr lang="en-US" b="1" dirty="0" err="1" smtClean="0"/>
              <a:t>Derogable</a:t>
            </a:r>
            <a:r>
              <a:rPr lang="en-US" b="1" dirty="0" smtClean="0"/>
              <a:t> Rights</a:t>
            </a:r>
          </a:p>
          <a:p>
            <a:r>
              <a:rPr lang="en-US" dirty="0" smtClean="0"/>
              <a:t>These are the "Absolute Rights." Under the </a:t>
            </a:r>
            <a:r>
              <a:rPr lang="en-US" b="1" dirty="0" smtClean="0"/>
              <a:t>International Covenant on Civil and Political Rights (ICCPR)</a:t>
            </a:r>
            <a:r>
              <a:rPr lang="en-US" dirty="0" smtClean="0"/>
              <a:t>, these can </a:t>
            </a:r>
            <a:r>
              <a:rPr lang="en-US" i="1" dirty="0" smtClean="0"/>
              <a:t>never</a:t>
            </a:r>
            <a:r>
              <a:rPr lang="en-US" dirty="0" smtClean="0"/>
              <a:t> be suspended, even in times of war or national emergency.</a:t>
            </a:r>
          </a:p>
          <a:p>
            <a:r>
              <a:rPr lang="en-US" b="1" dirty="0" smtClean="0"/>
              <a:t>Right to Life:</a:t>
            </a:r>
            <a:r>
              <a:rPr lang="en-US" dirty="0" smtClean="0"/>
              <a:t> The foundation of all other rights.</a:t>
            </a:r>
          </a:p>
          <a:p>
            <a:r>
              <a:rPr lang="en-US" b="1" dirty="0" smtClean="0"/>
              <a:t>Freedom from Torture:</a:t>
            </a:r>
            <a:r>
              <a:rPr lang="en-US" dirty="0" smtClean="0"/>
              <a:t> Absolute prohibition on cruel, inhuman, or degrading treatment.</a:t>
            </a:r>
          </a:p>
          <a:p>
            <a:r>
              <a:rPr lang="en-US" b="1" dirty="0" smtClean="0"/>
              <a:t>Freedom from Slavery:</a:t>
            </a:r>
            <a:r>
              <a:rPr lang="en-US" dirty="0" smtClean="0"/>
              <a:t> No person shall be held in servitude.</a:t>
            </a:r>
          </a:p>
          <a:p>
            <a:r>
              <a:rPr lang="en-US" b="1" dirty="0" smtClean="0"/>
              <a:t>Freedom of Thought/Conscience:</a:t>
            </a:r>
            <a:r>
              <a:rPr lang="en-US" dirty="0" smtClean="0"/>
              <a:t> You cannot be punished for what you believe internally.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Hierarchical Tier 2 – </a:t>
            </a:r>
            <a:r>
              <a:rPr lang="en-US" b="1" dirty="0" err="1" smtClean="0"/>
              <a:t>Derogable</a:t>
            </a:r>
            <a:r>
              <a:rPr lang="en-US" b="1" dirty="0" smtClean="0"/>
              <a:t> Rights</a:t>
            </a:r>
          </a:p>
          <a:p>
            <a:r>
              <a:rPr lang="en-US" dirty="0" smtClean="0"/>
              <a:t>These rights are essential but can be legally restricted or "derogated" during a state of emergency (e.g., a pandemic or war), provided the restriction is proportional and necessary.</a:t>
            </a:r>
          </a:p>
          <a:p>
            <a:r>
              <a:rPr lang="en-US" b="1" dirty="0" smtClean="0"/>
              <a:t>Freedom of Movement:</a:t>
            </a:r>
            <a:r>
              <a:rPr lang="en-US" dirty="0" smtClean="0"/>
              <a:t> e.g., Quarantines or curfews.</a:t>
            </a:r>
          </a:p>
          <a:p>
            <a:r>
              <a:rPr lang="en-US" b="1" dirty="0" smtClean="0"/>
              <a:t>Right to Privacy:</a:t>
            </a:r>
            <a:r>
              <a:rPr lang="en-US" dirty="0" smtClean="0"/>
              <a:t> e.g., Increased surveillance for national security.</a:t>
            </a:r>
          </a:p>
          <a:p>
            <a:r>
              <a:rPr lang="en-US" b="1" dirty="0" smtClean="0"/>
              <a:t>Freedom of Assembly:</a:t>
            </a:r>
            <a:r>
              <a:rPr lang="en-US" dirty="0" smtClean="0"/>
              <a:t> e.g., Banning protests during a riot.</a:t>
            </a:r>
          </a:p>
          <a:p>
            <a:r>
              <a:rPr lang="en-US" b="1" dirty="0" smtClean="0"/>
              <a:t>Right to Liberty:</a:t>
            </a:r>
            <a:r>
              <a:rPr lang="en-US" dirty="0" smtClean="0"/>
              <a:t> e.g., Lawful detention.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The "Negative" vs. "Positive" Rights Split</a:t>
            </a:r>
          </a:p>
          <a:p>
            <a:r>
              <a:rPr lang="en-US" dirty="0" smtClean="0"/>
              <a:t>Another way to view the hierarchy is through the lens of state obligation.</a:t>
            </a:r>
          </a:p>
          <a:p>
            <a:r>
              <a:rPr lang="en-US" b="1" dirty="0" smtClean="0"/>
              <a:t>Negative Rights (First Gen):</a:t>
            </a:r>
            <a:r>
              <a:rPr lang="en-US" dirty="0" smtClean="0"/>
              <a:t> Require the government to </a:t>
            </a:r>
            <a:r>
              <a:rPr lang="en-US" b="1" dirty="0" smtClean="0"/>
              <a:t>refrain</a:t>
            </a:r>
            <a:r>
              <a:rPr lang="en-US" dirty="0" smtClean="0"/>
              <a:t> from acting (e.g., "Don't stop me from speaking"). Usually seen as "higher" because they cost nothing to implement.</a:t>
            </a:r>
          </a:p>
          <a:p>
            <a:r>
              <a:rPr lang="en-US" b="1" dirty="0" smtClean="0"/>
              <a:t>Positive Rights (Second Gen):</a:t>
            </a:r>
            <a:r>
              <a:rPr lang="en-US" dirty="0" smtClean="0"/>
              <a:t> Require the government to </a:t>
            </a:r>
            <a:r>
              <a:rPr lang="en-US" b="1" dirty="0" smtClean="0"/>
              <a:t>actively provide</a:t>
            </a:r>
            <a:r>
              <a:rPr lang="en-US" dirty="0" smtClean="0"/>
              <a:t> something (e.g., "Provide me with a hospital"). Often viewed as "goals" rather than immediate rights due to budget constraints.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Key Aspects of the Hierarchy of Human Rights</a:t>
            </a:r>
          </a:p>
          <a:p>
            <a:r>
              <a:rPr lang="en-US" b="1" dirty="0" smtClean="0"/>
              <a:t>Fundamental (Non-</a:t>
            </a:r>
            <a:r>
              <a:rPr lang="en-US" b="1" dirty="0" err="1" smtClean="0"/>
              <a:t>Derogable</a:t>
            </a:r>
            <a:r>
              <a:rPr lang="en-US" b="1" dirty="0" smtClean="0"/>
              <a:t>) Rights</a:t>
            </a:r>
            <a:endParaRPr lang="en-US" dirty="0" smtClean="0"/>
          </a:p>
          <a:p>
            <a:pPr lvl="1"/>
            <a:r>
              <a:rPr lang="en-US" dirty="0" smtClean="0"/>
              <a:t>These rights cannot be suspended, even in emergencies.</a:t>
            </a:r>
          </a:p>
          <a:p>
            <a:pPr lvl="1"/>
            <a:r>
              <a:rPr lang="en-US" dirty="0" smtClean="0"/>
              <a:t>Examples: Right to life, freedom from torture, freedom from slavery.</a:t>
            </a:r>
          </a:p>
          <a:p>
            <a:r>
              <a:rPr lang="en-US" b="1" dirty="0" smtClean="0"/>
              <a:t>Primary Rights</a:t>
            </a:r>
            <a:endParaRPr lang="en-US" dirty="0" smtClean="0"/>
          </a:p>
          <a:p>
            <a:pPr lvl="1"/>
            <a:r>
              <a:rPr lang="en-US" dirty="0" smtClean="0"/>
              <a:t>Essential for dignity and well-being, but may sometimes be limited for legitimate reasons.</a:t>
            </a:r>
          </a:p>
          <a:p>
            <a:pPr lvl="1"/>
            <a:r>
              <a:rPr lang="en-US" dirty="0" smtClean="0"/>
              <a:t>Examples: Right to a fair trial, freedom of expression, right to education.</a:t>
            </a:r>
          </a:p>
          <a:p>
            <a:r>
              <a:rPr lang="en-US" b="1" dirty="0" smtClean="0"/>
              <a:t>Secondary (</a:t>
            </a:r>
            <a:r>
              <a:rPr lang="en-US" b="1" dirty="0" err="1" smtClean="0"/>
              <a:t>Aspirational</a:t>
            </a:r>
            <a:r>
              <a:rPr lang="en-US" b="1" dirty="0" smtClean="0"/>
              <a:t>) Rights</a:t>
            </a:r>
            <a:endParaRPr lang="en-US" dirty="0" smtClean="0"/>
          </a:p>
          <a:p>
            <a:pPr lvl="1"/>
            <a:r>
              <a:rPr lang="en-US" dirty="0" smtClean="0"/>
              <a:t>Important but often subject to progressive realization based on available resources.</a:t>
            </a:r>
          </a:p>
          <a:p>
            <a:pPr lvl="1"/>
            <a:r>
              <a:rPr lang="en-US" dirty="0" smtClean="0"/>
              <a:t>Examples: Right to work, right to a healthy environment.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Why is There a Hierarchy?</a:t>
            </a:r>
          </a:p>
          <a:p>
            <a:r>
              <a:rPr lang="en-US" b="1" dirty="0" smtClean="0"/>
              <a:t>Legal Frameworks:</a:t>
            </a:r>
            <a:r>
              <a:rPr lang="en-US" dirty="0" smtClean="0"/>
              <a:t> Some rights are recognized as absolute under international law (e.g., ICCPR’s non-</a:t>
            </a:r>
            <a:r>
              <a:rPr lang="en-US" dirty="0" err="1" smtClean="0"/>
              <a:t>derogable</a:t>
            </a:r>
            <a:r>
              <a:rPr lang="en-US" dirty="0" smtClean="0"/>
              <a:t> rights).</a:t>
            </a:r>
          </a:p>
          <a:p>
            <a:r>
              <a:rPr lang="en-US" b="1" dirty="0" smtClean="0"/>
              <a:t>Conflicting Rights:</a:t>
            </a:r>
            <a:r>
              <a:rPr lang="en-US" dirty="0" smtClean="0"/>
              <a:t> When rights clash (e.g., free speech vs. protection from hate speech), prioritization helps resolve disputes.</a:t>
            </a:r>
          </a:p>
          <a:p>
            <a:r>
              <a:rPr lang="en-US" b="1" dirty="0" smtClean="0"/>
              <a:t>Resource Constraints:</a:t>
            </a:r>
            <a:r>
              <a:rPr lang="en-US" dirty="0" smtClean="0"/>
              <a:t> Some rights require economic development and cannot be immediately guaranteed.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</TotalTime>
  <Words>1750</Words>
  <Application>Microsoft Office PowerPoint</Application>
  <PresentationFormat>On-screen Show (4:3)</PresentationFormat>
  <Paragraphs>146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Theories of hierarchy of Human Rights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15</cp:revision>
  <dcterms:created xsi:type="dcterms:W3CDTF">2006-08-16T00:00:00Z</dcterms:created>
  <dcterms:modified xsi:type="dcterms:W3CDTF">2026-02-17T09:24:15Z</dcterms:modified>
</cp:coreProperties>
</file>