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3/25/2026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3/25/2026</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3/25/2026</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3/25/2026</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914400"/>
            <a:ext cx="7391400" cy="5105400"/>
          </a:xfrm>
        </p:spPr>
        <p:txBody>
          <a:bodyPr/>
          <a:lstStyle/>
          <a:p>
            <a:endParaRPr lang="en-US" b="1" dirty="0" smtClean="0"/>
          </a:p>
          <a:p>
            <a:endParaRPr lang="en-US" b="1" dirty="0" smtClean="0"/>
          </a:p>
          <a:p>
            <a:endParaRPr lang="en-US" b="1" dirty="0" smtClean="0"/>
          </a:p>
          <a:p>
            <a:endParaRPr lang="en-US" b="1" dirty="0" smtClean="0"/>
          </a:p>
          <a:p>
            <a:endParaRPr lang="en-US" b="1" dirty="0" smtClean="0"/>
          </a:p>
          <a:p>
            <a:r>
              <a:rPr lang="en-US" sz="3200" b="1" dirty="0" smtClean="0"/>
              <a:t>Structural Violence:</a:t>
            </a:r>
            <a:r>
              <a:rPr lang="en-US" sz="3200" b="1" dirty="0" smtClean="0"/>
              <a:t> </a:t>
            </a:r>
            <a:r>
              <a:rPr lang="en-US" sz="3200" b="1" dirty="0" smtClean="0"/>
              <a:t>Race-</a:t>
            </a:r>
            <a:r>
              <a:rPr lang="en-US" sz="3200" dirty="0" smtClean="0"/>
              <a:t> </a:t>
            </a:r>
            <a:r>
              <a:rPr lang="en-US" sz="3200" b="1" dirty="0" smtClean="0"/>
              <a:t>South </a:t>
            </a:r>
            <a:r>
              <a:rPr lang="en-US" sz="3200" b="1" dirty="0" smtClean="0"/>
              <a:t>Africa</a:t>
            </a:r>
            <a:endParaRPr lang="en-US" sz="3200" dirty="0" smtClean="0"/>
          </a:p>
          <a:p>
            <a:r>
              <a:rPr lang="en-US" sz="3200" dirty="0" smtClean="0"/>
              <a:t>Presented by- </a:t>
            </a:r>
            <a:r>
              <a:rPr lang="en-US" sz="3200" b="1" dirty="0" err="1" smtClean="0"/>
              <a:t>Pranjal</a:t>
            </a:r>
            <a:r>
              <a:rPr lang="en-US" sz="3200" b="1" dirty="0" smtClean="0"/>
              <a:t> </a:t>
            </a:r>
            <a:r>
              <a:rPr lang="en-US" sz="3200" b="1" dirty="0" err="1" smtClean="0"/>
              <a:t>Patiri</a:t>
            </a:r>
            <a:endParaRPr lang="en-US" sz="3200" b="1" dirty="0" smtClean="0"/>
          </a:p>
          <a:p>
            <a:r>
              <a:rPr lang="en-US" sz="3200" dirty="0" smtClean="0"/>
              <a:t>Associate Professor</a:t>
            </a:r>
          </a:p>
          <a:p>
            <a:r>
              <a:rPr lang="en-US" sz="3200" dirty="0" smtClean="0"/>
              <a:t>Department of Political Science</a:t>
            </a:r>
            <a:endParaRPr lang="en-US" sz="3200" dirty="0"/>
          </a:p>
        </p:txBody>
      </p:sp>
      <p:sp>
        <p:nvSpPr>
          <p:cNvPr id="2" name="Title 1"/>
          <p:cNvSpPr>
            <a:spLocks noGrp="1"/>
          </p:cNvSpPr>
          <p:nvPr>
            <p:ph type="ctrTitle"/>
          </p:nvPr>
        </p:nvSpPr>
        <p:spPr>
          <a:xfrm>
            <a:off x="685800" y="609601"/>
            <a:ext cx="7772400" cy="380999"/>
          </a:xfrm>
        </p:spPr>
        <p:txBody>
          <a:bodyPr>
            <a:normAutofit fontScale="90000"/>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r>
              <a:rPr lang="en-US" b="1" dirty="0" smtClean="0"/>
              <a:t>1. The </a:t>
            </a:r>
            <a:r>
              <a:rPr lang="en-US" b="1" dirty="0" err="1" smtClean="0"/>
              <a:t>Gini</a:t>
            </a:r>
            <a:r>
              <a:rPr lang="en-US" b="1" dirty="0" smtClean="0"/>
              <a:t> Coefficient: A Statistical Scourge</a:t>
            </a:r>
          </a:p>
          <a:p>
            <a:r>
              <a:rPr lang="en-US" dirty="0" smtClean="0"/>
              <a:t>South Africa is consistently ranked as the </a:t>
            </a:r>
            <a:r>
              <a:rPr lang="en-US" b="1" dirty="0" smtClean="0"/>
              <a:t>most unequal country in the world</a:t>
            </a:r>
            <a:r>
              <a:rPr lang="en-US" dirty="0" smtClean="0"/>
              <a:t>.</a:t>
            </a:r>
          </a:p>
          <a:p>
            <a:r>
              <a:rPr lang="en-US" b="1" dirty="0" smtClean="0"/>
              <a:t>The </a:t>
            </a:r>
            <a:r>
              <a:rPr lang="en-US" b="1" dirty="0" err="1" smtClean="0"/>
              <a:t>Gini</a:t>
            </a:r>
            <a:r>
              <a:rPr lang="en-US" b="1" dirty="0" smtClean="0"/>
              <a:t> Index:</a:t>
            </a:r>
            <a:r>
              <a:rPr lang="en-US" dirty="0" smtClean="0"/>
              <a:t> As of 2026, the country's </a:t>
            </a:r>
            <a:r>
              <a:rPr lang="en-US" dirty="0" err="1" smtClean="0"/>
              <a:t>Gini</a:t>
            </a:r>
            <a:r>
              <a:rPr lang="en-US" dirty="0" smtClean="0"/>
              <a:t> coefficient remains extreme (estimated around </a:t>
            </a:r>
            <a:r>
              <a:rPr lang="en-US" b="1" dirty="0" smtClean="0"/>
              <a:t>0.63 to 0.65</a:t>
            </a:r>
            <a:r>
              <a:rPr lang="en-US" dirty="0" smtClean="0"/>
              <a:t>).</a:t>
            </a:r>
          </a:p>
          <a:p>
            <a:r>
              <a:rPr lang="en-US" b="1" dirty="0" smtClean="0"/>
              <a:t>The Wealth Gap:</a:t>
            </a:r>
            <a:r>
              <a:rPr lang="en-US" dirty="0" smtClean="0"/>
              <a:t> The top 10% of the population earns approximately </a:t>
            </a:r>
            <a:r>
              <a:rPr lang="en-US" b="1" dirty="0" smtClean="0"/>
              <a:t>70% of the total income</a:t>
            </a:r>
            <a:r>
              <a:rPr lang="en-US" dirty="0" smtClean="0"/>
              <a:t>, while the bottom 50% survives on less than 5%.</a:t>
            </a:r>
          </a:p>
          <a:p>
            <a:r>
              <a:rPr lang="en-US" b="1" dirty="0" smtClean="0"/>
              <a:t>Racial Dimension:</a:t>
            </a:r>
            <a:r>
              <a:rPr lang="en-US" dirty="0" smtClean="0"/>
              <a:t> This is not just "rich vs. poor." Wealth remains heavily concentrated in white households, while over </a:t>
            </a:r>
            <a:r>
              <a:rPr lang="en-US" b="1" dirty="0" smtClean="0"/>
              <a:t>64% of Black South Africans</a:t>
            </a:r>
            <a:r>
              <a:rPr lang="en-US" dirty="0" smtClean="0"/>
              <a:t> live below the upper poverty line.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a:bodyPr>
          <a:lstStyle/>
          <a:p>
            <a:r>
              <a:rPr lang="en-US" b="1" dirty="0" smtClean="0"/>
              <a:t>2. Land: The Core Asset of Power</a:t>
            </a:r>
          </a:p>
          <a:p>
            <a:r>
              <a:rPr lang="en-US" dirty="0" smtClean="0"/>
              <a:t>Disenfranchisement began with the theft of land. The 1913 Land Act confined the Black majority to just 7% (later 13%) of the country’s land.</a:t>
            </a:r>
          </a:p>
          <a:p>
            <a:r>
              <a:rPr lang="en-US" b="1" dirty="0" smtClean="0"/>
              <a:t>Current Ownership:</a:t>
            </a:r>
            <a:r>
              <a:rPr lang="en-US" dirty="0" smtClean="0"/>
              <a:t> Today, approximately </a:t>
            </a:r>
            <a:r>
              <a:rPr lang="en-US" b="1" dirty="0" smtClean="0"/>
              <a:t>72% of private agricultural land</a:t>
            </a:r>
            <a:r>
              <a:rPr lang="en-US" dirty="0" smtClean="0"/>
              <a:t> is still owned by white South Africans, despite them making up only about 7% of the population.</a:t>
            </a:r>
          </a:p>
          <a:p>
            <a:r>
              <a:rPr lang="en-US" b="1" dirty="0" smtClean="0"/>
              <a:t>The Poverty Trap:</a:t>
            </a:r>
            <a:r>
              <a:rPr lang="en-US" dirty="0" smtClean="0"/>
              <a:t> Without land, individuals lack collateral for bank loans, preventing them from starting businesses or agricultural ventures, which anchors them in a cycle of generational poverty.</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219200"/>
            <a:ext cx="8229600" cy="4906963"/>
          </a:xfrm>
        </p:spPr>
        <p:txBody>
          <a:bodyPr>
            <a:normAutofit/>
          </a:bodyPr>
          <a:lstStyle/>
          <a:p>
            <a:r>
              <a:rPr lang="en-US" b="1" dirty="0" smtClean="0"/>
              <a:t>3. The "Two Economies" Model</a:t>
            </a:r>
          </a:p>
          <a:p>
            <a:r>
              <a:rPr lang="en-US" dirty="0" smtClean="0"/>
              <a:t>South Africa operates as a "Dual Economy," which creates a functional wall between two worlds:</a:t>
            </a:r>
          </a:p>
          <a:p>
            <a:r>
              <a:rPr lang="en-US" b="1" dirty="0" smtClean="0"/>
              <a:t>The First Economy:</a:t>
            </a:r>
            <a:r>
              <a:rPr lang="en-US" dirty="0" smtClean="0"/>
              <a:t> Modern, high-skilled, and integrated into the global financial market. It is primarily accessed by those with elite education and historical capital.</a:t>
            </a:r>
          </a:p>
          <a:p>
            <a:r>
              <a:rPr lang="en-US" b="1" dirty="0" smtClean="0"/>
              <a:t>The Second Economy:</a:t>
            </a:r>
            <a:r>
              <a:rPr lang="en-US" dirty="0" smtClean="0"/>
              <a:t> Informal, under-resourced, and low-skilled. It consists of millions living in townships or rural "homelands" who provide cheap labor but have no path to the "First Economy."</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4. Spatial Mismatch and the "Transport Tax"</a:t>
            </a:r>
          </a:p>
          <a:p>
            <a:r>
              <a:rPr lang="en-US" dirty="0" smtClean="0"/>
              <a:t>A unique form of economic disenfranchisement is the </a:t>
            </a:r>
            <a:r>
              <a:rPr lang="en-US" b="1" dirty="0" smtClean="0"/>
              <a:t>geography of the city</a:t>
            </a:r>
            <a:r>
              <a:rPr lang="en-US" dirty="0" smtClean="0"/>
              <a:t>.</a:t>
            </a:r>
          </a:p>
          <a:p>
            <a:r>
              <a:rPr lang="en-US" b="1" dirty="0" smtClean="0"/>
              <a:t>Commuting Costs:</a:t>
            </a:r>
            <a:r>
              <a:rPr lang="en-US" dirty="0" smtClean="0"/>
              <a:t> Because the Black majority was moved to the outskirts (townships) during Apartheid, they live furthest from where the jobs are.</a:t>
            </a:r>
          </a:p>
          <a:p>
            <a:r>
              <a:rPr lang="en-US" b="1" dirty="0" smtClean="0"/>
              <a:t>The Burden:</a:t>
            </a:r>
            <a:r>
              <a:rPr lang="en-US" dirty="0" smtClean="0"/>
              <a:t> Some workers spend up to </a:t>
            </a:r>
            <a:r>
              <a:rPr lang="en-US" b="1" dirty="0" smtClean="0"/>
              <a:t>40% of their income</a:t>
            </a:r>
            <a:r>
              <a:rPr lang="en-US" dirty="0" smtClean="0"/>
              <a:t> just on public transport to reach their workplace. If a person spends half their wage just to get to work, they are effectively "working to stay poor.</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Unemployment as Structural Exclusion</a:t>
            </a:r>
          </a:p>
          <a:p>
            <a:r>
              <a:rPr lang="en-US" dirty="0" smtClean="0"/>
              <a:t>Unemployment is not just a lack of jobs; it is a structural barrier.</a:t>
            </a:r>
          </a:p>
          <a:p>
            <a:r>
              <a:rPr lang="en-US" b="1" dirty="0" smtClean="0"/>
              <a:t>Youth Unemployment:</a:t>
            </a:r>
            <a:r>
              <a:rPr lang="en-US" dirty="0" smtClean="0"/>
              <a:t> The rate for youth (ages 15-24) is staggering, hovering around </a:t>
            </a:r>
            <a:r>
              <a:rPr lang="en-US" b="1" dirty="0" smtClean="0"/>
              <a:t>57%</a:t>
            </a:r>
            <a:r>
              <a:rPr lang="en-US" dirty="0" smtClean="0"/>
              <a:t>.</a:t>
            </a:r>
          </a:p>
          <a:p>
            <a:r>
              <a:rPr lang="en-US" b="1" dirty="0" smtClean="0"/>
              <a:t>Skill Biased Growth:</a:t>
            </a:r>
            <a:r>
              <a:rPr lang="en-US" dirty="0" smtClean="0"/>
              <a:t> The modern economy demands high-tech skills that the broken public education system (a legacy of Bantu Education) fails to provide to the majority. This creates a "skills gap" that keeps millions permanently "unemployable" in the formal sector.</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791200"/>
          </a:xfrm>
        </p:spPr>
        <p:txBody>
          <a:bodyPr>
            <a:normAutofit fontScale="92500"/>
          </a:bodyPr>
          <a:lstStyle/>
          <a:p>
            <a:r>
              <a:rPr lang="en-US" b="1" dirty="0" smtClean="0"/>
              <a:t>Health and Environmental </a:t>
            </a:r>
            <a:r>
              <a:rPr lang="en-US" b="1" dirty="0" smtClean="0"/>
              <a:t>Racism:</a:t>
            </a:r>
          </a:p>
          <a:p>
            <a:r>
              <a:rPr lang="en-US" dirty="0" smtClean="0"/>
              <a:t>In the context of structural violence, </a:t>
            </a:r>
            <a:r>
              <a:rPr lang="en-US" b="1" dirty="0" smtClean="0"/>
              <a:t>Health and Environmental Racism</a:t>
            </a:r>
            <a:r>
              <a:rPr lang="en-US" dirty="0" smtClean="0"/>
              <a:t> refers to how the legacy of racial engineering in South Africa continues to physically harm the bodies of the Black majority. This isn't just about a lack of doctors; it’s about how the </a:t>
            </a:r>
            <a:r>
              <a:rPr lang="en-US" b="1" dirty="0" smtClean="0"/>
              <a:t>environment</a:t>
            </a:r>
            <a:r>
              <a:rPr lang="en-US" dirty="0" smtClean="0"/>
              <a:t> and the </a:t>
            </a:r>
            <a:r>
              <a:rPr lang="en-US" b="1" dirty="0" smtClean="0"/>
              <a:t>healthcare system</a:t>
            </a:r>
            <a:r>
              <a:rPr lang="en-US" dirty="0" smtClean="0"/>
              <a:t> were designed to protect one group while exposing another to risk.</a:t>
            </a:r>
          </a:p>
          <a:p>
            <a:r>
              <a:rPr lang="en-US" b="1" dirty="0" smtClean="0"/>
              <a:t>1. Environmental Racism: The Geography of Toxins</a:t>
            </a:r>
          </a:p>
          <a:p>
            <a:r>
              <a:rPr lang="en-US" dirty="0" smtClean="0"/>
              <a:t>During Apartheid, industrial zones, mines, and waste sites were intentionally placed near "townships" or "homelands."</a:t>
            </a:r>
          </a:p>
          <a:p>
            <a:r>
              <a:rPr lang="en-US" b="1" dirty="0" smtClean="0"/>
              <a:t>Proximity to Pollution:</a:t>
            </a:r>
            <a:r>
              <a:rPr lang="en-US" dirty="0" smtClean="0"/>
              <a:t> Many low-income communities, such as </a:t>
            </a:r>
            <a:r>
              <a:rPr lang="en-US" b="1" dirty="0" smtClean="0"/>
              <a:t>South Durban</a:t>
            </a:r>
            <a:r>
              <a:rPr lang="en-US" dirty="0" smtClean="0"/>
              <a:t>, are situated in "industrial basins" surrounded by oil refineries and chemical plants. This has led to "Asthma Curriculums" in local schools because respiratory illness is so common.</a:t>
            </a:r>
          </a:p>
          <a:p>
            <a:endParaRPr lang="en-US" b="1"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The Mining Legacy:</a:t>
            </a:r>
            <a:r>
              <a:rPr lang="en-US" dirty="0" smtClean="0"/>
              <a:t> Thousands of abandoned gold mines in Johannesburg leave behind </a:t>
            </a:r>
            <a:r>
              <a:rPr lang="en-US" b="1" dirty="0" smtClean="0"/>
              <a:t>Acid Mine Drainage (AMD)</a:t>
            </a:r>
            <a:r>
              <a:rPr lang="en-US" dirty="0" smtClean="0"/>
              <a:t> and radioactive dust. These tailings dams are often adjacent to informal settlements, poisoning the groundwater and air for millions of Black residents.</a:t>
            </a:r>
          </a:p>
          <a:p>
            <a:r>
              <a:rPr lang="en-US" b="1" dirty="0" smtClean="0"/>
              <a:t>Energy Injustice:</a:t>
            </a:r>
            <a:r>
              <a:rPr lang="en-US" dirty="0" smtClean="0"/>
              <a:t> Ironically, while many townships are located near coal-fired power stations, residents often lack consistent, affordable electricity, forcing them to burn wood or paraffin indoors, which causes chronic indoor air pollution.</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a:bodyPr>
          <a:lstStyle/>
          <a:p>
            <a:r>
              <a:rPr lang="en-US" b="1" dirty="0" smtClean="0"/>
              <a:t>2. The Two-Tiered Healthcare System</a:t>
            </a:r>
          </a:p>
          <a:p>
            <a:r>
              <a:rPr lang="en-US" dirty="0" smtClean="0"/>
              <a:t>South Africa essentially has two parallel health universes that reflect the racial and economic divide:</a:t>
            </a:r>
          </a:p>
          <a:p>
            <a:r>
              <a:rPr lang="en-US" b="1" dirty="0" smtClean="0"/>
              <a:t>Private Sector (The 16%):</a:t>
            </a:r>
            <a:r>
              <a:rPr lang="en-US" dirty="0" smtClean="0"/>
              <a:t> World-class, highly funded, and largely serving the wealthy and white population. It holds the vast majority of the country's specialists and advanced medical technology.</a:t>
            </a:r>
          </a:p>
          <a:p>
            <a:r>
              <a:rPr lang="en-US" b="1" dirty="0" smtClean="0"/>
              <a:t>Public Sector (The 84%):</a:t>
            </a:r>
            <a:r>
              <a:rPr lang="en-US" dirty="0" smtClean="0"/>
              <a:t> Serving the vast majority of Black South Africans. It is chronically underfunded, understaffed, and faces "structural bottlenecks" like long wait times and medicine shortages.</a:t>
            </a:r>
          </a:p>
          <a:p>
            <a:r>
              <a:rPr lang="en-US" b="1" dirty="0" smtClean="0"/>
              <a:t>The Outcome Gap:</a:t>
            </a:r>
            <a:r>
              <a:rPr lang="en-US" dirty="0" smtClean="0"/>
              <a:t> This creates a massive disparity in life expectancy and maternal mortality rates between racial and economic groups.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a:bodyPr>
          <a:lstStyle/>
          <a:p>
            <a:r>
              <a:rPr lang="en-US" b="1" dirty="0" smtClean="0"/>
              <a:t>3. Slow Violence: Nutrition and Stunting</a:t>
            </a:r>
          </a:p>
          <a:p>
            <a:r>
              <a:rPr lang="en-US" dirty="0" smtClean="0"/>
              <a:t>Structural violence is often "slow"—it happens over decades.</a:t>
            </a:r>
          </a:p>
          <a:p>
            <a:r>
              <a:rPr lang="en-US" b="1" dirty="0" smtClean="0"/>
              <a:t>Food Deserts:</a:t>
            </a:r>
            <a:r>
              <a:rPr lang="en-US" dirty="0" smtClean="0"/>
              <a:t> Many townships lack affordable access to fresh, nutritious food, leading to high rates of "hidden hunger" (obesity coupled with malnutrition).</a:t>
            </a:r>
          </a:p>
          <a:p>
            <a:r>
              <a:rPr lang="en-US" b="1" dirty="0" smtClean="0"/>
              <a:t>Stunting:</a:t>
            </a:r>
            <a:r>
              <a:rPr lang="en-US" dirty="0" smtClean="0"/>
              <a:t> Approximately </a:t>
            </a:r>
            <a:r>
              <a:rPr lang="en-US" b="1" dirty="0" smtClean="0"/>
              <a:t>1 in 4 South African children</a:t>
            </a:r>
            <a:r>
              <a:rPr lang="en-US" dirty="0" smtClean="0"/>
              <a:t> under the age of five are stunted due to chronic malnutrition. This isn't just a health issue; it’s a structural one that affects brain development and future economic potential, "locking in" inequality for the next generation.</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r>
              <a:rPr lang="en-US" b="1" dirty="0" smtClean="0"/>
              <a:t>4. The Shadow of HIV/AIDS and TB</a:t>
            </a:r>
          </a:p>
          <a:p>
            <a:r>
              <a:rPr lang="en-US" dirty="0" smtClean="0"/>
              <a:t>While these are biological diseases, their impact in South Africa is deeply structural.</a:t>
            </a:r>
          </a:p>
          <a:p>
            <a:r>
              <a:rPr lang="en-US" b="1" dirty="0" smtClean="0"/>
              <a:t>Migrant Labor Legacy:</a:t>
            </a:r>
            <a:r>
              <a:rPr lang="en-US" dirty="0" smtClean="0"/>
              <a:t> The historical system of forcing men to live in "single-sex hostels" far from their families for mining work accelerated the spread of HIV and Tuberculosis (TB).</a:t>
            </a:r>
          </a:p>
          <a:p>
            <a:r>
              <a:rPr lang="en-US" b="1" dirty="0" smtClean="0"/>
              <a:t>Access to Treatment:</a:t>
            </a:r>
            <a:r>
              <a:rPr lang="en-US" dirty="0" smtClean="0"/>
              <a:t> While South Africa now has the largest antiretroviral (ARV) program in the world, the </a:t>
            </a:r>
            <a:r>
              <a:rPr lang="en-US" i="1" dirty="0" smtClean="0"/>
              <a:t>ability</a:t>
            </a:r>
            <a:r>
              <a:rPr lang="en-US" dirty="0" smtClean="0"/>
              <a:t> to stay on treatment is hindered by structural factors like lack of transport money to clinics or lack of food to take with the medication.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Introduction to Structural Violence</a:t>
            </a:r>
          </a:p>
          <a:p>
            <a:r>
              <a:rPr lang="en-US" b="1" dirty="0" smtClean="0"/>
              <a:t>Definition:</a:t>
            </a:r>
            <a:r>
              <a:rPr lang="en-US" dirty="0" smtClean="0"/>
              <a:t> Coined by Johan </a:t>
            </a:r>
            <a:r>
              <a:rPr lang="en-US" dirty="0" err="1" smtClean="0"/>
              <a:t>Galtung</a:t>
            </a:r>
            <a:r>
              <a:rPr lang="en-US" dirty="0" smtClean="0"/>
              <a:t>, it refers to harm caused by social structures or institutions that prevent individuals from reaching their full potential.</a:t>
            </a:r>
          </a:p>
          <a:p>
            <a:r>
              <a:rPr lang="en-US" b="1" dirty="0" smtClean="0"/>
              <a:t>Key Concept:</a:t>
            </a:r>
            <a:r>
              <a:rPr lang="en-US" dirty="0" smtClean="0"/>
              <a:t> Unlike "direct violence" (physical assault), structural violence is often </a:t>
            </a:r>
            <a:r>
              <a:rPr lang="en-US" b="1" dirty="0" smtClean="0"/>
              <a:t>invisible, normalized, and built into the law.</a:t>
            </a:r>
            <a:endParaRPr lang="en-US" dirty="0" smtClean="0"/>
          </a:p>
          <a:p>
            <a:r>
              <a:rPr lang="en-US" b="1" dirty="0" smtClean="0"/>
              <a:t>Relevance to South Africa:</a:t>
            </a:r>
            <a:r>
              <a:rPr lang="en-US" dirty="0" smtClean="0"/>
              <a:t> Race is not just a social identity here; it was the primary axis upon which the entire state was engineered.</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867400"/>
          </a:xfrm>
        </p:spPr>
        <p:txBody>
          <a:bodyPr>
            <a:normAutofit fontScale="92500" lnSpcReduction="20000"/>
          </a:bodyPr>
          <a:lstStyle/>
          <a:p>
            <a:r>
              <a:rPr lang="en-US" b="1" dirty="0" smtClean="0"/>
              <a:t>The "Triple Threat": Poverty, Inequality, and </a:t>
            </a:r>
            <a:r>
              <a:rPr lang="en-US" b="1" dirty="0" smtClean="0"/>
              <a:t>Unemployment:</a:t>
            </a:r>
          </a:p>
          <a:p>
            <a:r>
              <a:rPr lang="en-US" dirty="0" smtClean="0"/>
              <a:t>In South African socio-economic discourse, the </a:t>
            </a:r>
            <a:r>
              <a:rPr lang="en-US" b="1" dirty="0" smtClean="0"/>
              <a:t>"Triple Threat"</a:t>
            </a:r>
            <a:r>
              <a:rPr lang="en-US" dirty="0" smtClean="0"/>
              <a:t> (often called the Triple Challenge) refers to the interconnected cycle of </a:t>
            </a:r>
            <a:r>
              <a:rPr lang="en-US" b="1" dirty="0" smtClean="0"/>
              <a:t>Poverty, Inequality, and Unemployment</a:t>
            </a:r>
            <a:r>
              <a:rPr lang="en-US" dirty="0" smtClean="0"/>
              <a:t>. These are not three separate problems, but rather a single, reinforcing structure of violence that keeps millions of citizens from participating in the post-1994 "Rainbow Nation."</a:t>
            </a:r>
          </a:p>
          <a:p>
            <a:r>
              <a:rPr lang="en-US" b="1" dirty="0" smtClean="0"/>
              <a:t>1. The Feedback Loop of the Triple Threat</a:t>
            </a:r>
          </a:p>
          <a:p>
            <a:r>
              <a:rPr lang="en-US" dirty="0" smtClean="0"/>
              <a:t>To understand this as structural violence, one must see how each "threat" feeds the other:</a:t>
            </a:r>
          </a:p>
          <a:p>
            <a:r>
              <a:rPr lang="en-US" b="1" dirty="0" smtClean="0"/>
              <a:t>Unemployment</a:t>
            </a:r>
            <a:r>
              <a:rPr lang="en-US" dirty="0" smtClean="0"/>
              <a:t> leads to a lack of income (</a:t>
            </a:r>
            <a:r>
              <a:rPr lang="en-US" b="1" dirty="0" smtClean="0"/>
              <a:t>Poverty</a:t>
            </a:r>
            <a:r>
              <a:rPr lang="en-US" dirty="0" smtClean="0"/>
              <a:t>).</a:t>
            </a:r>
          </a:p>
          <a:p>
            <a:r>
              <a:rPr lang="en-US" b="1" dirty="0" smtClean="0"/>
              <a:t>Poverty</a:t>
            </a:r>
            <a:r>
              <a:rPr lang="en-US" dirty="0" smtClean="0"/>
              <a:t> prevents access to quality education and networking (</a:t>
            </a:r>
            <a:r>
              <a:rPr lang="en-US" b="1" dirty="0" smtClean="0"/>
              <a:t>Inequality</a:t>
            </a:r>
            <a:r>
              <a:rPr lang="en-US" dirty="0" smtClean="0"/>
              <a:t>).</a:t>
            </a:r>
          </a:p>
          <a:p>
            <a:r>
              <a:rPr lang="en-US" b="1" dirty="0" smtClean="0"/>
              <a:t>Inequality</a:t>
            </a:r>
            <a:r>
              <a:rPr lang="en-US" dirty="0" smtClean="0"/>
              <a:t> ensures that the economy grows in ways that only benefit the skilled elite, further fueling </a:t>
            </a:r>
            <a:r>
              <a:rPr lang="en-US" b="1" dirty="0" smtClean="0"/>
              <a:t>Unemployment</a:t>
            </a:r>
            <a:r>
              <a:rPr lang="en-US" dirty="0" smtClean="0"/>
              <a:t> for the marginalized.</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r>
              <a:rPr lang="en-US" b="1" dirty="0" smtClean="0"/>
              <a:t>2. Structural Unemployment: The "Unemployable" Generation</a:t>
            </a:r>
          </a:p>
          <a:p>
            <a:r>
              <a:rPr lang="en-US" dirty="0" smtClean="0"/>
              <a:t>South Africa faces a crisis of </a:t>
            </a:r>
            <a:r>
              <a:rPr lang="en-US" b="1" dirty="0" smtClean="0"/>
              <a:t>structural unemployment</a:t>
            </a:r>
            <a:r>
              <a:rPr lang="en-US" dirty="0" smtClean="0"/>
              <a:t>, meaning there is a mismatch between the skills workers have and the skills the economy needs.</a:t>
            </a:r>
          </a:p>
          <a:p>
            <a:r>
              <a:rPr lang="en-US" b="1" dirty="0" smtClean="0"/>
              <a:t>The Statistic:</a:t>
            </a:r>
            <a:r>
              <a:rPr lang="en-US" dirty="0" smtClean="0"/>
              <a:t> The official unemployment rate frequently hovers around </a:t>
            </a:r>
            <a:r>
              <a:rPr lang="en-US" b="1" dirty="0" smtClean="0"/>
              <a:t>32–35%</a:t>
            </a:r>
            <a:r>
              <a:rPr lang="en-US" dirty="0" smtClean="0"/>
              <a:t>, but the "expanded definition" (which includes those who have given up looking for work) often exceeds </a:t>
            </a:r>
            <a:r>
              <a:rPr lang="en-US" b="1" dirty="0" smtClean="0"/>
              <a:t>42%</a:t>
            </a:r>
            <a:r>
              <a:rPr lang="en-US" dirty="0" smtClean="0"/>
              <a:t>.</a:t>
            </a:r>
          </a:p>
          <a:p>
            <a:r>
              <a:rPr lang="en-US" b="1" dirty="0" smtClean="0"/>
              <a:t>The Racial Lens:</a:t>
            </a:r>
            <a:r>
              <a:rPr lang="en-US" dirty="0" smtClean="0"/>
              <a:t> Unemployment among Black South Africans is significantly higher than among White South Africans, a direct result of the inferior "Bantu Education" of the past.</a:t>
            </a:r>
          </a:p>
          <a:p>
            <a:r>
              <a:rPr lang="en-US" b="1" dirty="0" smtClean="0"/>
              <a:t>Youth Crisis:</a:t>
            </a:r>
            <a:r>
              <a:rPr lang="en-US" dirty="0" smtClean="0"/>
              <a:t> Over </a:t>
            </a:r>
            <a:r>
              <a:rPr lang="en-US" b="1" dirty="0" smtClean="0"/>
              <a:t>60% of young people</a:t>
            </a:r>
            <a:r>
              <a:rPr lang="en-US" dirty="0" smtClean="0"/>
              <a:t> (ages 15–24) are unemployed, creating a "lost generation" prone to social unrest and despair.</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a:bodyPr>
          <a:lstStyle/>
          <a:p>
            <a:r>
              <a:rPr lang="en-US" b="1" dirty="0" smtClean="0"/>
              <a:t>3. Inequality: The Widest Gap on Earth</a:t>
            </a:r>
          </a:p>
          <a:p>
            <a:r>
              <a:rPr lang="en-US" dirty="0" smtClean="0"/>
              <a:t>While many countries struggle with inequality, South Africa is the global outlier.</a:t>
            </a:r>
          </a:p>
          <a:p>
            <a:r>
              <a:rPr lang="en-US" b="1" dirty="0" smtClean="0"/>
              <a:t>Wealth vs. Income:</a:t>
            </a:r>
            <a:r>
              <a:rPr lang="en-US" dirty="0" smtClean="0"/>
              <a:t> While income inequality is high, </a:t>
            </a:r>
            <a:r>
              <a:rPr lang="en-US" b="1" dirty="0" smtClean="0"/>
              <a:t>wealth inequality</a:t>
            </a:r>
            <a:r>
              <a:rPr lang="en-US" dirty="0" smtClean="0"/>
              <a:t> is even more extreme. Wealth (assets, stocks, property) is passed down through generations. Because Black families were legally prevented from owning property for decades, they lack the "safety net" that allows for entrepreneurship or high-level education.</a:t>
            </a:r>
          </a:p>
          <a:p>
            <a:r>
              <a:rPr lang="en-US" b="1" dirty="0" smtClean="0"/>
              <a:t>The </a:t>
            </a:r>
            <a:r>
              <a:rPr lang="en-US" b="1" dirty="0" err="1" smtClean="0"/>
              <a:t>Gini</a:t>
            </a:r>
            <a:r>
              <a:rPr lang="en-US" b="1" dirty="0" smtClean="0"/>
              <a:t> Coefficient:</a:t>
            </a:r>
            <a:r>
              <a:rPr lang="en-US" dirty="0" smtClean="0"/>
              <a:t> At roughly </a:t>
            </a:r>
            <a:r>
              <a:rPr lang="en-US" b="1" dirty="0" smtClean="0"/>
              <a:t>0.63 to 0.67</a:t>
            </a:r>
            <a:r>
              <a:rPr lang="en-US" dirty="0" smtClean="0"/>
              <a:t>, South Africa’s gap between the ultra-rich and the ultra-poor is the most pronounced in the world.</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4. Poverty: Beyond the Dollar-a-Day</a:t>
            </a:r>
          </a:p>
          <a:p>
            <a:r>
              <a:rPr lang="en-US" dirty="0" smtClean="0"/>
              <a:t>In this context, poverty is viewed through the lens of </a:t>
            </a:r>
            <a:r>
              <a:rPr lang="en-US" b="1" dirty="0" smtClean="0"/>
              <a:t>Multidimensional Poverty</a:t>
            </a:r>
            <a:r>
              <a:rPr lang="en-US" dirty="0" smtClean="0"/>
              <a:t>.</a:t>
            </a:r>
          </a:p>
          <a:p>
            <a:r>
              <a:rPr lang="en-US" b="1" dirty="0" smtClean="0"/>
              <a:t>The Poverty Line:</a:t>
            </a:r>
            <a:r>
              <a:rPr lang="en-US" dirty="0" smtClean="0"/>
              <a:t> Over </a:t>
            </a:r>
            <a:r>
              <a:rPr lang="en-US" b="1" dirty="0" smtClean="0"/>
              <a:t>55% of the population</a:t>
            </a:r>
            <a:r>
              <a:rPr lang="en-US" dirty="0" smtClean="0"/>
              <a:t> lives below the upper-bound poverty line.</a:t>
            </a:r>
          </a:p>
          <a:p>
            <a:r>
              <a:rPr lang="en-US" b="1" dirty="0" smtClean="0"/>
              <a:t>Food Insecurity:</a:t>
            </a:r>
            <a:r>
              <a:rPr lang="en-US" dirty="0" smtClean="0"/>
              <a:t> Despite being a food-secure nation at the </a:t>
            </a:r>
            <a:r>
              <a:rPr lang="en-US" i="1" dirty="0" smtClean="0"/>
              <a:t>aggregate</a:t>
            </a:r>
            <a:r>
              <a:rPr lang="en-US" dirty="0" smtClean="0"/>
              <a:t> level (producing enough food), millions of households cannot afford nutritional meals.</a:t>
            </a:r>
          </a:p>
          <a:p>
            <a:r>
              <a:rPr lang="en-US" b="1" dirty="0" smtClean="0"/>
              <a:t>The "Poverty Trap":</a:t>
            </a:r>
            <a:r>
              <a:rPr lang="en-US" dirty="0" smtClean="0"/>
              <a:t> Living in a remote township with high transport costs and poor infrastructure makes it physically and financially "expensive to be poor."</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a:bodyPr>
          <a:lstStyle/>
          <a:p>
            <a:r>
              <a:rPr lang="en-US" b="1" dirty="0" smtClean="0"/>
              <a:t>5. The Social Impact: A "Ticking Time Bomb"</a:t>
            </a:r>
          </a:p>
          <a:p>
            <a:r>
              <a:rPr lang="en-US" dirty="0" smtClean="0"/>
              <a:t>Sociologists often refer to the Triple Threat as a "ticking time bomb" because it undermines the stability of the state:</a:t>
            </a:r>
          </a:p>
          <a:p>
            <a:r>
              <a:rPr lang="en-US" b="1" dirty="0" smtClean="0"/>
              <a:t>Service Delivery Protests:</a:t>
            </a:r>
            <a:r>
              <a:rPr lang="en-US" dirty="0" smtClean="0"/>
              <a:t> Frequent protests in townships are often a direct response to the frustration of living within this triple bind.</a:t>
            </a:r>
          </a:p>
          <a:p>
            <a:r>
              <a:rPr lang="en-US" b="1" dirty="0" smtClean="0"/>
              <a:t>Crime and Social Cohesion:</a:t>
            </a:r>
            <a:r>
              <a:rPr lang="en-US" dirty="0" smtClean="0"/>
              <a:t> High levels of property crime and violence are often symptoms of a society where a large portion of the population feels they have no "stake" in the formal economy.</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8229600" cy="46038"/>
          </a:xfrm>
        </p:spPr>
        <p:txBody>
          <a:bodyPr>
            <a:normAutofit fontScale="90000"/>
          </a:bodyPr>
          <a:lstStyle/>
          <a:p>
            <a:endParaRPr lang="en-US" dirty="0"/>
          </a:p>
        </p:txBody>
      </p:sp>
      <p:sp>
        <p:nvSpPr>
          <p:cNvPr id="3" name="Content Placeholder 2"/>
          <p:cNvSpPr>
            <a:spLocks noGrp="1"/>
          </p:cNvSpPr>
          <p:nvPr>
            <p:ph sz="quarter" idx="1"/>
          </p:nvPr>
        </p:nvSpPr>
        <p:spPr>
          <a:xfrm>
            <a:off x="457200" y="304800"/>
            <a:ext cx="8229600" cy="6019800"/>
          </a:xfrm>
        </p:spPr>
        <p:txBody>
          <a:bodyPr>
            <a:normAutofit fontScale="92500" lnSpcReduction="20000"/>
          </a:bodyPr>
          <a:lstStyle/>
          <a:p>
            <a:r>
              <a:rPr lang="en-US" b="1" dirty="0" smtClean="0"/>
              <a:t>Institutional Resilience and </a:t>
            </a:r>
            <a:r>
              <a:rPr lang="en-US" b="1" dirty="0" smtClean="0"/>
              <a:t>Reform:</a:t>
            </a:r>
          </a:p>
          <a:p>
            <a:r>
              <a:rPr lang="en-US" dirty="0" smtClean="0"/>
              <a:t>The final section of your presentation focuses on the </a:t>
            </a:r>
            <a:r>
              <a:rPr lang="en-US" b="1" dirty="0" smtClean="0"/>
              <a:t>"Post-Apartheid Project"</a:t>
            </a:r>
            <a:r>
              <a:rPr lang="en-US" dirty="0" smtClean="0"/>
              <a:t>—the active attempt to dismantle structural violence through law, policy, and institutional design. This slide transitions the narrative from the "problems" to the "solutions" (and their challenges).</a:t>
            </a:r>
          </a:p>
          <a:p>
            <a:r>
              <a:rPr lang="en-US" b="1" dirty="0" smtClean="0"/>
              <a:t>1. The Constitutional Foundation (The Supreme Law)</a:t>
            </a:r>
          </a:p>
          <a:p>
            <a:r>
              <a:rPr lang="en-US" dirty="0" smtClean="0"/>
              <a:t>South Africa’s 1996 Constitution is often called the most progressive in the world because it addresses structural violence head-on.</a:t>
            </a:r>
          </a:p>
          <a:p>
            <a:r>
              <a:rPr lang="en-US" b="1" dirty="0" smtClean="0"/>
              <a:t>Socio-Economic Rights:</a:t>
            </a:r>
            <a:r>
              <a:rPr lang="en-US" dirty="0" smtClean="0"/>
              <a:t> Unlike many constitutions that only protect "negative" rights (freedom of speech, etc.), South Africa’s Constitution enshrines "positive" rights, including access to </a:t>
            </a:r>
            <a:r>
              <a:rPr lang="en-US" b="1" dirty="0" smtClean="0"/>
              <a:t>housing, healthcare, food, water, and social security.</a:t>
            </a:r>
            <a:endParaRPr lang="en-US" dirty="0" smtClean="0"/>
          </a:p>
          <a:p>
            <a:r>
              <a:rPr lang="en-US" b="1" dirty="0" smtClean="0"/>
              <a:t>The Constitutional Court:</a:t>
            </a:r>
            <a:r>
              <a:rPr lang="en-US" dirty="0" smtClean="0"/>
              <a:t> This institution acts as a resilient guardrail, often ruling against the government when it fails to meet its obligations to the poor (e.g., the famous </a:t>
            </a:r>
            <a:r>
              <a:rPr lang="en-US" i="1" dirty="0" err="1" smtClean="0"/>
              <a:t>Grootboom</a:t>
            </a:r>
            <a:r>
              <a:rPr lang="en-US" dirty="0" smtClean="0"/>
              <a:t> case regarding housing rights).</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a:bodyPr>
          <a:lstStyle/>
          <a:p>
            <a:r>
              <a:rPr lang="en-US" b="1" dirty="0" smtClean="0"/>
              <a:t>2. Black Economic Empowerment (BEE)</a:t>
            </a:r>
          </a:p>
          <a:p>
            <a:r>
              <a:rPr lang="en-US" dirty="0" smtClean="0"/>
              <a:t>To correct the "Economic Disenfranchisement" mentioned earlier, the state implemented </a:t>
            </a:r>
            <a:r>
              <a:rPr lang="en-US" b="1" dirty="0" smtClean="0"/>
              <a:t>Broad-Based Black Economic Empowerment (B-BBEE)</a:t>
            </a:r>
            <a:r>
              <a:rPr lang="en-US" dirty="0" smtClean="0"/>
              <a:t>.</a:t>
            </a:r>
          </a:p>
          <a:p>
            <a:r>
              <a:rPr lang="en-US" b="1" dirty="0" smtClean="0"/>
              <a:t>The Goal:</a:t>
            </a:r>
            <a:r>
              <a:rPr lang="en-US" dirty="0" smtClean="0"/>
              <a:t> To shift the ownership of the economy from a white minority to the Black majority by incentivizing companies to include Black shareholders, managers, and suppliers.</a:t>
            </a:r>
          </a:p>
          <a:p>
            <a:r>
              <a:rPr lang="en-US" b="1" dirty="0" smtClean="0"/>
              <a:t>The Critique:</a:t>
            </a:r>
            <a:r>
              <a:rPr lang="en-US" dirty="0" smtClean="0"/>
              <a:t> While it has created a significant Black middle class, critics argue it has led to "elite transformation," where a small number of politically connected individuals became wealthy while the masses remained in poverty.</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a:bodyPr>
          <a:lstStyle/>
          <a:p>
            <a:r>
              <a:rPr lang="en-US" b="1" dirty="0" smtClean="0"/>
              <a:t>3. The Social Safety Net (The Grant System)</a:t>
            </a:r>
          </a:p>
          <a:p>
            <a:r>
              <a:rPr lang="en-US" dirty="0" smtClean="0"/>
              <a:t>One of the most successful (yet strained) reforms is the South African Social Security Agency (SASSA) grant system.</a:t>
            </a:r>
          </a:p>
          <a:p>
            <a:r>
              <a:rPr lang="en-US" b="1" dirty="0" smtClean="0"/>
              <a:t>Scale:</a:t>
            </a:r>
            <a:r>
              <a:rPr lang="en-US" dirty="0" smtClean="0"/>
              <a:t> Over </a:t>
            </a:r>
            <a:r>
              <a:rPr lang="en-US" b="1" dirty="0" smtClean="0"/>
              <a:t>18 million people</a:t>
            </a:r>
            <a:r>
              <a:rPr lang="en-US" dirty="0" smtClean="0"/>
              <a:t> (nearly one-third of the population) receive some form of social grant, such as the Child Support Grant or the Old Age Pension.</a:t>
            </a:r>
          </a:p>
          <a:p>
            <a:r>
              <a:rPr lang="en-US" b="1" dirty="0" smtClean="0"/>
              <a:t>Impact:</a:t>
            </a:r>
            <a:r>
              <a:rPr lang="en-US" dirty="0" smtClean="0"/>
              <a:t> For many households in townships and rural areas, these grants are the </a:t>
            </a:r>
            <a:r>
              <a:rPr lang="en-US" i="1" dirty="0" smtClean="0"/>
              <a:t>only</a:t>
            </a:r>
            <a:r>
              <a:rPr lang="en-US" dirty="0" smtClean="0"/>
              <a:t> barrier between them and absolute starvation. During the 2020s, the "Social Relief of Distress" (SRD) grant became a permanent fixture to address extreme unemployment.</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a:bodyPr>
          <a:lstStyle/>
          <a:p>
            <a:r>
              <a:rPr lang="en-US" b="1" dirty="0" smtClean="0"/>
              <a:t>4. National Health Insurance (NHI)</a:t>
            </a:r>
          </a:p>
          <a:p>
            <a:r>
              <a:rPr lang="en-US" dirty="0" smtClean="0"/>
              <a:t>The government is currently pushing for the </a:t>
            </a:r>
            <a:r>
              <a:rPr lang="en-US" b="1" dirty="0" smtClean="0"/>
              <a:t>NHI Bill</a:t>
            </a:r>
            <a:r>
              <a:rPr lang="en-US" dirty="0" smtClean="0"/>
              <a:t> to collapse the two-tiered health system into one.</a:t>
            </a:r>
          </a:p>
          <a:p>
            <a:r>
              <a:rPr lang="en-US" b="1" dirty="0" smtClean="0"/>
              <a:t>The Vision:</a:t>
            </a:r>
            <a:r>
              <a:rPr lang="en-US" dirty="0" smtClean="0"/>
              <a:t> A single fund that buys healthcare services for all citizens, whether from public or private providers, based on </a:t>
            </a:r>
            <a:r>
              <a:rPr lang="en-US" i="1" dirty="0" smtClean="0"/>
              <a:t>need</a:t>
            </a:r>
            <a:r>
              <a:rPr lang="en-US" dirty="0" smtClean="0"/>
              <a:t> rather than </a:t>
            </a:r>
            <a:r>
              <a:rPr lang="en-US" i="1" dirty="0" smtClean="0"/>
              <a:t>wealth</a:t>
            </a:r>
            <a:r>
              <a:rPr lang="en-US" dirty="0" smtClean="0"/>
              <a:t>.</a:t>
            </a:r>
          </a:p>
          <a:p>
            <a:r>
              <a:rPr lang="en-US" b="1" dirty="0" smtClean="0"/>
              <a:t>The Resistance:</a:t>
            </a:r>
            <a:r>
              <a:rPr lang="en-US" dirty="0" smtClean="0"/>
              <a:t> This is a major point of debate, with concerns over whether the state has the administrative capacity to manage such a massive fund without corruption.</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r>
              <a:rPr lang="en-US" b="1" dirty="0" smtClean="0"/>
              <a:t>5. Challenges to Resilience: "State Capture" and Infrastructure</a:t>
            </a:r>
          </a:p>
          <a:p>
            <a:r>
              <a:rPr lang="en-US" dirty="0" smtClean="0"/>
              <a:t>Institutional reform has been severely hampered by two modern forms of structural failure:</a:t>
            </a:r>
          </a:p>
          <a:p>
            <a:r>
              <a:rPr lang="en-US" b="1" dirty="0" smtClean="0"/>
              <a:t>State Capture:</a:t>
            </a:r>
            <a:r>
              <a:rPr lang="en-US" dirty="0" smtClean="0"/>
              <a:t> A period of systemic political corruption where private interests influenced state decision-making, hollowing out institutions like the tax service and the police.</a:t>
            </a:r>
          </a:p>
          <a:p>
            <a:r>
              <a:rPr lang="en-US" b="1" dirty="0" smtClean="0"/>
              <a:t>The Energy Crisis (Eskom):</a:t>
            </a:r>
            <a:r>
              <a:rPr lang="en-US" dirty="0" smtClean="0"/>
              <a:t> "Load shedding" (rolling blackouts) is a form of structural violence because it disproportionately affects small Black-owned businesses and public hospitals that cannot afford expensive generators or solar arrays.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The Historical Blueprint: Apartheid (1948–1994)</a:t>
            </a:r>
          </a:p>
          <a:p>
            <a:r>
              <a:rPr lang="en-US" b="1" dirty="0" smtClean="0"/>
              <a:t>Grand Apartheid:</a:t>
            </a:r>
            <a:r>
              <a:rPr lang="en-US" dirty="0" smtClean="0"/>
              <a:t> The systematic legal separation of races.</a:t>
            </a:r>
          </a:p>
          <a:p>
            <a:r>
              <a:rPr lang="en-US" b="1" dirty="0" smtClean="0"/>
              <a:t>Spatial Violence:</a:t>
            </a:r>
            <a:r>
              <a:rPr lang="en-US" dirty="0" smtClean="0"/>
              <a:t> The </a:t>
            </a:r>
            <a:r>
              <a:rPr lang="en-US" b="1" dirty="0" smtClean="0"/>
              <a:t>Group Areas Act (1950)</a:t>
            </a:r>
            <a:r>
              <a:rPr lang="en-US" dirty="0" smtClean="0"/>
              <a:t> forcibly removed non-white citizens to "townships" or "homelands," often far from economic hubs.</a:t>
            </a:r>
          </a:p>
          <a:p>
            <a:r>
              <a:rPr lang="en-US" b="1" dirty="0" smtClean="0"/>
              <a:t>Bantu Education:</a:t>
            </a:r>
            <a:r>
              <a:rPr lang="en-US" dirty="0" smtClean="0"/>
              <a:t> A deliberate policy to provide inferior education to Black South Africans, ensuring a permanent underclass of unskilled labor.</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6. Land Reform: The Unresolved Pillar</a:t>
            </a:r>
          </a:p>
          <a:p>
            <a:r>
              <a:rPr lang="en-US" b="1" dirty="0" smtClean="0"/>
              <a:t>Restitution and Redistribution:</a:t>
            </a:r>
            <a:r>
              <a:rPr lang="en-US" dirty="0" smtClean="0"/>
              <a:t> The government has moved toward "Expropriation Without Compensation" (EWC) debates to speed up the return of land to the dispossessed.</a:t>
            </a:r>
          </a:p>
          <a:p>
            <a:r>
              <a:rPr lang="en-US" b="1" dirty="0" smtClean="0"/>
              <a:t>The Struggle:</a:t>
            </a:r>
            <a:r>
              <a:rPr lang="en-US" dirty="0" smtClean="0"/>
              <a:t> Balancing the need for historical justice with the need to maintain food security and economic stability remains the most volatile institutional challenge in South Africa today.</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Conclusion</a:t>
            </a:r>
          </a:p>
          <a:p>
            <a:r>
              <a:rPr lang="en-US" dirty="0" smtClean="0"/>
              <a:t>Structural violence is not a relic of the past; it is a living reality.</a:t>
            </a:r>
          </a:p>
          <a:p>
            <a:r>
              <a:rPr lang="en-US" dirty="0" smtClean="0"/>
              <a:t>Dismantling it requires more than just changing laws—it requires a fundamental restructuring of the economy and geography.</a:t>
            </a:r>
          </a:p>
          <a:p>
            <a:r>
              <a:rPr lang="en-US" b="1" dirty="0" smtClean="0"/>
              <a:t>Final Quote:</a:t>
            </a:r>
            <a:r>
              <a:rPr lang="en-US" dirty="0" smtClean="0"/>
              <a:t> </a:t>
            </a:r>
            <a:r>
              <a:rPr lang="en-US" i="1" dirty="0" smtClean="0"/>
              <a:t>"Overcoming poverty is not a gesture of charity. It is an act of justice."</a:t>
            </a:r>
            <a:r>
              <a:rPr lang="en-US" dirty="0" smtClean="0"/>
              <a:t> — Nelson Mandela.</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5592763"/>
          </a:xfrm>
        </p:spPr>
        <p:txBody>
          <a:bodyPr>
            <a:normAutofit fontScale="85000" lnSpcReduction="20000"/>
          </a:bodyPr>
          <a:lstStyle/>
          <a:p>
            <a:r>
              <a:rPr lang="en-US" dirty="0" smtClean="0"/>
              <a:t>To understand the </a:t>
            </a:r>
            <a:r>
              <a:rPr lang="en-US" b="1" dirty="0" smtClean="0"/>
              <a:t>Historical Blueprint of Apartheid</a:t>
            </a:r>
            <a:r>
              <a:rPr lang="en-US" dirty="0" smtClean="0"/>
              <a:t>, one must look at it not just as a period of segregation, but as a deliberate "social engineering" project designed to ensure minority rule through the systematic dispossession of the majority.</a:t>
            </a:r>
          </a:p>
          <a:p>
            <a:r>
              <a:rPr lang="en-US" dirty="0" smtClean="0"/>
              <a:t>Under the National Party (starting in 1948), this was achieved through four primary pillars:</a:t>
            </a:r>
          </a:p>
          <a:p>
            <a:r>
              <a:rPr lang="en-US" b="1" dirty="0" smtClean="0"/>
              <a:t>1. The Classification of Humanity</a:t>
            </a:r>
          </a:p>
          <a:p>
            <a:r>
              <a:rPr lang="en-US" dirty="0" smtClean="0"/>
              <a:t>The foundation of the entire system was the </a:t>
            </a:r>
            <a:r>
              <a:rPr lang="en-US" b="1" dirty="0" smtClean="0"/>
              <a:t>Population Registration Act of 1950</a:t>
            </a:r>
            <a:r>
              <a:rPr lang="en-US" dirty="0" smtClean="0"/>
              <a:t>. This required every South African to be biologically and socially categorized into four racial groups: White, Black (Bantu), </a:t>
            </a:r>
            <a:r>
              <a:rPr lang="en-US" dirty="0" err="1" smtClean="0"/>
              <a:t>Coloured</a:t>
            </a:r>
            <a:r>
              <a:rPr lang="en-US" dirty="0" smtClean="0"/>
              <a:t> (mixed race), and Indian.</a:t>
            </a:r>
          </a:p>
          <a:p>
            <a:r>
              <a:rPr lang="en-US" b="1" dirty="0" smtClean="0"/>
              <a:t>The "Pencil Test":</a:t>
            </a:r>
            <a:r>
              <a:rPr lang="en-US" dirty="0" smtClean="0"/>
              <a:t> Officials often used crude, unscientific methods—like seeing if a pencil would stay in a person’s hair—to determine their racial "status."</a:t>
            </a:r>
          </a:p>
          <a:p>
            <a:r>
              <a:rPr lang="en-US" b="1" dirty="0" smtClean="0"/>
              <a:t>Impact:</a:t>
            </a:r>
            <a:r>
              <a:rPr lang="en-US" dirty="0" smtClean="0"/>
              <a:t> This classification dictated every subsequent right a person held, from where they could live to whom they could marry (prohibited by the </a:t>
            </a:r>
            <a:r>
              <a:rPr lang="en-US" b="1" dirty="0" smtClean="0"/>
              <a:t>Prohibition of Mixed Marriages Act</a:t>
            </a:r>
            <a:r>
              <a:rPr lang="en-US" dirty="0" smtClean="0"/>
              <a: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r>
              <a:rPr lang="en-US" b="1" dirty="0" smtClean="0"/>
              <a:t>2. Spatial Violence: The Group Areas Act</a:t>
            </a:r>
          </a:p>
          <a:p>
            <a:r>
              <a:rPr lang="en-US" dirty="0" smtClean="0"/>
              <a:t>If classification was the "who," the </a:t>
            </a:r>
            <a:r>
              <a:rPr lang="en-US" b="1" dirty="0" smtClean="0"/>
              <a:t>Group Areas Act of 1950</a:t>
            </a:r>
            <a:r>
              <a:rPr lang="en-US" dirty="0" smtClean="0"/>
              <a:t> was the "where." The government mapped out the country into strictly segregated zones.</a:t>
            </a:r>
          </a:p>
          <a:p>
            <a:r>
              <a:rPr lang="en-US" b="1" dirty="0" smtClean="0"/>
              <a:t>Forced Removals:</a:t>
            </a:r>
            <a:r>
              <a:rPr lang="en-US" dirty="0" smtClean="0"/>
              <a:t> Thousands of thriving multi-racial communities (like </a:t>
            </a:r>
            <a:r>
              <a:rPr lang="en-US" b="1" dirty="0" smtClean="0"/>
              <a:t>District Six</a:t>
            </a:r>
            <a:r>
              <a:rPr lang="en-US" dirty="0" smtClean="0"/>
              <a:t> in Cape Town and </a:t>
            </a:r>
            <a:r>
              <a:rPr lang="en-US" b="1" dirty="0" err="1" smtClean="0"/>
              <a:t>Sophiatown</a:t>
            </a:r>
            <a:r>
              <a:rPr lang="en-US" dirty="0" smtClean="0"/>
              <a:t> in Johannesburg) were declared "White Only." Residents were loaded onto trucks and dumped in barren peripheral areas.</a:t>
            </a:r>
          </a:p>
          <a:p>
            <a:r>
              <a:rPr lang="en-US" b="1" dirty="0" smtClean="0"/>
              <a:t>Townships:</a:t>
            </a:r>
            <a:r>
              <a:rPr lang="en-US" dirty="0" smtClean="0"/>
              <a:t> These became "dormitory towns"—areas far from city centers with minimal infrastructure, designed only to house labor for white-owned industries.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The Bantustan System (Grand Apartheid)</a:t>
            </a:r>
          </a:p>
          <a:p>
            <a:r>
              <a:rPr lang="en-US" dirty="0" smtClean="0"/>
              <a:t>This was the most extreme form of structural violence. The government created ten "homelands" (Bantustans) based on ethnic groups.</a:t>
            </a:r>
          </a:p>
          <a:p>
            <a:r>
              <a:rPr lang="en-US" b="1" dirty="0" smtClean="0"/>
              <a:t>Stripping Citizenship:</a:t>
            </a:r>
            <a:r>
              <a:rPr lang="en-US" dirty="0" smtClean="0"/>
              <a:t> By declaring these homelands "independent," the South African government stripped Black South Africans of their national citizenship.</a:t>
            </a:r>
          </a:p>
          <a:p>
            <a:r>
              <a:rPr lang="en-US" b="1" dirty="0" smtClean="0"/>
              <a:t>The Goal:</a:t>
            </a:r>
            <a:r>
              <a:rPr lang="en-US" dirty="0" smtClean="0"/>
              <a:t> To make Black people foreigners in their own country, thereby justifying their lack of voting rights in the South African parliament.</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lnSpcReduction="10000"/>
          </a:bodyPr>
          <a:lstStyle/>
          <a:p>
            <a:r>
              <a:rPr lang="en-US" b="1" dirty="0" smtClean="0"/>
              <a:t>4. Controlled Movement: The Pass Laws</a:t>
            </a:r>
          </a:p>
          <a:p>
            <a:r>
              <a:rPr lang="en-US" dirty="0" smtClean="0"/>
              <a:t>The </a:t>
            </a:r>
            <a:r>
              <a:rPr lang="en-US" b="1" dirty="0" smtClean="0"/>
              <a:t>Abolition of Passes and Co-ordination of Documents Act (1952)</a:t>
            </a:r>
            <a:r>
              <a:rPr lang="en-US" dirty="0" smtClean="0"/>
              <a:t>—ironically named—actually tightened control.</a:t>
            </a:r>
          </a:p>
          <a:p>
            <a:r>
              <a:rPr lang="en-US" b="1" dirty="0" smtClean="0"/>
              <a:t>The "</a:t>
            </a:r>
            <a:r>
              <a:rPr lang="en-US" b="1" dirty="0" err="1" smtClean="0"/>
              <a:t>Dompas</a:t>
            </a:r>
            <a:r>
              <a:rPr lang="en-US" b="1" dirty="0" smtClean="0"/>
              <a:t>":</a:t>
            </a:r>
            <a:r>
              <a:rPr lang="en-US" dirty="0" smtClean="0"/>
              <a:t> Every Black male (and later female) over 16 had to carry a reference book containing their photo, employment record, and permission from the government to be in a "white" urban area.</a:t>
            </a:r>
          </a:p>
          <a:p>
            <a:r>
              <a:rPr lang="en-US" b="1" dirty="0" smtClean="0"/>
              <a:t>Criminalization of Existence:</a:t>
            </a:r>
            <a:r>
              <a:rPr lang="en-US" dirty="0" smtClean="0"/>
              <a:t> Being caught without a pass, or with an expired permit, resulted in immediate arrest and deportation to the homelands. This turned the police force into a primary instrument of daily structural harassment.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The "Bantu Education" Act (1953)</a:t>
            </a:r>
          </a:p>
          <a:p>
            <a:r>
              <a:rPr lang="en-US" dirty="0" smtClean="0"/>
              <a:t>The state-designed curriculum for Black students was explicitly intended to limit their intellectual and economic horizons.</a:t>
            </a:r>
          </a:p>
          <a:p>
            <a:r>
              <a:rPr lang="en-US" b="1" dirty="0" smtClean="0"/>
              <a:t>The Philosophy:</a:t>
            </a:r>
            <a:r>
              <a:rPr lang="en-US" dirty="0" smtClean="0"/>
              <a:t> As </a:t>
            </a:r>
            <a:r>
              <a:rPr lang="en-US" dirty="0" err="1" smtClean="0"/>
              <a:t>Hendrik</a:t>
            </a:r>
            <a:r>
              <a:rPr lang="en-US" dirty="0" smtClean="0"/>
              <a:t> Verwoerd (the architect of Apartheid) famously asked: </a:t>
            </a:r>
            <a:r>
              <a:rPr lang="en-US" i="1" dirty="0" smtClean="0"/>
              <a:t>"What is the use of teaching the Bantu child mathematics when it cannot use it in practice?"</a:t>
            </a:r>
            <a:endParaRPr lang="en-US" dirty="0" smtClean="0"/>
          </a:p>
          <a:p>
            <a:r>
              <a:rPr lang="en-US" b="1" dirty="0" smtClean="0"/>
              <a:t>Legacy:</a:t>
            </a:r>
            <a:r>
              <a:rPr lang="en-US" dirty="0" smtClean="0"/>
              <a:t> By focusing solely on manual labor skills, the state ensured that structural poverty would be intergenerational, a challenge that remains a central hurdle in South Africa today.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5592763"/>
          </a:xfrm>
        </p:spPr>
        <p:txBody>
          <a:bodyPr>
            <a:normAutofit/>
          </a:bodyPr>
          <a:lstStyle/>
          <a:p>
            <a:r>
              <a:rPr lang="en-US" dirty="0" smtClean="0"/>
              <a:t>Economic Disenfranchisement:</a:t>
            </a:r>
          </a:p>
          <a:p>
            <a:r>
              <a:rPr lang="en-US" dirty="0" smtClean="0"/>
              <a:t>To understand </a:t>
            </a:r>
            <a:r>
              <a:rPr lang="en-US" b="1" dirty="0" smtClean="0"/>
              <a:t>Economic Disenfranchisement</a:t>
            </a:r>
            <a:r>
              <a:rPr lang="en-US" dirty="0" smtClean="0"/>
              <a:t> in South Africa, one must look at it as a form of "violence" where the injury isn't a physical blow, but a systemic denial of resources. This results in what Johan </a:t>
            </a:r>
            <a:r>
              <a:rPr lang="en-US" dirty="0" err="1" smtClean="0"/>
              <a:t>Galtung</a:t>
            </a:r>
            <a:r>
              <a:rPr lang="en-US" dirty="0" smtClean="0"/>
              <a:t> called "unequal life chances."</a:t>
            </a:r>
          </a:p>
          <a:p>
            <a:r>
              <a:rPr lang="en-US" dirty="0" smtClean="0"/>
              <a:t>In the South African context, this disenfranchisement is a bridge between the legal racism of the past and the structural inequality of the present.</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56</TotalTime>
  <Words>3085</Words>
  <Application>Microsoft Office PowerPoint</Application>
  <PresentationFormat>On-screen Show (4:3)</PresentationFormat>
  <Paragraphs>137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Equity</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cp:revision>
  <dcterms:created xsi:type="dcterms:W3CDTF">2006-08-16T00:00:00Z</dcterms:created>
  <dcterms:modified xsi:type="dcterms:W3CDTF">2026-03-25T09:57:54Z</dcterms:modified>
</cp:coreProperties>
</file>