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5" r:id="rId7"/>
    <p:sldId id="266" r:id="rId8"/>
    <p:sldId id="267" r:id="rId9"/>
    <p:sldId id="268" r:id="rId10"/>
    <p:sldId id="269" r:id="rId11"/>
    <p:sldId id="261" r:id="rId12"/>
    <p:sldId id="262" r:id="rId13"/>
    <p:sldId id="263"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3/25/2026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3/25/2026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599"/>
            <a:ext cx="7772400" cy="457199"/>
          </a:xfrm>
        </p:spPr>
        <p:txBody>
          <a:bodyPr>
            <a:normAutofit fontScale="90000"/>
          </a:bodyPr>
          <a:lstStyle/>
          <a:p>
            <a:endParaRPr lang="en-US" dirty="0"/>
          </a:p>
        </p:txBody>
      </p:sp>
      <p:sp>
        <p:nvSpPr>
          <p:cNvPr id="3" name="Subtitle 2"/>
          <p:cNvSpPr>
            <a:spLocks noGrp="1"/>
          </p:cNvSpPr>
          <p:nvPr>
            <p:ph type="subTitle" idx="1"/>
          </p:nvPr>
        </p:nvSpPr>
        <p:spPr>
          <a:xfrm>
            <a:off x="609600" y="304800"/>
            <a:ext cx="8001000" cy="5715000"/>
          </a:xfrm>
        </p:spPr>
        <p:txBody>
          <a:bodyPr/>
          <a:lstStyle/>
          <a:p>
            <a:endParaRPr lang="en-US" dirty="0" smtClean="0">
              <a:solidFill>
                <a:schemeClr val="tx1"/>
              </a:solidFill>
            </a:endParaRPr>
          </a:p>
          <a:p>
            <a:r>
              <a:rPr lang="en-US" dirty="0" smtClean="0">
                <a:solidFill>
                  <a:schemeClr val="tx1"/>
                </a:solidFill>
              </a:rPr>
              <a:t>Structural </a:t>
            </a:r>
            <a:r>
              <a:rPr lang="en-US" dirty="0" smtClean="0">
                <a:solidFill>
                  <a:schemeClr val="tx1"/>
                </a:solidFill>
              </a:rPr>
              <a:t>Violence</a:t>
            </a:r>
            <a:r>
              <a:rPr lang="en-US" sz="3600" b="1" dirty="0" smtClean="0">
                <a:solidFill>
                  <a:schemeClr val="tx1"/>
                </a:solidFill>
              </a:rPr>
              <a:t>: </a:t>
            </a:r>
            <a:endParaRPr lang="en-US" sz="3600" b="1" dirty="0" smtClean="0">
              <a:solidFill>
                <a:schemeClr val="tx1"/>
              </a:solidFill>
            </a:endParaRPr>
          </a:p>
          <a:p>
            <a:r>
              <a:rPr lang="en-US" sz="3600" b="1" dirty="0" smtClean="0">
                <a:solidFill>
                  <a:schemeClr val="tx1"/>
                </a:solidFill>
              </a:rPr>
              <a:t>Migration </a:t>
            </a:r>
            <a:r>
              <a:rPr lang="en-US" sz="3600" b="1" dirty="0" smtClean="0">
                <a:solidFill>
                  <a:schemeClr val="tx1"/>
                </a:solidFill>
              </a:rPr>
              <a:t>and Refugees of South </a:t>
            </a:r>
            <a:r>
              <a:rPr lang="en-US" sz="3600" b="1" dirty="0" smtClean="0">
                <a:solidFill>
                  <a:schemeClr val="tx1"/>
                </a:solidFill>
              </a:rPr>
              <a:t>Asia</a:t>
            </a:r>
            <a:endParaRPr lang="en-US" b="1"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sz="quarter" idx="1"/>
          </p:nvPr>
        </p:nvSpPr>
        <p:spPr>
          <a:xfrm>
            <a:off x="457200" y="381000"/>
            <a:ext cx="8229600" cy="5745163"/>
          </a:xfrm>
        </p:spPr>
        <p:txBody>
          <a:bodyPr>
            <a:normAutofit/>
          </a:bodyPr>
          <a:lstStyle/>
          <a:p>
            <a:r>
              <a:rPr lang="en-US" b="1" dirty="0" smtClean="0"/>
              <a:t>Summary of Causal Framework</a:t>
            </a:r>
          </a:p>
          <a:p>
            <a:r>
              <a:rPr lang="en-US" b="1" dirty="0" smtClean="0"/>
              <a:t>Cause  Type   </a:t>
            </a:r>
            <a:r>
              <a:rPr lang="en-US" b="1" dirty="0" smtClean="0">
                <a:solidFill>
                  <a:schemeClr val="accent6">
                    <a:lumMod val="75000"/>
                  </a:schemeClr>
                </a:solidFill>
              </a:rPr>
              <a:t>Manifestation</a:t>
            </a:r>
            <a:r>
              <a:rPr lang="en-US" b="1" dirty="0" smtClean="0"/>
              <a:t>   Impact </a:t>
            </a:r>
            <a:r>
              <a:rPr lang="en-US" b="1" dirty="0" smtClean="0"/>
              <a:t>on </a:t>
            </a:r>
            <a:r>
              <a:rPr lang="en-US" b="1" dirty="0" smtClean="0"/>
              <a:t>Human</a:t>
            </a:r>
          </a:p>
          <a:p>
            <a:r>
              <a:rPr lang="en-US" b="1" dirty="0" smtClean="0"/>
              <a:t> Life Legal   </a:t>
            </a:r>
            <a:r>
              <a:rPr lang="en-US" dirty="0" smtClean="0">
                <a:solidFill>
                  <a:schemeClr val="accent6">
                    <a:lumMod val="75000"/>
                  </a:schemeClr>
                </a:solidFill>
              </a:rPr>
              <a:t>Lack of refugee laws </a:t>
            </a:r>
            <a:r>
              <a:rPr lang="en-US" dirty="0" smtClean="0"/>
              <a:t>/ </a:t>
            </a:r>
            <a:r>
              <a:rPr lang="en-US" dirty="0" smtClean="0"/>
              <a:t>"Foreigner" </a:t>
            </a:r>
            <a:r>
              <a:rPr lang="en-US" dirty="0" err="1" smtClean="0"/>
              <a:t>statusConstant</a:t>
            </a:r>
            <a:r>
              <a:rPr lang="en-US" dirty="0" smtClean="0"/>
              <a:t> </a:t>
            </a:r>
            <a:r>
              <a:rPr lang="en-US" dirty="0" smtClean="0"/>
              <a:t>fear </a:t>
            </a:r>
            <a:r>
              <a:rPr lang="en-US" dirty="0" smtClean="0"/>
              <a:t>of arrest/deportation</a:t>
            </a:r>
            <a:r>
              <a:rPr lang="en-US" dirty="0" smtClean="0"/>
              <a:t>.</a:t>
            </a:r>
          </a:p>
          <a:p>
            <a:r>
              <a:rPr lang="en-US" b="1" dirty="0" smtClean="0"/>
              <a:t>Economic </a:t>
            </a:r>
            <a:r>
              <a:rPr lang="en-US" dirty="0" smtClean="0">
                <a:solidFill>
                  <a:schemeClr val="accent6">
                    <a:lumMod val="75000"/>
                  </a:schemeClr>
                </a:solidFill>
              </a:rPr>
              <a:t>Denial </a:t>
            </a:r>
            <a:r>
              <a:rPr lang="en-US" dirty="0" smtClean="0">
                <a:solidFill>
                  <a:schemeClr val="accent6">
                    <a:lumMod val="75000"/>
                  </a:schemeClr>
                </a:solidFill>
              </a:rPr>
              <a:t>of work </a:t>
            </a:r>
            <a:r>
              <a:rPr lang="en-US" dirty="0" smtClean="0">
                <a:solidFill>
                  <a:schemeClr val="accent6">
                    <a:lumMod val="75000"/>
                  </a:schemeClr>
                </a:solidFill>
              </a:rPr>
              <a:t>permits   </a:t>
            </a:r>
            <a:r>
              <a:rPr lang="en-US" dirty="0" smtClean="0"/>
              <a:t>Forced </a:t>
            </a:r>
            <a:r>
              <a:rPr lang="en-US" dirty="0" smtClean="0"/>
              <a:t>labor, poverty, and exploitation</a:t>
            </a:r>
            <a:r>
              <a:rPr lang="en-US" dirty="0" smtClean="0"/>
              <a:t>.</a:t>
            </a:r>
          </a:p>
          <a:p>
            <a:r>
              <a:rPr lang="en-US" b="1" dirty="0" smtClean="0"/>
              <a:t> </a:t>
            </a:r>
            <a:r>
              <a:rPr lang="en-US" b="1" dirty="0" smtClean="0"/>
              <a:t>Social </a:t>
            </a:r>
            <a:r>
              <a:rPr lang="en-US" dirty="0" smtClean="0">
                <a:solidFill>
                  <a:schemeClr val="accent6">
                    <a:lumMod val="75000"/>
                  </a:schemeClr>
                </a:solidFill>
              </a:rPr>
              <a:t>Lack </a:t>
            </a:r>
            <a:r>
              <a:rPr lang="en-US" dirty="0" smtClean="0">
                <a:solidFill>
                  <a:schemeClr val="accent6">
                    <a:lumMod val="75000"/>
                  </a:schemeClr>
                </a:solidFill>
              </a:rPr>
              <a:t>of access to </a:t>
            </a:r>
            <a:r>
              <a:rPr lang="en-US" dirty="0" smtClean="0">
                <a:solidFill>
                  <a:schemeClr val="accent6">
                    <a:lumMod val="75000"/>
                  </a:schemeClr>
                </a:solidFill>
              </a:rPr>
              <a:t>schools/hospitals  </a:t>
            </a:r>
            <a:r>
              <a:rPr lang="en-US" dirty="0" smtClean="0"/>
              <a:t>Low </a:t>
            </a:r>
            <a:r>
              <a:rPr lang="en-US" dirty="0" smtClean="0"/>
              <a:t>life expectancy and high illiteracy</a:t>
            </a:r>
            <a:r>
              <a:rPr lang="en-US" dirty="0" smtClean="0"/>
              <a:t>.</a:t>
            </a:r>
          </a:p>
          <a:p>
            <a:r>
              <a:rPr lang="en-US" b="1" dirty="0" smtClean="0"/>
              <a:t> </a:t>
            </a:r>
            <a:r>
              <a:rPr lang="en-US" b="1" dirty="0" smtClean="0"/>
              <a:t>Cultural  </a:t>
            </a:r>
            <a:r>
              <a:rPr lang="en-US" dirty="0" smtClean="0">
                <a:solidFill>
                  <a:schemeClr val="accent6">
                    <a:lumMod val="75000"/>
                  </a:schemeClr>
                </a:solidFill>
              </a:rPr>
              <a:t>Xenophobic </a:t>
            </a:r>
            <a:r>
              <a:rPr lang="en-US" dirty="0" smtClean="0">
                <a:solidFill>
                  <a:schemeClr val="accent6">
                    <a:lumMod val="75000"/>
                  </a:schemeClr>
                </a:solidFill>
              </a:rPr>
              <a:t>political </a:t>
            </a:r>
            <a:r>
              <a:rPr lang="en-US" dirty="0" smtClean="0">
                <a:solidFill>
                  <a:schemeClr val="accent6">
                    <a:lumMod val="75000"/>
                  </a:schemeClr>
                </a:solidFill>
              </a:rPr>
              <a:t>narratives </a:t>
            </a:r>
            <a:r>
              <a:rPr lang="en-US" dirty="0" smtClean="0"/>
              <a:t>Social </a:t>
            </a:r>
            <a:r>
              <a:rPr lang="en-US" dirty="0" smtClean="0"/>
              <a:t>isolation and "normalization" of their suffering.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Gendered Structural Violence</a:t>
            </a:r>
          </a:p>
          <a:p>
            <a:r>
              <a:rPr lang="en-US" b="1" dirty="0" smtClean="0"/>
              <a:t>Double Marginalization:</a:t>
            </a:r>
            <a:r>
              <a:rPr lang="en-US" dirty="0" smtClean="0"/>
              <a:t> Migrant women face intersectional barriers.</a:t>
            </a:r>
          </a:p>
          <a:p>
            <a:r>
              <a:rPr lang="en-US" b="1" dirty="0" smtClean="0"/>
              <a:t>Education Gap:</a:t>
            </a:r>
            <a:r>
              <a:rPr lang="en-US" dirty="0" smtClean="0"/>
              <a:t> In Afghan refugee communities, girl enrollment is often less than half that of boys (approx. 18% </a:t>
            </a:r>
            <a:r>
              <a:rPr lang="en-US" dirty="0" err="1" smtClean="0"/>
              <a:t>vs</a:t>
            </a:r>
            <a:r>
              <a:rPr lang="en-US" dirty="0" smtClean="0"/>
              <a:t> 39%).</a:t>
            </a:r>
          </a:p>
          <a:p>
            <a:r>
              <a:rPr lang="en-US" b="1" dirty="0" smtClean="0"/>
              <a:t>Health &amp; Safety:</a:t>
            </a:r>
            <a:r>
              <a:rPr lang="en-US" dirty="0" smtClean="0"/>
              <a:t> Lack of legal protection makes women in informal sectors (like medical waste sorting in Delhi) highly susceptible to sexual and physical abuse without recourse to justice.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Cultural Violence: The Justifier</a:t>
            </a:r>
          </a:p>
          <a:p>
            <a:r>
              <a:rPr lang="en-US" b="1" dirty="0" smtClean="0"/>
              <a:t>Role of Culture:</a:t>
            </a:r>
            <a:r>
              <a:rPr lang="en-US" dirty="0" smtClean="0"/>
              <a:t> Cultural violence makes structural inequality "feel right" or "natural."</a:t>
            </a:r>
          </a:p>
          <a:p>
            <a:r>
              <a:rPr lang="en-US" b="1" dirty="0" smtClean="0"/>
              <a:t>Xenophobia &amp; Nationalism:</a:t>
            </a:r>
            <a:r>
              <a:rPr lang="en-US" dirty="0" smtClean="0"/>
              <a:t> Using terms like "infiltrators" or "outsiders" in political discourse justifies the denial of basic rights.</a:t>
            </a:r>
          </a:p>
          <a:p>
            <a:r>
              <a:rPr lang="en-US" b="1" dirty="0" smtClean="0"/>
              <a:t>Religious Polarization:</a:t>
            </a:r>
            <a:r>
              <a:rPr lang="en-US" dirty="0" smtClean="0"/>
              <a:t> Differential treatment of refugees based on religion (e.g., the debate surrounding India’s CAA) reinforces structural hierarchies.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Moving Toward Positive Peace</a:t>
            </a:r>
          </a:p>
          <a:p>
            <a:r>
              <a:rPr lang="en-US" b="1" dirty="0" smtClean="0"/>
              <a:t>Negative Peace:</a:t>
            </a:r>
            <a:r>
              <a:rPr lang="en-US" dirty="0" smtClean="0"/>
              <a:t> Mere absence of war (refugees are "safe" from bombs but starving in camps).</a:t>
            </a:r>
          </a:p>
          <a:p>
            <a:r>
              <a:rPr lang="en-US" b="1" dirty="0" smtClean="0"/>
              <a:t>Positive Peace:</a:t>
            </a:r>
            <a:r>
              <a:rPr lang="en-US" dirty="0" smtClean="0"/>
              <a:t> The removal of structural violence.</a:t>
            </a:r>
          </a:p>
          <a:p>
            <a:r>
              <a:rPr lang="en-US" b="1" dirty="0" smtClean="0"/>
              <a:t>Recommendations:</a:t>
            </a:r>
            <a:endParaRPr lang="en-US" dirty="0" smtClean="0"/>
          </a:p>
          <a:p>
            <a:pPr lvl="1"/>
            <a:r>
              <a:rPr lang="en-US" b="1" dirty="0" smtClean="0"/>
              <a:t>Regional Framework:</a:t>
            </a:r>
            <a:r>
              <a:rPr lang="en-US" dirty="0" smtClean="0"/>
              <a:t> A SAARC-level refugee protocol to standardize treatment.</a:t>
            </a:r>
          </a:p>
          <a:p>
            <a:pPr lvl="1"/>
            <a:r>
              <a:rPr lang="en-US" b="1" dirty="0" smtClean="0"/>
              <a:t>Work Permits:</a:t>
            </a:r>
            <a:r>
              <a:rPr lang="en-US" dirty="0" smtClean="0"/>
              <a:t> Transitioning from "aid dependency" to "economic agency."</a:t>
            </a:r>
          </a:p>
          <a:p>
            <a:pPr lvl="1"/>
            <a:r>
              <a:rPr lang="en-US" b="1" dirty="0" smtClean="0"/>
              <a:t>Social Inclusion:</a:t>
            </a:r>
            <a:r>
              <a:rPr lang="en-US" dirty="0" smtClean="0"/>
              <a:t> Decoupling essential services (health/education) from citizenship status.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Conclusion</a:t>
            </a:r>
          </a:p>
          <a:p>
            <a:r>
              <a:rPr lang="en-US" dirty="0" smtClean="0"/>
              <a:t>Structural violence is not an accident; it is a policy choice.</a:t>
            </a:r>
          </a:p>
          <a:p>
            <a:r>
              <a:rPr lang="en-US" dirty="0" smtClean="0"/>
              <a:t>In South Asia, the "refugee crisis" is as much about the </a:t>
            </a:r>
            <a:r>
              <a:rPr lang="en-US" b="1" dirty="0" smtClean="0"/>
              <a:t>structures of the host countries</a:t>
            </a:r>
            <a:r>
              <a:rPr lang="en-US" dirty="0" smtClean="0"/>
              <a:t> as it is about the </a:t>
            </a:r>
            <a:r>
              <a:rPr lang="en-US" b="1" dirty="0" smtClean="0"/>
              <a:t>conflicts in the home countries.</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Introduction to Structural Violence</a:t>
            </a:r>
          </a:p>
          <a:p>
            <a:r>
              <a:rPr lang="en-US" b="1" dirty="0" smtClean="0"/>
              <a:t>Concept:</a:t>
            </a:r>
            <a:r>
              <a:rPr lang="en-US" dirty="0" smtClean="0"/>
              <a:t> Coined by Johan </a:t>
            </a:r>
            <a:r>
              <a:rPr lang="en-US" dirty="0" err="1" smtClean="0"/>
              <a:t>Galtung</a:t>
            </a:r>
            <a:r>
              <a:rPr lang="en-US" dirty="0" smtClean="0"/>
              <a:t> (1969), it refers to harm caused by social structures or institutions that prevent people from meeting their basic needs.</a:t>
            </a:r>
          </a:p>
          <a:p>
            <a:r>
              <a:rPr lang="en-US" b="1" dirty="0" smtClean="0"/>
              <a:t>Key Feature:</a:t>
            </a:r>
            <a:r>
              <a:rPr lang="en-US" dirty="0" smtClean="0"/>
              <a:t> It is "silent" and "indirect"—unlike direct violence (war/assault), it is built into the law and economy.</a:t>
            </a:r>
          </a:p>
          <a:p>
            <a:r>
              <a:rPr lang="en-US" b="1" dirty="0" smtClean="0"/>
              <a:t>Relevance to South Asia:</a:t>
            </a:r>
            <a:r>
              <a:rPr lang="en-US" dirty="0" smtClean="0"/>
              <a:t> With over 35–40 million displaced people in the region's history, the "violence" isn't just the conflict they flee, but the systems they enter.</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The South Asian Context (2026)</a:t>
            </a:r>
          </a:p>
          <a:p>
            <a:r>
              <a:rPr lang="en-US" b="1" dirty="0" smtClean="0"/>
              <a:t>Major Groups:</a:t>
            </a:r>
            <a:r>
              <a:rPr lang="en-US" dirty="0" smtClean="0"/>
              <a:t> </a:t>
            </a:r>
            <a:r>
              <a:rPr lang="en-US" dirty="0" err="1" smtClean="0"/>
              <a:t>Rohingya</a:t>
            </a:r>
            <a:r>
              <a:rPr lang="en-US" dirty="0" smtClean="0"/>
              <a:t> (Myanmar to Bangladesh/India), Afghans (to Pakistan/India), Sri Lankan Tamils, and climate-induced internal migrants.</a:t>
            </a:r>
          </a:p>
          <a:p>
            <a:r>
              <a:rPr lang="en-US" b="1" dirty="0" smtClean="0"/>
              <a:t>The Legal Vacuum:</a:t>
            </a:r>
            <a:r>
              <a:rPr lang="en-US" dirty="0" smtClean="0"/>
              <a:t> Most South Asian nations (except Afghanistan) are </a:t>
            </a:r>
            <a:r>
              <a:rPr lang="en-US" b="1" dirty="0" smtClean="0"/>
              <a:t>not</a:t>
            </a:r>
            <a:r>
              <a:rPr lang="en-US" dirty="0" smtClean="0"/>
              <a:t> signatories to the 1951 Refugee Convention.</a:t>
            </a:r>
          </a:p>
          <a:p>
            <a:r>
              <a:rPr lang="en-US" b="1" dirty="0" smtClean="0"/>
              <a:t>Consequence:</a:t>
            </a:r>
            <a:r>
              <a:rPr lang="en-US" dirty="0" smtClean="0"/>
              <a:t> Refugees are often classified as "illegal migrants," stripping them of legal standing and making them vulnerable to arbitrary detention.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5592763"/>
          </a:xfrm>
        </p:spPr>
        <p:txBody>
          <a:bodyPr>
            <a:normAutofit lnSpcReduction="10000"/>
          </a:bodyPr>
          <a:lstStyle/>
          <a:p>
            <a:r>
              <a:rPr lang="en-US" b="1" dirty="0" smtClean="0"/>
              <a:t>Dimensions of Structural Violence</a:t>
            </a:r>
          </a:p>
          <a:p>
            <a:r>
              <a:rPr lang="en-US" b="1" dirty="0" smtClean="0"/>
              <a:t>Dimension            manifestation </a:t>
            </a:r>
            <a:r>
              <a:rPr lang="en-US" b="1" dirty="0" smtClean="0"/>
              <a:t>in South </a:t>
            </a:r>
            <a:r>
              <a:rPr lang="en-US" b="1" dirty="0" smtClean="0"/>
              <a:t>Asia</a:t>
            </a:r>
          </a:p>
          <a:p>
            <a:r>
              <a:rPr lang="en-US" b="1" dirty="0" smtClean="0"/>
              <a:t>Legal        </a:t>
            </a:r>
            <a:r>
              <a:rPr lang="en-US" dirty="0" smtClean="0"/>
              <a:t>Lack </a:t>
            </a:r>
            <a:r>
              <a:rPr lang="en-US" dirty="0" smtClean="0"/>
              <a:t>of domestic refugee laws; "</a:t>
            </a:r>
            <a:r>
              <a:rPr lang="en-US" dirty="0" smtClean="0"/>
              <a:t>Illegal“</a:t>
            </a:r>
          </a:p>
          <a:p>
            <a:pPr>
              <a:buNone/>
            </a:pPr>
            <a:r>
              <a:rPr lang="en-US" dirty="0" smtClean="0"/>
              <a:t>                  status </a:t>
            </a:r>
            <a:r>
              <a:rPr lang="en-US" dirty="0" smtClean="0"/>
              <a:t>leads to fear of deportation (</a:t>
            </a:r>
            <a:r>
              <a:rPr lang="en-US" i="1" dirty="0" smtClean="0"/>
              <a:t>non- </a:t>
            </a:r>
          </a:p>
          <a:p>
            <a:pPr>
              <a:buNone/>
            </a:pPr>
            <a:r>
              <a:rPr lang="en-US" i="1" dirty="0" smtClean="0"/>
              <a:t> </a:t>
            </a:r>
            <a:r>
              <a:rPr lang="en-US" i="1" dirty="0" smtClean="0"/>
              <a:t>                </a:t>
            </a:r>
            <a:r>
              <a:rPr lang="en-US" i="1" dirty="0" err="1" smtClean="0"/>
              <a:t>refoulement</a:t>
            </a:r>
            <a:r>
              <a:rPr lang="en-US" dirty="0" smtClean="0"/>
              <a:t> </a:t>
            </a:r>
            <a:r>
              <a:rPr lang="en-US" dirty="0" smtClean="0"/>
              <a:t>violations</a:t>
            </a:r>
            <a:r>
              <a:rPr lang="en-US" dirty="0" smtClean="0"/>
              <a:t>).</a:t>
            </a:r>
          </a:p>
          <a:p>
            <a:r>
              <a:rPr lang="en-US" b="1" dirty="0" smtClean="0"/>
              <a:t>Economic  </a:t>
            </a:r>
            <a:r>
              <a:rPr lang="en-US" dirty="0" smtClean="0"/>
              <a:t>Denied </a:t>
            </a:r>
            <a:r>
              <a:rPr lang="en-US" dirty="0" smtClean="0"/>
              <a:t>the "Right to Work," </a:t>
            </a:r>
            <a:r>
              <a:rPr lang="en-US" dirty="0" smtClean="0"/>
              <a:t>forcing</a:t>
            </a:r>
          </a:p>
          <a:p>
            <a:pPr>
              <a:buNone/>
            </a:pPr>
            <a:r>
              <a:rPr lang="en-US" dirty="0" smtClean="0"/>
              <a:t> </a:t>
            </a:r>
            <a:r>
              <a:rPr lang="en-US" dirty="0" smtClean="0"/>
              <a:t>              </a:t>
            </a:r>
            <a:r>
              <a:rPr lang="en-US" dirty="0" smtClean="0"/>
              <a:t>migrants into hazardous, informal </a:t>
            </a:r>
            <a:r>
              <a:rPr lang="en-US" dirty="0" smtClean="0"/>
              <a:t>labor</a:t>
            </a:r>
          </a:p>
          <a:p>
            <a:pPr>
              <a:buNone/>
            </a:pPr>
            <a:r>
              <a:rPr lang="en-US" dirty="0" smtClean="0"/>
              <a:t> </a:t>
            </a:r>
            <a:r>
              <a:rPr lang="en-US" dirty="0" smtClean="0"/>
              <a:t>            </a:t>
            </a:r>
            <a:r>
              <a:rPr lang="en-US" dirty="0" smtClean="0"/>
              <a:t>(e.g., waste picking, construction) </a:t>
            </a:r>
            <a:r>
              <a:rPr lang="en-US" dirty="0" smtClean="0"/>
              <a:t>with</a:t>
            </a:r>
          </a:p>
          <a:p>
            <a:pPr>
              <a:buNone/>
            </a:pPr>
            <a:r>
              <a:rPr lang="en-US" dirty="0" smtClean="0"/>
              <a:t> </a:t>
            </a:r>
            <a:r>
              <a:rPr lang="en-US" dirty="0" smtClean="0"/>
              <a:t>             </a:t>
            </a:r>
            <a:r>
              <a:rPr lang="en-US" dirty="0" smtClean="0"/>
              <a:t>sub-market wages</a:t>
            </a:r>
            <a:r>
              <a:rPr lang="en-US" dirty="0" smtClean="0"/>
              <a:t>.</a:t>
            </a:r>
          </a:p>
          <a:p>
            <a:r>
              <a:rPr lang="en-US" b="1" dirty="0" smtClean="0"/>
              <a:t>Social     </a:t>
            </a:r>
            <a:r>
              <a:rPr lang="en-US" dirty="0" smtClean="0"/>
              <a:t>Limited </a:t>
            </a:r>
            <a:r>
              <a:rPr lang="en-US" dirty="0" smtClean="0"/>
              <a:t>access to state healthcare </a:t>
            </a:r>
            <a:r>
              <a:rPr lang="en-US" dirty="0" smtClean="0"/>
              <a:t>and</a:t>
            </a:r>
          </a:p>
          <a:p>
            <a:pPr>
              <a:buNone/>
            </a:pPr>
            <a:r>
              <a:rPr lang="en-US" dirty="0" smtClean="0"/>
              <a:t> </a:t>
            </a:r>
            <a:r>
              <a:rPr lang="en-US" dirty="0" smtClean="0"/>
              <a:t>           </a:t>
            </a:r>
            <a:r>
              <a:rPr lang="en-US" dirty="0" smtClean="0"/>
              <a:t>education; 2026 reports show 43% of refugee </a:t>
            </a:r>
            <a:endParaRPr lang="en-US" dirty="0" smtClean="0"/>
          </a:p>
          <a:p>
            <a:pPr>
              <a:buNone/>
            </a:pPr>
            <a:r>
              <a:rPr lang="en-US" dirty="0" smtClean="0"/>
              <a:t> </a:t>
            </a:r>
            <a:r>
              <a:rPr lang="en-US" dirty="0" smtClean="0"/>
              <a:t>         learning </a:t>
            </a:r>
            <a:r>
              <a:rPr lang="en-US" dirty="0" smtClean="0"/>
              <a:t>facilities closed due to funding cuts.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endParaRPr lang="en-US" dirty="0"/>
          </a:p>
        </p:txBody>
      </p:sp>
      <p:sp>
        <p:nvSpPr>
          <p:cNvPr id="3" name="Content Placeholder 2"/>
          <p:cNvSpPr>
            <a:spLocks noGrp="1"/>
          </p:cNvSpPr>
          <p:nvPr>
            <p:ph sz="quarter" idx="1"/>
          </p:nvPr>
        </p:nvSpPr>
        <p:spPr/>
        <p:txBody>
          <a:bodyPr>
            <a:normAutofit/>
          </a:bodyPr>
          <a:lstStyle/>
          <a:p>
            <a:r>
              <a:rPr lang="en-US" b="1" dirty="0" smtClean="0"/>
              <a:t>Case Study - The </a:t>
            </a:r>
            <a:r>
              <a:rPr lang="en-US" b="1" dirty="0" err="1" smtClean="0"/>
              <a:t>Rohingya</a:t>
            </a:r>
            <a:r>
              <a:rPr lang="en-US" b="1" dirty="0" smtClean="0"/>
              <a:t> Crisis</a:t>
            </a:r>
          </a:p>
          <a:p>
            <a:r>
              <a:rPr lang="en-US" b="1" dirty="0" smtClean="0"/>
              <a:t>Institutionalized Exclusion:</a:t>
            </a:r>
            <a:r>
              <a:rPr lang="en-US" dirty="0" smtClean="0"/>
              <a:t> The 1982 Myanmar Citizenship Act is a primary "structural" weapon, rendering an entire group stateless.</a:t>
            </a:r>
          </a:p>
          <a:p>
            <a:r>
              <a:rPr lang="en-US" b="1" dirty="0" smtClean="0"/>
              <a:t>The "Camp" as a Structure:</a:t>
            </a:r>
            <a:r>
              <a:rPr lang="en-US" dirty="0" smtClean="0"/>
              <a:t> In Cox’s </a:t>
            </a:r>
            <a:r>
              <a:rPr lang="en-US" dirty="0" err="1" smtClean="0"/>
              <a:t>Bazar</a:t>
            </a:r>
            <a:r>
              <a:rPr lang="en-US" dirty="0" smtClean="0"/>
              <a:t> (Bangladesh), overcrowding and movement restrictions create a "total institution" where life chances are suppressed by design.</a:t>
            </a:r>
          </a:p>
          <a:p>
            <a:r>
              <a:rPr lang="en-US" b="1" dirty="0" smtClean="0"/>
              <a:t>2026 Update:</a:t>
            </a:r>
            <a:r>
              <a:rPr lang="en-US" dirty="0" smtClean="0"/>
              <a:t> Deepening funding shortfalls have led to a 100% reliance on dwindling aid, increasing risks of child marriage and exploitation as "coping mechanisms."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fontScale="85000" lnSpcReduction="10000"/>
          </a:bodyPr>
          <a:lstStyle/>
          <a:p>
            <a:r>
              <a:rPr lang="en-US" b="1" dirty="0" smtClean="0"/>
              <a:t>Main Causes: </a:t>
            </a:r>
          </a:p>
          <a:p>
            <a:r>
              <a:rPr lang="en-US" b="1" dirty="0" smtClean="0"/>
              <a:t>1</a:t>
            </a:r>
            <a:r>
              <a:rPr lang="en-US" b="1" dirty="0" smtClean="0"/>
              <a:t>. The Legal Vacuum (Non-Signatory Status)</a:t>
            </a:r>
          </a:p>
          <a:p>
            <a:r>
              <a:rPr lang="en-US" dirty="0" smtClean="0"/>
              <a:t>The most significant cause of structural violence is the absence of a unified legal framework.</a:t>
            </a:r>
          </a:p>
          <a:p>
            <a:r>
              <a:rPr lang="en-US" b="1" dirty="0" smtClean="0"/>
              <a:t>The Convention Gap:</a:t>
            </a:r>
            <a:r>
              <a:rPr lang="en-US" dirty="0" smtClean="0"/>
              <a:t> Most South Asian nations (India, Pakistan, Bangladesh, Sri Lanka) are </a:t>
            </a:r>
            <a:r>
              <a:rPr lang="en-US" b="1" dirty="0" smtClean="0"/>
              <a:t>not</a:t>
            </a:r>
            <a:r>
              <a:rPr lang="en-US" dirty="0" smtClean="0"/>
              <a:t> signatories to the </a:t>
            </a:r>
            <a:r>
              <a:rPr lang="en-US" b="1" dirty="0" smtClean="0"/>
              <a:t>1951 Refugee Convention</a:t>
            </a:r>
            <a:r>
              <a:rPr lang="en-US" dirty="0" smtClean="0"/>
              <a:t>. This means there is no international legal obligation to recognize "refugee" as a specific legal category.</a:t>
            </a:r>
          </a:p>
          <a:p>
            <a:r>
              <a:rPr lang="en-US" b="1" dirty="0" smtClean="0"/>
              <a:t>Ad Hoc Policies:</a:t>
            </a:r>
            <a:r>
              <a:rPr lang="en-US" dirty="0" smtClean="0"/>
              <a:t> Without a national law, refugees are treated under "Foreigners Acts" designed for tourists or business travelers. Their rights—such as the right to stay or work—depend on the "executive discretion" of the government, leading to inconsistent and often discriminatory treatment.</a:t>
            </a:r>
          </a:p>
          <a:p>
            <a:r>
              <a:rPr lang="en-US" b="1" dirty="0" smtClean="0"/>
              <a:t>The "Illegal" Label:</a:t>
            </a:r>
            <a:r>
              <a:rPr lang="en-US" dirty="0" smtClean="0"/>
              <a:t> By classifying refugees as "illegal migrants," states justify the denial of basic services and increase the risk of </a:t>
            </a:r>
            <a:r>
              <a:rPr lang="en-US" b="1" dirty="0" smtClean="0"/>
              <a:t>arbitrary detention</a:t>
            </a:r>
            <a:r>
              <a:rPr lang="en-US" dirty="0" smtClean="0"/>
              <a:t> and </a:t>
            </a:r>
            <a:r>
              <a:rPr lang="en-US" b="1" dirty="0" smtClean="0"/>
              <a:t>deportation</a:t>
            </a:r>
            <a:r>
              <a:rPr lang="en-US" dirty="0" smtClean="0"/>
              <a:t> (</a:t>
            </a:r>
            <a:r>
              <a:rPr lang="en-US" dirty="0" err="1" smtClean="0"/>
              <a:t>refoulement</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2. Systematic Economic Exclusion</a:t>
            </a:r>
          </a:p>
          <a:p>
            <a:r>
              <a:rPr lang="en-US" dirty="0" smtClean="0"/>
              <a:t>Structural violence is often felt most through the "Right to Work" (or lack thereof).</a:t>
            </a:r>
          </a:p>
          <a:p>
            <a:r>
              <a:rPr lang="en-US" b="1" dirty="0" smtClean="0"/>
              <a:t>Informal Sector Traps:</a:t>
            </a:r>
            <a:r>
              <a:rPr lang="en-US" dirty="0" smtClean="0"/>
              <a:t> Refugees are legally barred from formal employment. This forces them into the "shadow economy"—construction, waste picking, or domestic work—where they face </a:t>
            </a:r>
            <a:r>
              <a:rPr lang="en-US" b="1" dirty="0" smtClean="0"/>
              <a:t>sub-market wages</a:t>
            </a:r>
            <a:r>
              <a:rPr lang="en-US" dirty="0" smtClean="0"/>
              <a:t> and hazardous conditions.</a:t>
            </a:r>
          </a:p>
          <a:p>
            <a:r>
              <a:rPr lang="en-US" b="1" dirty="0" smtClean="0"/>
              <a:t>Lack of Social Protection:</a:t>
            </a:r>
            <a:r>
              <a:rPr lang="en-US" dirty="0" smtClean="0"/>
              <a:t> As of 2026, many migrants still lack access to state health insurance or pension schemes. When a crisis hits (like a pandemic or a flood), they have no safety net, leading to "inter-generational poverty" where children are forced out of school to work.</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3. Institutionalized Xenophobia (Cultural Violence)</a:t>
            </a:r>
          </a:p>
          <a:p>
            <a:r>
              <a:rPr lang="en-US" dirty="0" smtClean="0"/>
              <a:t>Johan </a:t>
            </a:r>
            <a:r>
              <a:rPr lang="en-US" dirty="0" err="1" smtClean="0"/>
              <a:t>Galtung</a:t>
            </a:r>
            <a:r>
              <a:rPr lang="en-US" dirty="0" smtClean="0"/>
              <a:t> argued that </a:t>
            </a:r>
            <a:r>
              <a:rPr lang="en-US" b="1" dirty="0" smtClean="0"/>
              <a:t>cultural violence</a:t>
            </a:r>
            <a:r>
              <a:rPr lang="en-US" dirty="0" smtClean="0"/>
              <a:t> (ideology/religion) is used to justify structural violence.</a:t>
            </a:r>
          </a:p>
          <a:p>
            <a:r>
              <a:rPr lang="en-US" b="1" dirty="0" smtClean="0"/>
              <a:t>Political Rhetoric:</a:t>
            </a:r>
            <a:r>
              <a:rPr lang="en-US" dirty="0" smtClean="0"/>
              <a:t> In South Asia, migrants are often used as political "scapegoats." Labels like "infiltrators" or "security threats" are used in media and politics to normalize their exclusion from society.</a:t>
            </a:r>
          </a:p>
          <a:p>
            <a:r>
              <a:rPr lang="en-US" b="1" dirty="0" smtClean="0"/>
              <a:t>Selective Protection:</a:t>
            </a:r>
            <a:r>
              <a:rPr lang="en-US" dirty="0" smtClean="0"/>
              <a:t> Protection is often granted based on religious or ethnic affinity rather than humanitarian need (e.g., India’s CAA). This creates a hierarchy of "deserving" vs. "undeserving" refugees, which is a core form of structural harm</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92500" lnSpcReduction="10000"/>
          </a:bodyPr>
          <a:lstStyle/>
          <a:p>
            <a:r>
              <a:rPr lang="en-US" b="1" dirty="0" smtClean="0"/>
              <a:t>4. Environmental &amp; Development Displacement</a:t>
            </a:r>
          </a:p>
          <a:p>
            <a:r>
              <a:rPr lang="en-US" dirty="0" smtClean="0"/>
              <a:t>The "structure" of modern development often creates its own refugees.</a:t>
            </a:r>
          </a:p>
          <a:p>
            <a:r>
              <a:rPr lang="en-US" b="1" dirty="0" smtClean="0"/>
              <a:t>Climate Vulnerability:</a:t>
            </a:r>
            <a:r>
              <a:rPr lang="en-US" dirty="0" smtClean="0"/>
              <a:t> South Asia is one of the most climate-vulnerable regions. However, people displaced by rising sea levels in the </a:t>
            </a:r>
            <a:r>
              <a:rPr lang="en-US" dirty="0" err="1" smtClean="0"/>
              <a:t>Sundarbans</a:t>
            </a:r>
            <a:r>
              <a:rPr lang="en-US" dirty="0" smtClean="0"/>
              <a:t> or droughts in Afghanistan are rarely recognized as "refugees." They fall into a legal "gray zone" with zero institutional support.</a:t>
            </a:r>
          </a:p>
          <a:p>
            <a:r>
              <a:rPr lang="en-US" b="1" dirty="0" smtClean="0"/>
              <a:t>Development-Induced Displacement:</a:t>
            </a:r>
            <a:r>
              <a:rPr lang="en-US" dirty="0" smtClean="0"/>
              <a:t> Large-scale infrastructure projects (dams, SEZs, and mining) often displace indigenous populations. The lack of proper resettlement laws means these internal migrants are "pushed" into urban slums where structural violence—lack of water, sanitation, and legal address—becomes their new reality.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TotalTime>
  <Words>1191</Words>
  <Application>Microsoft Office PowerPoint</Application>
  <PresentationFormat>On-screen Show (4:3)</PresentationFormat>
  <Paragraphs>74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Origin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5</cp:revision>
  <dcterms:created xsi:type="dcterms:W3CDTF">2006-08-16T00:00:00Z</dcterms:created>
  <dcterms:modified xsi:type="dcterms:W3CDTF">2026-03-25T03:56:20Z</dcterms:modified>
</cp:coreProperties>
</file>