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19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95400"/>
            <a:ext cx="79248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Topic- </a:t>
            </a:r>
            <a:r>
              <a:rPr lang="en-US" sz="4400" b="1" dirty="0" smtClean="0">
                <a:solidFill>
                  <a:schemeClr val="tx1"/>
                </a:solidFill>
              </a:rPr>
              <a:t>John Locke</a:t>
            </a:r>
          </a:p>
          <a:p>
            <a:r>
              <a:rPr lang="en-US" sz="3200" dirty="0" smtClean="0"/>
              <a:t>-Law of Nature, Natural Rights, Social contract, Property</a:t>
            </a:r>
            <a:endParaRPr lang="en-US" sz="1800" dirty="0" smtClean="0">
              <a:solidFill>
                <a:schemeClr val="tx1"/>
              </a:solidFill>
            </a:endParaRPr>
          </a:p>
          <a:p>
            <a:endParaRPr lang="en-US" smtClean="0">
              <a:solidFill>
                <a:schemeClr val="tx1"/>
              </a:solidFill>
            </a:endParaRPr>
          </a:p>
          <a:p>
            <a:r>
              <a:rPr lang="en-US" smtClean="0">
                <a:solidFill>
                  <a:schemeClr val="tx1"/>
                </a:solidFill>
              </a:rPr>
              <a:t>Presented </a:t>
            </a:r>
            <a:r>
              <a:rPr lang="en-US" dirty="0" smtClean="0">
                <a:solidFill>
                  <a:schemeClr val="tx1"/>
                </a:solidFill>
              </a:rPr>
              <a:t>by-</a:t>
            </a:r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7. Summary</a:t>
            </a:r>
          </a:p>
          <a:p>
            <a:r>
              <a:rPr lang="en-US" dirty="0" smtClean="0"/>
              <a:t>The Law of Nature in Locke’s philosophy is: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divine and rational moral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guide to human behavior</a:t>
            </a:r>
            <a:r>
              <a:rPr lang="en-US" dirty="0" smtClean="0"/>
              <a:t> even without government.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foundation of justice and natural rights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smtClean="0"/>
              <a:t>basis for forming political society</a:t>
            </a:r>
            <a:r>
              <a:rPr lang="en-US" dirty="0" smtClean="0"/>
              <a:t> and civil law.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Source of the Law of Nature (According to John Locke)</a:t>
            </a:r>
          </a:p>
          <a:p>
            <a:r>
              <a:rPr lang="en-US" b="1" dirty="0" smtClean="0"/>
              <a:t>1. Divine Origin</a:t>
            </a:r>
          </a:p>
          <a:p>
            <a:r>
              <a:rPr lang="en-US" dirty="0" smtClean="0"/>
              <a:t>For Locke, the ultimate </a:t>
            </a:r>
            <a:r>
              <a:rPr lang="en-US" b="1" dirty="0" smtClean="0"/>
              <a:t>source of the Law of Nature is God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God, as the </a:t>
            </a:r>
            <a:r>
              <a:rPr lang="en-US" b="1" dirty="0" smtClean="0"/>
              <a:t>Creator of human beings and the world</a:t>
            </a:r>
            <a:r>
              <a:rPr lang="en-US" dirty="0" smtClean="0"/>
              <a:t>, has established certain moral rules to maintain order and harmony.</a:t>
            </a:r>
          </a:p>
          <a:p>
            <a:r>
              <a:rPr lang="en-US" dirty="0" smtClean="0"/>
              <a:t>Since humans are God’s creation, they are </a:t>
            </a:r>
            <a:r>
              <a:rPr lang="en-US" b="1" dirty="0" smtClean="0"/>
              <a:t>subject to His laws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Law of Nature expresses the </a:t>
            </a:r>
            <a:r>
              <a:rPr lang="en-US" b="1" dirty="0" smtClean="0"/>
              <a:t>will of God</a:t>
            </a:r>
            <a:r>
              <a:rPr lang="en-US" dirty="0" smtClean="0"/>
              <a:t> — it tells humans how they ought to act towards each other.</a:t>
            </a:r>
          </a:p>
          <a:p>
            <a:r>
              <a:rPr lang="en-US" dirty="0" smtClean="0"/>
              <a:t>Thus, obeying the Law of Nature is equivalent to obeying </a:t>
            </a:r>
            <a:r>
              <a:rPr lang="en-US" b="1" dirty="0" smtClean="0"/>
              <a:t>God’s command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“The law of nature stands as an eternal rule to all men... the will of God always obliges.” — </a:t>
            </a:r>
            <a:r>
              <a:rPr lang="en-US" i="1" dirty="0" smtClean="0"/>
              <a:t>John Locke, Two Treatises of Government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2. Rational Foundation</a:t>
            </a:r>
          </a:p>
          <a:p>
            <a:r>
              <a:rPr lang="en-US" dirty="0" smtClean="0"/>
              <a:t>Although the Law of Nature originates from God, it is </a:t>
            </a:r>
            <a:r>
              <a:rPr lang="en-US" b="1" dirty="0" smtClean="0"/>
              <a:t>known and understood through human reason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Reason</a:t>
            </a:r>
            <a:r>
              <a:rPr lang="en-US" dirty="0" smtClean="0"/>
              <a:t> is a divine gift that allows human beings to </a:t>
            </a:r>
            <a:r>
              <a:rPr lang="en-US" b="1" dirty="0" smtClean="0"/>
              <a:t>discover moral truths</a:t>
            </a:r>
            <a:r>
              <a:rPr lang="en-US" dirty="0" smtClean="0"/>
              <a:t> and distinguish between right and wrong.</a:t>
            </a:r>
          </a:p>
          <a:p>
            <a:r>
              <a:rPr lang="en-US" dirty="0" smtClean="0"/>
              <a:t>Every person, by using reason, can understand the fundamental moral duties — such as not harming others, keeping promises, and respecting property.</a:t>
            </a:r>
          </a:p>
          <a:p>
            <a:r>
              <a:rPr lang="en-US" dirty="0" smtClean="0"/>
              <a:t>Hence, Locke combines </a:t>
            </a:r>
            <a:r>
              <a:rPr lang="en-US" b="1" dirty="0" smtClean="0"/>
              <a:t>theological belief</a:t>
            </a:r>
            <a:r>
              <a:rPr lang="en-US" dirty="0" smtClean="0"/>
              <a:t> with </a:t>
            </a:r>
            <a:r>
              <a:rPr lang="en-US" b="1" dirty="0" smtClean="0"/>
              <a:t>rational inquiry</a:t>
            </a:r>
            <a:r>
              <a:rPr lang="en-US" dirty="0" smtClean="0"/>
              <a:t> — God is the author, and </a:t>
            </a:r>
            <a:r>
              <a:rPr lang="en-US" b="1" dirty="0" smtClean="0"/>
              <a:t>reason is the interpreter</a:t>
            </a:r>
            <a:r>
              <a:rPr lang="en-US" dirty="0" smtClean="0"/>
              <a:t> of natural law.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3. Universal Accessibility</a:t>
            </a:r>
          </a:p>
          <a:p>
            <a:r>
              <a:rPr lang="en-US" dirty="0" smtClean="0"/>
              <a:t>Since all human beings possess the faculty of </a:t>
            </a:r>
            <a:r>
              <a:rPr lang="en-US" b="1" dirty="0" smtClean="0"/>
              <a:t>reason</a:t>
            </a:r>
            <a:r>
              <a:rPr lang="en-US" dirty="0" smtClean="0"/>
              <a:t>, the Law of Nature is </a:t>
            </a:r>
            <a:r>
              <a:rPr lang="en-US" b="1" dirty="0" smtClean="0"/>
              <a:t>universal</a:t>
            </a:r>
            <a:r>
              <a:rPr lang="en-US" dirty="0" smtClean="0"/>
              <a:t> and accessible to everyone.</a:t>
            </a:r>
          </a:p>
          <a:p>
            <a:r>
              <a:rPr lang="en-US" dirty="0" smtClean="0"/>
              <a:t>It is </a:t>
            </a:r>
            <a:r>
              <a:rPr lang="en-US" b="1" dirty="0" smtClean="0"/>
              <a:t>not limited by time, place, or culture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no one can claim ignorance of it; it applies equally to all human beings.</a:t>
            </a:r>
          </a:p>
          <a:p>
            <a:endParaRPr lang="en-US" dirty="0" smtClean="0"/>
          </a:p>
          <a:p>
            <a:r>
              <a:rPr lang="en-US" b="1" dirty="0" smtClean="0"/>
              <a:t>4. Relation between God and Reason</a:t>
            </a:r>
          </a:p>
          <a:p>
            <a:r>
              <a:rPr lang="en-US" dirty="0" smtClean="0"/>
              <a:t>God is the </a:t>
            </a:r>
            <a:r>
              <a:rPr lang="en-US" b="1" dirty="0" smtClean="0"/>
              <a:t>moral legislator</a:t>
            </a:r>
            <a:r>
              <a:rPr lang="en-US" dirty="0" smtClean="0"/>
              <a:t>, and reason is the </a:t>
            </a:r>
            <a:r>
              <a:rPr lang="en-US" b="1" dirty="0" smtClean="0"/>
              <a:t>instrument</a:t>
            </a:r>
            <a:r>
              <a:rPr lang="en-US" dirty="0" smtClean="0"/>
              <a:t> through which His law is revealed to humanity.</a:t>
            </a:r>
          </a:p>
          <a:p>
            <a:r>
              <a:rPr lang="en-US" dirty="0" smtClean="0"/>
              <a:t>The Law of Nature is therefore both:</a:t>
            </a:r>
          </a:p>
          <a:p>
            <a:pPr lvl="1"/>
            <a:r>
              <a:rPr lang="en-US" b="1" dirty="0" smtClean="0"/>
              <a:t>Divine</a:t>
            </a:r>
            <a:r>
              <a:rPr lang="en-US" dirty="0" smtClean="0"/>
              <a:t> in its origin (comes from God).</a:t>
            </a:r>
          </a:p>
          <a:p>
            <a:pPr lvl="1"/>
            <a:r>
              <a:rPr lang="en-US" b="1" dirty="0" smtClean="0"/>
              <a:t>Rational</a:t>
            </a:r>
            <a:r>
              <a:rPr lang="en-US" dirty="0" smtClean="0"/>
              <a:t> in its discovery (understood by reason).</a:t>
            </a:r>
          </a:p>
          <a:p>
            <a:r>
              <a:rPr lang="en-US" dirty="0" smtClean="0"/>
              <a:t>This combination ensures that the Law of Nature is </a:t>
            </a:r>
            <a:r>
              <a:rPr lang="en-US" b="1" dirty="0" smtClean="0"/>
              <a:t>morally binding</a:t>
            </a:r>
            <a:r>
              <a:rPr lang="en-US" dirty="0" smtClean="0"/>
              <a:t> and </a:t>
            </a:r>
            <a:r>
              <a:rPr lang="en-US" b="1" dirty="0" smtClean="0"/>
              <a:t>rationally acceptable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Implications of the Source</a:t>
            </a:r>
          </a:p>
          <a:p>
            <a:r>
              <a:rPr lang="en-US" dirty="0" smtClean="0"/>
              <a:t>Because the Law of Nature is of </a:t>
            </a:r>
            <a:r>
              <a:rPr lang="en-US" b="1" dirty="0" smtClean="0"/>
              <a:t>divine and rational origin</a:t>
            </a:r>
            <a:r>
              <a:rPr lang="en-US" dirty="0" smtClean="0"/>
              <a:t>, it is:</a:t>
            </a:r>
          </a:p>
          <a:p>
            <a:pPr lvl="1"/>
            <a:r>
              <a:rPr lang="en-US" b="1" dirty="0" smtClean="0"/>
              <a:t>Superior to human-made laws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Unchangeable and eternal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Binding on rulers and subjects alike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civil law that contradicts the Law of Nature is </a:t>
            </a:r>
            <a:r>
              <a:rPr lang="en-US" b="1" dirty="0" smtClean="0"/>
              <a:t>unjust and invalid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Key Features of Locke’s Law of Nature</a:t>
            </a:r>
          </a:p>
          <a:p>
            <a:r>
              <a:rPr lang="en-US" b="1" dirty="0" smtClean="0"/>
              <a:t>1. Universal and Eternal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Law of Nature applies to all human beings</a:t>
            </a:r>
            <a:r>
              <a:rPr lang="en-US" dirty="0" smtClean="0"/>
              <a:t>, in all times and places.</a:t>
            </a:r>
          </a:p>
          <a:p>
            <a:r>
              <a:rPr lang="en-US" dirty="0" smtClean="0"/>
              <a:t>It is </a:t>
            </a:r>
            <a:r>
              <a:rPr lang="en-US" b="1" dirty="0" smtClean="0"/>
              <a:t>not confined</a:t>
            </a:r>
            <a:r>
              <a:rPr lang="en-US" dirty="0" smtClean="0"/>
              <a:t> to any particular society, culture, or religion.</a:t>
            </a:r>
          </a:p>
          <a:p>
            <a:r>
              <a:rPr lang="en-US" dirty="0" smtClean="0"/>
              <a:t>It remains </a:t>
            </a:r>
            <a:r>
              <a:rPr lang="en-US" b="1" dirty="0" smtClean="0"/>
              <a:t>unchanged and everlasting</a:t>
            </a:r>
            <a:r>
              <a:rPr lang="en-US" dirty="0" smtClean="0"/>
              <a:t>, because it is based on </a:t>
            </a:r>
            <a:r>
              <a:rPr lang="en-US" b="1" dirty="0" smtClean="0"/>
              <a:t>reason and divine will</a:t>
            </a:r>
            <a:r>
              <a:rPr lang="en-US" dirty="0" smtClean="0"/>
              <a:t>, which are constant.</a:t>
            </a:r>
          </a:p>
          <a:p>
            <a:r>
              <a:rPr lang="en-US" dirty="0" smtClean="0"/>
              <a:t>Every individual, being a rational creation of God, is bound by it.</a:t>
            </a:r>
          </a:p>
          <a:p>
            <a:endParaRPr lang="en-US" dirty="0" smtClean="0"/>
          </a:p>
          <a:p>
            <a:r>
              <a:rPr lang="en-US" b="1" dirty="0" smtClean="0"/>
              <a:t>2. Based on Reason</a:t>
            </a:r>
          </a:p>
          <a:p>
            <a:r>
              <a:rPr lang="en-US" dirty="0" smtClean="0"/>
              <a:t>According to Locke, </a:t>
            </a:r>
            <a:r>
              <a:rPr lang="en-US" b="1" dirty="0" smtClean="0"/>
              <a:t>reason is the voice of natural law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 beings can understand moral duties and obligations through the use of </a:t>
            </a:r>
            <a:r>
              <a:rPr lang="en-US" b="1" dirty="0" smtClean="0"/>
              <a:t>rational thought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Reason helps people recognize that they are all equal and that harming others is contrary to the natural order.</a:t>
            </a:r>
          </a:p>
          <a:p>
            <a:r>
              <a:rPr lang="en-US" dirty="0" smtClean="0"/>
              <a:t>Thus, </a:t>
            </a:r>
            <a:r>
              <a:rPr lang="en-US" b="1" dirty="0" smtClean="0"/>
              <a:t>rationality makes natural law self-evident</a:t>
            </a:r>
            <a:r>
              <a:rPr lang="en-US" dirty="0" smtClean="0"/>
              <a:t> to all humans.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Moral in Nature</a:t>
            </a:r>
          </a:p>
          <a:p>
            <a:r>
              <a:rPr lang="en-US" dirty="0" smtClean="0"/>
              <a:t>The Law of Nature serves as a </a:t>
            </a:r>
            <a:r>
              <a:rPr lang="en-US" b="1" dirty="0" smtClean="0"/>
              <a:t>moral guide</a:t>
            </a:r>
            <a:r>
              <a:rPr lang="en-US" dirty="0" smtClean="0"/>
              <a:t> for human behavior.</a:t>
            </a:r>
          </a:p>
          <a:p>
            <a:r>
              <a:rPr lang="en-US" dirty="0" smtClean="0"/>
              <a:t>It distinguishes </a:t>
            </a:r>
            <a:r>
              <a:rPr lang="en-US" b="1" dirty="0" smtClean="0"/>
              <a:t>right from wrong</a:t>
            </a:r>
            <a:r>
              <a:rPr lang="en-US" dirty="0" smtClean="0"/>
              <a:t>, </a:t>
            </a:r>
            <a:r>
              <a:rPr lang="en-US" b="1" dirty="0" smtClean="0"/>
              <a:t>justice from injustice</a:t>
            </a:r>
            <a:r>
              <a:rPr lang="en-US" dirty="0" smtClean="0"/>
              <a:t>, and encourages moral actions such as honesty, respect, and cooperation.</a:t>
            </a:r>
          </a:p>
          <a:p>
            <a:r>
              <a:rPr lang="en-US" dirty="0" smtClean="0"/>
              <a:t>It obliges everyone to act in a way that promotes </a:t>
            </a:r>
            <a:r>
              <a:rPr lang="en-US" b="1" dirty="0" smtClean="0"/>
              <a:t>peace, preservation, and mutual respect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Source of Natural Rights and Duties</a:t>
            </a:r>
          </a:p>
          <a:p>
            <a:r>
              <a:rPr lang="en-US" dirty="0" smtClean="0"/>
              <a:t>Locke’s Law of Nature is the </a:t>
            </a:r>
            <a:r>
              <a:rPr lang="en-US" b="1" dirty="0" smtClean="0"/>
              <a:t>foundation of natural rights</a:t>
            </a:r>
            <a:r>
              <a:rPr lang="en-US" dirty="0" smtClean="0"/>
              <a:t> — life, liberty, and property.</a:t>
            </a:r>
          </a:p>
          <a:p>
            <a:r>
              <a:rPr lang="en-US" dirty="0" smtClean="0"/>
              <a:t>Every individual possesses these rights inherently, by virtue of being human.</a:t>
            </a:r>
          </a:p>
          <a:p>
            <a:r>
              <a:rPr lang="en-US" dirty="0" smtClean="0"/>
              <a:t>Alongside rights, it also imposes </a:t>
            </a:r>
            <a:r>
              <a:rPr lang="en-US" b="1" dirty="0" smtClean="0"/>
              <a:t>duties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Not to harm another’s life, liberty, or property.</a:t>
            </a:r>
          </a:p>
          <a:p>
            <a:pPr lvl="1"/>
            <a:r>
              <a:rPr lang="en-US" dirty="0" smtClean="0"/>
              <a:t>To preserve mankind as far as possible.</a:t>
            </a:r>
          </a:p>
          <a:p>
            <a:r>
              <a:rPr lang="en-US" dirty="0" smtClean="0"/>
              <a:t>Therefore, the Law of Nature provides both </a:t>
            </a:r>
            <a:r>
              <a:rPr lang="en-US" b="1" dirty="0" smtClean="0"/>
              <a:t>rights and responsibilities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Pre-political and Pre-governmental</a:t>
            </a:r>
          </a:p>
          <a:p>
            <a:r>
              <a:rPr lang="en-US" dirty="0" smtClean="0"/>
              <a:t>The Law of Nature </a:t>
            </a:r>
            <a:r>
              <a:rPr lang="en-US" b="1" dirty="0" smtClean="0"/>
              <a:t>exists prior to the formation of the state or civil society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Even in the </a:t>
            </a:r>
            <a:r>
              <a:rPr lang="en-US" b="1" dirty="0" smtClean="0"/>
              <a:t>state of nature</a:t>
            </a:r>
            <a:r>
              <a:rPr lang="en-US" dirty="0" smtClean="0"/>
              <a:t>, before governments were established, people were governed by this moral law.</a:t>
            </a:r>
          </a:p>
          <a:p>
            <a:r>
              <a:rPr lang="en-US" dirty="0" smtClean="0"/>
              <a:t>The purpose of forming governments is to </a:t>
            </a:r>
            <a:r>
              <a:rPr lang="en-US" b="1" dirty="0" smtClean="0"/>
              <a:t>protect and enforce</a:t>
            </a:r>
            <a:r>
              <a:rPr lang="en-US" dirty="0" smtClean="0"/>
              <a:t> these pre-existing natural laws more effectively.</a:t>
            </a:r>
          </a:p>
          <a:p>
            <a:endParaRPr lang="en-US" dirty="0" smtClean="0"/>
          </a:p>
          <a:p>
            <a:r>
              <a:rPr lang="en-US" b="1" dirty="0" smtClean="0"/>
              <a:t>6. Rational Enforcement</a:t>
            </a:r>
          </a:p>
          <a:p>
            <a:r>
              <a:rPr lang="en-US" dirty="0" smtClean="0"/>
              <a:t>In the state of nature, each person has the </a:t>
            </a:r>
            <a:r>
              <a:rPr lang="en-US" b="1" dirty="0" smtClean="0"/>
              <a:t>right to enforce</a:t>
            </a:r>
            <a:r>
              <a:rPr lang="en-US" dirty="0" smtClean="0"/>
              <a:t> the Law of Nature.</a:t>
            </a:r>
          </a:p>
          <a:p>
            <a:r>
              <a:rPr lang="en-US" dirty="0" smtClean="0"/>
              <a:t>If someone violates it (for example, by harming others), others have the moral right to </a:t>
            </a:r>
            <a:r>
              <a:rPr lang="en-US" b="1" dirty="0" smtClean="0"/>
              <a:t>punish the wrongdoer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idea shows that Locke viewed the Law of Nature as </a:t>
            </a:r>
            <a:r>
              <a:rPr lang="en-US" b="1" dirty="0" smtClean="0"/>
              <a:t>binding and actionable</a:t>
            </a:r>
            <a:r>
              <a:rPr lang="en-US" dirty="0" smtClean="0"/>
              <a:t>, not merely theoretical.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7. Reflects Divine Will</a:t>
            </a:r>
          </a:p>
          <a:p>
            <a:r>
              <a:rPr lang="en-US" dirty="0" smtClean="0"/>
              <a:t>Locke linked natural law to </a:t>
            </a:r>
            <a:r>
              <a:rPr lang="en-US" b="1" dirty="0" smtClean="0"/>
              <a:t>God’s will</a:t>
            </a:r>
            <a:r>
              <a:rPr lang="en-US" dirty="0" smtClean="0"/>
              <a:t> — since God created human beings, He wants them to live in peace and cooperation.</a:t>
            </a:r>
          </a:p>
          <a:p>
            <a:r>
              <a:rPr lang="en-US" dirty="0" smtClean="0"/>
              <a:t>Obeying the Law of Nature means </a:t>
            </a:r>
            <a:r>
              <a:rPr lang="en-US" b="1" dirty="0" smtClean="0"/>
              <a:t>obeying the Creator’s purpose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Hence, it carries </a:t>
            </a:r>
            <a:r>
              <a:rPr lang="en-US" b="1" dirty="0" smtClean="0"/>
              <a:t>both moral and religious authority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8. Foundation of Civil Law and Government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civil laws</a:t>
            </a:r>
            <a:r>
              <a:rPr lang="en-US" dirty="0" smtClean="0"/>
              <a:t> made by governments must be </a:t>
            </a:r>
            <a:r>
              <a:rPr lang="en-US" b="1" dirty="0" smtClean="0"/>
              <a:t>consistent with natural law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government that violates the Law of Nature (for example, by taking away liberty unjustly) loses its legitimacy.</a:t>
            </a:r>
          </a:p>
          <a:p>
            <a:r>
              <a:rPr lang="en-US" dirty="0" smtClean="0"/>
              <a:t>Thus, the Law of Nature acts as a </a:t>
            </a:r>
            <a:r>
              <a:rPr lang="en-US" b="1" dirty="0" smtClean="0"/>
              <a:t>moral standard</a:t>
            </a:r>
            <a:r>
              <a:rPr lang="en-US" dirty="0" smtClean="0"/>
              <a:t> for judging human laws and political authority.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Law of Nature and Natural Rights (According to John Locke)</a:t>
            </a:r>
          </a:p>
          <a:p>
            <a:r>
              <a:rPr lang="en-US" b="1" dirty="0" smtClean="0"/>
              <a:t>1. Connection between Law of Nature and Natural Rights</a:t>
            </a:r>
          </a:p>
          <a:p>
            <a:r>
              <a:rPr lang="en-US" dirty="0" smtClean="0"/>
              <a:t>In Locke’s philosophy, </a:t>
            </a:r>
            <a:r>
              <a:rPr lang="en-US" b="1" dirty="0" smtClean="0"/>
              <a:t>Natural Rights arise directly from the Law of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Law of Nature is a </a:t>
            </a:r>
            <a:r>
              <a:rPr lang="en-US" b="1" dirty="0" smtClean="0"/>
              <a:t>moral law</a:t>
            </a:r>
            <a:r>
              <a:rPr lang="en-US" dirty="0" smtClean="0"/>
              <a:t> that dictates how humans ought to behave;</a:t>
            </a:r>
            <a:br>
              <a:rPr lang="en-US" dirty="0" smtClean="0"/>
            </a:br>
            <a:r>
              <a:rPr lang="en-US" dirty="0" smtClean="0"/>
              <a:t>Natural Rights are the </a:t>
            </a:r>
            <a:r>
              <a:rPr lang="en-US" b="1" dirty="0" smtClean="0"/>
              <a:t>entitlements</a:t>
            </a:r>
            <a:r>
              <a:rPr lang="en-US" dirty="0" smtClean="0"/>
              <a:t> that every human possesses under that moral law.</a:t>
            </a:r>
          </a:p>
          <a:p>
            <a:r>
              <a:rPr lang="en-US" dirty="0" smtClean="0"/>
              <a:t>Therefore, the Law of Nature provides the </a:t>
            </a:r>
            <a:r>
              <a:rPr lang="en-US" b="1" dirty="0" smtClean="0"/>
              <a:t>basis, justification, and protection</a:t>
            </a:r>
            <a:r>
              <a:rPr lang="en-US" dirty="0" smtClean="0"/>
              <a:t> for human rights.</a:t>
            </a:r>
          </a:p>
          <a:p>
            <a:r>
              <a:rPr lang="en-US" dirty="0" smtClean="0"/>
              <a:t>“Being all equal and independent, no one ought to harm another in his life, health, liberty, or possessions.” — </a:t>
            </a:r>
            <a:r>
              <a:rPr lang="en-US" i="1" dirty="0" smtClean="0"/>
              <a:t>John Locke, Two Treatises of Government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smtClean="0"/>
              <a:t>Life Sketch of John Locke (1632–1704)</a:t>
            </a:r>
          </a:p>
          <a:p>
            <a:pPr algn="just"/>
            <a:r>
              <a:rPr lang="en-US" b="1" dirty="0" smtClean="0"/>
              <a:t>Early Life</a:t>
            </a:r>
          </a:p>
          <a:p>
            <a:pPr algn="just"/>
            <a:r>
              <a:rPr lang="en-US" b="1" dirty="0" smtClean="0"/>
              <a:t>Born:</a:t>
            </a:r>
            <a:r>
              <a:rPr lang="en-US" dirty="0" smtClean="0"/>
              <a:t> August 29, 1632, in </a:t>
            </a:r>
            <a:r>
              <a:rPr lang="en-US" b="1" dirty="0" err="1" smtClean="0"/>
              <a:t>Wrington</a:t>
            </a:r>
            <a:r>
              <a:rPr lang="en-US" dirty="0" smtClean="0"/>
              <a:t>, Somerset, England.</a:t>
            </a:r>
          </a:p>
          <a:p>
            <a:pPr algn="just"/>
            <a:r>
              <a:rPr lang="en-US" b="1" dirty="0" smtClean="0"/>
              <a:t>Family Background:</a:t>
            </a:r>
            <a:endParaRPr lang="en-US" dirty="0" smtClean="0"/>
          </a:p>
          <a:p>
            <a:pPr lvl="1" algn="just"/>
            <a:r>
              <a:rPr lang="en-US" dirty="0" smtClean="0"/>
              <a:t>His father was a </a:t>
            </a:r>
            <a:r>
              <a:rPr lang="en-US" b="1" dirty="0" smtClean="0"/>
              <a:t>lawyer and Puritan</a:t>
            </a:r>
            <a:r>
              <a:rPr lang="en-US" dirty="0" smtClean="0"/>
              <a:t>, who served in the parliamentary army during the English Civil War.</a:t>
            </a:r>
          </a:p>
          <a:p>
            <a:pPr lvl="1" algn="just"/>
            <a:r>
              <a:rPr lang="en-US" dirty="0" smtClean="0"/>
              <a:t>This background influenced Locke’s belief in </a:t>
            </a:r>
            <a:r>
              <a:rPr lang="en-US" b="1" dirty="0" smtClean="0"/>
              <a:t>constitutional government</a:t>
            </a:r>
            <a:r>
              <a:rPr lang="en-US" dirty="0" smtClean="0"/>
              <a:t> and </a:t>
            </a:r>
            <a:r>
              <a:rPr lang="en-US" b="1" dirty="0" smtClean="0"/>
              <a:t>individual liberty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Education:</a:t>
            </a:r>
            <a:endParaRPr lang="en-US" dirty="0" smtClean="0"/>
          </a:p>
          <a:p>
            <a:pPr lvl="1" algn="just"/>
            <a:r>
              <a:rPr lang="en-US" dirty="0" smtClean="0"/>
              <a:t>Attended </a:t>
            </a:r>
            <a:r>
              <a:rPr lang="en-US" b="1" dirty="0" smtClean="0"/>
              <a:t>Westminster School</a:t>
            </a:r>
            <a:r>
              <a:rPr lang="en-US" dirty="0" smtClean="0"/>
              <a:t> in London.</a:t>
            </a:r>
          </a:p>
          <a:p>
            <a:pPr lvl="1" algn="just"/>
            <a:r>
              <a:rPr lang="en-US" dirty="0" smtClean="0"/>
              <a:t>Later studied at </a:t>
            </a:r>
            <a:r>
              <a:rPr lang="en-US" b="1" dirty="0" smtClean="0"/>
              <a:t>Christ Church, Oxford University</a:t>
            </a:r>
            <a:r>
              <a:rPr lang="en-US" dirty="0" smtClean="0"/>
              <a:t> (1652–1658).</a:t>
            </a:r>
          </a:p>
          <a:p>
            <a:pPr lvl="1" algn="just"/>
            <a:r>
              <a:rPr lang="en-US" dirty="0" smtClean="0"/>
              <a:t>Studied </a:t>
            </a:r>
            <a:r>
              <a:rPr lang="en-US" b="1" dirty="0" smtClean="0"/>
              <a:t>classics, philosophy, and medicine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Though critical of traditional scholastic philosophy, he was influenced by </a:t>
            </a:r>
            <a:r>
              <a:rPr lang="en-US" b="1" dirty="0" smtClean="0"/>
              <a:t>Rene Descartes’ rationalism</a:t>
            </a:r>
            <a:r>
              <a:rPr lang="en-US" dirty="0" smtClean="0"/>
              <a:t> and </a:t>
            </a:r>
            <a:r>
              <a:rPr lang="en-US" b="1" dirty="0" smtClean="0"/>
              <a:t>Francis Bacon’s empiricism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Meaning of Natural Rights</a:t>
            </a:r>
          </a:p>
          <a:p>
            <a:r>
              <a:rPr lang="en-US" b="1" dirty="0" smtClean="0"/>
              <a:t>Natural Rights</a:t>
            </a:r>
            <a:r>
              <a:rPr lang="en-US" dirty="0" smtClean="0"/>
              <a:t> are the rights that every person has </a:t>
            </a:r>
            <a:r>
              <a:rPr lang="en-US" b="1" dirty="0" smtClean="0"/>
              <a:t>by virtue of being human</a:t>
            </a:r>
            <a:r>
              <a:rPr lang="en-US" dirty="0" smtClean="0"/>
              <a:t>, not granted by any government.</a:t>
            </a:r>
          </a:p>
          <a:p>
            <a:r>
              <a:rPr lang="en-US" dirty="0" smtClean="0"/>
              <a:t>They are </a:t>
            </a:r>
            <a:r>
              <a:rPr lang="en-US" b="1" dirty="0" smtClean="0"/>
              <a:t>inherent, inalienable, and universal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These rights exist even in the </a:t>
            </a:r>
            <a:r>
              <a:rPr lang="en-US" b="1" dirty="0" smtClean="0"/>
              <a:t>state of nature</a:t>
            </a:r>
            <a:r>
              <a:rPr lang="en-US" dirty="0" smtClean="0"/>
              <a:t>, before the creation of civil society or political authority.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The Three Fundamental Natural Rights</a:t>
            </a:r>
          </a:p>
          <a:p>
            <a:r>
              <a:rPr lang="en-US" dirty="0" smtClean="0"/>
              <a:t>According to Locke, the Law of Nature guarantees </a:t>
            </a:r>
            <a:r>
              <a:rPr lang="en-US" b="1" dirty="0" smtClean="0"/>
              <a:t>three basic natural rights</a:t>
            </a:r>
            <a:r>
              <a:rPr lang="en-US" dirty="0" smtClean="0"/>
              <a:t>:</a:t>
            </a:r>
          </a:p>
          <a:p>
            <a:r>
              <a:rPr lang="en-US" dirty="0" smtClean="0"/>
              <a:t>🟩 </a:t>
            </a:r>
            <a:r>
              <a:rPr lang="en-US" b="1" dirty="0" smtClean="0"/>
              <a:t>Right to Life:</a:t>
            </a:r>
            <a:endParaRPr lang="en-US" dirty="0" smtClean="0"/>
          </a:p>
          <a:p>
            <a:pPr lvl="1"/>
            <a:r>
              <a:rPr lang="en-US" dirty="0" smtClean="0"/>
              <a:t>Every individual has the right to preserve their own life.</a:t>
            </a:r>
          </a:p>
          <a:p>
            <a:pPr lvl="1"/>
            <a:r>
              <a:rPr lang="en-US" dirty="0" smtClean="0"/>
              <a:t>No one has the authority to take away another’s life unjustly.</a:t>
            </a:r>
          </a:p>
          <a:p>
            <a:pPr lvl="1"/>
            <a:r>
              <a:rPr lang="en-US" dirty="0" smtClean="0"/>
              <a:t>Preservation of life is a fundamental duty under natural law.</a:t>
            </a:r>
          </a:p>
          <a:p>
            <a:r>
              <a:rPr lang="en-US" dirty="0" smtClean="0"/>
              <a:t>🟩 </a:t>
            </a:r>
            <a:r>
              <a:rPr lang="en-US" b="1" dirty="0" smtClean="0"/>
              <a:t>Right to Liberty:</a:t>
            </a:r>
            <a:endParaRPr lang="en-US" dirty="0" smtClean="0"/>
          </a:p>
          <a:p>
            <a:pPr lvl="1"/>
            <a:r>
              <a:rPr lang="en-US" dirty="0" smtClean="0"/>
              <a:t>Each person is free to act according to their will within the bounds of natural law.</a:t>
            </a:r>
          </a:p>
          <a:p>
            <a:pPr lvl="1"/>
            <a:r>
              <a:rPr lang="en-US" dirty="0" smtClean="0"/>
              <a:t>No one should be enslaved or subjected to the arbitrary will of another.</a:t>
            </a:r>
          </a:p>
          <a:p>
            <a:pPr lvl="1"/>
            <a:r>
              <a:rPr lang="en-US" dirty="0" smtClean="0"/>
              <a:t>Liberty is limited only by the duty not to harm others.</a:t>
            </a:r>
          </a:p>
          <a:p>
            <a:r>
              <a:rPr lang="en-US" dirty="0" smtClean="0"/>
              <a:t>🟩 </a:t>
            </a:r>
            <a:r>
              <a:rPr lang="en-US" b="1" dirty="0" smtClean="0"/>
              <a:t>Right to Property:</a:t>
            </a:r>
            <a:endParaRPr lang="en-US" dirty="0" smtClean="0"/>
          </a:p>
          <a:p>
            <a:pPr lvl="1"/>
            <a:r>
              <a:rPr lang="en-US" dirty="0" smtClean="0"/>
              <a:t>Property arises when a person </a:t>
            </a:r>
            <a:r>
              <a:rPr lang="en-US" b="1" dirty="0" smtClean="0"/>
              <a:t>mixes their labor</a:t>
            </a:r>
            <a:r>
              <a:rPr lang="en-US" dirty="0" smtClean="0"/>
              <a:t> with natural resources.</a:t>
            </a:r>
          </a:p>
          <a:p>
            <a:pPr lvl="1"/>
            <a:r>
              <a:rPr lang="en-US" dirty="0" smtClean="0"/>
              <a:t>Every person has the right to the fruits of their labor and to enjoy them peacefully.</a:t>
            </a:r>
          </a:p>
          <a:p>
            <a:pPr lvl="1"/>
            <a:r>
              <a:rPr lang="en-US" dirty="0" smtClean="0"/>
              <a:t>Property is a natural extension of one’s life and liberty.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705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Duties Arising from the Law of Nature</a:t>
            </a:r>
          </a:p>
          <a:p>
            <a:r>
              <a:rPr lang="en-US" dirty="0" smtClean="0"/>
              <a:t>Alongside rights, the Law of Nature imposes </a:t>
            </a:r>
            <a:r>
              <a:rPr lang="en-US" b="1" dirty="0" smtClean="0"/>
              <a:t>moral duties</a:t>
            </a:r>
            <a:r>
              <a:rPr lang="en-US" dirty="0" smtClean="0"/>
              <a:t> on individuals: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respect the rights</a:t>
            </a:r>
            <a:r>
              <a:rPr lang="en-US" dirty="0" smtClean="0"/>
              <a:t> of others.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avoid harm</a:t>
            </a:r>
            <a:r>
              <a:rPr lang="en-US" dirty="0" smtClean="0"/>
              <a:t> to another’s life, liberty, or possessions.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preserve mankind</a:t>
            </a:r>
            <a:r>
              <a:rPr lang="en-US" dirty="0" smtClean="0"/>
              <a:t> as far as possible.</a:t>
            </a:r>
          </a:p>
          <a:p>
            <a:r>
              <a:rPr lang="en-US" dirty="0" smtClean="0"/>
              <a:t>Rights and duties are therefore </a:t>
            </a:r>
            <a:r>
              <a:rPr lang="en-US" b="1" dirty="0" smtClean="0"/>
              <a:t>two sides of the same natural law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Role of Government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individuals have both rights and the responsibility to protect them.</a:t>
            </a:r>
          </a:p>
          <a:p>
            <a:r>
              <a:rPr lang="en-US" dirty="0" smtClean="0"/>
              <a:t>However, without an impartial authority, the protection of these rights is uncertain.</a:t>
            </a:r>
          </a:p>
          <a:p>
            <a:r>
              <a:rPr lang="en-US" dirty="0" smtClean="0"/>
              <a:t>Therefore, people form a </a:t>
            </a:r>
            <a:r>
              <a:rPr lang="en-US" b="1" dirty="0" smtClean="0"/>
              <a:t>social contract</a:t>
            </a:r>
            <a:r>
              <a:rPr lang="en-US" dirty="0" smtClean="0"/>
              <a:t> to create government, whose primary function is to </a:t>
            </a:r>
            <a:r>
              <a:rPr lang="en-US" b="1" dirty="0" smtClean="0"/>
              <a:t>protect natural rights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a government violates these rights, it becomes </a:t>
            </a:r>
            <a:r>
              <a:rPr lang="en-US" b="1" dirty="0" smtClean="0"/>
              <a:t>illegitimate</a:t>
            </a:r>
            <a:r>
              <a:rPr lang="en-US" dirty="0" smtClean="0"/>
              <a:t>, and citizens have the </a:t>
            </a:r>
            <a:r>
              <a:rPr lang="en-US" b="1" dirty="0" smtClean="0"/>
              <a:t>right to resist or overthrow</a:t>
            </a:r>
            <a:r>
              <a:rPr lang="en-US" dirty="0" smtClean="0"/>
              <a:t> 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6. Importance of Law of Nature in Protecting Rights</a:t>
            </a:r>
          </a:p>
          <a:p>
            <a:r>
              <a:rPr lang="en-US" dirty="0" smtClean="0"/>
              <a:t>The Law of Nature sets </a:t>
            </a:r>
            <a:r>
              <a:rPr lang="en-US" b="1" dirty="0" smtClean="0"/>
              <a:t>moral boundaries</a:t>
            </a:r>
            <a:r>
              <a:rPr lang="en-US" dirty="0" smtClean="0"/>
              <a:t> for human conduct and government power.</a:t>
            </a:r>
          </a:p>
          <a:p>
            <a:r>
              <a:rPr lang="en-US" dirty="0" smtClean="0"/>
              <a:t>It ensures that no human authority can justly violate another’s rights.</a:t>
            </a:r>
          </a:p>
          <a:p>
            <a:r>
              <a:rPr lang="en-US" dirty="0" smtClean="0"/>
              <a:t>It provides the </a:t>
            </a:r>
            <a:r>
              <a:rPr lang="en-US" b="1" dirty="0" smtClean="0"/>
              <a:t>foundation for justice, equality, and freedom</a:t>
            </a:r>
            <a:r>
              <a:rPr lang="en-US" dirty="0" smtClean="0"/>
              <a:t> in political society.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Law of Nature in the State of Nature (According to John Locke)</a:t>
            </a:r>
          </a:p>
          <a:p>
            <a:r>
              <a:rPr lang="en-US" b="1" dirty="0" smtClean="0"/>
              <a:t>1. Meaning of the State of Nature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State of Nature</a:t>
            </a:r>
            <a:r>
              <a:rPr lang="en-US" dirty="0" smtClean="0"/>
              <a:t> is a </a:t>
            </a:r>
            <a:r>
              <a:rPr lang="en-US" b="1" dirty="0" smtClean="0"/>
              <a:t>pre-political condition</a:t>
            </a:r>
            <a:r>
              <a:rPr lang="en-US" dirty="0" smtClean="0"/>
              <a:t> where no civil government or legal authority exists.</a:t>
            </a:r>
          </a:p>
          <a:p>
            <a:r>
              <a:rPr lang="en-US" dirty="0" smtClean="0"/>
              <a:t>It is a state of </a:t>
            </a:r>
            <a:r>
              <a:rPr lang="en-US" b="1" dirty="0" smtClean="0"/>
              <a:t>perfect freedom and equality</a:t>
            </a:r>
            <a:r>
              <a:rPr lang="en-US" dirty="0" smtClean="0"/>
              <a:t>, where individuals can act according to their own will.</a:t>
            </a:r>
          </a:p>
          <a:p>
            <a:r>
              <a:rPr lang="en-US" dirty="0" smtClean="0"/>
              <a:t>However, this freedom is </a:t>
            </a:r>
            <a:r>
              <a:rPr lang="en-US" b="1" dirty="0" smtClean="0"/>
              <a:t>not unlimited</a:t>
            </a:r>
            <a:r>
              <a:rPr lang="en-US" dirty="0" smtClean="0"/>
              <a:t> — it is governed by the </a:t>
            </a:r>
            <a:r>
              <a:rPr lang="en-US" b="1" dirty="0" smtClean="0"/>
              <a:t>Law of Nature</a:t>
            </a:r>
            <a:r>
              <a:rPr lang="en-US" dirty="0" smtClean="0"/>
              <a:t>, which serves as a moral law.</a:t>
            </a:r>
          </a:p>
          <a:p>
            <a:r>
              <a:rPr lang="en-US" dirty="0" smtClean="0"/>
              <a:t>Locke described it as a </a:t>
            </a:r>
            <a:r>
              <a:rPr lang="en-US" b="1" dirty="0" smtClean="0"/>
              <a:t>state of liberty, not a state of license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“The state of nature has a law of nature to govern it, which obliges everyone.” — </a:t>
            </a:r>
            <a:r>
              <a:rPr lang="en-US" i="1" dirty="0" smtClean="0"/>
              <a:t>John Locke, Two Treatises of Government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Existence of Law in the State of Nature</a:t>
            </a:r>
          </a:p>
          <a:p>
            <a:r>
              <a:rPr lang="en-US" dirty="0" smtClean="0"/>
              <a:t>Unlike Hobbes, who saw the state of nature as a lawless state of war, Locke believed it was </a:t>
            </a:r>
            <a:r>
              <a:rPr lang="en-US" b="1" dirty="0" smtClean="0"/>
              <a:t>regulated by moral law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Law of Nature</a:t>
            </a:r>
            <a:r>
              <a:rPr lang="en-US" dirty="0" smtClean="0"/>
              <a:t> exists </a:t>
            </a:r>
            <a:r>
              <a:rPr lang="en-US" b="1" dirty="0" smtClean="0"/>
              <a:t>prior to and independent of government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</a:t>
            </a:r>
            <a:r>
              <a:rPr lang="en-US" b="1" dirty="0" smtClean="0"/>
              <a:t>binds all people equally</a:t>
            </a:r>
            <a:r>
              <a:rPr lang="en-US" dirty="0" smtClean="0"/>
              <a:t> and determines what is right and wrong even in the absence of formal laws.</a:t>
            </a:r>
          </a:p>
          <a:p>
            <a:r>
              <a:rPr lang="en-US" dirty="0" smtClean="0"/>
              <a:t>Therefore, even in natural society, human actions are </a:t>
            </a:r>
            <a:r>
              <a:rPr lang="en-US" b="1" dirty="0" smtClean="0"/>
              <a:t>morally accountable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3. Nature and Source of the Law of Nature</a:t>
            </a:r>
          </a:p>
          <a:p>
            <a:r>
              <a:rPr lang="en-US" dirty="0" smtClean="0"/>
              <a:t>The Law of Nature is derived from </a:t>
            </a:r>
            <a:r>
              <a:rPr lang="en-US" b="1" dirty="0" smtClean="0"/>
              <a:t>reason</a:t>
            </a:r>
            <a:r>
              <a:rPr lang="en-US" dirty="0" smtClean="0"/>
              <a:t> and </a:t>
            </a:r>
            <a:r>
              <a:rPr lang="en-US" b="1" dirty="0" smtClean="0"/>
              <a:t>the will of God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 beings, as rational and moral creatures, can </a:t>
            </a:r>
            <a:r>
              <a:rPr lang="en-US" b="1" dirty="0" smtClean="0"/>
              <a:t>discover</a:t>
            </a:r>
            <a:r>
              <a:rPr lang="en-US" dirty="0" smtClean="0"/>
              <a:t> this law through </a:t>
            </a:r>
            <a:r>
              <a:rPr lang="en-US" b="1" dirty="0" smtClean="0"/>
              <a:t>reason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God, as Creator, wants mankind to live in peace and preservation — this forms the basis of the natural law.</a:t>
            </a:r>
          </a:p>
          <a:p>
            <a:r>
              <a:rPr lang="en-US" dirty="0" smtClean="0"/>
              <a:t>It teaches that no one should harm another in their </a:t>
            </a:r>
            <a:r>
              <a:rPr lang="en-US" b="1" dirty="0" smtClean="0"/>
              <a:t>life, liberty, health, or property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Rights in the State of Nature</a:t>
            </a:r>
          </a:p>
          <a:p>
            <a:r>
              <a:rPr lang="en-US" dirty="0" smtClean="0"/>
              <a:t>Under the Law of Nature, individuals possess </a:t>
            </a:r>
            <a:r>
              <a:rPr lang="en-US" b="1" dirty="0" smtClean="0"/>
              <a:t>natural rights</a:t>
            </a:r>
            <a:r>
              <a:rPr lang="en-US" dirty="0" smtClean="0"/>
              <a:t> that must be respected by all:</a:t>
            </a:r>
          </a:p>
          <a:p>
            <a:pPr lvl="1"/>
            <a:r>
              <a:rPr lang="en-US" b="1" dirty="0" smtClean="0"/>
              <a:t>Right to Life</a:t>
            </a:r>
            <a:r>
              <a:rPr lang="en-US" dirty="0" smtClean="0"/>
              <a:t> – to preserve one’s existence.</a:t>
            </a:r>
          </a:p>
          <a:p>
            <a:pPr lvl="1"/>
            <a:r>
              <a:rPr lang="en-US" b="1" dirty="0" smtClean="0"/>
              <a:t>Right to Liberty</a:t>
            </a:r>
            <a:r>
              <a:rPr lang="en-US" dirty="0" smtClean="0"/>
              <a:t> – to act freely within moral limits.</a:t>
            </a:r>
          </a:p>
          <a:p>
            <a:pPr lvl="1"/>
            <a:r>
              <a:rPr lang="en-US" b="1" dirty="0" smtClean="0"/>
              <a:t>Right to Property</a:t>
            </a:r>
            <a:r>
              <a:rPr lang="en-US" dirty="0" smtClean="0"/>
              <a:t> – to enjoy the fruits of one’s labor.</a:t>
            </a:r>
          </a:p>
          <a:p>
            <a:r>
              <a:rPr lang="en-US" dirty="0" smtClean="0"/>
              <a:t>These rights are </a:t>
            </a:r>
            <a:r>
              <a:rPr lang="en-US" b="1" dirty="0" smtClean="0"/>
              <a:t>inherent</a:t>
            </a:r>
            <a:r>
              <a:rPr lang="en-US" dirty="0" smtClean="0"/>
              <a:t> and </a:t>
            </a:r>
            <a:r>
              <a:rPr lang="en-US" b="1" dirty="0" smtClean="0"/>
              <a:t>inalienable</a:t>
            </a:r>
            <a:r>
              <a:rPr lang="en-US" dirty="0" smtClean="0"/>
              <a:t>, forming the moral framework of the state of nature.</a:t>
            </a:r>
          </a:p>
          <a:p>
            <a:endParaRPr lang="en-US" dirty="0" smtClean="0"/>
          </a:p>
          <a:p>
            <a:r>
              <a:rPr lang="en-US" b="1" dirty="0" smtClean="0"/>
              <a:t>5. Duties in the State of Nature</a:t>
            </a:r>
          </a:p>
          <a:p>
            <a:r>
              <a:rPr lang="en-US" dirty="0" smtClean="0"/>
              <a:t>The Law of Nature imposes </a:t>
            </a:r>
            <a:r>
              <a:rPr lang="en-US" b="1" dirty="0" smtClean="0"/>
              <a:t>moral obligations</a:t>
            </a:r>
            <a:r>
              <a:rPr lang="en-US" dirty="0" smtClean="0"/>
              <a:t> along with rights: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preserve oneself</a:t>
            </a:r>
            <a:r>
              <a:rPr lang="en-US" dirty="0" smtClean="0"/>
              <a:t> and others.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refrain from harming others</a:t>
            </a:r>
            <a:r>
              <a:rPr lang="en-US" dirty="0" smtClean="0"/>
              <a:t> in their life, liberty, or possessions.</a:t>
            </a:r>
          </a:p>
          <a:p>
            <a:pPr lvl="1"/>
            <a:r>
              <a:rPr lang="en-US" dirty="0" smtClean="0"/>
              <a:t>To </a:t>
            </a:r>
            <a:r>
              <a:rPr lang="en-US" b="1" dirty="0" smtClean="0"/>
              <a:t>respect equality and independence</a:t>
            </a:r>
            <a:r>
              <a:rPr lang="en-US" dirty="0" smtClean="0"/>
              <a:t> of others.</a:t>
            </a:r>
          </a:p>
          <a:p>
            <a:r>
              <a:rPr lang="en-US" dirty="0" smtClean="0"/>
              <a:t>Thus, the state of nature is guided by a </a:t>
            </a:r>
            <a:r>
              <a:rPr lang="en-US" b="1" dirty="0" smtClean="0"/>
              <a:t>balance of rights and duties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6. Enforcement of the Law of Nature</a:t>
            </a:r>
          </a:p>
          <a:p>
            <a:r>
              <a:rPr lang="en-US" dirty="0" smtClean="0"/>
              <a:t>In the absence of a government, </a:t>
            </a:r>
            <a:r>
              <a:rPr lang="en-US" b="1" dirty="0" smtClean="0"/>
              <a:t>every individual</a:t>
            </a:r>
            <a:r>
              <a:rPr lang="en-US" dirty="0" smtClean="0"/>
              <a:t> has the </a:t>
            </a:r>
            <a:r>
              <a:rPr lang="en-US" b="1" dirty="0" smtClean="0"/>
              <a:t>right to enforce</a:t>
            </a:r>
            <a:r>
              <a:rPr lang="en-US" dirty="0" smtClean="0"/>
              <a:t> the Law of Nature.</a:t>
            </a:r>
          </a:p>
          <a:p>
            <a:r>
              <a:rPr lang="en-US" dirty="0" smtClean="0"/>
              <a:t>Each person may punish those who violate it, in proportion to the offense.</a:t>
            </a:r>
          </a:p>
          <a:p>
            <a:r>
              <a:rPr lang="en-US" dirty="0" smtClean="0"/>
              <a:t>This right to </a:t>
            </a:r>
            <a:r>
              <a:rPr lang="en-US" b="1" dirty="0" smtClean="0"/>
              <a:t>execute natural law</a:t>
            </a:r>
            <a:r>
              <a:rPr lang="en-US" dirty="0" smtClean="0"/>
              <a:t> helps maintain justice and moral order.</a:t>
            </a:r>
          </a:p>
          <a:p>
            <a:r>
              <a:rPr lang="en-US" dirty="0" smtClean="0"/>
              <a:t>However, it may also lead to </a:t>
            </a:r>
            <a:r>
              <a:rPr lang="en-US" b="1" dirty="0" smtClean="0"/>
              <a:t>partiality and conflict</a:t>
            </a:r>
            <a:r>
              <a:rPr lang="en-US" dirty="0" smtClean="0"/>
              <a:t>, since people often judge in their own interest.</a:t>
            </a:r>
          </a:p>
          <a:p>
            <a:endParaRPr lang="en-US" dirty="0" smtClean="0"/>
          </a:p>
          <a:p>
            <a:r>
              <a:rPr lang="en-US" b="1" dirty="0" smtClean="0"/>
              <a:t>7. Inconveniences in the State of Nature</a:t>
            </a:r>
          </a:p>
          <a:p>
            <a:r>
              <a:rPr lang="en-US" dirty="0" smtClean="0"/>
              <a:t>Although governed by natural law, the state of nature has </a:t>
            </a:r>
            <a:r>
              <a:rPr lang="en-US" b="1" dirty="0" smtClean="0"/>
              <a:t>certain limitations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No impartial judge</a:t>
            </a:r>
            <a:r>
              <a:rPr lang="en-US" dirty="0" smtClean="0"/>
              <a:t> – people may interpret natural law differently.</a:t>
            </a:r>
          </a:p>
          <a:p>
            <a:r>
              <a:rPr lang="en-US" b="1" dirty="0" smtClean="0"/>
              <a:t>No settled laws or authority</a:t>
            </a:r>
            <a:r>
              <a:rPr lang="en-US" dirty="0" smtClean="0"/>
              <a:t> – enforcement depends on individual judgment.</a:t>
            </a:r>
          </a:p>
          <a:p>
            <a:r>
              <a:rPr lang="en-US" b="1" dirty="0" smtClean="0"/>
              <a:t>Risk of conflict</a:t>
            </a:r>
            <a:r>
              <a:rPr lang="en-US" dirty="0" smtClean="0"/>
              <a:t> – punishment may turn into revenge.</a:t>
            </a:r>
            <a:br>
              <a:rPr lang="en-US" dirty="0" smtClean="0"/>
            </a:br>
            <a:r>
              <a:rPr lang="en-US" dirty="0" smtClean="0"/>
              <a:t>These inconveniences make life insecure, prompting humans to form </a:t>
            </a:r>
            <a:r>
              <a:rPr lang="en-US" b="1" dirty="0" smtClean="0"/>
              <a:t>civil society</a:t>
            </a:r>
            <a:r>
              <a:rPr lang="en-US" dirty="0" smtClean="0"/>
              <a:t> and establish government.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8. Transition to Civil Society</a:t>
            </a:r>
          </a:p>
          <a:p>
            <a:r>
              <a:rPr lang="en-US" dirty="0" smtClean="0"/>
              <a:t>People enter into a </a:t>
            </a:r>
            <a:r>
              <a:rPr lang="en-US" b="1" dirty="0" smtClean="0"/>
              <a:t>social contract</a:t>
            </a:r>
            <a:r>
              <a:rPr lang="en-US" dirty="0" smtClean="0"/>
              <a:t> to create a government that:</a:t>
            </a:r>
          </a:p>
          <a:p>
            <a:pPr lvl="1"/>
            <a:r>
              <a:rPr lang="en-US" dirty="0" smtClean="0"/>
              <a:t>Enforces the Law of Nature impartially.</a:t>
            </a:r>
          </a:p>
          <a:p>
            <a:pPr lvl="1"/>
            <a:r>
              <a:rPr lang="en-US" dirty="0" smtClean="0"/>
              <a:t>Protects natural rights effectively.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purpose of government</a:t>
            </a:r>
            <a:r>
              <a:rPr lang="en-US" dirty="0" smtClean="0"/>
              <a:t> is therefore to </a:t>
            </a:r>
            <a:r>
              <a:rPr lang="en-US" b="1" dirty="0" smtClean="0"/>
              <a:t>secure natural law and natural rights</a:t>
            </a:r>
            <a:r>
              <a:rPr lang="en-US" dirty="0" smtClean="0"/>
              <a:t>, not to abolish them.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Relation of Law of Nature to Civil Government (According to John Locke)</a:t>
            </a:r>
          </a:p>
          <a:p>
            <a:r>
              <a:rPr lang="en-US" b="1" dirty="0" smtClean="0"/>
              <a:t>1. Foundation of Civil Government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Law of Nature</a:t>
            </a:r>
            <a:r>
              <a:rPr lang="en-US" dirty="0" smtClean="0"/>
              <a:t> is the </a:t>
            </a:r>
            <a:r>
              <a:rPr lang="en-US" b="1" dirty="0" smtClean="0"/>
              <a:t>moral and philosophical foundation</a:t>
            </a:r>
            <a:r>
              <a:rPr lang="en-US" dirty="0" smtClean="0"/>
              <a:t> of civil government in Locke’s political theory.</a:t>
            </a:r>
          </a:p>
          <a:p>
            <a:r>
              <a:rPr lang="en-US" dirty="0" smtClean="0"/>
              <a:t>Civil government does </a:t>
            </a:r>
            <a:r>
              <a:rPr lang="en-US" b="1" dirty="0" smtClean="0"/>
              <a:t>not create</a:t>
            </a:r>
            <a:r>
              <a:rPr lang="en-US" dirty="0" smtClean="0"/>
              <a:t> moral or legal order — it is established to </a:t>
            </a:r>
            <a:r>
              <a:rPr lang="en-US" b="1" dirty="0" smtClean="0"/>
              <a:t>preserve</a:t>
            </a:r>
            <a:r>
              <a:rPr lang="en-US" dirty="0" smtClean="0"/>
              <a:t> the order already present in the Law of Nature.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primary purpose of government</a:t>
            </a:r>
            <a:r>
              <a:rPr lang="en-US" dirty="0" smtClean="0"/>
              <a:t> is to </a:t>
            </a:r>
            <a:r>
              <a:rPr lang="en-US" b="1" dirty="0" smtClean="0"/>
              <a:t>protect and enforce natural rights</a:t>
            </a:r>
            <a:r>
              <a:rPr lang="en-US" dirty="0" smtClean="0"/>
              <a:t> — life, liberty, and property — which originate from the Law of Nature.</a:t>
            </a:r>
          </a:p>
          <a:p>
            <a:r>
              <a:rPr lang="en-US" dirty="0" smtClean="0"/>
              <a:t>“The great and chief end of men’s uniting into commonwealths, and putting themselves under government, is the preservation of their property.” — </a:t>
            </a:r>
            <a:r>
              <a:rPr lang="en-US" i="1" dirty="0" smtClean="0"/>
              <a:t>John Locke, Two Treatises of Government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Academic and Professional Career</a:t>
            </a:r>
          </a:p>
          <a:p>
            <a:r>
              <a:rPr lang="en-US" dirty="0" smtClean="0"/>
              <a:t>Initially worked as a </a:t>
            </a:r>
            <a:r>
              <a:rPr lang="en-US" b="1" dirty="0" smtClean="0"/>
              <a:t>lecturer in Greek and rhetoric</a:t>
            </a:r>
            <a:r>
              <a:rPr lang="en-US" dirty="0" smtClean="0"/>
              <a:t> at Oxford.</a:t>
            </a:r>
          </a:p>
          <a:p>
            <a:r>
              <a:rPr lang="en-US" dirty="0" smtClean="0"/>
              <a:t>Developed an interest in </a:t>
            </a:r>
            <a:r>
              <a:rPr lang="en-US" b="1" dirty="0" smtClean="0"/>
              <a:t>medicine</a:t>
            </a:r>
            <a:r>
              <a:rPr lang="en-US" dirty="0" smtClean="0"/>
              <a:t> and studied under the famous physician </a:t>
            </a:r>
            <a:r>
              <a:rPr lang="en-US" b="1" dirty="0" smtClean="0"/>
              <a:t>Thomas Sydenham</a:t>
            </a:r>
            <a:r>
              <a:rPr lang="en-US" dirty="0" smtClean="0"/>
              <a:t>, who greatly influenced him.</a:t>
            </a:r>
          </a:p>
          <a:p>
            <a:r>
              <a:rPr lang="en-US" dirty="0" smtClean="0"/>
              <a:t>Locke later became a </a:t>
            </a:r>
            <a:r>
              <a:rPr lang="en-US" b="1" dirty="0" smtClean="0"/>
              <a:t>physician</a:t>
            </a:r>
            <a:r>
              <a:rPr lang="en-US" dirty="0" smtClean="0"/>
              <a:t>, though he is better known as a </a:t>
            </a:r>
            <a:r>
              <a:rPr lang="en-US" b="1" dirty="0" smtClean="0"/>
              <a:t>philosopher and political thinker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joined the household of </a:t>
            </a:r>
            <a:r>
              <a:rPr lang="en-US" b="1" dirty="0" smtClean="0"/>
              <a:t>Anthony Ashley Cooper (later Earl of Shaftesbury)</a:t>
            </a:r>
            <a:r>
              <a:rPr lang="en-US" dirty="0" smtClean="0"/>
              <a:t> — a major turning point in his life.</a:t>
            </a:r>
          </a:p>
          <a:p>
            <a:pPr lvl="1"/>
            <a:r>
              <a:rPr lang="en-US" dirty="0" smtClean="0"/>
              <a:t>Served as his </a:t>
            </a:r>
            <a:r>
              <a:rPr lang="en-US" b="1" dirty="0" smtClean="0"/>
              <a:t>personal physician and advisor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Through Shaftesbury, Locke got involved in </a:t>
            </a:r>
            <a:r>
              <a:rPr lang="en-US" b="1" dirty="0" smtClean="0"/>
              <a:t>English politics</a:t>
            </a:r>
            <a:r>
              <a:rPr lang="en-US" dirty="0" smtClean="0"/>
              <a:t> and developed his ideas on </a:t>
            </a:r>
            <a:r>
              <a:rPr lang="en-US" b="1" dirty="0" smtClean="0"/>
              <a:t>government and liberty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2. From State of Nature to Civil Society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people lived under the </a:t>
            </a:r>
            <a:r>
              <a:rPr lang="en-US" b="1" dirty="0" smtClean="0"/>
              <a:t>Law of Nature</a:t>
            </a:r>
            <a:r>
              <a:rPr lang="en-US" dirty="0" smtClean="0"/>
              <a:t>, which taught them to respect others’ rights.</a:t>
            </a:r>
          </a:p>
          <a:p>
            <a:r>
              <a:rPr lang="en-US" dirty="0" smtClean="0"/>
              <a:t>However, there were </a:t>
            </a:r>
            <a:r>
              <a:rPr lang="en-US" b="1" dirty="0" smtClean="0"/>
              <a:t>inconveniences</a:t>
            </a:r>
            <a:r>
              <a:rPr lang="en-US" dirty="0" smtClean="0"/>
              <a:t> — no impartial judge, no clear laws, and no common authority.</a:t>
            </a:r>
          </a:p>
          <a:p>
            <a:r>
              <a:rPr lang="en-US" dirty="0" smtClean="0"/>
              <a:t>To remedy this, individuals </a:t>
            </a:r>
            <a:r>
              <a:rPr lang="en-US" b="1" dirty="0" smtClean="0"/>
              <a:t>entered into a social contract</a:t>
            </a:r>
            <a:r>
              <a:rPr lang="en-US" dirty="0" smtClean="0"/>
              <a:t> to form a </a:t>
            </a:r>
            <a:r>
              <a:rPr lang="en-US" b="1" dirty="0" smtClean="0"/>
              <a:t>civil government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the </a:t>
            </a:r>
            <a:r>
              <a:rPr lang="en-US" b="1" dirty="0" smtClean="0"/>
              <a:t>Law of Nature continues</a:t>
            </a:r>
            <a:r>
              <a:rPr lang="en-US" dirty="0" smtClean="0"/>
              <a:t> to guide human conduct even after civil government is established — it is not replaced, only </a:t>
            </a:r>
            <a:r>
              <a:rPr lang="en-US" b="1" dirty="0" smtClean="0"/>
              <a:t>reinforced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3. Purpose of Civil Government</a:t>
            </a:r>
          </a:p>
          <a:p>
            <a:r>
              <a:rPr lang="en-US" dirty="0" smtClean="0"/>
              <a:t>The civil government exists to:</a:t>
            </a:r>
          </a:p>
          <a:p>
            <a:pPr lvl="1"/>
            <a:r>
              <a:rPr lang="en-US" b="1" dirty="0" smtClean="0"/>
              <a:t>Enforce the Law of Nature</a:t>
            </a:r>
            <a:r>
              <a:rPr lang="en-US" dirty="0" smtClean="0"/>
              <a:t> impartially.</a:t>
            </a:r>
          </a:p>
          <a:p>
            <a:pPr lvl="1"/>
            <a:r>
              <a:rPr lang="en-US" b="1" dirty="0" smtClean="0"/>
              <a:t>Protect natural rights</a:t>
            </a:r>
            <a:r>
              <a:rPr lang="en-US" dirty="0" smtClean="0"/>
              <a:t> of life, liberty, and property.</a:t>
            </a:r>
          </a:p>
          <a:p>
            <a:pPr lvl="1"/>
            <a:r>
              <a:rPr lang="en-US" b="1" dirty="0" smtClean="0"/>
              <a:t>Maintain peace and justice</a:t>
            </a:r>
            <a:r>
              <a:rPr lang="en-US" dirty="0" smtClean="0"/>
              <a:t> among individuals.</a:t>
            </a:r>
          </a:p>
          <a:p>
            <a:pPr lvl="1"/>
            <a:r>
              <a:rPr lang="en-US" b="1" dirty="0" smtClean="0"/>
              <a:t>Prevent violations</a:t>
            </a:r>
            <a:r>
              <a:rPr lang="en-US" dirty="0" smtClean="0"/>
              <a:t> that occur when people act as judges in their own cause.</a:t>
            </a:r>
          </a:p>
          <a:p>
            <a:r>
              <a:rPr lang="en-US" dirty="0" smtClean="0"/>
              <a:t>Therefore, the government is a </a:t>
            </a:r>
            <a:r>
              <a:rPr lang="en-US" b="1" dirty="0" smtClean="0"/>
              <a:t>servant of the natural law</a:t>
            </a:r>
            <a:r>
              <a:rPr lang="en-US" dirty="0" smtClean="0"/>
              <a:t>, not its master.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Continuity between Natural Law and Civil Law</a:t>
            </a:r>
          </a:p>
          <a:p>
            <a:r>
              <a:rPr lang="en-US" dirty="0" smtClean="0"/>
              <a:t>Locke saw </a:t>
            </a:r>
            <a:r>
              <a:rPr lang="en-US" b="1" dirty="0" smtClean="0"/>
              <a:t>civil law</a:t>
            </a:r>
            <a:r>
              <a:rPr lang="en-US" dirty="0" smtClean="0"/>
              <a:t> as a </a:t>
            </a:r>
            <a:r>
              <a:rPr lang="en-US" b="1" dirty="0" smtClean="0"/>
              <a:t>human expression of the Law of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Human-made laws are </a:t>
            </a:r>
            <a:r>
              <a:rPr lang="en-US" b="1" dirty="0" smtClean="0"/>
              <a:t>valid only if they conform</a:t>
            </a:r>
            <a:r>
              <a:rPr lang="en-US" dirty="0" smtClean="0"/>
              <a:t> to the principles of natural law.</a:t>
            </a:r>
          </a:p>
          <a:p>
            <a:r>
              <a:rPr lang="en-US" dirty="0" smtClean="0"/>
              <a:t>The Law of Nature acts as a </a:t>
            </a:r>
            <a:r>
              <a:rPr lang="en-US" b="1" dirty="0" smtClean="0"/>
              <a:t>standard of justice</a:t>
            </a:r>
            <a:r>
              <a:rPr lang="en-US" dirty="0" smtClean="0"/>
              <a:t> against which all civil laws and government actions are judged.</a:t>
            </a:r>
          </a:p>
          <a:p>
            <a:r>
              <a:rPr lang="en-US" dirty="0" smtClean="0"/>
              <a:t>If a civil law contradicts natural law, it is </a:t>
            </a:r>
            <a:r>
              <a:rPr lang="en-US" b="1" dirty="0" smtClean="0"/>
              <a:t>unjust and invalid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Limitation on Government Power</a:t>
            </a:r>
          </a:p>
          <a:p>
            <a:r>
              <a:rPr lang="en-US" dirty="0" smtClean="0"/>
              <a:t>Since government derives its authority from the </a:t>
            </a:r>
            <a:r>
              <a:rPr lang="en-US" b="1" dirty="0" smtClean="0"/>
              <a:t>consent of the governed</a:t>
            </a:r>
            <a:r>
              <a:rPr lang="en-US" dirty="0" smtClean="0"/>
              <a:t>, it must operate </a:t>
            </a:r>
            <a:r>
              <a:rPr lang="en-US" b="1" dirty="0" smtClean="0"/>
              <a:t>within the bounds of natural law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rulers are </a:t>
            </a:r>
            <a:r>
              <a:rPr lang="en-US" b="1" dirty="0" smtClean="0"/>
              <a:t>bound</a:t>
            </a:r>
            <a:r>
              <a:rPr lang="en-US" dirty="0" smtClean="0"/>
              <a:t> by the same moral obligations as the citizens.</a:t>
            </a:r>
          </a:p>
          <a:p>
            <a:r>
              <a:rPr lang="en-US" dirty="0" smtClean="0"/>
              <a:t>Government cannot:</a:t>
            </a:r>
          </a:p>
          <a:p>
            <a:pPr lvl="1"/>
            <a:r>
              <a:rPr lang="en-US" dirty="0" smtClean="0"/>
              <a:t>Arbitrarily take away life, liberty, or property.</a:t>
            </a:r>
          </a:p>
          <a:p>
            <a:pPr lvl="1"/>
            <a:r>
              <a:rPr lang="en-US" dirty="0" smtClean="0"/>
              <a:t>Act against the public good.</a:t>
            </a:r>
          </a:p>
          <a:p>
            <a:r>
              <a:rPr lang="en-US" dirty="0" smtClean="0"/>
              <a:t>Any government that violates the Law of Nature </a:t>
            </a:r>
            <a:r>
              <a:rPr lang="en-US" b="1" dirty="0" smtClean="0"/>
              <a:t>loses its legitimacy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6. Right to Resistance</a:t>
            </a:r>
          </a:p>
          <a:p>
            <a:r>
              <a:rPr lang="en-US" dirty="0" smtClean="0"/>
              <a:t>If the government fails to protect natural rights or acts against natural law, citizens have the </a:t>
            </a:r>
            <a:r>
              <a:rPr lang="en-US" b="1" dirty="0" smtClean="0"/>
              <a:t>right to resist, disobey, or even overthrow</a:t>
            </a:r>
            <a:r>
              <a:rPr lang="en-US" dirty="0" smtClean="0"/>
              <a:t> it.</a:t>
            </a:r>
          </a:p>
          <a:p>
            <a:r>
              <a:rPr lang="en-US" dirty="0" smtClean="0"/>
              <a:t>This right to resistance ensures that political authority remains </a:t>
            </a:r>
            <a:r>
              <a:rPr lang="en-US" b="1" dirty="0" smtClean="0"/>
              <a:t>accountable</a:t>
            </a:r>
            <a:r>
              <a:rPr lang="en-US" dirty="0" smtClean="0"/>
              <a:t> and </a:t>
            </a:r>
            <a:r>
              <a:rPr lang="en-US" b="1" dirty="0" smtClean="0"/>
              <a:t>limited by moral principles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the Law of Nature provides the </a:t>
            </a:r>
            <a:r>
              <a:rPr lang="en-US" b="1" dirty="0" smtClean="0"/>
              <a:t>moral justification for revolution</a:t>
            </a:r>
            <a:r>
              <a:rPr lang="en-US" dirty="0" smtClean="0"/>
              <a:t> against tyranny.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Significance and Legacy of Locke’s Theory of the Law of Nature</a:t>
            </a:r>
          </a:p>
          <a:p>
            <a:r>
              <a:rPr lang="en-US" b="1" dirty="0" smtClean="0"/>
              <a:t>1. Moral Foundation of Political Philosophy</a:t>
            </a:r>
          </a:p>
          <a:p>
            <a:r>
              <a:rPr lang="en-US" dirty="0" smtClean="0"/>
              <a:t>Locke’s concept of the </a:t>
            </a:r>
            <a:r>
              <a:rPr lang="en-US" b="1" dirty="0" smtClean="0"/>
              <a:t>Law of Nature</a:t>
            </a:r>
            <a:r>
              <a:rPr lang="en-US" dirty="0" smtClean="0"/>
              <a:t> provided a </a:t>
            </a:r>
            <a:r>
              <a:rPr lang="en-US" b="1" dirty="0" smtClean="0"/>
              <a:t>moral and rational foundation</a:t>
            </a:r>
            <a:r>
              <a:rPr lang="en-US" dirty="0" smtClean="0"/>
              <a:t> for political authority and law.</a:t>
            </a:r>
          </a:p>
          <a:p>
            <a:r>
              <a:rPr lang="en-US" dirty="0" smtClean="0"/>
              <a:t>He showed that government is </a:t>
            </a:r>
            <a:r>
              <a:rPr lang="en-US" b="1" dirty="0" smtClean="0"/>
              <a:t>not merely a power structure</a:t>
            </a:r>
            <a:r>
              <a:rPr lang="en-US" dirty="0" smtClean="0"/>
              <a:t>, but a </a:t>
            </a:r>
            <a:r>
              <a:rPr lang="en-US" b="1" dirty="0" smtClean="0"/>
              <a:t>moral institution</a:t>
            </a:r>
            <a:r>
              <a:rPr lang="en-US" dirty="0" smtClean="0"/>
              <a:t> bound by ethical principles.</a:t>
            </a:r>
          </a:p>
          <a:p>
            <a:r>
              <a:rPr lang="en-US" dirty="0" smtClean="0"/>
              <a:t>It shifted political thought from the idea of </a:t>
            </a:r>
            <a:r>
              <a:rPr lang="en-US" b="1" dirty="0" smtClean="0"/>
              <a:t>divine right of kings</a:t>
            </a:r>
            <a:r>
              <a:rPr lang="en-US" dirty="0" smtClean="0"/>
              <a:t> to </a:t>
            </a:r>
            <a:r>
              <a:rPr lang="en-US" b="1" dirty="0" smtClean="0"/>
              <a:t>government by reason and consent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Law of Nature serves as a </a:t>
            </a:r>
            <a:r>
              <a:rPr lang="en-US" b="1" dirty="0" smtClean="0"/>
              <a:t>standard of justice</a:t>
            </a:r>
            <a:r>
              <a:rPr lang="en-US" dirty="0" smtClean="0"/>
              <a:t> that even rulers must obey.</a:t>
            </a:r>
          </a:p>
          <a:p>
            <a:endParaRPr lang="en-US" dirty="0" smtClean="0"/>
          </a:p>
          <a:p>
            <a:r>
              <a:rPr lang="en-US" b="1" dirty="0" smtClean="0"/>
              <a:t>2. Basis of Natural Rights and Human Dignity</a:t>
            </a:r>
          </a:p>
          <a:p>
            <a:r>
              <a:rPr lang="en-US" dirty="0" smtClean="0"/>
              <a:t>Locke’s theory established that </a:t>
            </a:r>
            <a:r>
              <a:rPr lang="en-US" b="1" dirty="0" smtClean="0"/>
              <a:t>every individual possesses inherent rights</a:t>
            </a:r>
            <a:r>
              <a:rPr lang="en-US" dirty="0" smtClean="0"/>
              <a:t> — to life, liberty, and property — which come from the Law of Nature.</a:t>
            </a:r>
          </a:p>
          <a:p>
            <a:r>
              <a:rPr lang="en-US" dirty="0" smtClean="0"/>
              <a:t>These rights are </a:t>
            </a:r>
            <a:r>
              <a:rPr lang="en-US" b="1" dirty="0" smtClean="0"/>
              <a:t>inalienable</a:t>
            </a:r>
            <a:r>
              <a:rPr lang="en-US" dirty="0" smtClean="0"/>
              <a:t> and cannot be taken away by any authority.</a:t>
            </a:r>
          </a:p>
          <a:p>
            <a:r>
              <a:rPr lang="en-US" dirty="0" smtClean="0"/>
              <a:t>His ideas laid the moral groundwork for </a:t>
            </a:r>
            <a:r>
              <a:rPr lang="en-US" b="1" dirty="0" smtClean="0"/>
              <a:t>modern human rights philosophy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belief that all human beings have </a:t>
            </a:r>
            <a:r>
              <a:rPr lang="en-US" b="1" dirty="0" smtClean="0"/>
              <a:t>equal moral worth</a:t>
            </a:r>
            <a:r>
              <a:rPr lang="en-US" dirty="0" smtClean="0"/>
              <a:t> is derived from this natural law tradition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Foundation of Modern Liberalism</a:t>
            </a:r>
          </a:p>
          <a:p>
            <a:r>
              <a:rPr lang="en-US" dirty="0" smtClean="0"/>
              <a:t>Locke’s thought gave rise to </a:t>
            </a:r>
            <a:r>
              <a:rPr lang="en-US" b="1" dirty="0" smtClean="0"/>
              <a:t>classical liberalism</a:t>
            </a:r>
            <a:r>
              <a:rPr lang="en-US" dirty="0" smtClean="0"/>
              <a:t>, emphasizing:</a:t>
            </a:r>
          </a:p>
          <a:p>
            <a:pPr lvl="1"/>
            <a:r>
              <a:rPr lang="en-US" b="1" dirty="0" smtClean="0"/>
              <a:t>Individual liberty</a:t>
            </a:r>
            <a:endParaRPr lang="en-US" dirty="0" smtClean="0"/>
          </a:p>
          <a:p>
            <a:pPr lvl="1"/>
            <a:r>
              <a:rPr lang="en-US" b="1" dirty="0" smtClean="0"/>
              <a:t>Limited government</a:t>
            </a:r>
            <a:endParaRPr lang="en-US" dirty="0" smtClean="0"/>
          </a:p>
          <a:p>
            <a:pPr lvl="1"/>
            <a:r>
              <a:rPr lang="en-US" b="1" dirty="0" smtClean="0"/>
              <a:t>Rule of law</a:t>
            </a:r>
            <a:endParaRPr lang="en-US" dirty="0" smtClean="0"/>
          </a:p>
          <a:p>
            <a:pPr lvl="1"/>
            <a:r>
              <a:rPr lang="en-US" b="1" dirty="0" smtClean="0"/>
              <a:t>Protection of property</a:t>
            </a:r>
            <a:endParaRPr lang="en-US" dirty="0" smtClean="0"/>
          </a:p>
          <a:p>
            <a:r>
              <a:rPr lang="en-US" dirty="0" smtClean="0"/>
              <a:t>His Law of Nature became the </a:t>
            </a:r>
            <a:r>
              <a:rPr lang="en-US" b="1" dirty="0" smtClean="0"/>
              <a:t>moral code of liberal democracy</a:t>
            </a:r>
            <a:r>
              <a:rPr lang="en-US" dirty="0" smtClean="0"/>
              <a:t>, influencing later thinkers such as </a:t>
            </a:r>
            <a:r>
              <a:rPr lang="en-US" b="1" dirty="0" smtClean="0"/>
              <a:t>John Stuart Mill</a:t>
            </a:r>
            <a:r>
              <a:rPr lang="en-US" dirty="0" smtClean="0"/>
              <a:t> and </a:t>
            </a:r>
            <a:r>
              <a:rPr lang="en-US" b="1" dirty="0" smtClean="0"/>
              <a:t>Thomas Jefferson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Influence on Constitutional and Democratic Government</a:t>
            </a:r>
          </a:p>
          <a:p>
            <a:r>
              <a:rPr lang="en-US" dirty="0" smtClean="0"/>
              <a:t>Locke’s linkage of natural law with political authority profoundly shaped </a:t>
            </a:r>
            <a:r>
              <a:rPr lang="en-US" b="1" dirty="0" smtClean="0"/>
              <a:t>modern constitutional systems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Governments were now seen as </a:t>
            </a:r>
            <a:r>
              <a:rPr lang="en-US" b="1" dirty="0" smtClean="0"/>
              <a:t>institutions created by consent</a:t>
            </a:r>
            <a:r>
              <a:rPr lang="en-US" dirty="0" smtClean="0"/>
              <a:t> to protect natural rights.</a:t>
            </a:r>
          </a:p>
          <a:p>
            <a:r>
              <a:rPr lang="en-US" dirty="0" smtClean="0"/>
              <a:t>If governments act against natural law, they lose legitimacy — a concept that underpins:</a:t>
            </a:r>
          </a:p>
          <a:p>
            <a:pPr lvl="1"/>
            <a:r>
              <a:rPr lang="en-US" b="1" dirty="0" smtClean="0"/>
              <a:t>The principle of limited government</a:t>
            </a:r>
            <a:endParaRPr lang="en-US" dirty="0" smtClean="0"/>
          </a:p>
          <a:p>
            <a:pPr lvl="1"/>
            <a:r>
              <a:rPr lang="en-US" b="1" dirty="0" smtClean="0"/>
              <a:t>Checks and balances</a:t>
            </a:r>
            <a:endParaRPr lang="en-US" dirty="0" smtClean="0"/>
          </a:p>
          <a:p>
            <a:pPr lvl="1"/>
            <a:r>
              <a:rPr lang="en-US" b="1" dirty="0" smtClean="0"/>
              <a:t>Right to revolution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5. Influence on Major Historical Documents</a:t>
            </a:r>
          </a:p>
          <a:p>
            <a:r>
              <a:rPr lang="en-US" dirty="0" smtClean="0"/>
              <a:t>Locke’s Law of Nature and Natural Rights directly inspired several foundational political documents:</a:t>
            </a:r>
          </a:p>
          <a:p>
            <a:r>
              <a:rPr lang="en-US" b="1" dirty="0" smtClean="0"/>
              <a:t>American Declaration of Independence (1776)</a:t>
            </a:r>
            <a:endParaRPr lang="en-US" dirty="0" smtClean="0"/>
          </a:p>
          <a:p>
            <a:pPr lvl="1"/>
            <a:r>
              <a:rPr lang="en-US" dirty="0" smtClean="0"/>
              <a:t>Jefferson echoed Locke’s ideas: “All men are created equal... endowed by their Creator with certain unalienable Rights—Life, Liberty, and the pursuit of Happiness.”</a:t>
            </a:r>
          </a:p>
          <a:p>
            <a:r>
              <a:rPr lang="en-US" b="1" dirty="0" smtClean="0"/>
              <a:t>French Declaration of the Rights of Man and Citizen (1789)</a:t>
            </a:r>
            <a:endParaRPr lang="en-US" dirty="0" smtClean="0"/>
          </a:p>
          <a:p>
            <a:pPr lvl="1"/>
            <a:r>
              <a:rPr lang="en-US" dirty="0" smtClean="0"/>
              <a:t>Affirmed liberty, property, and equality as natural and universal rights.</a:t>
            </a:r>
          </a:p>
          <a:p>
            <a:r>
              <a:rPr lang="en-US" b="1" dirty="0" smtClean="0"/>
              <a:t>Modern Constitutions and Bills of Rights</a:t>
            </a:r>
            <a:r>
              <a:rPr lang="en-US" dirty="0" smtClean="0"/>
              <a:t> also reflect Locke’s influence.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6. Enduring Philosophical Impact</a:t>
            </a:r>
          </a:p>
          <a:p>
            <a:r>
              <a:rPr lang="en-US" dirty="0" smtClean="0"/>
              <a:t>Locke redefined the </a:t>
            </a:r>
            <a:r>
              <a:rPr lang="en-US" b="1" dirty="0" smtClean="0"/>
              <a:t>relationship between morality, law, and politics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Law of Nature continues to influence:</a:t>
            </a:r>
          </a:p>
          <a:p>
            <a:pPr lvl="1"/>
            <a:r>
              <a:rPr lang="en-US" b="1" dirty="0" smtClean="0"/>
              <a:t>Moral philosophy</a:t>
            </a:r>
            <a:r>
              <a:rPr lang="en-US" dirty="0" smtClean="0"/>
              <a:t> (as a rational basis for ethics)</a:t>
            </a:r>
          </a:p>
          <a:p>
            <a:pPr lvl="1"/>
            <a:r>
              <a:rPr lang="en-US" b="1" dirty="0" smtClean="0"/>
              <a:t>International law</a:t>
            </a:r>
            <a:r>
              <a:rPr lang="en-US" dirty="0" smtClean="0"/>
              <a:t> (through the concept of natural rights and justice)</a:t>
            </a:r>
          </a:p>
          <a:p>
            <a:pPr lvl="1"/>
            <a:r>
              <a:rPr lang="en-US" b="1" dirty="0" smtClean="0"/>
              <a:t>Human rights discourse</a:t>
            </a:r>
            <a:r>
              <a:rPr lang="en-US" dirty="0" smtClean="0"/>
              <a:t> (universal and inalienable values)</a:t>
            </a:r>
          </a:p>
          <a:p>
            <a:r>
              <a:rPr lang="en-US" dirty="0" smtClean="0"/>
              <a:t>He established a bridge between </a:t>
            </a:r>
            <a:r>
              <a:rPr lang="en-US" b="1" dirty="0" smtClean="0"/>
              <a:t>theological morality</a:t>
            </a:r>
            <a:r>
              <a:rPr lang="en-US" dirty="0" smtClean="0"/>
              <a:t> and </a:t>
            </a:r>
            <a:r>
              <a:rPr lang="en-US" b="1" dirty="0" smtClean="0"/>
              <a:t>secular reason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Criticisms of John Locke’s Theory of the Law of Nature</a:t>
            </a:r>
          </a:p>
          <a:p>
            <a:r>
              <a:rPr lang="en-US" b="1" dirty="0" smtClean="0"/>
              <a:t>1. Ambiguity in the Concept of Law of Nature</a:t>
            </a:r>
          </a:p>
          <a:p>
            <a:r>
              <a:rPr lang="en-US" dirty="0" smtClean="0"/>
              <a:t>Locke’s definition of the </a:t>
            </a:r>
            <a:r>
              <a:rPr lang="en-US" b="1" dirty="0" smtClean="0"/>
              <a:t>Law of Nature</a:t>
            </a:r>
            <a:r>
              <a:rPr lang="en-US" dirty="0" smtClean="0"/>
              <a:t> is </a:t>
            </a:r>
            <a:r>
              <a:rPr lang="en-US" b="1" dirty="0" smtClean="0"/>
              <a:t>vague and inconsistent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describes it as both </a:t>
            </a:r>
            <a:r>
              <a:rPr lang="en-US" b="1" dirty="0" smtClean="0"/>
              <a:t>divinely ordained</a:t>
            </a:r>
            <a:r>
              <a:rPr lang="en-US" dirty="0" smtClean="0"/>
              <a:t> and </a:t>
            </a:r>
            <a:r>
              <a:rPr lang="en-US" b="1" dirty="0" smtClean="0"/>
              <a:t>discoverable by human reason</a:t>
            </a:r>
            <a:r>
              <a:rPr lang="en-US" dirty="0" smtClean="0"/>
              <a:t>, creating confusion about its true source.</a:t>
            </a:r>
          </a:p>
          <a:p>
            <a:r>
              <a:rPr lang="en-US" dirty="0" smtClean="0"/>
              <a:t>Critics argue that he never clearly explains </a:t>
            </a:r>
            <a:r>
              <a:rPr lang="en-US" b="1" dirty="0" smtClean="0"/>
              <a:t>how people can know</a:t>
            </a:r>
            <a:r>
              <a:rPr lang="en-US" dirty="0" smtClean="0"/>
              <a:t> the Law of Nature or </a:t>
            </a:r>
            <a:r>
              <a:rPr lang="en-US" b="1" dirty="0" smtClean="0"/>
              <a:t>why it should be obeyed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combination of </a:t>
            </a:r>
            <a:r>
              <a:rPr lang="en-US" b="1" dirty="0" smtClean="0"/>
              <a:t>religious and rational justifications</a:t>
            </a:r>
            <a:r>
              <a:rPr lang="en-US" dirty="0" smtClean="0"/>
              <a:t> makes the theory ambiguous and open to interpretation.</a:t>
            </a:r>
          </a:p>
          <a:p>
            <a:r>
              <a:rPr lang="en-US" dirty="0" smtClean="0"/>
              <a:t>Critics: “Locke’s natural law stands midway between theology and reason — clear in neither.”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2. Overreliance on Human Reason</a:t>
            </a:r>
          </a:p>
          <a:p>
            <a:r>
              <a:rPr lang="en-US" dirty="0" smtClean="0"/>
              <a:t>Locke assumes that </a:t>
            </a:r>
            <a:r>
              <a:rPr lang="en-US" b="1" dirty="0" smtClean="0"/>
              <a:t>all human beings are rational</a:t>
            </a:r>
            <a:r>
              <a:rPr lang="en-US" dirty="0" smtClean="0"/>
              <a:t> enough to understand and follow the Law of Nature.</a:t>
            </a:r>
          </a:p>
          <a:p>
            <a:r>
              <a:rPr lang="en-US" dirty="0" smtClean="0"/>
              <a:t>In reality, people are often </a:t>
            </a:r>
            <a:r>
              <a:rPr lang="en-US" b="1" dirty="0" smtClean="0"/>
              <a:t>driven by emotions, self-interest, and ignorance</a:t>
            </a:r>
            <a:r>
              <a:rPr lang="en-US" dirty="0" smtClean="0"/>
              <a:t>, not pure reason.</a:t>
            </a:r>
          </a:p>
          <a:p>
            <a:r>
              <a:rPr lang="en-US" dirty="0" smtClean="0"/>
              <a:t>This idealistic assumption weakens his argument about order in the </a:t>
            </a:r>
            <a:r>
              <a:rPr lang="en-US" b="1" dirty="0" smtClean="0"/>
              <a:t>State of Nature</a:t>
            </a:r>
            <a:r>
              <a:rPr lang="en-US" dirty="0" smtClean="0"/>
              <a:t>, since rational understanding alone cannot ensure peace or justice.</a:t>
            </a:r>
          </a:p>
          <a:p>
            <a:r>
              <a:rPr lang="en-US" dirty="0" smtClean="0"/>
              <a:t>Critics like </a:t>
            </a:r>
            <a:r>
              <a:rPr lang="en-US" b="1" dirty="0" smtClean="0"/>
              <a:t>Hume</a:t>
            </a:r>
            <a:r>
              <a:rPr lang="en-US" dirty="0" smtClean="0"/>
              <a:t> later argued that morality stems from </a:t>
            </a:r>
            <a:r>
              <a:rPr lang="en-US" b="1" dirty="0" smtClean="0"/>
              <a:t>feelings</a:t>
            </a:r>
            <a:r>
              <a:rPr lang="en-US" dirty="0" smtClean="0"/>
              <a:t>, not from abstract reasoning.</a:t>
            </a:r>
          </a:p>
          <a:p>
            <a:endParaRPr lang="en-US" dirty="0" smtClean="0"/>
          </a:p>
          <a:p>
            <a:r>
              <a:rPr lang="en-US" b="1" dirty="0" smtClean="0"/>
              <a:t>3. Unrealistic View of the State of Nature</a:t>
            </a:r>
          </a:p>
          <a:p>
            <a:r>
              <a:rPr lang="en-US" dirty="0" smtClean="0"/>
              <a:t>Locke’s idea that the Law of Nature governs human conduct in the </a:t>
            </a:r>
            <a:r>
              <a:rPr lang="en-US" b="1" dirty="0" smtClean="0"/>
              <a:t>State of Nature</a:t>
            </a:r>
            <a:r>
              <a:rPr lang="en-US" dirty="0" smtClean="0"/>
              <a:t> is considered </a:t>
            </a:r>
            <a:r>
              <a:rPr lang="en-US" b="1" dirty="0" smtClean="0"/>
              <a:t>too optimistic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portrays humans as naturally moral and cooperative, which is contrary to historical and psychological evidence.</a:t>
            </a:r>
          </a:p>
          <a:p>
            <a:r>
              <a:rPr lang="en-US" dirty="0" smtClean="0"/>
              <a:t>Thinkers like </a:t>
            </a:r>
            <a:r>
              <a:rPr lang="en-US" b="1" dirty="0" smtClean="0"/>
              <a:t>Thomas Hobbes</a:t>
            </a:r>
            <a:r>
              <a:rPr lang="en-US" dirty="0" smtClean="0"/>
              <a:t> criticized Locke’s belief in a peaceful State of Nature, calling it </a:t>
            </a:r>
            <a:r>
              <a:rPr lang="en-US" b="1" dirty="0" smtClean="0"/>
              <a:t>naïve and unrealistic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Problem of Enforcement</a:t>
            </a:r>
          </a:p>
          <a:p>
            <a:r>
              <a:rPr lang="en-US" dirty="0" smtClean="0"/>
              <a:t>In the State of Nature, Locke claims that individuals can enforce the Law of Nature themselves.</a:t>
            </a:r>
          </a:p>
          <a:p>
            <a:r>
              <a:rPr lang="en-US" dirty="0" smtClean="0"/>
              <a:t>Critics point out that this leads to </a:t>
            </a:r>
            <a:r>
              <a:rPr lang="en-US" b="1" dirty="0" smtClean="0"/>
              <a:t>bias, conflict, and disorder</a:t>
            </a:r>
            <a:r>
              <a:rPr lang="en-US" dirty="0" smtClean="0"/>
              <a:t>, as people become </a:t>
            </a:r>
            <a:r>
              <a:rPr lang="en-US" b="1" dirty="0" smtClean="0"/>
              <a:t>judges in their own cause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undermines Locke’s belief that the Law of Nature alone can ensure justice before government is formed.</a:t>
            </a:r>
          </a:p>
          <a:p>
            <a:r>
              <a:rPr lang="en-US" dirty="0" smtClean="0"/>
              <a:t>The need for government shows that the Law of Nature </a:t>
            </a:r>
            <a:r>
              <a:rPr lang="en-US" b="1" dirty="0" smtClean="0"/>
              <a:t>cannot function effectively on its own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Dependence on Theological Assumptions</a:t>
            </a:r>
          </a:p>
          <a:p>
            <a:r>
              <a:rPr lang="en-US" dirty="0" smtClean="0"/>
              <a:t>Locke often bases his theory on the belief that the Law of Nature is </a:t>
            </a:r>
            <a:r>
              <a:rPr lang="en-US" b="1" dirty="0" smtClean="0"/>
              <a:t>given by God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makes his argument </a:t>
            </a:r>
            <a:r>
              <a:rPr lang="en-US" b="1" dirty="0" smtClean="0"/>
              <a:t>less universal</a:t>
            </a:r>
            <a:r>
              <a:rPr lang="en-US" dirty="0" smtClean="0"/>
              <a:t> and more dependent on </a:t>
            </a:r>
            <a:r>
              <a:rPr lang="en-US" b="1" dirty="0" smtClean="0"/>
              <a:t>religious faith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Secular critics argue that if the existence of God is questioned, the entire foundation of the Law of Nature collapses.</a:t>
            </a:r>
          </a:p>
          <a:p>
            <a:r>
              <a:rPr lang="en-US" dirty="0" smtClean="0"/>
              <a:t>Hence, the theory lacks </a:t>
            </a:r>
            <a:r>
              <a:rPr lang="en-US" b="1" dirty="0" smtClean="0"/>
              <a:t>secular justification</a:t>
            </a:r>
            <a:r>
              <a:rPr lang="en-US" dirty="0" smtClean="0"/>
              <a:t> for moral and political authority.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Political Involvement and Exile</a:t>
            </a:r>
          </a:p>
          <a:p>
            <a:r>
              <a:rPr lang="en-US" dirty="0" smtClean="0"/>
              <a:t>Supported </a:t>
            </a:r>
            <a:r>
              <a:rPr lang="en-US" b="1" dirty="0" smtClean="0"/>
              <a:t>constitutional monarchy</a:t>
            </a:r>
            <a:r>
              <a:rPr lang="en-US" dirty="0" smtClean="0"/>
              <a:t> and </a:t>
            </a:r>
            <a:r>
              <a:rPr lang="en-US" b="1" dirty="0" smtClean="0"/>
              <a:t>opposed absolute rule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Because of his association with Shaftesbury (a critic of King Charles II), Locke was suspected of political conspiracy.</a:t>
            </a:r>
          </a:p>
          <a:p>
            <a:r>
              <a:rPr lang="en-US" dirty="0" smtClean="0"/>
              <a:t>In </a:t>
            </a:r>
            <a:r>
              <a:rPr lang="en-US" b="1" dirty="0" smtClean="0"/>
              <a:t>1683</a:t>
            </a:r>
            <a:r>
              <a:rPr lang="en-US" dirty="0" smtClean="0"/>
              <a:t>, Locke fled to </a:t>
            </a:r>
            <a:r>
              <a:rPr lang="en-US" b="1" dirty="0" smtClean="0"/>
              <a:t>Holland (the Netherlands)</a:t>
            </a:r>
            <a:r>
              <a:rPr lang="en-US" dirty="0" smtClean="0"/>
              <a:t> to avoid persecution.</a:t>
            </a:r>
          </a:p>
          <a:p>
            <a:r>
              <a:rPr lang="en-US" dirty="0" smtClean="0"/>
              <a:t>During his exile, he wrote much of his </a:t>
            </a:r>
            <a:r>
              <a:rPr lang="en-US" b="1" dirty="0" smtClean="0"/>
              <a:t>Two Treatises of Government</a:t>
            </a:r>
            <a:r>
              <a:rPr lang="en-US" dirty="0" smtClean="0"/>
              <a:t> and </a:t>
            </a:r>
            <a:r>
              <a:rPr lang="en-US" b="1" dirty="0" smtClean="0"/>
              <a:t>An Essay Concerning Human Understanding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6. Inconsistency in Property Theory</a:t>
            </a:r>
          </a:p>
          <a:p>
            <a:r>
              <a:rPr lang="en-US" dirty="0" smtClean="0"/>
              <a:t>Locke links property rights to the Law of Nature, arguing that individuals own what they mix their labor with.</a:t>
            </a:r>
          </a:p>
          <a:p>
            <a:r>
              <a:rPr lang="en-US" dirty="0" smtClean="0"/>
              <a:t>Critics (like </a:t>
            </a:r>
            <a:r>
              <a:rPr lang="en-US" b="1" dirty="0" smtClean="0"/>
              <a:t>Karl Marx</a:t>
            </a:r>
            <a:r>
              <a:rPr lang="en-US" dirty="0" smtClean="0"/>
              <a:t>) argue that this </a:t>
            </a:r>
            <a:r>
              <a:rPr lang="en-US" b="1" dirty="0" smtClean="0"/>
              <a:t>justifies economic inequality</a:t>
            </a:r>
            <a:r>
              <a:rPr lang="en-US" dirty="0" smtClean="0"/>
              <a:t>, as it allows accumulation by the wealthy.</a:t>
            </a:r>
          </a:p>
          <a:p>
            <a:r>
              <a:rPr lang="en-US" dirty="0" smtClean="0"/>
              <a:t>Locke’s natural law seems to </a:t>
            </a:r>
            <a:r>
              <a:rPr lang="en-US" b="1" dirty="0" smtClean="0"/>
              <a:t>protect private property</a:t>
            </a:r>
            <a:r>
              <a:rPr lang="en-US" dirty="0" smtClean="0"/>
              <a:t> more than equality or social welfare, leading to </a:t>
            </a:r>
            <a:r>
              <a:rPr lang="en-US" b="1" dirty="0" smtClean="0"/>
              <a:t>class bias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7. Limited Applicability in Modern Context</a:t>
            </a:r>
          </a:p>
          <a:p>
            <a:r>
              <a:rPr lang="en-US" dirty="0" smtClean="0"/>
              <a:t>The Law of Nature, as conceived by Locke, is </a:t>
            </a:r>
            <a:r>
              <a:rPr lang="en-US" b="1" dirty="0" smtClean="0"/>
              <a:t>too abstract</a:t>
            </a:r>
            <a:r>
              <a:rPr lang="en-US" dirty="0" smtClean="0"/>
              <a:t> for modern, pluralistic societies.</a:t>
            </a:r>
          </a:p>
          <a:p>
            <a:r>
              <a:rPr lang="en-US" dirty="0" smtClean="0"/>
              <a:t>Different cultures have different moral beliefs, making it difficult to define one universal “natural law.”</a:t>
            </a:r>
          </a:p>
          <a:p>
            <a:r>
              <a:rPr lang="en-US" dirty="0" smtClean="0"/>
              <a:t>Modern legal systems rely more on </a:t>
            </a:r>
            <a:r>
              <a:rPr lang="en-US" b="1" dirty="0" smtClean="0"/>
              <a:t>positive (human-made) law</a:t>
            </a:r>
            <a:r>
              <a:rPr lang="en-US" dirty="0" smtClean="0"/>
              <a:t> than on moral reasoning derived from nature.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8. Contradiction Between Freedom and Obedience</a:t>
            </a:r>
          </a:p>
          <a:p>
            <a:r>
              <a:rPr lang="en-US" dirty="0" smtClean="0"/>
              <a:t>Locke emphasizes both </a:t>
            </a:r>
            <a:r>
              <a:rPr lang="en-US" b="1" dirty="0" smtClean="0"/>
              <a:t>individual freedom</a:t>
            </a:r>
            <a:r>
              <a:rPr lang="en-US" dirty="0" smtClean="0"/>
              <a:t> and </a:t>
            </a:r>
            <a:r>
              <a:rPr lang="en-US" b="1" dirty="0" smtClean="0"/>
              <a:t>obedience to the Law of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this creates a </a:t>
            </a:r>
            <a:r>
              <a:rPr lang="en-US" b="1" dirty="0" smtClean="0"/>
              <a:t>tension</a:t>
            </a:r>
            <a:r>
              <a:rPr lang="en-US" dirty="0" smtClean="0"/>
              <a:t>: if humans are truly free, they should not be bound by a fixed natural law.</a:t>
            </a:r>
          </a:p>
          <a:p>
            <a:r>
              <a:rPr lang="en-US" dirty="0" smtClean="0"/>
              <a:t>This contradiction raises doubts about how “freedom” and “law” can coexist in the State of Nature.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Return and Later Life</a:t>
            </a:r>
          </a:p>
          <a:p>
            <a:r>
              <a:rPr lang="en-US" dirty="0" smtClean="0"/>
              <a:t>Returned to England after the </a:t>
            </a:r>
            <a:r>
              <a:rPr lang="en-US" b="1" dirty="0" smtClean="0"/>
              <a:t>Glorious Revolution (1688)</a:t>
            </a:r>
            <a:r>
              <a:rPr lang="en-US" dirty="0" smtClean="0"/>
              <a:t>, which brought </a:t>
            </a:r>
            <a:r>
              <a:rPr lang="en-US" b="1" dirty="0" smtClean="0"/>
              <a:t>William and Mary</a:t>
            </a:r>
            <a:r>
              <a:rPr lang="en-US" dirty="0" smtClean="0"/>
              <a:t> to the throne.</a:t>
            </a:r>
          </a:p>
          <a:p>
            <a:r>
              <a:rPr lang="en-US" dirty="0" smtClean="0"/>
              <a:t>The Revolution aligned with Locke’s political ideals — </a:t>
            </a:r>
            <a:r>
              <a:rPr lang="en-US" b="1" dirty="0" smtClean="0"/>
              <a:t>constitutional government and protection of natural rights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Published major works:</a:t>
            </a:r>
          </a:p>
          <a:p>
            <a:pPr lvl="1"/>
            <a:r>
              <a:rPr lang="en-US" i="1" dirty="0" smtClean="0"/>
              <a:t>An Essay Concerning Human Understanding</a:t>
            </a:r>
            <a:r>
              <a:rPr lang="en-US" dirty="0" smtClean="0"/>
              <a:t> (1690)</a:t>
            </a:r>
          </a:p>
          <a:p>
            <a:pPr lvl="1"/>
            <a:r>
              <a:rPr lang="en-US" i="1" dirty="0" smtClean="0"/>
              <a:t>Two Treatises of Government</a:t>
            </a:r>
            <a:r>
              <a:rPr lang="en-US" dirty="0" smtClean="0"/>
              <a:t> (1690)</a:t>
            </a:r>
          </a:p>
          <a:p>
            <a:pPr lvl="1"/>
            <a:r>
              <a:rPr lang="en-US" i="1" dirty="0" smtClean="0"/>
              <a:t>A Letter Concerning Toleration</a:t>
            </a:r>
            <a:r>
              <a:rPr lang="en-US" dirty="0" smtClean="0"/>
              <a:t> (1689)</a:t>
            </a:r>
          </a:p>
          <a:p>
            <a:pPr lvl="1"/>
            <a:r>
              <a:rPr lang="en-US" i="1" dirty="0" smtClean="0"/>
              <a:t>Some Thoughts Concerning Education</a:t>
            </a:r>
            <a:r>
              <a:rPr lang="en-US" dirty="0" smtClean="0"/>
              <a:t> (1693)</a:t>
            </a:r>
          </a:p>
          <a:p>
            <a:r>
              <a:rPr lang="en-US" dirty="0" smtClean="0"/>
              <a:t>Spent his final years at </a:t>
            </a:r>
            <a:r>
              <a:rPr lang="en-US" b="1" dirty="0" smtClean="0"/>
              <a:t>Oates</a:t>
            </a:r>
            <a:r>
              <a:rPr lang="en-US" dirty="0" smtClean="0"/>
              <a:t>, in Essex, under the care of </a:t>
            </a:r>
            <a:r>
              <a:rPr lang="en-US" b="1" dirty="0" smtClean="0"/>
              <a:t>Lady </a:t>
            </a:r>
            <a:r>
              <a:rPr lang="en-US" b="1" dirty="0" err="1" smtClean="0"/>
              <a:t>Masham</a:t>
            </a:r>
            <a:r>
              <a:rPr lang="en-US" dirty="0" smtClean="0"/>
              <a:t>, a friend and intellectual companion.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John Locke (1632–1704) – English philosopher, often regarded as the “Father of Liberalism.”</a:t>
            </a:r>
          </a:p>
          <a:p>
            <a:r>
              <a:rPr lang="en-US" dirty="0" smtClean="0"/>
              <a:t>Major works: </a:t>
            </a:r>
            <a:r>
              <a:rPr lang="en-US" i="1" dirty="0" smtClean="0"/>
              <a:t>Two Treatises of Government</a:t>
            </a:r>
            <a:r>
              <a:rPr lang="en-US" dirty="0" smtClean="0"/>
              <a:t>, </a:t>
            </a:r>
            <a:r>
              <a:rPr lang="en-US" i="1" dirty="0" smtClean="0"/>
              <a:t>Essay Concerning Human Understanding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Locke’s philosophy emphasized </a:t>
            </a:r>
            <a:r>
              <a:rPr lang="en-US" b="1" dirty="0" smtClean="0"/>
              <a:t>reason, natural rights, and limited government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</a:t>
            </a:r>
            <a:r>
              <a:rPr lang="en-US" b="1" dirty="0" smtClean="0"/>
              <a:t>theory of laws of nature</a:t>
            </a:r>
            <a:r>
              <a:rPr lang="en-US" dirty="0" smtClean="0"/>
              <a:t> forms the moral and philosophical foundation of his political thought.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172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Meaning of Law of Nature (According to John Locke)</a:t>
            </a:r>
          </a:p>
          <a:p>
            <a:r>
              <a:rPr lang="en-US" b="1" dirty="0" smtClean="0"/>
              <a:t>1. Definition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Law of Nature</a:t>
            </a:r>
            <a:r>
              <a:rPr lang="en-US" dirty="0" smtClean="0"/>
              <a:t> refers to a </a:t>
            </a:r>
            <a:r>
              <a:rPr lang="en-US" b="1" dirty="0" smtClean="0"/>
              <a:t>moral code or set of rules</a:t>
            </a:r>
            <a:r>
              <a:rPr lang="en-US" dirty="0" smtClean="0"/>
              <a:t> that govern human behavior, which is </a:t>
            </a:r>
            <a:r>
              <a:rPr lang="en-US" b="1" dirty="0" smtClean="0"/>
              <a:t>discovered by reason</a:t>
            </a:r>
            <a:r>
              <a:rPr lang="en-US" dirty="0" smtClean="0"/>
              <a:t> and </a:t>
            </a:r>
            <a:r>
              <a:rPr lang="en-US" b="1" dirty="0" smtClean="0"/>
              <a:t>implanted by God</a:t>
            </a:r>
            <a:r>
              <a:rPr lang="en-US" dirty="0" smtClean="0"/>
              <a:t> in human nature.</a:t>
            </a:r>
          </a:p>
          <a:p>
            <a:r>
              <a:rPr lang="en-US" dirty="0" smtClean="0"/>
              <a:t>It is </a:t>
            </a:r>
            <a:r>
              <a:rPr lang="en-US" b="1" dirty="0" smtClean="0"/>
              <a:t>not created by any human authority</a:t>
            </a:r>
            <a:r>
              <a:rPr lang="en-US" dirty="0" smtClean="0"/>
              <a:t> but exists </a:t>
            </a:r>
            <a:r>
              <a:rPr lang="en-US" b="1" dirty="0" smtClean="0"/>
              <a:t>independently of government or society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Locke stated:</a:t>
            </a:r>
          </a:p>
          <a:p>
            <a:r>
              <a:rPr lang="en-US" dirty="0" smtClean="0"/>
              <a:t>“The state of nature has a law of nature to govern it, which obliges every one.” (</a:t>
            </a:r>
            <a:r>
              <a:rPr lang="en-US" i="1" dirty="0" smtClean="0"/>
              <a:t>Two Treatises of Government</a:t>
            </a:r>
            <a:r>
              <a:rPr lang="en-US" dirty="0" smtClean="0"/>
              <a:t>, 1690)</a:t>
            </a:r>
          </a:p>
          <a:p>
            <a:endParaRPr lang="en-US" dirty="0" smtClean="0"/>
          </a:p>
          <a:p>
            <a:r>
              <a:rPr lang="en-US" b="1" dirty="0" smtClean="0"/>
              <a:t>2. Nature of the Law of Nature</a:t>
            </a:r>
          </a:p>
          <a:p>
            <a:r>
              <a:rPr lang="en-US" dirty="0" smtClean="0"/>
              <a:t>It is a </a:t>
            </a:r>
            <a:r>
              <a:rPr lang="en-US" b="1" dirty="0" smtClean="0"/>
              <a:t>universal and eternal law</a:t>
            </a:r>
            <a:r>
              <a:rPr lang="en-US" dirty="0" smtClean="0"/>
              <a:t> applicable to all human beings, everywhere and at all times.</a:t>
            </a:r>
          </a:p>
          <a:p>
            <a:r>
              <a:rPr lang="en-US" dirty="0" smtClean="0"/>
              <a:t>It exists even in the </a:t>
            </a:r>
            <a:r>
              <a:rPr lang="en-US" b="1" dirty="0" smtClean="0"/>
              <a:t>state of nature</a:t>
            </a:r>
            <a:r>
              <a:rPr lang="en-US" dirty="0" smtClean="0"/>
              <a:t>, before the establishment of civil government.</a:t>
            </a:r>
          </a:p>
          <a:p>
            <a:r>
              <a:rPr lang="en-US" dirty="0" smtClean="0"/>
              <a:t>It provides </a:t>
            </a:r>
            <a:r>
              <a:rPr lang="en-US" b="1" dirty="0" smtClean="0"/>
              <a:t>moral order</a:t>
            </a:r>
            <a:r>
              <a:rPr lang="en-US" dirty="0" smtClean="0"/>
              <a:t> and guides human actions towards peace, justice, and mutual respect.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Basis or Foundation</a:t>
            </a:r>
          </a:p>
          <a:p>
            <a:r>
              <a:rPr lang="en-US" dirty="0" smtClean="0"/>
              <a:t>The Law of Nature is based on </a:t>
            </a:r>
            <a:r>
              <a:rPr lang="en-US" b="1" dirty="0" smtClean="0"/>
              <a:t>reason and the will of God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God, being the Creator, has endowed humans with reason to discover His moral law.</a:t>
            </a:r>
          </a:p>
          <a:p>
            <a:r>
              <a:rPr lang="en-US" dirty="0" smtClean="0"/>
              <a:t>Thus, reason helps individuals understand what is </a:t>
            </a:r>
            <a:r>
              <a:rPr lang="en-US" b="1" dirty="0" smtClean="0"/>
              <a:t>right and wrong</a:t>
            </a:r>
            <a:r>
              <a:rPr lang="en-US" dirty="0" smtClean="0"/>
              <a:t>, </a:t>
            </a:r>
            <a:r>
              <a:rPr lang="en-US" b="1" dirty="0" smtClean="0"/>
              <a:t>just and unjust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4. Purpose and Function</a:t>
            </a:r>
          </a:p>
          <a:p>
            <a:r>
              <a:rPr lang="en-US" dirty="0" smtClean="0"/>
              <a:t>The main purpose of the Law of Nature is to:</a:t>
            </a:r>
          </a:p>
          <a:p>
            <a:pPr lvl="1"/>
            <a:r>
              <a:rPr lang="en-US" dirty="0" smtClean="0"/>
              <a:t>Preserve </a:t>
            </a:r>
            <a:r>
              <a:rPr lang="en-US" b="1" dirty="0" smtClean="0"/>
              <a:t>life, liberty, and property</a:t>
            </a:r>
            <a:r>
              <a:rPr lang="en-US" dirty="0" smtClean="0"/>
              <a:t> of all individuals.</a:t>
            </a:r>
          </a:p>
          <a:p>
            <a:pPr lvl="1"/>
            <a:r>
              <a:rPr lang="en-US" dirty="0" smtClean="0"/>
              <a:t>Ensure </a:t>
            </a:r>
            <a:r>
              <a:rPr lang="en-US" b="1" dirty="0" smtClean="0"/>
              <a:t>peaceful coexistence</a:t>
            </a:r>
            <a:r>
              <a:rPr lang="en-US" dirty="0" smtClean="0"/>
              <a:t> and </a:t>
            </a:r>
            <a:r>
              <a:rPr lang="en-US" b="1" dirty="0" smtClean="0"/>
              <a:t>mutual respect</a:t>
            </a:r>
            <a:r>
              <a:rPr lang="en-US" dirty="0" smtClean="0"/>
              <a:t> among human beings.</a:t>
            </a:r>
          </a:p>
          <a:p>
            <a:pPr lvl="1"/>
            <a:r>
              <a:rPr lang="en-US" dirty="0" smtClean="0"/>
              <a:t>Restrain individuals from harming one another.</a:t>
            </a:r>
          </a:p>
          <a:p>
            <a:r>
              <a:rPr lang="en-US" dirty="0" smtClean="0"/>
              <a:t>It acts as a </a:t>
            </a:r>
            <a:r>
              <a:rPr lang="en-US" b="1" dirty="0" smtClean="0"/>
              <a:t>moral and rational guide</a:t>
            </a:r>
            <a:r>
              <a:rPr lang="en-US" dirty="0" smtClean="0"/>
              <a:t> in human conduct.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Core Principles</a:t>
            </a:r>
          </a:p>
          <a:p>
            <a:r>
              <a:rPr lang="en-US" b="1" dirty="0" smtClean="0"/>
              <a:t>Equality:</a:t>
            </a:r>
            <a:r>
              <a:rPr lang="en-US" dirty="0" smtClean="0"/>
              <a:t> All men are naturally equal and independent.</a:t>
            </a:r>
          </a:p>
          <a:p>
            <a:r>
              <a:rPr lang="en-US" b="1" dirty="0" smtClean="0"/>
              <a:t>Freedom:</a:t>
            </a:r>
            <a:r>
              <a:rPr lang="en-US" dirty="0" smtClean="0"/>
              <a:t> Every individual has the right to act freely within the bounds of natural law.</a:t>
            </a:r>
          </a:p>
          <a:p>
            <a:r>
              <a:rPr lang="en-US" b="1" dirty="0" smtClean="0"/>
              <a:t>Non-injury:</a:t>
            </a:r>
            <a:r>
              <a:rPr lang="en-US" dirty="0" smtClean="0"/>
              <a:t> No one ought to harm another in his life, health, liberty, or possessions.</a:t>
            </a:r>
          </a:p>
          <a:p>
            <a:r>
              <a:rPr lang="en-US" b="1" dirty="0" smtClean="0"/>
              <a:t>Obligation:</a:t>
            </a:r>
            <a:r>
              <a:rPr lang="en-US" dirty="0" smtClean="0"/>
              <a:t> Everyone is morally bound to obey the natural law because it is rational and divine.</a:t>
            </a:r>
          </a:p>
          <a:p>
            <a:endParaRPr lang="en-US" dirty="0" smtClean="0"/>
          </a:p>
          <a:p>
            <a:r>
              <a:rPr lang="en-US" b="1" dirty="0" smtClean="0"/>
              <a:t>6. Relation to Natural Rights</a:t>
            </a:r>
          </a:p>
          <a:p>
            <a:r>
              <a:rPr lang="en-US" dirty="0" smtClean="0"/>
              <a:t>The Law of Nature is the </a:t>
            </a:r>
            <a:r>
              <a:rPr lang="en-US" b="1" dirty="0" smtClean="0"/>
              <a:t>source of natural rights</a:t>
            </a:r>
            <a:r>
              <a:rPr lang="en-US" dirty="0" smtClean="0"/>
              <a:t> — the right to life, liberty, and property.</a:t>
            </a:r>
          </a:p>
          <a:p>
            <a:r>
              <a:rPr lang="en-US" dirty="0" smtClean="0"/>
              <a:t>These rights are </a:t>
            </a:r>
            <a:r>
              <a:rPr lang="en-US" b="1" dirty="0" smtClean="0"/>
              <a:t>inherent and inalienable</a:t>
            </a:r>
            <a:r>
              <a:rPr lang="en-US" dirty="0" smtClean="0"/>
              <a:t>, meaning they cannot be taken away by any authority.</a:t>
            </a:r>
          </a:p>
          <a:p>
            <a:r>
              <a:rPr lang="en-US" dirty="0" smtClean="0"/>
              <a:t>Civil laws and governments must be consistent with the Law of Nature to be legitimate.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4393</Words>
  <Application>Microsoft Office PowerPoint</Application>
  <PresentationFormat>On-screen Show (4:3)</PresentationFormat>
  <Paragraphs>358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Locke</dc:title>
  <dc:creator>Admin</dc:creator>
  <cp:lastModifiedBy>Admin</cp:lastModifiedBy>
  <cp:revision>11</cp:revision>
  <dcterms:created xsi:type="dcterms:W3CDTF">2006-08-16T00:00:00Z</dcterms:created>
  <dcterms:modified xsi:type="dcterms:W3CDTF">2026-03-18T07:57:10Z</dcterms:modified>
</cp:coreProperties>
</file>