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4" r:id="rId3"/>
    <p:sldId id="259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IN" dirty="0"/>
              <a:t>POL020104: Indian Government &amp; Politics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D04B4-EC7E-BC5A-2A27-7D3B648A7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Federal System with Unitary Bias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37C10-BD87-7CE2-737B-0EE7B62531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Division of powers between Centre and States.</a:t>
            </a:r>
          </a:p>
          <a:p>
            <a:r>
              <a:rPr lang="en-IN" dirty="0"/>
              <a:t>Three Lists:</a:t>
            </a:r>
          </a:p>
          <a:p>
            <a:pPr lvl="1"/>
            <a:r>
              <a:rPr lang="en-IN" dirty="0"/>
              <a:t>Union List</a:t>
            </a:r>
          </a:p>
          <a:p>
            <a:pPr lvl="1"/>
            <a:r>
              <a:rPr lang="en-IN" dirty="0"/>
              <a:t>State List</a:t>
            </a:r>
          </a:p>
          <a:p>
            <a:pPr lvl="1"/>
            <a:r>
              <a:rPr lang="en-IN" dirty="0"/>
              <a:t>Concurrent List</a:t>
            </a:r>
          </a:p>
          <a:p>
            <a:r>
              <a:rPr lang="en-US" dirty="0"/>
              <a:t>Strong Centre (Emergency powers, Residuary powers).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4160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42BB-E1C3-1EF1-D573-51BDE72A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IN" dirty="0"/>
              <a:t>Parliamentary Form of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2413D-1C36-DB5E-FA7A-78FD2EF08C0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President – Nominal Head</a:t>
            </a:r>
          </a:p>
          <a:p>
            <a:r>
              <a:rPr lang="en-IN" dirty="0"/>
              <a:t>Prime Minister – Real Executive</a:t>
            </a:r>
          </a:p>
          <a:p>
            <a:r>
              <a:rPr lang="en-US" dirty="0"/>
              <a:t>Council of Ministers responsible to Lok Sabha</a:t>
            </a:r>
          </a:p>
          <a:p>
            <a:r>
              <a:rPr lang="en-IN" dirty="0"/>
              <a:t>Collective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340044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DBBF-DEF8-D69A-2CEA-0E9223A32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Fundamental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D763-6C57-A6EA-0E92-ACC6BF38EA7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Enshrined in Part III (Articles 12–35)</a:t>
            </a:r>
          </a:p>
          <a:p>
            <a:r>
              <a:rPr lang="en-IN" dirty="0"/>
              <a:t>Protect individual liberty</a:t>
            </a:r>
          </a:p>
          <a:p>
            <a:r>
              <a:rPr lang="en-IN" dirty="0"/>
              <a:t>Six categories:</a:t>
            </a:r>
          </a:p>
          <a:p>
            <a:pPr lvl="1"/>
            <a:r>
              <a:rPr lang="en-IN" dirty="0"/>
              <a:t>Right to Equality</a:t>
            </a:r>
          </a:p>
          <a:p>
            <a:pPr lvl="1"/>
            <a:r>
              <a:rPr lang="en-IN" dirty="0"/>
              <a:t>Right to Freedom</a:t>
            </a:r>
          </a:p>
          <a:p>
            <a:pPr lvl="1"/>
            <a:r>
              <a:rPr lang="en-IN" dirty="0"/>
              <a:t>Right against Exploitation</a:t>
            </a:r>
          </a:p>
          <a:p>
            <a:pPr lvl="1"/>
            <a:r>
              <a:rPr lang="en-US" dirty="0"/>
              <a:t>Right to Freedom of Religion</a:t>
            </a:r>
          </a:p>
          <a:p>
            <a:pPr lvl="1"/>
            <a:r>
              <a:rPr lang="en-IN" dirty="0"/>
              <a:t>Cultural &amp; Educational Rights</a:t>
            </a:r>
          </a:p>
          <a:p>
            <a:pPr lvl="1"/>
            <a:r>
              <a:rPr lang="en-IN" dirty="0"/>
              <a:t>Right to Constitutional Remedies</a:t>
            </a:r>
          </a:p>
        </p:txBody>
      </p:sp>
    </p:spTree>
    <p:extLst>
      <p:ext uri="{BB962C8B-B14F-4D97-AF65-F5344CB8AC3E}">
        <p14:creationId xmlns:p14="http://schemas.microsoft.com/office/powerpoint/2010/main" val="2606776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8241-0191-463E-A87A-E947A9D24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Directive Principles of State Policy (DPSP)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1E9C6-0041-9439-5686-7D31164847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Part IV (Articles 36–51)</a:t>
            </a:r>
          </a:p>
          <a:p>
            <a:r>
              <a:rPr lang="en-IN" dirty="0"/>
              <a:t>Non-justiciable</a:t>
            </a:r>
          </a:p>
          <a:p>
            <a:r>
              <a:rPr lang="en-US" dirty="0"/>
              <a:t>Aim to establish welfare state</a:t>
            </a:r>
          </a:p>
          <a:p>
            <a:r>
              <a:rPr lang="en-IN" dirty="0"/>
              <a:t>Example:</a:t>
            </a:r>
          </a:p>
          <a:p>
            <a:pPr lvl="1"/>
            <a:r>
              <a:rPr lang="en-US" dirty="0"/>
              <a:t>Equal pay for equal work</a:t>
            </a:r>
          </a:p>
          <a:p>
            <a:pPr lvl="1"/>
            <a:r>
              <a:rPr lang="en-IN" dirty="0"/>
              <a:t>Promotion of education</a:t>
            </a:r>
          </a:p>
          <a:p>
            <a:pPr lvl="1"/>
            <a:r>
              <a:rPr lang="en-IN" dirty="0"/>
              <a:t>Protection of environment</a:t>
            </a:r>
          </a:p>
        </p:txBody>
      </p:sp>
    </p:spTree>
    <p:extLst>
      <p:ext uri="{BB962C8B-B14F-4D97-AF65-F5344CB8AC3E}">
        <p14:creationId xmlns:p14="http://schemas.microsoft.com/office/powerpoint/2010/main" val="3060780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3F216-3E27-36D8-E6A9-4088FD243F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r>
              <a:rPr lang="en-IN" dirty="0"/>
              <a:t>Fundamental Duties</a:t>
            </a:r>
            <a:endParaRPr lang="en-US" dirty="0"/>
          </a:p>
          <a:p>
            <a:pPr lvl="1"/>
            <a:r>
              <a:rPr lang="en-US" dirty="0"/>
              <a:t>Added by 42nd Amendment (1976)</a:t>
            </a:r>
          </a:p>
          <a:p>
            <a:pPr lvl="1"/>
            <a:r>
              <a:rPr lang="en-IN" dirty="0"/>
              <a:t>Part IVA</a:t>
            </a:r>
          </a:p>
          <a:p>
            <a:pPr lvl="1"/>
            <a:r>
              <a:rPr lang="en-IN" dirty="0"/>
              <a:t>11 Fundamental Duties</a:t>
            </a:r>
          </a:p>
          <a:p>
            <a:pPr lvl="1"/>
            <a:r>
              <a:rPr lang="en-IN" dirty="0"/>
              <a:t>Promote civic responsibility</a:t>
            </a:r>
          </a:p>
          <a:p>
            <a:r>
              <a:rPr lang="en-IN" dirty="0"/>
              <a:t>Independent Judiciary</a:t>
            </a:r>
          </a:p>
          <a:p>
            <a:pPr lvl="1"/>
            <a:r>
              <a:rPr lang="en-US" dirty="0"/>
              <a:t>Supreme Court at the apex</a:t>
            </a:r>
          </a:p>
          <a:p>
            <a:pPr lvl="1"/>
            <a:r>
              <a:rPr lang="en-IN" dirty="0"/>
              <a:t>Judicial Review</a:t>
            </a:r>
          </a:p>
          <a:p>
            <a:pPr lvl="1"/>
            <a:r>
              <a:rPr lang="en-IN" dirty="0"/>
              <a:t>Guardian of Constitution</a:t>
            </a:r>
          </a:p>
          <a:p>
            <a:pPr lvl="1"/>
            <a:r>
              <a:rPr lang="en-US" dirty="0"/>
              <a:t>Ensures protection of Fundamental Rights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8056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1E815-B1EC-1766-DF31-9960B27F33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/>
          <a:lstStyle/>
          <a:p>
            <a:r>
              <a:rPr lang="en-IN" dirty="0"/>
              <a:t>Universal Adult Franchise</a:t>
            </a:r>
          </a:p>
          <a:p>
            <a:pPr lvl="1"/>
            <a:r>
              <a:rPr lang="en-US" dirty="0"/>
              <a:t>Every citizen above </a:t>
            </a:r>
            <a:r>
              <a:rPr lang="en-US" b="1" dirty="0"/>
              <a:t>18 years</a:t>
            </a:r>
            <a:r>
              <a:rPr lang="en-US" dirty="0"/>
              <a:t> has right to vote.</a:t>
            </a:r>
          </a:p>
          <a:p>
            <a:pPr lvl="1"/>
            <a:r>
              <a:rPr lang="en-IN" dirty="0"/>
              <a:t>No discrimination based on caste, religion, gender.</a:t>
            </a:r>
          </a:p>
          <a:p>
            <a:r>
              <a:rPr lang="en-IN" dirty="0"/>
              <a:t>Single Citizenship</a:t>
            </a:r>
          </a:p>
          <a:p>
            <a:pPr lvl="1"/>
            <a:r>
              <a:rPr lang="en-US" dirty="0"/>
              <a:t>Unlike USA, India provides </a:t>
            </a:r>
            <a:r>
              <a:rPr lang="en-US" b="1" dirty="0"/>
              <a:t>single citizenship</a:t>
            </a:r>
            <a:r>
              <a:rPr lang="en-US" dirty="0"/>
              <a:t>.</a:t>
            </a:r>
          </a:p>
          <a:p>
            <a:pPr lvl="1"/>
            <a:r>
              <a:rPr lang="en-IN" dirty="0"/>
              <a:t>Promotes national unity.</a:t>
            </a:r>
          </a:p>
          <a:p>
            <a:r>
              <a:rPr lang="en-IN" dirty="0"/>
              <a:t>Emergency Provisions</a:t>
            </a:r>
          </a:p>
          <a:p>
            <a:pPr lvl="1"/>
            <a:r>
              <a:rPr lang="en-IN" dirty="0"/>
              <a:t>National Emergency (Article 352)</a:t>
            </a:r>
          </a:p>
          <a:p>
            <a:pPr lvl="1"/>
            <a:r>
              <a:rPr lang="en-US" dirty="0"/>
              <a:t>State Emergency / President’s Rule (Article 356)</a:t>
            </a:r>
          </a:p>
          <a:p>
            <a:pPr lvl="1"/>
            <a:r>
              <a:rPr lang="en-IN" dirty="0"/>
              <a:t>Financial Emergency (Article 360)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8145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972ED-93B7-DAAA-CA73-A55CC6046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Amendment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5C360-0A86-0996-7D7C-1ECC9F3FC8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Article 368</a:t>
            </a:r>
          </a:p>
          <a:p>
            <a:r>
              <a:rPr lang="en-US" dirty="0"/>
              <a:t>Combination of rigidity and flexibility.</a:t>
            </a:r>
          </a:p>
          <a:p>
            <a:r>
              <a:rPr lang="en-IN" dirty="0"/>
              <a:t>Some provisions need:</a:t>
            </a:r>
          </a:p>
          <a:p>
            <a:pPr lvl="1"/>
            <a:r>
              <a:rPr lang="en-IN" dirty="0"/>
              <a:t>Simple majority</a:t>
            </a:r>
          </a:p>
          <a:p>
            <a:pPr lvl="1"/>
            <a:r>
              <a:rPr lang="en-IN" dirty="0"/>
              <a:t>Special majority</a:t>
            </a:r>
          </a:p>
          <a:p>
            <a:pPr lvl="1"/>
            <a:r>
              <a:rPr lang="en-IN" dirty="0"/>
              <a:t>Special + State ratification</a:t>
            </a:r>
          </a:p>
          <a:p>
            <a:r>
              <a:rPr lang="en-IN" dirty="0"/>
              <a:t>Conclusion</a:t>
            </a:r>
          </a:p>
          <a:p>
            <a:pPr algn="just"/>
            <a:r>
              <a:rPr lang="en-US" dirty="0"/>
              <a:t>Indian Constitution is a </a:t>
            </a:r>
            <a:r>
              <a:rPr lang="en-US" b="1" dirty="0"/>
              <a:t>unique blend of rigidity and flexibility</a:t>
            </a:r>
            <a:r>
              <a:rPr lang="en-US" dirty="0"/>
              <a:t>.</a:t>
            </a:r>
          </a:p>
          <a:p>
            <a:pPr algn="just"/>
            <a:r>
              <a:rPr lang="en-IN" dirty="0"/>
              <a:t>It ensures:</a:t>
            </a:r>
          </a:p>
          <a:p>
            <a:pPr lvl="1" algn="just"/>
            <a:r>
              <a:rPr lang="en-IN" dirty="0"/>
              <a:t>Democracy, Justice, Liberty, Equality, Fraternity</a:t>
            </a:r>
          </a:p>
          <a:p>
            <a:pPr algn="just"/>
            <a:r>
              <a:rPr lang="en-US" dirty="0"/>
              <a:t>It reflects the </a:t>
            </a:r>
            <a:r>
              <a:rPr lang="en-US" b="1" dirty="0"/>
              <a:t>aspirations of the Indian people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0278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  </a:t>
            </a:r>
            <a:r>
              <a:rPr lang="en-IN" sz="2800" dirty="0"/>
              <a:t>POL020104: Indian Government &amp; Politics  </a:t>
            </a:r>
            <a:endParaRPr lang="en-US" sz="2000" b="1" dirty="0">
              <a:latin typeface="Andalus" pitchFamily="18" charset="-78"/>
              <a:cs typeface="Andalus" pitchFamily="18" charset="-78"/>
            </a:endParaRPr>
          </a:p>
          <a:p>
            <a:endParaRPr lang="en-IN" b="1" dirty="0"/>
          </a:p>
          <a:p>
            <a:r>
              <a:rPr lang="en-IN" b="1" dirty="0"/>
              <a:t>Unit-I: Indian Constitution: Emergence and Distinctiveness </a:t>
            </a:r>
            <a:endParaRPr lang="en-IN" dirty="0"/>
          </a:p>
          <a:p>
            <a:pPr lvl="1"/>
            <a:r>
              <a:rPr lang="en-US" dirty="0"/>
              <a:t>Constituent Assembly: Historical Backdrop and Formation</a:t>
            </a:r>
          </a:p>
          <a:p>
            <a:pPr lvl="1"/>
            <a:r>
              <a:rPr lang="en-US" dirty="0"/>
              <a:t>Basic Features of Indian Constitution</a:t>
            </a:r>
          </a:p>
          <a:p>
            <a:pPr lvl="1"/>
            <a:r>
              <a:rPr lang="en-US" dirty="0"/>
              <a:t>Amendment of Constitution: Nature and Procedure</a:t>
            </a:r>
          </a:p>
          <a:p>
            <a:endParaRPr lang="en-IN" dirty="0"/>
          </a:p>
          <a:p>
            <a:r>
              <a:rPr lang="en-IN" b="1" dirty="0"/>
              <a:t>Unit-II: Citizenship and Rights</a:t>
            </a:r>
            <a:endParaRPr lang="en-IN" dirty="0"/>
          </a:p>
          <a:p>
            <a:pPr lvl="1"/>
            <a:r>
              <a:rPr lang="en-IN" dirty="0"/>
              <a:t>Citizenship: Meaning and Provisions in the Constitution </a:t>
            </a:r>
          </a:p>
          <a:p>
            <a:pPr lvl="1"/>
            <a:r>
              <a:rPr lang="en-US" dirty="0"/>
              <a:t>Fundamental Rights and Fundamental Duties</a:t>
            </a:r>
          </a:p>
          <a:p>
            <a:pPr lvl="1"/>
            <a:r>
              <a:rPr lang="en-IN" dirty="0"/>
              <a:t>Directive Principles of State Policy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IN" b="1" dirty="0"/>
              <a:t>Unit-I: Indian Constitution: Emergence and Distinctiveness </a:t>
            </a:r>
            <a:endParaRPr lang="en-IN" dirty="0"/>
          </a:p>
          <a:p>
            <a:pPr lvl="1"/>
            <a:r>
              <a:rPr lang="en-US" dirty="0"/>
              <a:t>Constituent Assembly: Historical Backdrop and Formation</a:t>
            </a:r>
          </a:p>
          <a:p>
            <a:pPr lvl="1"/>
            <a:r>
              <a:rPr lang="en-US" dirty="0"/>
              <a:t>Basic Features of Indian Constitution</a:t>
            </a:r>
          </a:p>
          <a:p>
            <a:pPr lvl="1"/>
            <a:r>
              <a:rPr lang="en-US" dirty="0"/>
              <a:t>Amendment of Constitution: Nature and Procedure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7EBD-87D3-2FD0-6775-6934118E6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33600"/>
            <a:ext cx="7467600" cy="1371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Basic Features of Indian Constitution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094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D1D4B-40D3-A00D-787D-715A14F50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1B863-C90A-A4F6-4DC0-2BE210D19C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/>
              <a:t>The Constitution of India came into force on </a:t>
            </a:r>
            <a:r>
              <a:rPr lang="en-US" b="1" dirty="0"/>
              <a:t>26 January 1950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It is the </a:t>
            </a:r>
            <a:r>
              <a:rPr lang="en-US" b="1" dirty="0"/>
              <a:t>supreme law of the land</a:t>
            </a:r>
            <a:r>
              <a:rPr lang="en-US" dirty="0"/>
              <a:t>.</a:t>
            </a:r>
          </a:p>
          <a:p>
            <a:pPr algn="just"/>
            <a:r>
              <a:rPr lang="en-IN" dirty="0"/>
              <a:t>It lays down:</a:t>
            </a:r>
          </a:p>
          <a:p>
            <a:pPr lvl="1" algn="just"/>
            <a:r>
              <a:rPr lang="en-IN" dirty="0"/>
              <a:t>Structure of government</a:t>
            </a:r>
          </a:p>
          <a:p>
            <a:pPr lvl="1" algn="just"/>
            <a:r>
              <a:rPr lang="en-IN" dirty="0"/>
              <a:t>Distribution of powers</a:t>
            </a:r>
          </a:p>
          <a:p>
            <a:pPr lvl="1" algn="just"/>
            <a:r>
              <a:rPr lang="en-US" dirty="0"/>
              <a:t>Rights and duties of citizens</a:t>
            </a:r>
          </a:p>
          <a:p>
            <a:pPr algn="just"/>
            <a:r>
              <a:rPr lang="en-US" dirty="0"/>
              <a:t>Indian Constitution is the </a:t>
            </a:r>
            <a:r>
              <a:rPr lang="en-US" b="1" dirty="0"/>
              <a:t>lengthiest written constitution</a:t>
            </a:r>
            <a:r>
              <a:rPr lang="en-US" dirty="0"/>
              <a:t> in the world.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737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B4687-5074-594D-BFE1-BEF6D19B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/>
              <a:t>Sources of the Indian Constitution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6A527-667A-9ED6-65E7-30E88E594CE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Borrowed features from various countries:</a:t>
            </a:r>
          </a:p>
          <a:p>
            <a:r>
              <a:rPr lang="en-US" dirty="0"/>
              <a:t>UK – Parliamentary system, Rule of Law</a:t>
            </a:r>
          </a:p>
          <a:p>
            <a:r>
              <a:rPr lang="en-IN" dirty="0"/>
              <a:t>USA – Fundamental Rights, Judicial Review</a:t>
            </a:r>
          </a:p>
          <a:p>
            <a:r>
              <a:rPr lang="en-US" dirty="0"/>
              <a:t>Ireland – Directive Principles of State Policy</a:t>
            </a:r>
          </a:p>
          <a:p>
            <a:r>
              <a:rPr lang="en-US" dirty="0"/>
              <a:t>Canada – Federal system with strong Centre</a:t>
            </a:r>
          </a:p>
          <a:p>
            <a:r>
              <a:rPr lang="en-IN" dirty="0"/>
              <a:t>Australia – Concurrent List</a:t>
            </a:r>
          </a:p>
          <a:p>
            <a:r>
              <a:rPr lang="en-IN" dirty="0"/>
              <a:t>Germany – Emergency provisions</a:t>
            </a:r>
          </a:p>
        </p:txBody>
      </p:sp>
    </p:spTree>
    <p:extLst>
      <p:ext uri="{BB962C8B-B14F-4D97-AF65-F5344CB8AC3E}">
        <p14:creationId xmlns:p14="http://schemas.microsoft.com/office/powerpoint/2010/main" val="61426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E5FE-18D1-E880-68D0-12EAA784A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IN" dirty="0"/>
              <a:t>Written and Detailed 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263E-B31E-6DBF-F4AF-2C886357913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Contains detailed provisions.</a:t>
            </a:r>
          </a:p>
          <a:p>
            <a:r>
              <a:rPr lang="en-IN" dirty="0"/>
              <a:t>Originally:</a:t>
            </a:r>
          </a:p>
          <a:p>
            <a:pPr lvl="1"/>
            <a:r>
              <a:rPr lang="en-IN" dirty="0"/>
              <a:t>395 Articles</a:t>
            </a:r>
          </a:p>
          <a:p>
            <a:pPr lvl="1"/>
            <a:r>
              <a:rPr lang="en-IN" dirty="0"/>
              <a:t>8 Schedules</a:t>
            </a:r>
          </a:p>
          <a:p>
            <a:r>
              <a:rPr lang="en-IN" dirty="0"/>
              <a:t>Now:</a:t>
            </a:r>
          </a:p>
          <a:p>
            <a:pPr lvl="1"/>
            <a:r>
              <a:rPr lang="en-IN" dirty="0"/>
              <a:t>470+ Articles</a:t>
            </a:r>
          </a:p>
          <a:p>
            <a:pPr lvl="1"/>
            <a:r>
              <a:rPr lang="en-IN" dirty="0"/>
              <a:t>12 Schedules</a:t>
            </a:r>
          </a:p>
          <a:p>
            <a:r>
              <a:rPr lang="en-US" dirty="0"/>
              <a:t>Covers administrative, political and legal aspects.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4258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92EE-8A88-6FB8-D57F-E3E2A4EB3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IN" dirty="0"/>
              <a:t>Supremacy of the 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FA66A-396E-8509-7095-F0FE24FA3D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Constitution is the </a:t>
            </a:r>
            <a:r>
              <a:rPr lang="en-US" b="1" dirty="0"/>
              <a:t>highest law</a:t>
            </a:r>
            <a:r>
              <a:rPr lang="en-US" dirty="0"/>
              <a:t>.</a:t>
            </a:r>
          </a:p>
          <a:p>
            <a:r>
              <a:rPr lang="en-US" dirty="0"/>
              <a:t>All laws must conform to it.</a:t>
            </a:r>
          </a:p>
          <a:p>
            <a:r>
              <a:rPr lang="en-US" dirty="0"/>
              <a:t>Any law violating it can be declared </a:t>
            </a:r>
            <a:r>
              <a:rPr lang="en-US" b="1" dirty="0"/>
              <a:t>unconstitutional</a:t>
            </a:r>
            <a:r>
              <a:rPr lang="en-US" dirty="0"/>
              <a:t> by courts.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56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ED6C-1AC4-040F-BE88-34ADC23D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Sovereign, Socialist, Secular, Democratic, Republic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070DF-DF41-1662-B1E9-662D7AFA87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7467600" cy="4264152"/>
          </a:xfrm>
        </p:spPr>
        <p:txBody>
          <a:bodyPr/>
          <a:lstStyle/>
          <a:p>
            <a:r>
              <a:rPr lang="en-US" b="1" dirty="0"/>
              <a:t>Sovereign</a:t>
            </a:r>
            <a:r>
              <a:rPr lang="en-US" dirty="0"/>
              <a:t> – Free from external control</a:t>
            </a:r>
          </a:p>
          <a:p>
            <a:r>
              <a:rPr lang="en-IN" b="1" dirty="0"/>
              <a:t>Socialist</a:t>
            </a:r>
            <a:r>
              <a:rPr lang="en-IN" dirty="0"/>
              <a:t> – Social &amp; economic justice</a:t>
            </a:r>
          </a:p>
          <a:p>
            <a:r>
              <a:rPr lang="en-IN" b="1" dirty="0"/>
              <a:t>Secular</a:t>
            </a:r>
            <a:r>
              <a:rPr lang="en-IN" dirty="0"/>
              <a:t> – No official religion</a:t>
            </a:r>
          </a:p>
          <a:p>
            <a:r>
              <a:rPr lang="en-US" b="1" dirty="0"/>
              <a:t>Democratic</a:t>
            </a:r>
            <a:r>
              <a:rPr lang="en-US" dirty="0"/>
              <a:t> – Government elected by people</a:t>
            </a:r>
          </a:p>
          <a:p>
            <a:r>
              <a:rPr lang="en-US" b="1" dirty="0"/>
              <a:t>Republic</a:t>
            </a:r>
            <a:r>
              <a:rPr lang="en-US" dirty="0"/>
              <a:t> – Elected head of state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1202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8540</TotalTime>
  <Words>566</Words>
  <Application>Microsoft Office PowerPoint</Application>
  <PresentationFormat>On-screen Show (4:3)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Andalus</vt:lpstr>
      <vt:lpstr>Angsana New</vt:lpstr>
      <vt:lpstr>Century Schoolbook</vt:lpstr>
      <vt:lpstr>Wingdings</vt:lpstr>
      <vt:lpstr>Wingdings 2</vt:lpstr>
      <vt:lpstr>Oriel</vt:lpstr>
      <vt:lpstr>  POL020104: Indian Government &amp; Politics  </vt:lpstr>
      <vt:lpstr>PowerPoint Presentation</vt:lpstr>
      <vt:lpstr>PowerPoint Presentation</vt:lpstr>
      <vt:lpstr>Basic Features of Indian Constitution </vt:lpstr>
      <vt:lpstr>Introduction</vt:lpstr>
      <vt:lpstr>Sources of the Indian Constitution</vt:lpstr>
      <vt:lpstr>Written and Detailed Constitution</vt:lpstr>
      <vt:lpstr>Supremacy of the Constitution</vt:lpstr>
      <vt:lpstr>Sovereign, Socialist, Secular, Democratic, Republic</vt:lpstr>
      <vt:lpstr>Federal System with Unitary Bias</vt:lpstr>
      <vt:lpstr>Parliamentary Form of Government</vt:lpstr>
      <vt:lpstr>Fundamental Rights</vt:lpstr>
      <vt:lpstr>Directive Principles of State Policy (DPSP)</vt:lpstr>
      <vt:lpstr>PowerPoint Presentation</vt:lpstr>
      <vt:lpstr>PowerPoint Presentation</vt:lpstr>
      <vt:lpstr>Amendment Procedure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134</cp:revision>
  <dcterms:created xsi:type="dcterms:W3CDTF">2006-08-16T00:00:00Z</dcterms:created>
  <dcterms:modified xsi:type="dcterms:W3CDTF">2026-03-18T05:44:39Z</dcterms:modified>
</cp:coreProperties>
</file>