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58" r:id="rId13"/>
    <p:sldId id="259" r:id="rId14"/>
    <p:sldId id="260" r:id="rId15"/>
    <p:sldId id="261" r:id="rId16"/>
    <p:sldId id="262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38199"/>
          </a:xfrm>
        </p:spPr>
        <p:txBody>
          <a:bodyPr/>
          <a:lstStyle/>
          <a:p>
            <a:r>
              <a:rPr lang="en-US" dirty="0" smtClean="0"/>
              <a:t>Power Point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96200" cy="4419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Pranjal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Topic: Efficiency in Public Administration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The Public Value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This viewpoint emphasizes that public administration should be judged not only on efficiency but also on its ability to create value for society.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Public Value Creation</a:t>
            </a:r>
            <a:r>
              <a:rPr lang="en-US" dirty="0" smtClean="0"/>
              <a:t>: Public administration should focus on delivering outcomes that matter most to citizens, such as safety, education, health, and social well-being.</a:t>
            </a:r>
          </a:p>
          <a:p>
            <a:pPr lvl="1"/>
            <a:r>
              <a:rPr lang="en-US" b="1" dirty="0" smtClean="0"/>
              <a:t>Citizen-Centered Service</a:t>
            </a:r>
            <a:r>
              <a:rPr lang="en-US" dirty="0" smtClean="0"/>
              <a:t>: Public services should be designed with the needs and preferences of citizens in mind, rather than solely focusing on cost reduction or output maximization.</a:t>
            </a:r>
          </a:p>
          <a:p>
            <a:pPr lvl="1"/>
            <a:r>
              <a:rPr lang="en-US" b="1" dirty="0" smtClean="0"/>
              <a:t>Sustainability</a:t>
            </a:r>
            <a:r>
              <a:rPr lang="en-US" dirty="0" smtClean="0"/>
              <a:t>: Efficiency in public administration should also account for the long-term sustainability of policies and programs.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A government that invests in long-term programs that reduce poverty and improve public health is creating more "public value" than one that merely focuses on short-term cost-cutting.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Global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Efficiency in public administration is also influenced by global standards, trends, and international cooperation.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Global Best Practices</a:t>
            </a:r>
            <a:r>
              <a:rPr lang="en-US" dirty="0" smtClean="0"/>
              <a:t>: Learning from and adopting best practices in public administration from other countries.</a:t>
            </a:r>
          </a:p>
          <a:p>
            <a:pPr lvl="1"/>
            <a:r>
              <a:rPr lang="en-US" b="1" dirty="0" smtClean="0"/>
              <a:t>International Cooperation</a:t>
            </a:r>
            <a:r>
              <a:rPr lang="en-US" dirty="0" smtClean="0"/>
              <a:t>: Governments working together across borders to improve efficiency, particularly in areas like trade, climate change, and security.</a:t>
            </a:r>
          </a:p>
          <a:p>
            <a:pPr lvl="1"/>
            <a:r>
              <a:rPr lang="en-US" b="1" dirty="0" smtClean="0"/>
              <a:t>Globalization</a:t>
            </a:r>
            <a:r>
              <a:rPr lang="en-US" dirty="0" smtClean="0"/>
              <a:t>: Adapting public administration processes to meet the demands of a globalized world, such as digital governance and cross-border trade facilitation.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The European Union promotes shared standards for efficient public administration across member states, fostering cooperation and improving outcomes in areas such as environmental policy and public service delivery.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Factors Influencing Efficiency in Public Administration</a:t>
            </a:r>
          </a:p>
          <a:p>
            <a:r>
              <a:rPr lang="en-US" b="1" dirty="0" smtClean="0"/>
              <a:t>Governance and Leadership</a:t>
            </a:r>
            <a:r>
              <a:rPr lang="en-US" dirty="0" smtClean="0"/>
              <a:t>: Strong political will, clear vision, and ethical leadership.</a:t>
            </a:r>
          </a:p>
          <a:p>
            <a:r>
              <a:rPr lang="en-US" b="1" dirty="0" smtClean="0"/>
              <a:t>Technology Integration</a:t>
            </a:r>
            <a:r>
              <a:rPr lang="en-US" dirty="0" smtClean="0"/>
              <a:t>: Digital tools, automation, e-governance.</a:t>
            </a:r>
          </a:p>
          <a:p>
            <a:r>
              <a:rPr lang="en-US" b="1" dirty="0" smtClean="0"/>
              <a:t>Human Resources</a:t>
            </a:r>
            <a:r>
              <a:rPr lang="en-US" dirty="0" smtClean="0"/>
              <a:t>: Skilled workforce, proper training, and motivation.</a:t>
            </a:r>
          </a:p>
          <a:p>
            <a:r>
              <a:rPr lang="en-US" b="1" dirty="0" smtClean="0"/>
              <a:t>Budget Management</a:t>
            </a:r>
            <a:r>
              <a:rPr lang="en-US" dirty="0" smtClean="0"/>
              <a:t>: Allocation, monitoring, and control of public funds.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Measuring Efficiency</a:t>
            </a:r>
          </a:p>
          <a:p>
            <a:r>
              <a:rPr lang="en-US" b="1" dirty="0" smtClean="0"/>
              <a:t>Key Performance Indicators (KPIs)</a:t>
            </a:r>
            <a:r>
              <a:rPr lang="en-US" dirty="0" smtClean="0"/>
              <a:t>: Quantitative measures such as response time, cost-effectiveness, and quality of service.</a:t>
            </a:r>
          </a:p>
          <a:p>
            <a:r>
              <a:rPr lang="en-US" b="1" dirty="0" smtClean="0"/>
              <a:t>Citizen Satisfaction Surveys</a:t>
            </a:r>
            <a:r>
              <a:rPr lang="en-US" dirty="0" smtClean="0"/>
              <a:t>: Feedback from the public on service delivery.</a:t>
            </a:r>
          </a:p>
          <a:p>
            <a:r>
              <a:rPr lang="en-US" b="1" dirty="0" smtClean="0"/>
              <a:t>Cost-Benefit Analysis</a:t>
            </a:r>
            <a:r>
              <a:rPr lang="en-US" dirty="0" smtClean="0"/>
              <a:t>: Comparing the costs of public programs against their outcomes.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Challenges in Achieving Efficiency</a:t>
            </a:r>
          </a:p>
          <a:p>
            <a:r>
              <a:rPr lang="en-US" b="1" dirty="0" smtClean="0"/>
              <a:t>Bureaucratic Red Tape</a:t>
            </a:r>
            <a:r>
              <a:rPr lang="en-US" dirty="0" smtClean="0"/>
              <a:t>: Complex administrative processes.</a:t>
            </a:r>
          </a:p>
          <a:p>
            <a:r>
              <a:rPr lang="en-US" b="1" dirty="0" smtClean="0"/>
              <a:t>Corruption and Mismanagement</a:t>
            </a:r>
            <a:r>
              <a:rPr lang="en-US" dirty="0" smtClean="0"/>
              <a:t>: Resource diversion and ineffective policies.</a:t>
            </a:r>
          </a:p>
          <a:p>
            <a:r>
              <a:rPr lang="en-US" b="1" dirty="0" smtClean="0"/>
              <a:t>Political Interference</a:t>
            </a:r>
            <a:r>
              <a:rPr lang="en-US" dirty="0" smtClean="0"/>
              <a:t>: Lack of independence and continuity in administration.</a:t>
            </a:r>
          </a:p>
          <a:p>
            <a:r>
              <a:rPr lang="en-US" b="1" dirty="0" smtClean="0"/>
              <a:t>Budget Constraints</a:t>
            </a:r>
            <a:r>
              <a:rPr lang="en-US" dirty="0" smtClean="0"/>
              <a:t>: Limited financial resources can hinder efficiency.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Strategies for Improving Efficiency</a:t>
            </a:r>
          </a:p>
          <a:p>
            <a:r>
              <a:rPr lang="en-US" b="1" dirty="0" smtClean="0"/>
              <a:t>Decentralization</a:t>
            </a:r>
            <a:r>
              <a:rPr lang="en-US" dirty="0" smtClean="0"/>
              <a:t>: Empowering local governments to take decisions tailored to their communities.</a:t>
            </a:r>
          </a:p>
          <a:p>
            <a:r>
              <a:rPr lang="en-US" b="1" dirty="0" smtClean="0"/>
              <a:t>Public-Private Partnerships</a:t>
            </a:r>
            <a:r>
              <a:rPr lang="en-US" dirty="0" smtClean="0"/>
              <a:t>: Collaborations to enhance service delivery and resource mobilization.</a:t>
            </a:r>
          </a:p>
          <a:p>
            <a:r>
              <a:rPr lang="en-US" b="1" dirty="0" smtClean="0"/>
              <a:t>Training and Capacity Building</a:t>
            </a:r>
            <a:r>
              <a:rPr lang="en-US" dirty="0" smtClean="0"/>
              <a:t>: Continuous skill development for public servants.</a:t>
            </a:r>
          </a:p>
          <a:p>
            <a:r>
              <a:rPr lang="en-US" b="1" dirty="0" smtClean="0"/>
              <a:t>Transparency and Accountability</a:t>
            </a:r>
            <a:r>
              <a:rPr lang="en-US" dirty="0" smtClean="0"/>
              <a:t>: Using digital platforms to ensure transparency and reduce corruption.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Role of Technology in Improving Efficiency</a:t>
            </a:r>
          </a:p>
          <a:p>
            <a:r>
              <a:rPr lang="en-US" b="1" dirty="0" smtClean="0"/>
              <a:t>E-Governance</a:t>
            </a:r>
            <a:r>
              <a:rPr lang="en-US" dirty="0" smtClean="0"/>
              <a:t>: Simplification of administrative processes.</a:t>
            </a:r>
          </a:p>
          <a:p>
            <a:r>
              <a:rPr lang="en-US" b="1" dirty="0" smtClean="0"/>
              <a:t>Digital Platforms</a:t>
            </a:r>
            <a:r>
              <a:rPr lang="en-US" dirty="0" smtClean="0"/>
              <a:t>: Platforms for online services, data-sharing, and citizen engagement.</a:t>
            </a:r>
          </a:p>
          <a:p>
            <a:r>
              <a:rPr lang="en-US" b="1" dirty="0" smtClean="0"/>
              <a:t>Data Analytics</a:t>
            </a:r>
            <a:r>
              <a:rPr lang="en-US" dirty="0" smtClean="0"/>
              <a:t>: Using big data for better decision-making and resource allocation.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</a:p>
          <a:p>
            <a:r>
              <a:rPr lang="en-US" b="1" dirty="0" smtClean="0"/>
              <a:t>Summary</a:t>
            </a:r>
            <a:r>
              <a:rPr lang="en-US" dirty="0" smtClean="0"/>
              <a:t>: Public administration can be made more efficient through strong leadership, use of technology, and accountability.</a:t>
            </a:r>
          </a:p>
          <a:p>
            <a:r>
              <a:rPr lang="en-US" b="1" dirty="0" smtClean="0"/>
              <a:t>Call to Action</a:t>
            </a:r>
            <a:r>
              <a:rPr lang="en-US" dirty="0" smtClean="0"/>
              <a:t>: Emphasize the importance of innovation, training, and reforms for a more efficient public sector.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What is Efficiency in Public Administration?</a:t>
            </a:r>
            <a:endParaRPr lang="en-US" dirty="0" smtClean="0"/>
          </a:p>
          <a:p>
            <a:pPr lvl="1"/>
            <a:r>
              <a:rPr lang="en-US" dirty="0" smtClean="0"/>
              <a:t>Efficiency refers to achieving maximum output with minimum resources.</a:t>
            </a:r>
          </a:p>
          <a:p>
            <a:pPr lvl="1"/>
            <a:r>
              <a:rPr lang="en-US" dirty="0" smtClean="0"/>
              <a:t>Focus on improving service delivery, reducing waste, and optimizing public sector performance.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Importance of Efficiency</a:t>
            </a:r>
          </a:p>
          <a:p>
            <a:r>
              <a:rPr lang="en-US" b="1" dirty="0" smtClean="0"/>
              <a:t>Public Service Delivery</a:t>
            </a:r>
            <a:r>
              <a:rPr lang="en-US" dirty="0" smtClean="0"/>
              <a:t>: The ability of public administration to serve citizens effectively.</a:t>
            </a:r>
          </a:p>
          <a:p>
            <a:r>
              <a:rPr lang="en-US" b="1" dirty="0" smtClean="0"/>
              <a:t>Resource Management</a:t>
            </a:r>
            <a:r>
              <a:rPr lang="en-US" dirty="0" smtClean="0"/>
              <a:t>: Optimal use of financial and human resources.</a:t>
            </a:r>
          </a:p>
          <a:p>
            <a:r>
              <a:rPr lang="en-US" b="1" dirty="0" smtClean="0"/>
              <a:t>Trust &amp; Accountability</a:t>
            </a:r>
            <a:r>
              <a:rPr lang="en-US" dirty="0" smtClean="0"/>
              <a:t>: Efficiency builds trust between government and the public.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When discussing </a:t>
            </a:r>
            <a:r>
              <a:rPr lang="en-US" b="1" dirty="0" smtClean="0"/>
              <a:t>efficiency in public administration</a:t>
            </a:r>
            <a:r>
              <a:rPr lang="en-US" dirty="0" smtClean="0"/>
              <a:t>, it's important to understand that there are multiple perspectives through which this concept can be analyzed. Below are different perspectives that can provide a more nuanced understanding:</a:t>
            </a:r>
          </a:p>
          <a:p>
            <a:r>
              <a:rPr lang="en-US" b="1" dirty="0" smtClean="0"/>
              <a:t>1. The Economic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This approach emphasizes minimizing the cost of providing services while maximizing the output (i.e., the quality and quantity of services).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Cost-effectiveness</a:t>
            </a:r>
            <a:r>
              <a:rPr lang="en-US" dirty="0" smtClean="0"/>
              <a:t>: How well public resources are used to achieve government goals.</a:t>
            </a:r>
          </a:p>
          <a:p>
            <a:pPr lvl="1"/>
            <a:r>
              <a:rPr lang="en-US" b="1" dirty="0" smtClean="0"/>
              <a:t>Resource Allocation</a:t>
            </a:r>
            <a:r>
              <a:rPr lang="en-US" dirty="0" smtClean="0"/>
              <a:t>: Ensuring that resources are allocated where they have the highest utility and impact.</a:t>
            </a:r>
          </a:p>
          <a:p>
            <a:pPr lvl="1"/>
            <a:r>
              <a:rPr lang="en-US" b="1" dirty="0" smtClean="0"/>
              <a:t>Productivity</a:t>
            </a:r>
            <a:r>
              <a:rPr lang="en-US" dirty="0" smtClean="0"/>
              <a:t>: Measuring how efficiently public administration produces desired outcomes in relation to its resource input.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The introduction of cost-cutting measures, such as outsourcing some government functions, can be a way to improve efficiency. However, the trade-off between cost and quality must be carefully balanced.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Organizational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This approach looks at how the internal structure, culture, and processes of public organizations contribute to their efficiency.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Bureaucratic Structures</a:t>
            </a:r>
            <a:r>
              <a:rPr lang="en-US" dirty="0" smtClean="0"/>
              <a:t>: In some cases, complex bureaucracies can hinder efficiency due to excessive red tape and inflexible hierarchies.</a:t>
            </a:r>
          </a:p>
          <a:p>
            <a:pPr lvl="1"/>
            <a:r>
              <a:rPr lang="en-US" b="1" dirty="0" smtClean="0"/>
              <a:t>Organizational Design</a:t>
            </a:r>
            <a:r>
              <a:rPr lang="en-US" dirty="0" smtClean="0"/>
              <a:t>: Streamlining organizational structures and processes to reduce delays, enhance communication, and improve decision-making.</a:t>
            </a:r>
          </a:p>
          <a:p>
            <a:pPr lvl="1"/>
            <a:r>
              <a:rPr lang="en-US" b="1" dirty="0" smtClean="0"/>
              <a:t>Coordination and Collaboration</a:t>
            </a:r>
            <a:r>
              <a:rPr lang="en-US" dirty="0" smtClean="0"/>
              <a:t>: Effective coordination between different government agencies can lead to more efficient service delivery.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Some governments are adopting flatter organizational structures to reduce hierarchy and improve communication, which speeds up decision-making processes.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The Political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Efficiency from a political standpoint often involves balancing the demands of various interest groups, political considerations, and citizen expectations.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Political Will</a:t>
            </a:r>
            <a:r>
              <a:rPr lang="en-US" dirty="0" smtClean="0"/>
              <a:t>: The presence of leadership that is willing to make difficult reforms and confront inefficiencies within the public sector.</a:t>
            </a:r>
          </a:p>
          <a:p>
            <a:pPr lvl="1"/>
            <a:r>
              <a:rPr lang="en-US" b="1" dirty="0" smtClean="0"/>
              <a:t>Policy and Institutional Stability</a:t>
            </a:r>
            <a:r>
              <a:rPr lang="en-US" dirty="0" smtClean="0"/>
              <a:t>: Maintaining continuity in policy implementation and public administration practices without frequent disruptions from political changes.</a:t>
            </a:r>
          </a:p>
          <a:p>
            <a:pPr lvl="1"/>
            <a:r>
              <a:rPr lang="en-US" b="1" dirty="0" smtClean="0"/>
              <a:t>Accountability and Transparency</a:t>
            </a:r>
            <a:r>
              <a:rPr lang="en-US" dirty="0" smtClean="0"/>
              <a:t>: Politicians and civil servants are held accountable for their performance, and public services are provided transparently.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Governments that successfully enact public sector reforms tend to have political leadership that prioritizes long-term goals over short-term political interests, fostering efficiency.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Ethical and Social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This perspective emphasizes that efficiency should not be pursued at the cost of social equity, fairness, and justice.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Social Justice</a:t>
            </a:r>
            <a:r>
              <a:rPr lang="en-US" dirty="0" smtClean="0"/>
              <a:t>: Ensuring that efficiency in administration does not lead to the marginalization or exclusion of vulnerable groups.</a:t>
            </a:r>
          </a:p>
          <a:p>
            <a:pPr lvl="1"/>
            <a:r>
              <a:rPr lang="en-US" b="1" dirty="0" smtClean="0"/>
              <a:t>Equity</a:t>
            </a:r>
            <a:r>
              <a:rPr lang="en-US" dirty="0" smtClean="0"/>
              <a:t>: Public services should be distributed equitably across all demographics, including marginalized or underrepresented groups.</a:t>
            </a:r>
          </a:p>
          <a:p>
            <a:pPr lvl="1"/>
            <a:r>
              <a:rPr lang="en-US" b="1" dirty="0" smtClean="0"/>
              <a:t>Transparency and Integrity</a:t>
            </a:r>
            <a:r>
              <a:rPr lang="en-US" dirty="0" smtClean="0"/>
              <a:t>: Ethical standards are crucial in ensuring that public administration is not only efficient but also fair, accountable, and trustworthy.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A government may prioritize cost-saving measures, but if these measures disproportionately affect low-income communities or certain demographics, they may not be considered ethically efficient.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Technological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This perspective highlights the transformative role that technology can play in enhancing the efficiency of public administration.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Automation and Digitalization</a:t>
            </a:r>
            <a:r>
              <a:rPr lang="en-US" dirty="0" smtClean="0"/>
              <a:t>: Streamlining processes through technology to reduce time, effort, and human error. E-Government initiatives and digital service delivery are prime examples.</a:t>
            </a:r>
          </a:p>
          <a:p>
            <a:pPr lvl="1"/>
            <a:r>
              <a:rPr lang="en-US" b="1" dirty="0" smtClean="0"/>
              <a:t>Big Data and Analytics</a:t>
            </a:r>
            <a:r>
              <a:rPr lang="en-US" dirty="0" smtClean="0"/>
              <a:t>: Leveraging data to make informed decisions, predict trends, and allocate resources more effectively.</a:t>
            </a:r>
          </a:p>
          <a:p>
            <a:pPr lvl="1"/>
            <a:r>
              <a:rPr lang="en-US" b="1" dirty="0" smtClean="0"/>
              <a:t>Citizen Engagement</a:t>
            </a:r>
            <a:r>
              <a:rPr lang="en-US" dirty="0" smtClean="0"/>
              <a:t>: Using digital platforms to involve citizens in decision-making and service delivery, leading to more efficient outcomes.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Estonia’s e-government model is an example of using technology to create efficient public administration by providing citizens with digital IDs, e-residency, and online services that drastically reduce administrative overhead.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The Managerial Perspective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This viewpoint focuses on applying private sector management techniques to public administration to increase efficiency.</a:t>
            </a:r>
          </a:p>
          <a:p>
            <a:r>
              <a:rPr lang="en-US" b="1" dirty="0" smtClean="0"/>
              <a:t>Key Concepts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Performance Management</a:t>
            </a:r>
            <a:r>
              <a:rPr lang="en-US" dirty="0" smtClean="0"/>
              <a:t>: Using measurable outcomes and data-driven approaches to improve the performance of public employees and agencies.</a:t>
            </a:r>
          </a:p>
          <a:p>
            <a:pPr lvl="1"/>
            <a:r>
              <a:rPr lang="en-US" b="1" dirty="0" smtClean="0"/>
              <a:t>Leadership and Motivation</a:t>
            </a:r>
            <a:r>
              <a:rPr lang="en-US" dirty="0" smtClean="0"/>
              <a:t>: Motivating public servants through training, rewards, and incentives to increase productivity and service quality.</a:t>
            </a:r>
          </a:p>
          <a:p>
            <a:pPr lvl="1"/>
            <a:r>
              <a:rPr lang="en-US" b="1" dirty="0" smtClean="0"/>
              <a:t>Innovation and Continuous Improvement</a:t>
            </a:r>
            <a:r>
              <a:rPr lang="en-US" dirty="0" smtClean="0"/>
              <a:t>: Public administration should adopt a culture of innovation, regularly reviewing and improving processes.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The adoption of the New Public Management (NPM) approach, which incorporates business-like practices in government (e.g., performance targets, cost-efficiency measures), aims to improve efficiency in public administration.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1395</Words>
  <Application>Microsoft Office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Power Point Presentation</vt:lpstr>
      <vt:lpstr>Efficiency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Efficiency</dc:title>
  <dc:creator>Admin</dc:creator>
  <cp:lastModifiedBy>Admin</cp:lastModifiedBy>
  <cp:revision>7</cp:revision>
  <dcterms:created xsi:type="dcterms:W3CDTF">2006-08-16T00:00:00Z</dcterms:created>
  <dcterms:modified xsi:type="dcterms:W3CDTF">2026-02-17T03:50:07Z</dcterms:modified>
</cp:coreProperties>
</file>