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Power Point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6934200" cy="4191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Pranjal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Topic: </a:t>
            </a:r>
            <a:r>
              <a:rPr lang="en-US" b="1" dirty="0" smtClean="0">
                <a:solidFill>
                  <a:schemeClr val="tx1"/>
                </a:solidFill>
              </a:rPr>
              <a:t>Universal Declaration of Human Rights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The Primary Drafters</a:t>
            </a:r>
          </a:p>
          <a:p>
            <a:r>
              <a:rPr lang="en-US" dirty="0" smtClean="0"/>
              <a:t>While many contributed, two men are considered the primary "authors" of the actual text:</a:t>
            </a:r>
          </a:p>
          <a:p>
            <a:r>
              <a:rPr lang="en-US" b="1" dirty="0" smtClean="0"/>
              <a:t>John Peters Humphrey (Canada):</a:t>
            </a:r>
            <a:r>
              <a:rPr lang="en-US" dirty="0" smtClean="0"/>
              <a:t> The Director of the UN’s Division of Human Rights. He prepared the </a:t>
            </a:r>
            <a:r>
              <a:rPr lang="en-US" b="1" dirty="0" smtClean="0"/>
              <a:t>initial 400-page draft</a:t>
            </a:r>
            <a:r>
              <a:rPr lang="en-US" dirty="0" smtClean="0"/>
              <a:t> (the "Humphrey Draft") which served as the working blueprint for the committee.</a:t>
            </a:r>
          </a:p>
          <a:p>
            <a:r>
              <a:rPr lang="en-US" b="1" dirty="0" smtClean="0"/>
              <a:t>René Cassin (France):</a:t>
            </a:r>
            <a:r>
              <a:rPr lang="en-US" dirty="0" smtClean="0"/>
              <a:t> A jurist who took Humphrey’s draft and organized it into a logical structure (Preamble, Articles, etc.). He is often called the "Father of the Declaration" and later won the Nobel Peace Prize for this work.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553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MemberCountryContribution</a:t>
            </a:r>
            <a:r>
              <a:rPr lang="en-US" b="1" dirty="0" smtClean="0"/>
              <a:t>/Perspective</a:t>
            </a:r>
          </a:p>
          <a:p>
            <a:r>
              <a:rPr lang="en-US" b="1" dirty="0" smtClean="0"/>
              <a:t>Eleanor </a:t>
            </a:r>
            <a:r>
              <a:rPr lang="en-US" b="1" dirty="0" err="1" smtClean="0"/>
              <a:t>Roosevelt</a:t>
            </a:r>
            <a:r>
              <a:rPr lang="en-US" dirty="0" err="1" smtClean="0"/>
              <a:t>USADiplomatic</a:t>
            </a:r>
            <a:r>
              <a:rPr lang="en-US" dirty="0" smtClean="0"/>
              <a:t> leadership and mediation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P.C</a:t>
            </a:r>
            <a:r>
              <a:rPr lang="en-US" b="1" dirty="0" smtClean="0"/>
              <a:t>. </a:t>
            </a:r>
            <a:r>
              <a:rPr lang="en-US" b="1" dirty="0" err="1" smtClean="0"/>
              <a:t>Chang</a:t>
            </a:r>
            <a:r>
              <a:rPr lang="en-US" dirty="0" err="1" smtClean="0"/>
              <a:t>ChinaBrought</a:t>
            </a:r>
            <a:r>
              <a:rPr lang="en-US" dirty="0" smtClean="0"/>
              <a:t> Confucian philosophy; argued for a "pluralistic" approach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Charles </a:t>
            </a:r>
            <a:r>
              <a:rPr lang="en-US" b="1" dirty="0" err="1" smtClean="0"/>
              <a:t>Malik</a:t>
            </a:r>
            <a:r>
              <a:rPr lang="en-US" dirty="0" err="1" smtClean="0"/>
              <a:t>LebanonFocused</a:t>
            </a:r>
            <a:r>
              <a:rPr lang="en-US" dirty="0" smtClean="0"/>
              <a:t> on the dignity of the person and religious freedom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René Cassin</a:t>
            </a:r>
          </a:p>
          <a:p>
            <a:r>
              <a:rPr lang="en-US" dirty="0" err="1" smtClean="0"/>
              <a:t>FranceLegal</a:t>
            </a:r>
            <a:r>
              <a:rPr lang="en-US" dirty="0" smtClean="0"/>
              <a:t> </a:t>
            </a:r>
            <a:r>
              <a:rPr lang="en-US" dirty="0" smtClean="0"/>
              <a:t>structure and the "Pillar" framework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John </a:t>
            </a:r>
            <a:r>
              <a:rPr lang="en-US" b="1" dirty="0" smtClean="0"/>
              <a:t>P. </a:t>
            </a:r>
            <a:r>
              <a:rPr lang="en-US" b="1" dirty="0" err="1" smtClean="0"/>
              <a:t>Humphrey</a:t>
            </a:r>
            <a:r>
              <a:rPr lang="en-US" dirty="0" err="1" smtClean="0"/>
              <a:t>CanadaPrepared</a:t>
            </a:r>
            <a:r>
              <a:rPr lang="en-US" dirty="0" smtClean="0"/>
              <a:t> the comprehensive first draft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William </a:t>
            </a:r>
            <a:r>
              <a:rPr lang="en-US" b="1" dirty="0" err="1" smtClean="0"/>
              <a:t>Hodgson</a:t>
            </a:r>
            <a:r>
              <a:rPr lang="en-US" dirty="0" err="1" smtClean="0"/>
              <a:t>AustraliaEmphasized</a:t>
            </a:r>
            <a:r>
              <a:rPr lang="en-US" dirty="0" smtClean="0"/>
              <a:t> legal enforceability and the "International Court" idea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Hernán</a:t>
            </a:r>
            <a:r>
              <a:rPr lang="en-US" b="1" dirty="0" smtClean="0"/>
              <a:t> </a:t>
            </a:r>
            <a:r>
              <a:rPr lang="en-US" b="1" dirty="0" smtClean="0"/>
              <a:t>Santa </a:t>
            </a:r>
            <a:r>
              <a:rPr lang="en-US" b="1" dirty="0" err="1" smtClean="0"/>
              <a:t>Cruz</a:t>
            </a:r>
            <a:r>
              <a:rPr lang="en-US" dirty="0" err="1" smtClean="0"/>
              <a:t>ChileStrongly</a:t>
            </a:r>
            <a:r>
              <a:rPr lang="en-US" dirty="0" smtClean="0"/>
              <a:t> advocated for </a:t>
            </a:r>
            <a:r>
              <a:rPr lang="en-US" b="1" dirty="0" smtClean="0"/>
              <a:t>social and economic rights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Alexande</a:t>
            </a:r>
            <a:r>
              <a:rPr lang="en-US" b="1" dirty="0" smtClean="0"/>
              <a:t> </a:t>
            </a:r>
            <a:r>
              <a:rPr lang="en-US" b="1" dirty="0" err="1" smtClean="0"/>
              <a:t>Parvlov</a:t>
            </a:r>
            <a:r>
              <a:rPr lang="en-US" dirty="0" err="1" smtClean="0"/>
              <a:t>USSRFocused</a:t>
            </a:r>
            <a:r>
              <a:rPr lang="en-US" dirty="0" smtClean="0"/>
              <a:t> </a:t>
            </a:r>
            <a:r>
              <a:rPr lang="en-US" dirty="0" smtClean="0"/>
              <a:t>on the role of the state in providing for citizens.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The 30 Articles</a:t>
            </a:r>
          </a:p>
          <a:p>
            <a:r>
              <a:rPr lang="en-US" dirty="0" smtClean="0"/>
              <a:t>The UDHR consists of a Preamble and </a:t>
            </a:r>
            <a:r>
              <a:rPr lang="en-US" b="1" dirty="0" smtClean="0"/>
              <a:t>30 Articles</a:t>
            </a:r>
            <a:r>
              <a:rPr lang="en-US" dirty="0" smtClean="0"/>
              <a:t> that can be categorized into four pillars:</a:t>
            </a:r>
          </a:p>
          <a:p>
            <a:r>
              <a:rPr lang="en-US" b="1" dirty="0" smtClean="0"/>
              <a:t>Dignity (Articles 1–2):</a:t>
            </a:r>
            <a:r>
              <a:rPr lang="en-US" dirty="0" smtClean="0"/>
              <a:t> Foundations of liberty, equality, and fraternity.</a:t>
            </a:r>
          </a:p>
          <a:p>
            <a:r>
              <a:rPr lang="en-US" b="1" dirty="0" smtClean="0"/>
              <a:t>Civil &amp; Political Rights (Articles 3–19):</a:t>
            </a:r>
            <a:r>
              <a:rPr lang="en-US" dirty="0" smtClean="0"/>
              <a:t> Rights to life, liberty, and prohibition of slavery/torture.</a:t>
            </a:r>
          </a:p>
          <a:p>
            <a:r>
              <a:rPr lang="en-US" b="1" dirty="0" smtClean="0"/>
              <a:t>Spiritual &amp; Public Rights (Articles 18–21):</a:t>
            </a:r>
            <a:r>
              <a:rPr lang="en-US" dirty="0" smtClean="0"/>
              <a:t> Freedom of thought, religion, and assembly.</a:t>
            </a:r>
          </a:p>
          <a:p>
            <a:r>
              <a:rPr lang="en-US" b="1" dirty="0" smtClean="0"/>
              <a:t>Social, Economic &amp; Cultural Rights (Articles 22–27):</a:t>
            </a:r>
            <a:r>
              <a:rPr lang="en-US" dirty="0" smtClean="0"/>
              <a:t> Right to work, education, and healthcare.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Core Principles</a:t>
            </a:r>
          </a:p>
          <a:p>
            <a:r>
              <a:rPr lang="en-US" b="1" dirty="0" smtClean="0"/>
              <a:t>Universality:</a:t>
            </a:r>
            <a:r>
              <a:rPr lang="en-US" dirty="0" smtClean="0"/>
              <a:t> They apply to everyone, everywhere, regardless of race, gender, or religion.</a:t>
            </a:r>
          </a:p>
          <a:p>
            <a:r>
              <a:rPr lang="en-US" b="1" dirty="0" smtClean="0"/>
              <a:t>Indivisibility:</a:t>
            </a:r>
            <a:r>
              <a:rPr lang="en-US" dirty="0" smtClean="0"/>
              <a:t> All rights (civil, political, economic) are of equal importance.</a:t>
            </a:r>
          </a:p>
          <a:p>
            <a:r>
              <a:rPr lang="en-US" b="1" dirty="0" smtClean="0"/>
              <a:t>Inalienability:</a:t>
            </a:r>
            <a:r>
              <a:rPr lang="en-US" dirty="0" smtClean="0"/>
              <a:t> These rights cannot be taken away or surrendered.</a:t>
            </a:r>
          </a:p>
          <a:p>
            <a:r>
              <a:rPr lang="en-US" b="1" dirty="0" smtClean="0"/>
              <a:t>Interdependence:</a:t>
            </a:r>
            <a:r>
              <a:rPr lang="en-US" dirty="0" smtClean="0"/>
              <a:t> The improvement of one right facilitates advancement of the others.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Global Impact</a:t>
            </a:r>
          </a:p>
          <a:p>
            <a:r>
              <a:rPr lang="en-US" b="1" dirty="0" smtClean="0"/>
              <a:t>Legal Foundation:</a:t>
            </a:r>
            <a:r>
              <a:rPr lang="en-US" dirty="0" smtClean="0"/>
              <a:t> While not a treaty itself, it inspired over 70 human rights treaties globally.</a:t>
            </a:r>
          </a:p>
          <a:p>
            <a:r>
              <a:rPr lang="en-US" b="1" dirty="0" smtClean="0"/>
              <a:t>Constitutions:</a:t>
            </a:r>
            <a:r>
              <a:rPr lang="en-US" dirty="0" smtClean="0"/>
              <a:t> Influenced the constitutions of many newly independent nations.</a:t>
            </a:r>
          </a:p>
          <a:p>
            <a:r>
              <a:rPr lang="en-US" b="1" dirty="0" smtClean="0"/>
              <a:t>Accountability:</a:t>
            </a:r>
            <a:r>
              <a:rPr lang="en-US" dirty="0" smtClean="0"/>
              <a:t> Provides a framework for citizens to hold their governments accountable for abuses.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Challenges in the 21st Century</a:t>
            </a:r>
          </a:p>
          <a:p>
            <a:r>
              <a:rPr lang="en-US" b="1" dirty="0" smtClean="0"/>
              <a:t>Implementation:</a:t>
            </a:r>
            <a:r>
              <a:rPr lang="en-US" dirty="0" smtClean="0"/>
              <a:t> Despite the UDHR, human rights violations (war crimes, inequality, censorship) persist globally.</a:t>
            </a:r>
          </a:p>
          <a:p>
            <a:r>
              <a:rPr lang="en-US" b="1" dirty="0" smtClean="0"/>
              <a:t>New Frontiers:</a:t>
            </a:r>
            <a:r>
              <a:rPr lang="en-US" dirty="0" smtClean="0"/>
              <a:t> Debates on how these rights apply to digital privacy, AI, and climate change.</a:t>
            </a:r>
          </a:p>
          <a:p>
            <a:r>
              <a:rPr lang="en-US" b="1" dirty="0" smtClean="0"/>
              <a:t>Sovereignty vs. Rights:</a:t>
            </a:r>
            <a:r>
              <a:rPr lang="en-US" dirty="0" smtClean="0"/>
              <a:t> The tension between a country's internal laws and international human rights standards.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 &amp; Call to Action</a:t>
            </a:r>
          </a:p>
          <a:p>
            <a:r>
              <a:rPr lang="en-US" b="1" dirty="0" smtClean="0"/>
              <a:t>Summary:</a:t>
            </a:r>
            <a:r>
              <a:rPr lang="en-US" dirty="0" smtClean="0"/>
              <a:t> The UDHR remains the "conscience of the world."</a:t>
            </a:r>
          </a:p>
          <a:p>
            <a:r>
              <a:rPr lang="en-US" b="1" dirty="0" smtClean="0"/>
              <a:t>Final Quote:</a:t>
            </a:r>
            <a:r>
              <a:rPr lang="en-US" dirty="0" smtClean="0"/>
              <a:t> </a:t>
            </a:r>
            <a:r>
              <a:rPr lang="en-US" i="1" dirty="0" smtClean="0"/>
              <a:t>"Where, after all, do universal human rights begin? In small places, close to home..."</a:t>
            </a:r>
            <a:r>
              <a:rPr lang="en-US" dirty="0" smtClean="0"/>
              <a:t> — Eleanor Roosevelt.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b="1" dirty="0" smtClean="0"/>
              <a:t>What is the UDHR?</a:t>
            </a:r>
          </a:p>
          <a:p>
            <a:r>
              <a:rPr lang="en-US" b="1" dirty="0" smtClean="0"/>
              <a:t>Definition:</a:t>
            </a:r>
            <a:r>
              <a:rPr lang="en-US" dirty="0" smtClean="0"/>
              <a:t> A historic document adopted by the United Nations General Assembly.</a:t>
            </a:r>
          </a:p>
          <a:p>
            <a:r>
              <a:rPr lang="en-US" b="1" dirty="0" smtClean="0"/>
              <a:t>Date Adopted:</a:t>
            </a:r>
            <a:r>
              <a:rPr lang="en-US" dirty="0" smtClean="0"/>
              <a:t> December 10, 1948 (now celebrated as Human Rights Day).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To provide a common standard of achievements for all peoples and all nations.</a:t>
            </a:r>
          </a:p>
          <a:p>
            <a:r>
              <a:rPr lang="en-US" b="1" dirty="0" smtClean="0"/>
              <a:t>Key Fact:</a:t>
            </a:r>
            <a:r>
              <a:rPr lang="en-US" dirty="0" smtClean="0"/>
              <a:t> It is the most translated document in the world (available in over 500 languages).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Historical Context (The "Why")</a:t>
            </a:r>
          </a:p>
          <a:p>
            <a:r>
              <a:rPr lang="en-US" b="1" dirty="0" smtClean="0"/>
              <a:t>Post-WWII Era:</a:t>
            </a:r>
            <a:r>
              <a:rPr lang="en-US" dirty="0" smtClean="0"/>
              <a:t> The world was recovering from the atrocities of World War II and the Holocaust.</a:t>
            </a:r>
          </a:p>
          <a:p>
            <a:r>
              <a:rPr lang="en-US" b="1" dirty="0" smtClean="0"/>
              <a:t>The UN Charter (1945):</a:t>
            </a:r>
            <a:r>
              <a:rPr lang="en-US" dirty="0" smtClean="0"/>
              <a:t> Established the United Nations; the UDHR was created to flesh out the "human rights" mentioned in the Charter.</a:t>
            </a:r>
          </a:p>
          <a:p>
            <a:r>
              <a:rPr lang="en-US" b="1" dirty="0" smtClean="0"/>
              <a:t>Leadership:</a:t>
            </a:r>
            <a:r>
              <a:rPr lang="en-US" dirty="0" smtClean="0"/>
              <a:t> Chaired by </a:t>
            </a:r>
            <a:r>
              <a:rPr lang="en-US" b="1" dirty="0" smtClean="0"/>
              <a:t>Eleanor Roosevelt</a:t>
            </a:r>
            <a:r>
              <a:rPr lang="en-US" dirty="0" smtClean="0"/>
              <a:t>, who referred to it as the "International Magna </a:t>
            </a:r>
            <a:r>
              <a:rPr lang="en-US" dirty="0" err="1" smtClean="0"/>
              <a:t>Carta</a:t>
            </a:r>
            <a:r>
              <a:rPr lang="en-US" dirty="0" smtClean="0"/>
              <a:t> for all mankind."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 Charter and Human Rights:-</a:t>
            </a:r>
          </a:p>
          <a:p>
            <a:r>
              <a:rPr lang="en-US" b="1" dirty="0" smtClean="0"/>
              <a:t>The Preamble: Setting the Intent</a:t>
            </a:r>
          </a:p>
          <a:p>
            <a:r>
              <a:rPr lang="en-US" dirty="0" smtClean="0"/>
              <a:t>The very first lines of the Charter emphasize the importance of human rights, drafted in the immediate wake of World War II:</a:t>
            </a:r>
          </a:p>
          <a:p>
            <a:r>
              <a:rPr lang="en-US" dirty="0" smtClean="0"/>
              <a:t>It expresses the determination of "We the Peoples" to </a:t>
            </a:r>
            <a:r>
              <a:rPr lang="en-US" b="1" dirty="0" smtClean="0"/>
              <a:t>"reaffirm faith in fundamental human rights, in the dignity and worth of the human person, in the equal rights of men and women and of nations large and small."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 Purposes of the UN</a:t>
            </a:r>
          </a:p>
          <a:p>
            <a:r>
              <a:rPr lang="en-US" dirty="0" smtClean="0"/>
              <a:t>Article 1 lists the four main purposes of the United Nations. The third purpose explicitly links international cooperation to human rights:</a:t>
            </a:r>
          </a:p>
          <a:p>
            <a:r>
              <a:rPr lang="en-US" i="1" dirty="0" smtClean="0"/>
              <a:t>"To achieve international co-operation in solving international problems of an economic, social, cultural, or humanitarian character, and in </a:t>
            </a:r>
            <a:r>
              <a:rPr lang="en-US" b="1" i="1" dirty="0" smtClean="0"/>
              <a:t>promoting and encouraging respect for human rights and for fundamental freedoms for all without distinction as to race, sex, language, or religion.</a:t>
            </a:r>
            <a:r>
              <a:rPr lang="en-US" i="1" dirty="0" smtClean="0"/>
              <a:t>"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55 &amp; 56: The "Pledge"</a:t>
            </a:r>
          </a:p>
          <a:p>
            <a:r>
              <a:rPr lang="en-US" dirty="0" smtClean="0"/>
              <a:t>These are perhaps the most functionally important articles regarding human rights obligations:</a:t>
            </a:r>
          </a:p>
          <a:p>
            <a:r>
              <a:rPr lang="en-US" b="1" dirty="0" smtClean="0"/>
              <a:t>Article 55:</a:t>
            </a:r>
            <a:r>
              <a:rPr lang="en-US" dirty="0" smtClean="0"/>
              <a:t> States that the UN shall promote "universal respect for, and observance of, human rights and fundamental freedoms" to create conditions of stability and well-being.</a:t>
            </a:r>
          </a:p>
          <a:p>
            <a:r>
              <a:rPr lang="en-US" b="1" dirty="0" smtClean="0"/>
              <a:t>Article 56:</a:t>
            </a:r>
            <a:r>
              <a:rPr lang="en-US" dirty="0" smtClean="0"/>
              <a:t> This is the legal "hook." All Member States </a:t>
            </a:r>
            <a:r>
              <a:rPr lang="en-US" b="1" dirty="0" smtClean="0"/>
              <a:t>pledge themselves to take joint and separate action</a:t>
            </a:r>
            <a:r>
              <a:rPr lang="en-US" dirty="0" smtClean="0"/>
              <a:t> in cooperation with the Organization for the achievement of the purposes set forth in Article 55.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Institutional Provisions</a:t>
            </a:r>
          </a:p>
          <a:p>
            <a:r>
              <a:rPr lang="en-US" dirty="0" smtClean="0"/>
              <a:t>The Charter also established the machinery to handle these rights:</a:t>
            </a:r>
          </a:p>
          <a:p>
            <a:r>
              <a:rPr lang="en-US" b="1" dirty="0" smtClean="0"/>
              <a:t>Article 13:</a:t>
            </a:r>
            <a:r>
              <a:rPr lang="en-US" dirty="0" smtClean="0"/>
              <a:t> Charges the </a:t>
            </a:r>
            <a:r>
              <a:rPr lang="en-US" b="1" dirty="0" smtClean="0"/>
              <a:t>General Assembly</a:t>
            </a:r>
            <a:r>
              <a:rPr lang="en-US" dirty="0" smtClean="0"/>
              <a:t> with initiating studies and making recommendations to assist in the realization of human rights.</a:t>
            </a:r>
          </a:p>
          <a:p>
            <a:r>
              <a:rPr lang="en-US" b="1" dirty="0" smtClean="0"/>
              <a:t>Article 62:</a:t>
            </a:r>
            <a:r>
              <a:rPr lang="en-US" dirty="0" smtClean="0"/>
              <a:t> Empowers the </a:t>
            </a:r>
            <a:r>
              <a:rPr lang="en-US" b="1" dirty="0" smtClean="0"/>
              <a:t>Economic and Social Council (ECOSOC)</a:t>
            </a:r>
            <a:r>
              <a:rPr lang="en-US" dirty="0" smtClean="0"/>
              <a:t> to make recommendations for the purpose of promoting respect for, and observance of, human rights.</a:t>
            </a:r>
          </a:p>
          <a:p>
            <a:r>
              <a:rPr lang="en-US" b="1" dirty="0" smtClean="0"/>
              <a:t>Article 68:</a:t>
            </a:r>
            <a:r>
              <a:rPr lang="en-US" dirty="0" smtClean="0"/>
              <a:t> Specifically instructed ECOSOC to set up commissions in economic and social fields and for the </a:t>
            </a:r>
            <a:r>
              <a:rPr lang="en-US" b="1" dirty="0" smtClean="0"/>
              <a:t>promotion of human rights</a:t>
            </a:r>
            <a:r>
              <a:rPr lang="en-US" dirty="0" smtClean="0"/>
              <a:t>. (This led to the creation of the Commission on Human Rights, which drafted the UDHR).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Drafting Committee:-</a:t>
            </a:r>
          </a:p>
          <a:p>
            <a:r>
              <a:rPr lang="en-US" dirty="0" smtClean="0"/>
              <a:t>The drafting of the Universal Declaration of Human Rights (UDHR) was a monumental task that took place between </a:t>
            </a:r>
            <a:r>
              <a:rPr lang="en-US" b="1" dirty="0" smtClean="0"/>
              <a:t>1946 and 1948</a:t>
            </a:r>
            <a:r>
              <a:rPr lang="en-US" dirty="0" smtClean="0"/>
              <a:t>. While the entire Commission on Human Rights was involved, the heavy lifting was done by a specialized </a:t>
            </a:r>
            <a:r>
              <a:rPr lang="en-US" b="1" dirty="0" smtClean="0"/>
              <a:t>Drafting Committee</a:t>
            </a:r>
            <a:r>
              <a:rPr lang="en-US" dirty="0" smtClean="0"/>
              <a:t> composed of eight members representing diverse legal, cultural, and political backgrounds.</a:t>
            </a:r>
          </a:p>
          <a:p>
            <a:r>
              <a:rPr lang="en-US" dirty="0" smtClean="0"/>
              <a:t>This diversity was intentional, ensuring the document wasn't just a "Western" or "European" concept, but a global one.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Key Leadership</a:t>
            </a:r>
          </a:p>
          <a:p>
            <a:r>
              <a:rPr lang="en-US" dirty="0" smtClean="0"/>
              <a:t>Two figures are often credited as the "architects" of the UDHR:</a:t>
            </a:r>
          </a:p>
          <a:p>
            <a:r>
              <a:rPr lang="en-US" b="1" dirty="0" smtClean="0"/>
              <a:t>Eleanor Roosevelt (USA):</a:t>
            </a:r>
            <a:r>
              <a:rPr lang="en-US" dirty="0" smtClean="0"/>
              <a:t> The widow of President Franklin D. Roosevelt, she served as the </a:t>
            </a:r>
            <a:r>
              <a:rPr lang="en-US" b="1" dirty="0" smtClean="0"/>
              <a:t>Chair of the Commission on Human Rights</a:t>
            </a:r>
            <a:r>
              <a:rPr lang="en-US" dirty="0" smtClean="0"/>
              <a:t>. She was the "driving force," known for her political skill in navigating the tensions between the U.S. and the Soviet Union during the Cold War.</a:t>
            </a:r>
          </a:p>
          <a:p>
            <a:r>
              <a:rPr lang="en-US" b="1" dirty="0" smtClean="0"/>
              <a:t>Charles </a:t>
            </a:r>
            <a:r>
              <a:rPr lang="en-US" b="1" dirty="0" err="1" smtClean="0"/>
              <a:t>Malik</a:t>
            </a:r>
            <a:r>
              <a:rPr lang="en-US" b="1" dirty="0" smtClean="0"/>
              <a:t> (Lebanon):</a:t>
            </a:r>
            <a:r>
              <a:rPr lang="en-US" dirty="0" smtClean="0"/>
              <a:t> The </a:t>
            </a:r>
            <a:r>
              <a:rPr lang="en-US" b="1" dirty="0" err="1" smtClean="0"/>
              <a:t>Rapporteur</a:t>
            </a:r>
            <a:r>
              <a:rPr lang="en-US" dirty="0" smtClean="0"/>
              <a:t> of the committee. A philosopher and diplomat, he was vital in ensuring the document addressed the "nature of man" and protected the rights of the individual against the state.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</TotalTime>
  <Words>1208</Words>
  <Application>Microsoft Office PowerPoint</Application>
  <PresentationFormat>On-screen Show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Power Point Presentation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Presentation</dc:title>
  <dc:creator>Admin</dc:creator>
  <cp:lastModifiedBy>Admin</cp:lastModifiedBy>
  <cp:revision>5</cp:revision>
  <dcterms:created xsi:type="dcterms:W3CDTF">2006-08-16T00:00:00Z</dcterms:created>
  <dcterms:modified xsi:type="dcterms:W3CDTF">2026-02-16T05:15:32Z</dcterms:modified>
</cp:coreProperties>
</file>