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7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70573"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205728"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Title 1025"/>
          <p:cNvSpPr/>
          <p:nvPr>
            <p:ph type="title"/>
          </p:nvPr>
        </p:nvSpPr>
        <p:spPr>
          <a:xfrm>
            <a:off x="609600" y="274638"/>
            <a:ext cx="10972800" cy="1143000"/>
          </a:xfrm>
          <a:prstGeom prst="rect">
            <a:avLst/>
          </a:prstGeom>
          <a:noFill/>
          <a:ln w="9525">
            <a:noFill/>
          </a:ln>
        </p:spPr>
        <p:txBody>
          <a:bodyPr anchor="ctr" anchorCtr="0"/>
          <a:p>
            <a:pPr lvl="0"/>
            <a:r>
              <a:t>Click to edit Master title style</a:t>
            </a:r>
          </a:p>
        </p:txBody>
      </p:sp>
      <p:sp>
        <p:nvSpPr>
          <p:cNvPr id="1027" name="Text Placeholder 1026"/>
          <p:cNvSpPr/>
          <p:nvPr>
            <p:ph type="body" idx="1"/>
          </p:nvPr>
        </p:nvSpPr>
        <p:spPr>
          <a:xfrm>
            <a:off x="609600" y="1600200"/>
            <a:ext cx="10972800" cy="4525963"/>
          </a:xfrm>
          <a:prstGeom prst="rect">
            <a:avLst/>
          </a:prstGeom>
          <a:noFill/>
          <a:ln w="9525">
            <a:noFill/>
          </a:ln>
        </p:spPr>
        <p:txBody>
          <a:bodyPr/>
          <a:p>
            <a:pPr lvl="0"/>
            <a:r>
              <a:t>Click to edit Master text styles</a:t>
            </a:r>
          </a:p>
          <a:p>
            <a:pPr lvl="1"/>
            <a:r>
              <a:t>Second level</a:t>
            </a:r>
          </a:p>
          <a:p>
            <a:pPr lvl="2"/>
            <a:r>
              <a:t>Third level</a:t>
            </a:r>
          </a:p>
          <a:p>
            <a:pPr lvl="3"/>
            <a:r>
              <a:t>Fourth level</a:t>
            </a:r>
          </a:p>
          <a:p>
            <a:pPr lvl="4"/>
            <a:r>
              <a:t>Fifth level</a:t>
            </a:r>
          </a:p>
        </p:txBody>
      </p:sp>
      <p:sp>
        <p:nvSpPr>
          <p:cNvPr id="1028" name="Date Placeholder 1027"/>
          <p:cNvSpPr/>
          <p:nvPr>
            <p:ph type="dt" sz="half" idx="2"/>
          </p:nvPr>
        </p:nvSpPr>
        <p:spPr>
          <a:xfrm>
            <a:off x="609600" y="6245225"/>
            <a:ext cx="2844800" cy="476250"/>
          </a:xfrm>
          <a:prstGeom prst="rect">
            <a:avLst/>
          </a:prstGeom>
          <a:noFill/>
          <a:ln w="9525">
            <a:noFill/>
          </a:ln>
        </p:spPr>
        <p:txBody>
          <a:bodyPr/>
          <a:lstStyle>
            <a:lvl1pPr>
              <a:defRPr sz="1400"/>
            </a:lvl1pPr>
          </a:lstStyle>
          <a:p>
            <a:fld id="{63A1C593-65D0-4073-BCC9-577B9352EA97}" type="datetimeFigureOut">
              <a:rPr lang="en-US" smtClean="0"/>
            </a:fld>
            <a:endParaRPr lang="en-US"/>
          </a:p>
        </p:txBody>
      </p:sp>
      <p:sp>
        <p:nvSpPr>
          <p:cNvPr id="1029" name="Footer Placeholder 1028"/>
          <p:cNvSpPr/>
          <p:nvPr>
            <p:ph type="ftr" sz="quarter" idx="3"/>
          </p:nvPr>
        </p:nvSpPr>
        <p:spPr>
          <a:xfrm>
            <a:off x="4165600" y="6245225"/>
            <a:ext cx="3860800" cy="476250"/>
          </a:xfrm>
          <a:prstGeom prst="rect">
            <a:avLst/>
          </a:prstGeom>
          <a:noFill/>
          <a:ln w="9525">
            <a:noFill/>
          </a:ln>
        </p:spPr>
        <p:txBody>
          <a:bodyPr/>
          <a:lstStyle>
            <a:lvl1pPr algn="ctr">
              <a:defRPr sz="1400"/>
            </a:lvl1pPr>
          </a:lstStyle>
          <a:p>
            <a:endParaRPr lang="en-US"/>
          </a:p>
        </p:txBody>
      </p:sp>
      <p:sp>
        <p:nvSpPr>
          <p:cNvPr id="1030" name="Slide Number Placeholder 1029"/>
          <p:cNvSpPr/>
          <p:nvPr>
            <p:ph type="sldNum" sz="quarter" idx="4"/>
          </p:nvPr>
        </p:nvSpPr>
        <p:spPr>
          <a:xfrm>
            <a:off x="8737600" y="6245225"/>
            <a:ext cx="2844800" cy="476250"/>
          </a:xfrm>
          <a:prstGeom prst="rect">
            <a:avLst/>
          </a:prstGeom>
          <a:noFill/>
          <a:ln w="9525">
            <a:noFill/>
          </a:ln>
        </p:spPr>
        <p:txBody>
          <a:bodyPr/>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Concept of Patriarchy</a:t>
            </a:r>
            <a:endParaRPr lang="en-US" b="1" dirty="0"/>
          </a:p>
        </p:txBody>
      </p:sp>
      <p:sp>
        <p:nvSpPr>
          <p:cNvPr id="3" name="Subtitle 2"/>
          <p:cNvSpPr>
            <a:spLocks noGrp="1"/>
          </p:cNvSpPr>
          <p:nvPr>
            <p:ph type="subTitle" idx="1"/>
          </p:nvPr>
        </p:nvSpPr>
        <p:spPr/>
        <p:txBody>
          <a:bodyPr>
            <a:normAutofit lnSpcReduction="10000"/>
          </a:bodyPr>
          <a:lstStyle/>
          <a:p>
            <a:r>
              <a:rPr lang="en-US"/>
              <a:t>Prepared by </a:t>
            </a:r>
            <a:r>
              <a:rPr lang="en-US" b="1"/>
              <a:t>Dr. Parismita Bhagawati</a:t>
            </a:r>
            <a:endParaRPr lang="en-US" b="1"/>
          </a:p>
          <a:p>
            <a:r>
              <a:rPr lang="en-US"/>
              <a:t>(as digital teaching material for </a:t>
            </a:r>
            <a:r>
              <a:rPr lang="en-US" altLang="en-US"/>
              <a:t>Semester: 6th Semester </a:t>
            </a:r>
            <a:endParaRPr lang="en-US" altLang="en-US"/>
          </a:p>
          <a:p>
            <a:r>
              <a:rPr lang="en-US" altLang="en-US"/>
              <a:t>Course Name: POL060204: Feminism: Theory and Practice;  Unit I)</a:t>
            </a: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765810" y="537210"/>
            <a:ext cx="9239885" cy="583565"/>
          </a:xfrm>
          <a:prstGeom prst="rect">
            <a:avLst/>
          </a:prstGeom>
          <a:noFill/>
        </p:spPr>
        <p:txBody>
          <a:bodyPr wrap="square" rtlCol="0">
            <a:spAutoFit/>
          </a:bodyPr>
          <a:p>
            <a:r>
              <a:rPr lang="en-US" sz="3200" b="1"/>
              <a:t>4. Control Over Women’s Mobility</a:t>
            </a:r>
            <a:endParaRPr lang="en-US" sz="3200" b="1"/>
          </a:p>
        </p:txBody>
      </p:sp>
      <p:sp>
        <p:nvSpPr>
          <p:cNvPr id="5" name="Text Box 4"/>
          <p:cNvSpPr txBox="1"/>
          <p:nvPr/>
        </p:nvSpPr>
        <p:spPr>
          <a:xfrm>
            <a:off x="836930" y="1269365"/>
            <a:ext cx="10278745" cy="5323205"/>
          </a:xfrm>
          <a:prstGeom prst="rect">
            <a:avLst/>
          </a:prstGeom>
        </p:spPr>
        <p:txBody>
          <a:bodyPr wrap="square">
            <a:spAutoFit/>
          </a:bodyPr>
          <a:p>
            <a:pPr marL="342900" indent="-342900">
              <a:buFont typeface="Arial" panose="020B0604020202020204" pitchFamily="34" charset="0"/>
              <a:buChar char="•"/>
            </a:pPr>
            <a:r>
              <a:rPr sz="2000"/>
              <a:t>Control over women’s mobility is essential to maintaining male control over women’s sexuality, production, and reproduction.</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Practices such as parda, restrictions on women leaving the domestic space, and the strict separation of private and public spheres are used to limit women’s movement.</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Limits on interaction between the sexes further restrict women’s access to public life and social participation.</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These controls reduce women’s freedom and autonomy in ways that are unique to women.</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Such restrictions are gender-specific, as men are not subjected to similar constraints on movement or public presence.</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Through these mechanisms, women’s mobility is regulated to sustain patriarchal power structures across social, cultural, and institutional settings.</a:t>
            </a:r>
            <a:endParaRPr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582930" y="342900"/>
            <a:ext cx="10347960" cy="583565"/>
          </a:xfrm>
          <a:prstGeom prst="rect">
            <a:avLst/>
          </a:prstGeom>
          <a:noFill/>
        </p:spPr>
        <p:txBody>
          <a:bodyPr wrap="square" rtlCol="0">
            <a:spAutoFit/>
          </a:bodyPr>
          <a:p>
            <a:r>
              <a:rPr lang="en-US" sz="3200" b="1"/>
              <a:t>5. Control over Property and Economic Resources</a:t>
            </a:r>
            <a:endParaRPr lang="en-US" sz="3200" b="1"/>
          </a:p>
        </p:txBody>
      </p:sp>
      <p:sp>
        <p:nvSpPr>
          <p:cNvPr id="5" name="Text Box 4"/>
          <p:cNvSpPr txBox="1"/>
          <p:nvPr/>
        </p:nvSpPr>
        <p:spPr>
          <a:xfrm>
            <a:off x="756285" y="1085850"/>
            <a:ext cx="10416540" cy="5631180"/>
          </a:xfrm>
          <a:prstGeom prst="rect">
            <a:avLst/>
          </a:prstGeom>
        </p:spPr>
        <p:txBody>
          <a:bodyPr wrap="square">
            <a:spAutoFit/>
          </a:bodyPr>
          <a:p>
            <a:pPr marL="285750" indent="-285750">
              <a:buFont typeface="Arial" panose="020B0604020202020204" pitchFamily="34" charset="0"/>
              <a:buChar char="•"/>
            </a:pPr>
            <a:r>
              <a:t>Control over property and economic resources is overwhelmingly exercised by men in most societies.</a:t>
            </a:r>
          </a:p>
          <a:p>
            <a:pPr marL="285750" indent="-285750">
              <a:buFont typeface="Arial" panose="020B0604020202020204" pitchFamily="34" charset="0"/>
              <a:buChar char="•"/>
            </a:pPr>
          </a:p>
          <a:p>
            <a:pPr marL="285750" indent="-285750">
              <a:buFont typeface="Arial" panose="020B0604020202020204" pitchFamily="34" charset="0"/>
              <a:buChar char="•"/>
            </a:pPr>
            <a:r>
              <a:t>Property and productive assets typically pass from one man to another, most commonly through patrilineal inheritance (father to son).</a:t>
            </a:r>
          </a:p>
          <a:p>
            <a:pPr marL="285750" indent="-285750">
              <a:buFont typeface="Arial" panose="020B0604020202020204" pitchFamily="34" charset="0"/>
              <a:buChar char="•"/>
            </a:pPr>
          </a:p>
          <a:p>
            <a:pPr marL="285750" indent="-285750">
              <a:buFont typeface="Arial" panose="020B0604020202020204" pitchFamily="34" charset="0"/>
              <a:buChar char="•"/>
            </a:pPr>
            <a:r>
              <a:t>Even where women have legal rights to inherit property, they are often denied actual control over these resources.</a:t>
            </a:r>
          </a:p>
          <a:p>
            <a:pPr marL="285750" indent="-285750">
              <a:buFont typeface="Arial" panose="020B0604020202020204" pitchFamily="34" charset="0"/>
              <a:buChar char="•"/>
            </a:pPr>
          </a:p>
          <a:p>
            <a:pPr marL="285750" indent="-285750">
              <a:buFont typeface="Arial" panose="020B0604020202020204" pitchFamily="34" charset="0"/>
              <a:buChar char="•"/>
            </a:pPr>
            <a:r>
              <a:t>A range of mechanisms—customary practices, emotional pressure, social coercion, and sometimes outright violence—prevent women from accessing or managing property.</a:t>
            </a:r>
          </a:p>
          <a:p>
            <a:pPr marL="285750" indent="-285750">
              <a:buFont typeface="Arial" panose="020B0604020202020204" pitchFamily="34" charset="0"/>
              <a:buChar char="•"/>
            </a:pPr>
          </a:p>
          <a:p>
            <a:pPr marL="285750" indent="-285750">
              <a:buFont typeface="Arial" panose="020B0604020202020204" pitchFamily="34" charset="0"/>
              <a:buChar char="•"/>
            </a:pPr>
            <a:r>
              <a:t>In some cases, personal laws further curtail women’s economic rights, rather than strengthening them.</a:t>
            </a:r>
          </a:p>
          <a:p>
            <a:pPr marL="285750" indent="-285750">
              <a:buFont typeface="Arial" panose="020B0604020202020204" pitchFamily="34" charset="0"/>
              <a:buChar char="•"/>
            </a:pPr>
          </a:p>
          <a:p>
            <a:pPr marL="285750" indent="-285750">
              <a:buFont typeface="Arial" panose="020B0604020202020204" pitchFamily="34" charset="0"/>
              <a:buChar char="•"/>
            </a:pPr>
            <a:r>
              <a:t>As a result, women remain systematically disadvantaged in economic terms across societies.</a:t>
            </a:r>
          </a:p>
          <a:p>
            <a:pPr marL="285750" indent="-285750">
              <a:buFont typeface="Arial" panose="020B0604020202020204" pitchFamily="34" charset="0"/>
              <a:buChar char="•"/>
            </a:pPr>
          </a:p>
          <a:p>
            <a:pPr marL="285750" indent="-285750">
              <a:buFont typeface="Arial" panose="020B0604020202020204" pitchFamily="34" charset="0"/>
              <a:buChar char="•"/>
            </a:pPr>
            <a:r>
              <a:t>This inequality is starkly reflected in UN statistics, which show that women perform over 60% of the world’s work, yet receive only about 10% of global income and own merely 1% of the world’s property.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2332990" y="1452880"/>
            <a:ext cx="7526020" cy="706755"/>
          </a:xfrm>
          <a:prstGeom prst="rect">
            <a:avLst/>
          </a:prstGeom>
          <a:noFill/>
        </p:spPr>
        <p:txBody>
          <a:bodyPr wrap="square" rtlCol="0">
            <a:spAutoFit/>
          </a:bodyPr>
          <a:p>
            <a:r>
              <a:rPr lang="en-US" sz="4000" b="1"/>
              <a:t>The Main </a:t>
            </a:r>
            <a:r>
              <a:rPr lang="en-US" sz="4000" b="1"/>
              <a:t>Pillars of Patriarchy</a:t>
            </a:r>
            <a:endParaRPr lang="en-US" sz="4000" b="1"/>
          </a:p>
        </p:txBody>
      </p:sp>
      <p:sp>
        <p:nvSpPr>
          <p:cNvPr id="5" name="Text Box 4"/>
          <p:cNvSpPr txBox="1"/>
          <p:nvPr/>
        </p:nvSpPr>
        <p:spPr>
          <a:xfrm>
            <a:off x="1064895" y="2891155"/>
            <a:ext cx="10130155" cy="2061210"/>
          </a:xfrm>
          <a:prstGeom prst="rect">
            <a:avLst/>
          </a:prstGeom>
        </p:spPr>
        <p:txBody>
          <a:bodyPr wrap="square">
            <a:spAutoFit/>
          </a:bodyPr>
          <a:p>
            <a:pPr algn="just"/>
            <a:r>
              <a:rPr sz="3200"/>
              <a:t>An analysis of the main institutions in society shows that they are all patriarchal in nature. </a:t>
            </a:r>
            <a:r>
              <a:rPr sz="3200" b="1"/>
              <a:t>The family, religion, media, and the law </a:t>
            </a:r>
            <a:r>
              <a:rPr sz="3200"/>
              <a:t>are the pillars of a patriarchal system and structure.</a:t>
            </a:r>
            <a:endParaRPr sz="3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1359535" y="697230"/>
            <a:ext cx="10085705" cy="583565"/>
          </a:xfrm>
          <a:prstGeom prst="rect">
            <a:avLst/>
          </a:prstGeom>
          <a:noFill/>
        </p:spPr>
        <p:txBody>
          <a:bodyPr wrap="square" rtlCol="0">
            <a:spAutoFit/>
          </a:bodyPr>
          <a:p>
            <a:r>
              <a:rPr lang="en-US" sz="3200" b="1"/>
              <a:t>Family as a Patriarchal Institution</a:t>
            </a:r>
            <a:endParaRPr lang="en-US" sz="3200" b="1"/>
          </a:p>
        </p:txBody>
      </p:sp>
      <p:sp>
        <p:nvSpPr>
          <p:cNvPr id="5" name="Text Box 4"/>
          <p:cNvSpPr txBox="1"/>
          <p:nvPr/>
        </p:nvSpPr>
        <p:spPr>
          <a:xfrm>
            <a:off x="1087755" y="1659890"/>
            <a:ext cx="10278745" cy="4892675"/>
          </a:xfrm>
          <a:prstGeom prst="rect">
            <a:avLst/>
          </a:prstGeom>
        </p:spPr>
        <p:txBody>
          <a:bodyPr wrap="square">
            <a:spAutoFit/>
          </a:bodyPr>
          <a:p>
            <a:pPr marL="342900" indent="-342900">
              <a:buFont typeface="Arial" panose="020B0604020202020204" pitchFamily="34" charset="0"/>
              <a:buChar char="•"/>
            </a:pPr>
            <a:r>
              <a:rPr sz="2400"/>
              <a:t>The family is described as the most patriarchal institution and the basic unit of society.</a:t>
            </a:r>
            <a:endParaRPr sz="2400"/>
          </a:p>
          <a:p>
            <a:pPr marL="342900" indent="-342900">
              <a:buFont typeface="Arial" panose="020B0604020202020204" pitchFamily="34" charset="0"/>
              <a:buChar char="•"/>
            </a:pPr>
            <a:endParaRPr sz="2400"/>
          </a:p>
          <a:p>
            <a:pPr marL="342900" indent="-342900">
              <a:buFont typeface="Arial" panose="020B0604020202020204" pitchFamily="34" charset="0"/>
              <a:buChar char="•"/>
            </a:pPr>
            <a:r>
              <a:rPr sz="2400"/>
              <a:t>Within the family, men are regarded as the head of the household, exercising control over women’s sexuality, labour/production, reproduction, and mobility.</a:t>
            </a:r>
            <a:endParaRPr sz="2400"/>
          </a:p>
          <a:p>
            <a:pPr marL="342900" indent="-342900">
              <a:buFont typeface="Arial" panose="020B0604020202020204" pitchFamily="34" charset="0"/>
              <a:buChar char="•"/>
            </a:pPr>
            <a:endParaRPr sz="2400"/>
          </a:p>
          <a:p>
            <a:pPr marL="342900" indent="-342900">
              <a:buFont typeface="Arial" panose="020B0604020202020204" pitchFamily="34" charset="0"/>
              <a:buChar char="•"/>
            </a:pPr>
            <a:r>
              <a:rPr sz="2400"/>
              <a:t>Family relations are organised through a clear hierarchy, where men are dominant and superior, while women are positioned as inferior and subordinate.</a:t>
            </a:r>
            <a:endParaRPr sz="2400"/>
          </a:p>
          <a:p>
            <a:pPr marL="342900" indent="-342900">
              <a:buFont typeface="Arial" panose="020B0604020202020204" pitchFamily="34" charset="0"/>
              <a:buChar char="•"/>
            </a:pPr>
            <a:endParaRPr sz="2400"/>
          </a:p>
          <a:p>
            <a:pPr marL="342900" indent="-342900">
              <a:buFont typeface="Arial" panose="020B0604020202020204" pitchFamily="34" charset="0"/>
              <a:buChar char="•"/>
            </a:pPr>
            <a:r>
              <a:rPr sz="2400"/>
              <a:t>The family plays a crucial role in socialising the next generation into patriarchal values.</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824865" y="758190"/>
            <a:ext cx="10495915" cy="4439920"/>
          </a:xfrm>
          <a:prstGeom prst="rect">
            <a:avLst/>
          </a:prstGeom>
        </p:spPr>
        <p:txBody>
          <a:bodyPr>
            <a:noAutofit/>
          </a:bodyPr>
          <a:p>
            <a:pPr marL="457200" indent="-457200">
              <a:buFont typeface="Arial" panose="020B0604020202020204" pitchFamily="34" charset="0"/>
              <a:buChar char="•"/>
            </a:pPr>
            <a:r>
              <a:rPr sz="2800"/>
              <a:t>It is within the family that individuals learn their first lessons of hierarchy, subordination, and discrimination.</a:t>
            </a:r>
            <a:endParaRPr sz="2800"/>
          </a:p>
          <a:p>
            <a:pPr marL="457200" indent="-457200">
              <a:buFont typeface="Arial" panose="020B0604020202020204" pitchFamily="34" charset="0"/>
              <a:buChar char="•"/>
            </a:pPr>
            <a:endParaRPr sz="2800"/>
          </a:p>
          <a:p>
            <a:pPr marL="457200" indent="-457200">
              <a:buFont typeface="Arial" panose="020B0604020202020204" pitchFamily="34" charset="0"/>
              <a:buChar char="•"/>
            </a:pPr>
            <a:r>
              <a:rPr sz="2800"/>
              <a:t>Boys are socialised to assert and dominate, whereas girls are taught to submit and expect unequal treatment.</a:t>
            </a:r>
            <a:endParaRPr sz="2800"/>
          </a:p>
          <a:p>
            <a:pPr marL="457200" indent="-457200">
              <a:buFont typeface="Arial" panose="020B0604020202020204" pitchFamily="34" charset="0"/>
              <a:buChar char="•"/>
            </a:pPr>
            <a:endParaRPr sz="2800"/>
          </a:p>
          <a:p>
            <a:pPr marL="457200" indent="-457200">
              <a:buFont typeface="Arial" panose="020B0604020202020204" pitchFamily="34" charset="0"/>
              <a:buChar char="•"/>
            </a:pPr>
            <a:r>
              <a:rPr sz="2800"/>
              <a:t>Although the degree and form of male control may vary across families, patriarchal control is never absent.</a:t>
            </a:r>
            <a:endParaRPr sz="2800"/>
          </a:p>
          <a:p>
            <a:pPr marL="457200" indent="-457200">
              <a:buFont typeface="Arial" panose="020B0604020202020204" pitchFamily="34" charset="0"/>
              <a:buChar char="•"/>
            </a:pPr>
            <a:endParaRPr sz="2800"/>
          </a:p>
          <a:p>
            <a:pPr marL="457200" indent="-457200">
              <a:buFont typeface="Arial" panose="020B0604020202020204" pitchFamily="34" charset="0"/>
              <a:buChar char="•"/>
            </a:pPr>
            <a:r>
              <a:rPr sz="2800"/>
              <a:t>As noted by Gerda Lerner, the family is central to creating and maintaining hierarchical social order, not merely reflecting it.</a:t>
            </a:r>
            <a:endParaRPr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687705" y="241935"/>
            <a:ext cx="10838815" cy="5692775"/>
          </a:xfrm>
          <a:prstGeom prst="rect">
            <a:avLst/>
          </a:prstGeom>
        </p:spPr>
        <p:txBody>
          <a:bodyPr wrap="square">
            <a:spAutoFit/>
          </a:bodyPr>
          <a:p>
            <a:endParaRPr sz="1600"/>
          </a:p>
          <a:p>
            <a:r>
              <a:rPr lang="en-US" sz="3200" b="1"/>
              <a:t>Religion as a Patriarchal Institution</a:t>
            </a:r>
            <a:endParaRPr lang="en-US" sz="3200" b="1"/>
          </a:p>
          <a:p>
            <a:endParaRPr lang="en-US" sz="1600"/>
          </a:p>
          <a:p>
            <a:pPr marL="342900" indent="-342900">
              <a:buFont typeface="Arial" panose="020B0604020202020204" pitchFamily="34" charset="0"/>
              <a:buChar char="•"/>
            </a:pPr>
            <a:r>
              <a:rPr sz="2000"/>
              <a:t>Religious institutions have defined morality, ethics, behaviour, and even law, including rules governing women’s roles, sexuality, marriage, and inheritance.</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Religion has strongly influenced state policies and legal systems, especially in South Asia, where its authority remains extensive.</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In India, despite being a secular country, a person’s rights related to marriage, divorce, and inheritance are governed by religion-based personal laws.</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Feminist scholarship shows that most religions portray women as inferior, impure, or morally weaker, impose double standards of sexual morality, and legitimise unequal gender relations through religious doctrines.</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In some cases, religious laws and interpretations justify violence or punishment against women labelled as “deviant”.</a:t>
            </a:r>
            <a:endParaRPr sz="2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665480" y="1069340"/>
            <a:ext cx="10244455" cy="4896485"/>
          </a:xfrm>
          <a:prstGeom prst="rect">
            <a:avLst/>
          </a:prstGeom>
        </p:spPr>
        <p:txBody>
          <a:bodyPr wrap="square">
            <a:spAutoFit/>
          </a:bodyPr>
          <a:p>
            <a:pPr>
              <a:spcAft>
                <a:spcPct val="60000"/>
              </a:spcAft>
            </a:pPr>
            <a:r>
              <a:rPr sz="2400" b="1"/>
              <a:t>Christianity (India): Quotes &amp; Practices</a:t>
            </a:r>
            <a:endParaRPr sz="2400" b="1"/>
          </a:p>
          <a:p>
            <a:pPr>
              <a:spcAft>
                <a:spcPct val="60000"/>
              </a:spcAft>
            </a:pPr>
            <a:r>
              <a:rPr sz="2400" b="1"/>
              <a:t>Key biblical quotes often used to justify women’s subordination</a:t>
            </a:r>
            <a:endParaRPr sz="2400" b="1"/>
          </a:p>
          <a:p>
            <a:pPr>
              <a:spcAft>
                <a:spcPct val="60000"/>
              </a:spcAft>
            </a:pPr>
            <a:endParaRPr sz="2400" b="1"/>
          </a:p>
          <a:p>
            <a:pPr>
              <a:buFont typeface="Arial" panose="020B0604020202020204"/>
              <a:buChar char="•"/>
            </a:pPr>
            <a:r>
              <a:rPr sz="2400"/>
              <a:t>“Wives, submit yourselves unto your own husbands.”</a:t>
            </a:r>
            <a:endParaRPr sz="2400"/>
          </a:p>
          <a:p>
            <a:r>
              <a:rPr sz="2400"/>
              <a:t> — Ephesians 5:22</a:t>
            </a:r>
            <a:endParaRPr sz="2400"/>
          </a:p>
          <a:p>
            <a:endParaRPr sz="2400"/>
          </a:p>
          <a:p>
            <a:pPr>
              <a:buFont typeface="Arial" panose="020B0604020202020204"/>
              <a:buChar char="•"/>
            </a:pPr>
            <a:r>
              <a:rPr sz="2400"/>
              <a:t>“I do not permit a woman to teach or to have authority over a man.”</a:t>
            </a:r>
            <a:endParaRPr sz="2400"/>
          </a:p>
          <a:p>
            <a:r>
              <a:rPr sz="2400"/>
              <a:t> — 1 Timothy 2:12</a:t>
            </a:r>
            <a:endParaRPr sz="2400"/>
          </a:p>
          <a:p>
            <a:endParaRPr sz="2400"/>
          </a:p>
          <a:p>
            <a:pPr>
              <a:buFont typeface="Arial" panose="020B0604020202020204"/>
              <a:buChar char="•"/>
            </a:pPr>
            <a:r>
              <a:rPr sz="2400"/>
              <a:t>“For Adam was formed first, then Eve.”</a:t>
            </a:r>
            <a:endParaRPr sz="2400"/>
          </a:p>
          <a:p>
            <a:r>
              <a:rPr sz="2400"/>
              <a:t> — 1 Timothy 2:13</a:t>
            </a:r>
            <a:endParaRPr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482600" y="366395"/>
            <a:ext cx="11295380" cy="5768340"/>
          </a:xfrm>
          <a:prstGeom prst="rect">
            <a:avLst/>
          </a:prstGeom>
        </p:spPr>
        <p:txBody>
          <a:bodyPr wrap="square">
            <a:noAutofit/>
          </a:bodyPr>
          <a:p>
            <a:pPr>
              <a:spcAft>
                <a:spcPct val="60000"/>
              </a:spcAft>
            </a:pPr>
            <a:r>
              <a:rPr sz="3200" b="1"/>
              <a:t>Practices in Indian Christian contexts</a:t>
            </a:r>
            <a:endParaRPr sz="3200" b="1"/>
          </a:p>
          <a:p>
            <a:pPr marL="457200" indent="-457200">
              <a:spcAft>
                <a:spcPct val="60000"/>
              </a:spcAft>
              <a:buFont typeface="Arial" panose="020B0604020202020204" pitchFamily="34" charset="0"/>
              <a:buChar char="•"/>
            </a:pPr>
            <a:r>
              <a:rPr sz="3200"/>
              <a:t>Women barred from priesthood in Catholic and many Protestant churches</a:t>
            </a:r>
            <a:endParaRPr sz="3200"/>
          </a:p>
          <a:p>
            <a:pPr>
              <a:buFont typeface="Arial" panose="020B0604020202020204"/>
              <a:buChar char="•"/>
            </a:pPr>
            <a:endParaRPr sz="3200"/>
          </a:p>
          <a:p>
            <a:pPr>
              <a:buFont typeface="Arial" panose="020B0604020202020204"/>
              <a:buChar char="•"/>
            </a:pPr>
            <a:r>
              <a:rPr sz="3200"/>
              <a:t>Male clergy monopoly over interpretation of scripture</a:t>
            </a:r>
            <a:endParaRPr sz="3200"/>
          </a:p>
          <a:p>
            <a:pPr>
              <a:buFont typeface="Arial" panose="020B0604020202020204"/>
              <a:buChar char="•"/>
            </a:pPr>
            <a:endParaRPr sz="3200"/>
          </a:p>
          <a:p>
            <a:pPr>
              <a:buFont typeface="Arial" panose="020B0604020202020204"/>
              <a:buChar char="•"/>
            </a:pPr>
            <a:r>
              <a:rPr sz="3200"/>
              <a:t>Divorce discouraged, especially for women, even in abusive marriages</a:t>
            </a:r>
            <a:endParaRPr sz="3200"/>
          </a:p>
          <a:p>
            <a:pPr>
              <a:buFont typeface="Arial" panose="020B0604020202020204"/>
              <a:buChar char="•"/>
            </a:pPr>
            <a:endParaRPr sz="3200"/>
          </a:p>
          <a:p>
            <a:pPr>
              <a:buFont typeface="Arial" panose="020B0604020202020204"/>
              <a:buChar char="•"/>
            </a:pPr>
            <a:r>
              <a:rPr sz="3200"/>
              <a:t>Women expected to be morally pure, modest, and obedient, with greater scrutiny than men</a:t>
            </a:r>
            <a:endParaRPr sz="32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607695" y="236855"/>
            <a:ext cx="10770235" cy="5408295"/>
          </a:xfrm>
          <a:prstGeom prst="rect">
            <a:avLst/>
          </a:prstGeom>
        </p:spPr>
        <p:txBody>
          <a:bodyPr wrap="square">
            <a:spAutoFit/>
          </a:bodyPr>
          <a:p>
            <a:pPr>
              <a:spcAft>
                <a:spcPct val="60000"/>
              </a:spcAft>
            </a:pPr>
            <a:r>
              <a:rPr sz="2800" b="1"/>
              <a:t>Practices under Muslim Personal Law in India</a:t>
            </a:r>
            <a:endParaRPr sz="2800" b="1"/>
          </a:p>
          <a:p>
            <a:pPr>
              <a:spcAft>
                <a:spcPct val="60000"/>
              </a:spcAft>
            </a:pPr>
            <a:endParaRPr sz="2800" b="1"/>
          </a:p>
          <a:p>
            <a:pPr>
              <a:buFont typeface="Arial" panose="020B0604020202020204"/>
              <a:buChar char="•"/>
            </a:pPr>
            <a:r>
              <a:rPr sz="2800"/>
              <a:t>Unequal inheritance rights (women receive half the share of men)</a:t>
            </a:r>
            <a:endParaRPr sz="2800"/>
          </a:p>
          <a:p>
            <a:pPr>
              <a:buFont typeface="Arial" panose="020B0604020202020204"/>
              <a:buChar char="•"/>
            </a:pPr>
            <a:endParaRPr sz="2800"/>
          </a:p>
          <a:p>
            <a:pPr>
              <a:buFont typeface="Arial" panose="020B0604020202020204"/>
              <a:buChar char="•"/>
            </a:pPr>
            <a:r>
              <a:rPr sz="2800"/>
              <a:t>Nikah (marriage) contracts often controlled by male guardians</a:t>
            </a:r>
            <a:endParaRPr sz="2800"/>
          </a:p>
          <a:p>
            <a:pPr>
              <a:buFont typeface="Arial" panose="020B0604020202020204"/>
              <a:buChar char="•"/>
            </a:pPr>
            <a:endParaRPr sz="2800"/>
          </a:p>
          <a:p>
            <a:pPr>
              <a:buFont typeface="Arial" panose="020B0604020202020204"/>
              <a:buChar char="•"/>
            </a:pPr>
            <a:r>
              <a:rPr sz="2800"/>
              <a:t>Polygamy permitted for men, not for women</a:t>
            </a:r>
            <a:endParaRPr sz="2800"/>
          </a:p>
          <a:p>
            <a:pPr>
              <a:buFont typeface="Arial" panose="020B0604020202020204"/>
              <a:buChar char="•"/>
            </a:pPr>
            <a:endParaRPr sz="2800"/>
          </a:p>
          <a:p>
            <a:pPr>
              <a:buFont typeface="Arial" panose="020B0604020202020204"/>
              <a:buChar char="•"/>
            </a:pPr>
            <a:r>
              <a:rPr sz="2800"/>
              <a:t>Until recently, triple talaq allowed men to divorce unilaterally</a:t>
            </a:r>
            <a:endParaRPr sz="2800"/>
          </a:p>
          <a:p>
            <a:pPr>
              <a:buFont typeface="Arial" panose="020B0604020202020204"/>
              <a:buChar char="•"/>
            </a:pPr>
            <a:endParaRPr sz="2800"/>
          </a:p>
          <a:p>
            <a:pPr>
              <a:buFont typeface="Arial" panose="020B0604020202020204"/>
              <a:buChar char="•"/>
            </a:pPr>
            <a:r>
              <a:rPr sz="2800"/>
              <a:t>Strong emphasis on female modesty, veiling, and mobility control</a:t>
            </a:r>
            <a:endParaRPr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916305" y="365760"/>
            <a:ext cx="10050780" cy="6126480"/>
          </a:xfrm>
          <a:prstGeom prst="rect">
            <a:avLst/>
          </a:prstGeom>
        </p:spPr>
        <p:txBody>
          <a:bodyPr wrap="square">
            <a:spAutoFit/>
          </a:bodyPr>
          <a:p>
            <a:pPr>
              <a:spcAft>
                <a:spcPct val="60000"/>
              </a:spcAft>
            </a:pPr>
            <a:r>
              <a:rPr sz="2400" b="1"/>
              <a:t>Key Discriminatory Practices in Hinduism (Practised Even Today)</a:t>
            </a:r>
            <a:endParaRPr sz="2400" b="1"/>
          </a:p>
          <a:p>
            <a:pPr>
              <a:spcAft>
                <a:spcPct val="60000"/>
              </a:spcAft>
            </a:pPr>
            <a:endParaRPr sz="2400" b="1"/>
          </a:p>
          <a:p>
            <a:pPr>
              <a:buFont typeface="Arial" panose="020B0604020202020204"/>
              <a:buChar char="•"/>
            </a:pPr>
            <a:r>
              <a:rPr sz="2400" b="1"/>
              <a:t>Exclusion from Priesthood:</a:t>
            </a:r>
            <a:endParaRPr sz="2400" b="1"/>
          </a:p>
          <a:p>
            <a:r>
              <a:rPr sz="2400"/>
              <a:t> Women are largely barred from performing core Vedic rituals and temple priesthood, with religious authority remaining male-dominated, especially among Brahmins.</a:t>
            </a:r>
            <a:endParaRPr sz="2400"/>
          </a:p>
          <a:p>
            <a:endParaRPr sz="2400"/>
          </a:p>
          <a:p>
            <a:pPr>
              <a:buFont typeface="Arial" panose="020B0604020202020204"/>
              <a:buChar char="•"/>
            </a:pPr>
            <a:r>
              <a:rPr sz="2400" b="1"/>
              <a:t>Kanyadaan in Marriage:</a:t>
            </a:r>
            <a:endParaRPr sz="2400" b="1"/>
          </a:p>
          <a:p>
            <a:r>
              <a:rPr sz="2400"/>
              <a:t> The ritual of kanyadaan (gift of the daughter) symbolically treats the bride as property transferred from father to husband, reinforcing female dependence and male ownership.</a:t>
            </a:r>
            <a:endParaRPr sz="2400"/>
          </a:p>
          <a:p>
            <a:endParaRPr sz="2400"/>
          </a:p>
          <a:p>
            <a:pPr>
              <a:buFont typeface="Arial" panose="020B0604020202020204"/>
              <a:buChar char="•"/>
            </a:pPr>
            <a:r>
              <a:rPr sz="2400" b="1"/>
              <a:t>Purity–Pollution Norms:</a:t>
            </a:r>
            <a:endParaRPr sz="2400" b="1"/>
          </a:p>
          <a:p>
            <a:r>
              <a:rPr sz="2400"/>
              <a:t> Women are considered ritually impure during menstruation, leading to restrictions on temple entry, rituals, and domestic participation.</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698500" y="267970"/>
            <a:ext cx="10358120" cy="6000750"/>
          </a:xfrm>
          <a:prstGeom prst="rect">
            <a:avLst/>
          </a:prstGeom>
        </p:spPr>
        <p:txBody>
          <a:bodyPr wrap="square">
            <a:spAutoFit/>
          </a:bodyPr>
          <a:p>
            <a:pPr defTabSz="266700"/>
            <a:r>
              <a:rPr sz="3200" b="1">
                <a:latin typeface="Times New Roman" panose="02020603050405020304"/>
                <a:ea typeface="SimSun" panose="02010600030101010101" pitchFamily="2" charset="-122"/>
              </a:rPr>
              <a:t>Q. What do we mean by patriarchy?</a:t>
            </a:r>
            <a:endParaRPr sz="3200" b="1">
              <a:latin typeface="Times New Roman" panose="02020603050405020304"/>
              <a:ea typeface="SimSun" panose="02010600030101010101" pitchFamily="2" charset="-122"/>
            </a:endParaRPr>
          </a:p>
          <a:p>
            <a:pPr algn="just" defTabSz="266700"/>
            <a:r>
              <a:rPr sz="3200" b="1">
                <a:latin typeface="Times New Roman" panose="02020603050405020304"/>
                <a:ea typeface="SimSun" panose="02010600030101010101" pitchFamily="2" charset="-122"/>
              </a:rPr>
              <a:t>A.</a:t>
            </a:r>
            <a:r>
              <a:rPr sz="3200">
                <a:latin typeface="Times New Roman" panose="02020603050405020304"/>
                <a:ea typeface="SimSun" panose="02010600030101010101" pitchFamily="2" charset="-122"/>
              </a:rPr>
              <a:t> The word patriarchy literally means the rule of the father or the “patriarch”, and originally it was used to describe a specific type of “male-dominated family” – the large household of the patriarch which included women, junior men, children, slaves and domestic servants all under the rule of this dominant male. Now it is used more generally to refer to male domination, to the power relationships by which men dominate women, and to characterise a system whereby women are kept subordinate in a number of ways. In South Asia, for example, it is called </a:t>
            </a:r>
            <a:r>
              <a:rPr sz="3200" i="1">
                <a:latin typeface="Times New Roman" panose="02020603050405020304"/>
                <a:ea typeface="SimSun" panose="02010600030101010101" pitchFamily="2" charset="-122"/>
              </a:rPr>
              <a:t>pitrasatta</a:t>
            </a:r>
            <a:r>
              <a:rPr sz="3200">
                <a:latin typeface="Times New Roman" panose="02020603050405020304"/>
                <a:ea typeface="SimSun" panose="02010600030101010101" pitchFamily="2" charset="-122"/>
              </a:rPr>
              <a:t> in Hindi, </a:t>
            </a:r>
            <a:r>
              <a:rPr sz="3200" i="1">
                <a:latin typeface="Times New Roman" panose="02020603050405020304"/>
                <a:ea typeface="SimSun" panose="02010600030101010101" pitchFamily="2" charset="-122"/>
              </a:rPr>
              <a:t>pidarshahi</a:t>
            </a:r>
            <a:r>
              <a:rPr sz="3200">
                <a:latin typeface="Times New Roman" panose="02020603050405020304"/>
                <a:ea typeface="SimSun" panose="02010600030101010101" pitchFamily="2" charset="-122"/>
              </a:rPr>
              <a:t> in Urdu and </a:t>
            </a:r>
            <a:r>
              <a:rPr sz="3200" i="1">
                <a:latin typeface="Times New Roman" panose="02020603050405020304"/>
                <a:ea typeface="SimSun" panose="02010600030101010101" pitchFamily="2" charset="-122"/>
              </a:rPr>
              <a:t>pitratantra</a:t>
            </a:r>
            <a:r>
              <a:rPr sz="3200">
                <a:latin typeface="Times New Roman" panose="02020603050405020304"/>
                <a:ea typeface="SimSun" panose="02010600030101010101" pitchFamily="2" charset="-122"/>
              </a:rPr>
              <a:t> in Bangla.</a:t>
            </a:r>
            <a:endParaRPr sz="3200">
              <a:latin typeface="Times New Roman" panose="02020603050405020304"/>
              <a:ea typeface="SimSun" panose="02010600030101010101"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574040" y="619760"/>
            <a:ext cx="10747375" cy="3470910"/>
          </a:xfrm>
          <a:prstGeom prst="rect">
            <a:avLst/>
          </a:prstGeom>
        </p:spPr>
        <p:txBody>
          <a:bodyPr wrap="square">
            <a:noAutofit/>
          </a:bodyPr>
          <a:p>
            <a:pPr marL="457200" indent="-457200">
              <a:buFont typeface="Arial" panose="020B0604020202020204" pitchFamily="34" charset="0"/>
              <a:buChar char="•"/>
            </a:pPr>
            <a:r>
              <a:rPr sz="3200" b="1"/>
              <a:t>Patrilineal Inheritance Practices:</a:t>
            </a:r>
            <a:endParaRPr sz="3200" b="1"/>
          </a:p>
          <a:p>
            <a:pPr indent="0">
              <a:buFont typeface="Arial" panose="020B0604020202020204" pitchFamily="34" charset="0"/>
              <a:buNone/>
            </a:pPr>
            <a:r>
              <a:rPr sz="3200"/>
              <a:t>Despite legal equality, sons are still preferred heirs, while daughters are often pressured to renounce property rights.</a:t>
            </a:r>
            <a:endParaRPr sz="3200"/>
          </a:p>
          <a:p>
            <a:pPr marL="457200" indent="-457200">
              <a:buFont typeface="Arial" panose="020B0604020202020204" pitchFamily="34" charset="0"/>
              <a:buChar char="•"/>
            </a:pPr>
            <a:endParaRPr sz="3200"/>
          </a:p>
          <a:p>
            <a:pPr marL="457200" indent="-457200">
              <a:buFont typeface="Arial" panose="020B0604020202020204" pitchFamily="34" charset="0"/>
              <a:buChar char="•"/>
            </a:pPr>
            <a:r>
              <a:rPr sz="3200" b="1"/>
              <a:t>Male Control over Ritual Interpretation:</a:t>
            </a:r>
            <a:endParaRPr sz="3200" b="1"/>
          </a:p>
          <a:p>
            <a:pPr indent="0">
              <a:buFont typeface="Arial" panose="020B0604020202020204" pitchFamily="34" charset="0"/>
              <a:buNone/>
            </a:pPr>
            <a:r>
              <a:rPr sz="3200"/>
              <a:t>Scriptural interpretation and religious decision-making remain controlled by men, limiting women’s voice in defining religious norms.</a:t>
            </a:r>
            <a:endParaRPr sz="32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833755" y="548640"/>
            <a:ext cx="6543040" cy="521970"/>
          </a:xfrm>
          <a:prstGeom prst="rect">
            <a:avLst/>
          </a:prstGeom>
          <a:noFill/>
        </p:spPr>
        <p:txBody>
          <a:bodyPr wrap="square" rtlCol="0">
            <a:spAutoFit/>
          </a:bodyPr>
          <a:p>
            <a:r>
              <a:rPr lang="en-US" sz="2800" b="1"/>
              <a:t>Legal System as Patriarchal</a:t>
            </a:r>
            <a:endParaRPr lang="en-US" sz="2800" b="1"/>
          </a:p>
        </p:txBody>
      </p:sp>
      <p:sp>
        <p:nvSpPr>
          <p:cNvPr id="5" name="Text Box 4"/>
          <p:cNvSpPr txBox="1"/>
          <p:nvPr/>
        </p:nvSpPr>
        <p:spPr>
          <a:xfrm>
            <a:off x="833755" y="1186815"/>
            <a:ext cx="10221595" cy="5509260"/>
          </a:xfrm>
          <a:prstGeom prst="rect">
            <a:avLst/>
          </a:prstGeom>
        </p:spPr>
        <p:txBody>
          <a:bodyPr wrap="square">
            <a:spAutoFit/>
          </a:bodyPr>
          <a:p>
            <a:pPr algn="just"/>
            <a:r>
              <a:rPr sz="2400"/>
              <a:t>While many Indian laws have been reformed, several "central" patriarchal provisions remain. These are not just minor rules; they are the legal pillars that sustain the traditional hierarchy of male authority in the family and state.</a:t>
            </a:r>
            <a:endParaRPr sz="2400"/>
          </a:p>
          <a:p>
            <a:pPr algn="just">
              <a:spcAft>
                <a:spcPct val="60000"/>
              </a:spcAft>
            </a:pPr>
            <a:r>
              <a:rPr sz="2400" b="1"/>
              <a:t>The Marital Rape Exception (Criminal Law)</a:t>
            </a:r>
            <a:endParaRPr sz="2400" b="1"/>
          </a:p>
          <a:p>
            <a:pPr algn="just"/>
            <a:r>
              <a:rPr sz="2400"/>
              <a:t>Perhaps the most significant patriarchal survival is found in the </a:t>
            </a:r>
            <a:r>
              <a:rPr sz="2400" b="1"/>
              <a:t>Bharatiya Nyaya Sanhita (BNS)</a:t>
            </a:r>
            <a:r>
              <a:rPr sz="2400"/>
              <a:t>—which replaced the IPC in 2024—and </a:t>
            </a:r>
            <a:r>
              <a:rPr sz="2400" b="1"/>
              <a:t>Section 375 of the IPC</a:t>
            </a:r>
            <a:r>
              <a:rPr sz="2400"/>
              <a:t>.</a:t>
            </a:r>
            <a:endParaRPr sz="2400"/>
          </a:p>
          <a:p>
            <a:pPr algn="just">
              <a:buFont typeface="Arial" panose="020B0604020202020204"/>
              <a:buChar char="•"/>
            </a:pPr>
            <a:r>
              <a:rPr sz="2400" b="1"/>
              <a:t>The Provision:</a:t>
            </a:r>
            <a:r>
              <a:rPr sz="2400"/>
              <a:t> It explicitly states that sexual intercourse by a man with his own wife (above age 18) is </a:t>
            </a:r>
            <a:r>
              <a:rPr sz="2400" b="1"/>
              <a:t>not rape</a:t>
            </a:r>
            <a:r>
              <a:rPr sz="2400"/>
              <a:t>.</a:t>
            </a:r>
            <a:endParaRPr sz="2400"/>
          </a:p>
          <a:p>
            <a:pPr algn="just">
              <a:buFont typeface="Arial" panose="020B0604020202020204"/>
              <a:buChar char="•"/>
            </a:pPr>
            <a:r>
              <a:rPr sz="2400" b="1"/>
              <a:t>The Patriarchal Core:</a:t>
            </a:r>
            <a:r>
              <a:rPr sz="2400"/>
              <a:t> This law is based on the "Doctrine of Coverture," a colonial-era idea that upon marriage, a woman’s legal existence is merged with her husband’s, and her consent is "irrevocably" given to him. It denies women bodily autonomy within the institution of marriage.</a:t>
            </a:r>
            <a:endParaRPr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779145" y="370205"/>
            <a:ext cx="10633075" cy="2143760"/>
          </a:xfrm>
          <a:prstGeom prst="rect">
            <a:avLst/>
          </a:prstGeom>
        </p:spPr>
        <p:txBody>
          <a:bodyPr wrap="square">
            <a:spAutoFit/>
          </a:bodyPr>
          <a:p>
            <a:pPr algn="just">
              <a:spcAft>
                <a:spcPct val="60000"/>
              </a:spcAft>
            </a:pPr>
            <a:r>
              <a:rPr sz="2000" b="1"/>
              <a:t>"The Father, and After Him, the Mother" (Guardianship)</a:t>
            </a:r>
            <a:endParaRPr sz="2000" b="1"/>
          </a:p>
          <a:p>
            <a:pPr algn="just"/>
            <a:r>
              <a:rPr sz="2000"/>
              <a:t>The </a:t>
            </a:r>
            <a:r>
              <a:rPr sz="2000" b="1"/>
              <a:t>Section 6 of the Hindu Minority and Guardianship Act (1956)</a:t>
            </a:r>
            <a:r>
              <a:rPr sz="2000"/>
              <a:t> remains a primary source of legal gender bias.</a:t>
            </a:r>
            <a:endParaRPr sz="2000"/>
          </a:p>
          <a:p>
            <a:pPr algn="just">
              <a:buFont typeface="Arial" panose="020B0604020202020204"/>
              <a:buChar char="•"/>
            </a:pPr>
            <a:r>
              <a:rPr sz="2000" b="1"/>
              <a:t>The Provision:</a:t>
            </a:r>
            <a:r>
              <a:rPr sz="2000"/>
              <a:t> It defines the "natural guardian" of a minor as the </a:t>
            </a:r>
            <a:r>
              <a:rPr sz="2000" b="1"/>
              <a:t>father, and only after him, the mother</a:t>
            </a:r>
            <a:r>
              <a:rPr sz="2000"/>
              <a:t>.</a:t>
            </a:r>
            <a:endParaRPr sz="2000"/>
          </a:p>
          <a:p>
            <a:pPr algn="just">
              <a:buFont typeface="Arial" panose="020B0604020202020204"/>
              <a:buChar char="•"/>
            </a:pPr>
            <a:r>
              <a:rPr sz="2000" b="1"/>
              <a:t>The Patriarchal Core:</a:t>
            </a:r>
            <a:r>
              <a:rPr sz="2000"/>
              <a:t> It legally enshrines the father as the "superior" parent.</a:t>
            </a:r>
            <a:endParaRPr sz="2000"/>
          </a:p>
        </p:txBody>
      </p:sp>
      <p:sp>
        <p:nvSpPr>
          <p:cNvPr id="5" name="Text Box 4"/>
          <p:cNvSpPr txBox="1"/>
          <p:nvPr/>
        </p:nvSpPr>
        <p:spPr>
          <a:xfrm>
            <a:off x="859155" y="3004820"/>
            <a:ext cx="10473055" cy="2451735"/>
          </a:xfrm>
          <a:prstGeom prst="rect">
            <a:avLst/>
          </a:prstGeom>
        </p:spPr>
        <p:txBody>
          <a:bodyPr wrap="square">
            <a:spAutoFit/>
          </a:bodyPr>
          <a:p>
            <a:pPr>
              <a:spcAft>
                <a:spcPct val="60000"/>
              </a:spcAft>
            </a:pPr>
            <a:r>
              <a:rPr sz="2000" b="1"/>
              <a:t>Unequal Inheritance in Personal Laws (Religious Laws)</a:t>
            </a:r>
            <a:endParaRPr sz="2000" b="1"/>
          </a:p>
          <a:p>
            <a:r>
              <a:rPr sz="2000"/>
              <a:t>While Hindu law has seen major shifts, other personal laws retain explicit numerical inequality:</a:t>
            </a:r>
            <a:endParaRPr sz="2000"/>
          </a:p>
          <a:p>
            <a:pPr>
              <a:buFont typeface="Arial" panose="020B0604020202020204"/>
              <a:buChar char="•"/>
            </a:pPr>
            <a:r>
              <a:rPr sz="2000" b="1"/>
              <a:t>Muslim Personal Law (Shariat):</a:t>
            </a:r>
            <a:r>
              <a:rPr sz="2000"/>
              <a:t> </a:t>
            </a:r>
            <a:r>
              <a:rPr lang="en-US" sz="2000"/>
              <a:t>a</a:t>
            </a:r>
            <a:r>
              <a:rPr sz="2000"/>
              <a:t>Generally, a female heir’s share is </a:t>
            </a:r>
            <a:r>
              <a:rPr sz="2000" b="1"/>
              <a:t>half</a:t>
            </a:r>
            <a:r>
              <a:rPr sz="2000"/>
              <a:t> of what a male heir of the same degree receives (e.g., a daughter gets half of a son’s share).</a:t>
            </a:r>
            <a:endParaRPr sz="2000"/>
          </a:p>
          <a:p>
            <a:pPr>
              <a:buFont typeface="Arial" panose="020B0604020202020204"/>
              <a:buChar char="•"/>
            </a:pPr>
            <a:r>
              <a:rPr sz="2000" b="1"/>
              <a:t>Parsi Personal Law:</a:t>
            </a:r>
            <a:r>
              <a:rPr sz="2000"/>
              <a:t> If a Parsi woman marries a non-Parsi, she historically lost many communal and inheritance rights—restrictions that did not apply as strictly to Parsi men.</a:t>
            </a:r>
            <a:endParaRPr sz="2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2" name="Text Box 1"/>
          <p:cNvSpPr txBox="1"/>
          <p:nvPr/>
        </p:nvSpPr>
        <p:spPr>
          <a:xfrm>
            <a:off x="827405" y="427990"/>
            <a:ext cx="10181590" cy="521970"/>
          </a:xfrm>
          <a:prstGeom prst="rect">
            <a:avLst/>
          </a:prstGeom>
        </p:spPr>
        <p:txBody>
          <a:bodyPr wrap="square">
            <a:spAutoFit/>
          </a:bodyPr>
          <a:p>
            <a:pPr algn="ctr"/>
            <a:r>
              <a:rPr sz="2800" b="1"/>
              <a:t> Educational institutions and knowledge systems</a:t>
            </a:r>
            <a:endParaRPr sz="2800" b="1"/>
          </a:p>
        </p:txBody>
      </p:sp>
      <p:sp>
        <p:nvSpPr>
          <p:cNvPr id="3" name="Text Box 2"/>
          <p:cNvSpPr txBox="1"/>
          <p:nvPr/>
        </p:nvSpPr>
        <p:spPr>
          <a:xfrm>
            <a:off x="377825" y="1315720"/>
            <a:ext cx="11404600" cy="4606290"/>
          </a:xfrm>
          <a:prstGeom prst="rect">
            <a:avLst/>
          </a:prstGeom>
        </p:spPr>
        <p:txBody>
          <a:bodyPr wrap="square">
            <a:spAutoFit/>
          </a:bodyPr>
          <a:p>
            <a:pPr>
              <a:spcAft>
                <a:spcPct val="60000"/>
              </a:spcAft>
            </a:pPr>
            <a:r>
              <a:rPr sz="2000" b="1"/>
              <a:t>1. Male Control over Knowledge Production</a:t>
            </a:r>
            <a:endParaRPr sz="2000" b="1"/>
          </a:p>
          <a:p>
            <a:pPr>
              <a:buFont typeface="Arial" panose="020B0604020202020204"/>
              <a:buChar char="•"/>
            </a:pPr>
            <a:r>
              <a:rPr sz="2000"/>
              <a:t>Formal education became male-dominated once institutionalised (universities, theological seminaries, legal academies).</a:t>
            </a:r>
            <a:endParaRPr sz="2000"/>
          </a:p>
          <a:p>
            <a:pPr>
              <a:buFont typeface="Arial" panose="020B0604020202020204"/>
              <a:buChar char="•"/>
            </a:pPr>
            <a:endParaRPr sz="2000"/>
          </a:p>
          <a:p>
            <a:pPr>
              <a:buFont typeface="Arial" panose="020B0604020202020204"/>
              <a:buChar char="•"/>
            </a:pPr>
            <a:r>
              <a:rPr sz="2000"/>
              <a:t>Men controlled key disciplines: philosophy, theology, law, science, literature.</a:t>
            </a:r>
            <a:endParaRPr sz="2000"/>
          </a:p>
          <a:p>
            <a:pPr>
              <a:buFont typeface="Arial" panose="020B0604020202020204"/>
              <a:buChar char="•"/>
            </a:pPr>
            <a:endParaRPr sz="2000"/>
          </a:p>
          <a:p>
            <a:pPr>
              <a:buFont typeface="Arial" panose="020B0604020202020204"/>
              <a:buChar char="•"/>
            </a:pPr>
            <a:r>
              <a:rPr sz="2000"/>
              <a:t>Women’s lived experiences were excluded from “official knowledge.”</a:t>
            </a:r>
            <a:endParaRPr sz="2000"/>
          </a:p>
          <a:p>
            <a:pPr>
              <a:buFont typeface="Arial" panose="020B0604020202020204"/>
              <a:buChar char="•"/>
            </a:pPr>
            <a:endParaRPr sz="2000"/>
          </a:p>
          <a:p>
            <a:pPr>
              <a:buFont typeface="Arial" panose="020B0604020202020204"/>
              <a:buChar char="•"/>
            </a:pPr>
            <a:r>
              <a:rPr sz="2000"/>
              <a:t>Result: Knowledge reflected male perspectives as universal truth.</a:t>
            </a:r>
            <a:endParaRPr sz="2000"/>
          </a:p>
          <a:p>
            <a:r>
              <a:rPr sz="2000"/>
              <a:t>Example:</a:t>
            </a:r>
            <a:endParaRPr sz="2000"/>
          </a:p>
          <a:p>
            <a:endParaRPr sz="2000"/>
          </a:p>
          <a:p>
            <a:pPr>
              <a:buFont typeface="Arial" panose="020B0604020202020204"/>
              <a:buChar char="•"/>
            </a:pPr>
            <a:r>
              <a:rPr sz="2000"/>
              <a:t>Medieval European universities excluded women from theology and philosophy.</a:t>
            </a:r>
            <a:endParaRPr sz="2000"/>
          </a:p>
          <a:p>
            <a:pPr>
              <a:buFont typeface="Arial" panose="020B0604020202020204"/>
              <a:buChar char="•"/>
            </a:pPr>
            <a:endParaRPr sz="2000"/>
          </a:p>
          <a:p>
            <a:pPr>
              <a:buFont typeface="Arial" panose="020B0604020202020204"/>
              <a:buChar char="•"/>
            </a:pPr>
            <a:r>
              <a:rPr sz="2000"/>
              <a:t>In many traditional legal systems, women were barred from interpreting sacred texts.</a:t>
            </a:r>
            <a:endParaRPr sz="2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744220" y="1015365"/>
            <a:ext cx="10473690" cy="4032250"/>
          </a:xfrm>
          <a:prstGeom prst="rect">
            <a:avLst/>
          </a:prstGeom>
        </p:spPr>
        <p:txBody>
          <a:bodyPr wrap="square">
            <a:spAutoFit/>
          </a:bodyPr>
          <a:p>
            <a:pPr algn="just">
              <a:spcAft>
                <a:spcPct val="60000"/>
              </a:spcAft>
            </a:pPr>
            <a:r>
              <a:rPr sz="2400" b="1"/>
              <a:t>2. Meaning of Hegemony (Gender Context)</a:t>
            </a:r>
            <a:endParaRPr sz="2400" b="1"/>
          </a:p>
          <a:p>
            <a:pPr algn="just">
              <a:buFont typeface="Arial" panose="020B0604020202020204"/>
              <a:buChar char="•"/>
            </a:pPr>
            <a:r>
              <a:rPr sz="2400"/>
              <a:t>Hegemony = structured power imbalance favouring men.</a:t>
            </a:r>
            <a:endParaRPr sz="2400"/>
          </a:p>
          <a:p>
            <a:pPr algn="just">
              <a:buFont typeface="Arial" panose="020B0604020202020204"/>
              <a:buChar char="•"/>
            </a:pPr>
            <a:endParaRPr sz="2400"/>
          </a:p>
          <a:p>
            <a:pPr algn="just">
              <a:buFont typeface="Arial" panose="020B0604020202020204"/>
              <a:buChar char="•"/>
            </a:pPr>
            <a:r>
              <a:rPr sz="2400"/>
              <a:t>Male dominance becomes normalized and appears “natural.”</a:t>
            </a:r>
            <a:endParaRPr sz="2400"/>
          </a:p>
          <a:p>
            <a:pPr algn="just">
              <a:buFont typeface="Arial" panose="020B0604020202020204"/>
              <a:buChar char="•"/>
            </a:pPr>
            <a:endParaRPr sz="2400"/>
          </a:p>
          <a:p>
            <a:pPr algn="just">
              <a:buFont typeface="Arial" panose="020B0604020202020204"/>
              <a:buChar char="•"/>
            </a:pPr>
            <a:r>
              <a:rPr sz="2400"/>
              <a:t>Knowledge systems justify and reproduce this hierarchy.</a:t>
            </a:r>
            <a:endParaRPr sz="2400"/>
          </a:p>
          <a:p>
            <a:pPr algn="just"/>
            <a:r>
              <a:rPr sz="2400"/>
              <a:t>Example:</a:t>
            </a:r>
            <a:endParaRPr sz="2400"/>
          </a:p>
          <a:p>
            <a:pPr algn="just"/>
            <a:endParaRPr sz="2400"/>
          </a:p>
          <a:p>
            <a:pPr algn="just">
              <a:buFont typeface="Arial" panose="020B0604020202020204"/>
              <a:buChar char="•"/>
            </a:pPr>
            <a:r>
              <a:rPr sz="2400"/>
              <a:t>Religious interpretations declaring women as secondary or dependent reinforce male authority in society.</a:t>
            </a:r>
            <a:endParaRPr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2" name="Text Box 1"/>
          <p:cNvSpPr txBox="1"/>
          <p:nvPr/>
        </p:nvSpPr>
        <p:spPr>
          <a:xfrm>
            <a:off x="712470" y="400050"/>
            <a:ext cx="10933430" cy="5509260"/>
          </a:xfrm>
          <a:prstGeom prst="rect">
            <a:avLst/>
          </a:prstGeom>
        </p:spPr>
        <p:txBody>
          <a:bodyPr wrap="square">
            <a:spAutoFit/>
          </a:bodyPr>
          <a:p>
            <a:pPr>
              <a:spcAft>
                <a:spcPct val="60000"/>
              </a:spcAft>
            </a:pPr>
            <a:r>
              <a:rPr sz="2400" b="1"/>
              <a:t>3. Exclusion from Scriptural and Legal Interpretation</a:t>
            </a:r>
            <a:endParaRPr sz="2400" b="1"/>
          </a:p>
          <a:p>
            <a:pPr>
              <a:buFont typeface="Arial" panose="020B0604020202020204"/>
              <a:buChar char="•"/>
            </a:pPr>
            <a:r>
              <a:rPr sz="2400"/>
              <a:t>Women were often forbidden from studying sacred scriptures.</a:t>
            </a:r>
            <a:endParaRPr sz="2400"/>
          </a:p>
          <a:p>
            <a:pPr>
              <a:buFont typeface="Arial" panose="020B0604020202020204"/>
              <a:buChar char="•"/>
            </a:pPr>
            <a:endParaRPr sz="2400"/>
          </a:p>
          <a:p>
            <a:pPr>
              <a:buFont typeface="Arial" panose="020B0604020202020204"/>
              <a:buChar char="•"/>
            </a:pPr>
            <a:r>
              <a:rPr sz="2400"/>
              <a:t>Even today, few women hold positions as chief religious interpreters.</a:t>
            </a:r>
            <a:endParaRPr sz="2400"/>
          </a:p>
          <a:p>
            <a:pPr>
              <a:buFont typeface="Arial" panose="020B0604020202020204"/>
              <a:buChar char="•"/>
            </a:pPr>
            <a:endParaRPr sz="2400"/>
          </a:p>
          <a:p>
            <a:pPr>
              <a:buFont typeface="Arial" panose="020B0604020202020204"/>
              <a:buChar char="•"/>
            </a:pPr>
            <a:r>
              <a:rPr sz="2400"/>
              <a:t>Interpretation power = control over moral and legal norms.</a:t>
            </a:r>
            <a:endParaRPr sz="2400"/>
          </a:p>
          <a:p>
            <a:r>
              <a:rPr sz="2400"/>
              <a:t>Example (India):</a:t>
            </a:r>
            <a:endParaRPr sz="2400"/>
          </a:p>
          <a:p>
            <a:endParaRPr sz="2400"/>
          </a:p>
          <a:p>
            <a:pPr>
              <a:buFont typeface="Arial" panose="020B0604020202020204"/>
              <a:buChar char="•"/>
            </a:pPr>
            <a:r>
              <a:rPr sz="2400"/>
              <a:t>Women historically excluded from priesthood in many Hindu traditions.</a:t>
            </a:r>
            <a:endParaRPr sz="2400"/>
          </a:p>
          <a:p>
            <a:pPr>
              <a:buFont typeface="Arial" panose="020B0604020202020204"/>
              <a:buChar char="•"/>
            </a:pPr>
            <a:endParaRPr sz="2400"/>
          </a:p>
          <a:p>
            <a:pPr>
              <a:buFont typeface="Arial" panose="020B0604020202020204"/>
              <a:buChar char="•"/>
            </a:pPr>
            <a:r>
              <a:rPr sz="2400"/>
              <a:t>In several Islamic institutions, women rarely serve as muftis issuing legal opinions.</a:t>
            </a:r>
            <a:endParaRPr sz="2400"/>
          </a:p>
          <a:p>
            <a:pPr>
              <a:buFont typeface="Arial" panose="020B0604020202020204"/>
              <a:buChar char="•"/>
            </a:pPr>
            <a:endParaRPr sz="2400"/>
          </a:p>
          <a:p>
            <a:pPr>
              <a:buFont typeface="Arial" panose="020B0604020202020204"/>
              <a:buChar char="•"/>
            </a:pPr>
            <a:r>
              <a:rPr sz="2400"/>
              <a:t>Canon law in Christianity historically restricted ecclesiastical authority to men.</a:t>
            </a:r>
            <a:endParaRPr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3" name="Text Box 2"/>
          <p:cNvSpPr txBox="1"/>
          <p:nvPr/>
        </p:nvSpPr>
        <p:spPr>
          <a:xfrm>
            <a:off x="691515" y="490855"/>
            <a:ext cx="10725150" cy="1077595"/>
          </a:xfrm>
          <a:prstGeom prst="rect">
            <a:avLst/>
          </a:prstGeom>
        </p:spPr>
        <p:txBody>
          <a:bodyPr wrap="square">
            <a:spAutoFit/>
          </a:bodyPr>
          <a:p>
            <a:pPr>
              <a:spcAft>
                <a:spcPct val="60000"/>
              </a:spcAft>
            </a:pPr>
            <a:r>
              <a:rPr sz="2400" b="1"/>
              <a:t>4. Patriarchal Structure of Knowledge (Feminist Critique)</a:t>
            </a:r>
            <a:endParaRPr sz="2400" b="1"/>
          </a:p>
          <a:p>
            <a:r>
              <a:rPr sz="2400"/>
              <a:t>Feminists argue patriarchal knowledge is built on dualisms:</a:t>
            </a:r>
            <a:endParaRPr sz="2400"/>
          </a:p>
        </p:txBody>
      </p:sp>
      <p:pic>
        <p:nvPicPr>
          <p:cNvPr id="4" name="Picture 3"/>
          <p:cNvPicPr>
            <a:picLocks noChangeAspect="1"/>
          </p:cNvPicPr>
          <p:nvPr/>
        </p:nvPicPr>
        <p:blipFill>
          <a:blip r:embed="rId1"/>
          <a:stretch>
            <a:fillRect/>
          </a:stretch>
        </p:blipFill>
        <p:spPr>
          <a:xfrm>
            <a:off x="691515" y="1701800"/>
            <a:ext cx="6915150" cy="3019425"/>
          </a:xfrm>
          <a:prstGeom prst="rect">
            <a:avLst/>
          </a:prstGeom>
        </p:spPr>
      </p:pic>
      <p:sp>
        <p:nvSpPr>
          <p:cNvPr id="5" name="Text Box 4"/>
          <p:cNvSpPr txBox="1"/>
          <p:nvPr/>
        </p:nvSpPr>
        <p:spPr>
          <a:xfrm>
            <a:off x="576580" y="4961255"/>
            <a:ext cx="10954385" cy="1753235"/>
          </a:xfrm>
          <a:prstGeom prst="rect">
            <a:avLst/>
          </a:prstGeom>
        </p:spPr>
        <p:txBody>
          <a:bodyPr wrap="square">
            <a:spAutoFit/>
          </a:bodyPr>
          <a:p>
            <a:pPr>
              <a:buFont typeface="Arial" panose="020B0604020202020204"/>
              <a:buChar char="•"/>
            </a:pPr>
            <a:r>
              <a:rPr b="1"/>
              <a:t>The “higher” side is culturally associated with masculinity.</a:t>
            </a:r>
            <a:endParaRPr b="1"/>
          </a:p>
          <a:p>
            <a:pPr>
              <a:buFont typeface="Arial" panose="020B0604020202020204"/>
              <a:buChar char="•"/>
            </a:pPr>
            <a:endParaRPr b="1"/>
          </a:p>
          <a:p>
            <a:pPr>
              <a:buFont typeface="Arial" panose="020B0604020202020204"/>
              <a:buChar char="•"/>
            </a:pPr>
            <a:r>
              <a:rPr b="1"/>
              <a:t>The “lower” side is associated with femininity.</a:t>
            </a:r>
            <a:endParaRPr b="1"/>
          </a:p>
          <a:p>
            <a:pPr>
              <a:buFont typeface="Arial" panose="020B0604020202020204"/>
              <a:buChar char="•"/>
            </a:pPr>
            <a:endParaRPr b="1"/>
          </a:p>
          <a:p>
            <a:pPr>
              <a:buFont typeface="Arial" panose="020B0604020202020204"/>
              <a:buChar char="•"/>
            </a:pPr>
            <a:r>
              <a:rPr b="1"/>
              <a:t>This hierarchy legitimizes male superiority in intellectual life.</a:t>
            </a:r>
            <a:endParaRPr b="1"/>
          </a:p>
          <a:p>
            <a:endParaRPr b="1"/>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2" name="Text Box 1"/>
          <p:cNvSpPr txBox="1"/>
          <p:nvPr/>
        </p:nvSpPr>
        <p:spPr>
          <a:xfrm>
            <a:off x="356235" y="276860"/>
            <a:ext cx="11101705" cy="5913755"/>
          </a:xfrm>
          <a:prstGeom prst="rect">
            <a:avLst/>
          </a:prstGeom>
        </p:spPr>
        <p:txBody>
          <a:bodyPr wrap="square">
            <a:spAutoFit/>
          </a:bodyPr>
          <a:p>
            <a:pPr>
              <a:spcAft>
                <a:spcPct val="60000"/>
              </a:spcAft>
            </a:pPr>
            <a:r>
              <a:rPr lang="en-US" sz="2300" b="1"/>
              <a:t>5.</a:t>
            </a:r>
            <a:r>
              <a:rPr sz="2300" b="1"/>
              <a:t> Reproduction of Patriarchal Ideology</a:t>
            </a:r>
            <a:endParaRPr sz="2300" b="1"/>
          </a:p>
          <a:p>
            <a:pPr>
              <a:buFont typeface="Arial" panose="020B0604020202020204"/>
              <a:buChar char="•"/>
            </a:pPr>
            <a:r>
              <a:rPr sz="2000"/>
              <a:t>Education systems reinforce gender norms.</a:t>
            </a:r>
            <a:endParaRPr sz="2000"/>
          </a:p>
          <a:p>
            <a:pPr>
              <a:buFont typeface="Arial" panose="020B0604020202020204"/>
              <a:buChar char="•"/>
            </a:pPr>
            <a:endParaRPr sz="2000"/>
          </a:p>
          <a:p>
            <a:pPr>
              <a:buFont typeface="Arial" panose="020B0604020202020204"/>
              <a:buChar char="•"/>
            </a:pPr>
            <a:r>
              <a:rPr sz="2000"/>
              <a:t>Curriculum shapes identity and aspiration.</a:t>
            </a:r>
            <a:endParaRPr sz="2000"/>
          </a:p>
          <a:p>
            <a:pPr>
              <a:buFont typeface="Arial" panose="020B0604020202020204"/>
              <a:buChar char="•"/>
            </a:pPr>
            <a:endParaRPr sz="2000"/>
          </a:p>
          <a:p>
            <a:pPr>
              <a:buFont typeface="Arial" panose="020B0604020202020204"/>
              <a:buChar char="•"/>
            </a:pPr>
            <a:r>
              <a:rPr sz="2000"/>
              <a:t>Sylvia Walby: creates “gender-differentiated forms of subjectivity.”</a:t>
            </a:r>
            <a:endParaRPr sz="2000"/>
          </a:p>
          <a:p>
            <a:r>
              <a:rPr sz="2000"/>
              <a:t>Meaning:</a:t>
            </a:r>
            <a:endParaRPr sz="2000"/>
          </a:p>
          <a:p>
            <a:endParaRPr sz="2000"/>
          </a:p>
          <a:p>
            <a:pPr>
              <a:buFont typeface="Arial" panose="020B0604020202020204"/>
              <a:buChar char="•"/>
            </a:pPr>
            <a:r>
              <a:rPr sz="2000"/>
              <a:t>Men and women are socialized to think differently.</a:t>
            </a:r>
            <a:endParaRPr sz="2000"/>
          </a:p>
          <a:p>
            <a:pPr>
              <a:buFont typeface="Arial" panose="020B0604020202020204"/>
              <a:buChar char="•"/>
            </a:pPr>
            <a:endParaRPr sz="2000"/>
          </a:p>
          <a:p>
            <a:pPr>
              <a:buFont typeface="Arial" panose="020B0604020202020204"/>
              <a:buChar char="•"/>
            </a:pPr>
            <a:r>
              <a:rPr sz="2000"/>
              <a:t>Masculinity = rational, strong, leader.</a:t>
            </a:r>
            <a:endParaRPr sz="2000"/>
          </a:p>
          <a:p>
            <a:pPr>
              <a:buFont typeface="Arial" panose="020B0604020202020204"/>
              <a:buChar char="•"/>
            </a:pPr>
            <a:endParaRPr sz="2000"/>
          </a:p>
          <a:p>
            <a:pPr>
              <a:buFont typeface="Arial" panose="020B0604020202020204"/>
              <a:buChar char="•"/>
            </a:pPr>
            <a:r>
              <a:rPr sz="2000"/>
              <a:t>Femininity = emotional, caring, supportive.</a:t>
            </a:r>
            <a:endParaRPr sz="2000"/>
          </a:p>
          <a:p>
            <a:r>
              <a:rPr sz="2000"/>
              <a:t>Example:</a:t>
            </a:r>
            <a:endParaRPr sz="2000"/>
          </a:p>
          <a:p>
            <a:endParaRPr sz="2000"/>
          </a:p>
          <a:p>
            <a:pPr>
              <a:buFont typeface="Arial" panose="020B0604020202020204"/>
              <a:buChar char="•"/>
            </a:pPr>
            <a:r>
              <a:rPr sz="2000"/>
              <a:t>Textbooks portraying scientists and leaders as male.</a:t>
            </a:r>
            <a:endParaRPr sz="2000"/>
          </a:p>
          <a:p>
            <a:pPr>
              <a:buFont typeface="Arial" panose="020B0604020202020204"/>
              <a:buChar char="•"/>
            </a:pPr>
            <a:endParaRPr sz="2000"/>
          </a:p>
          <a:p>
            <a:pPr>
              <a:buFont typeface="Arial" panose="020B0604020202020204"/>
              <a:buChar char="•"/>
            </a:pPr>
            <a:r>
              <a:rPr sz="2000"/>
              <a:t>Girls encouraged toward caregiving professions; boys toward STEM fields</a:t>
            </a:r>
            <a:r>
              <a:rPr sz="1600"/>
              <a:t>.</a:t>
            </a:r>
            <a:endParaRPr sz="16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753610" y="2891155"/>
            <a:ext cx="4064000" cy="368300"/>
          </a:xfrm>
          <a:prstGeom prst="rect">
            <a:avLst/>
          </a:prstGeom>
          <a:noFill/>
        </p:spPr>
        <p:txBody>
          <a:bodyPr wrap="square" rtlCol="0">
            <a:spAutoFit/>
          </a:bodyPr>
          <a:p>
            <a:r>
              <a:rPr lang="en-US"/>
              <a:t>Thank you</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698500" y="267970"/>
            <a:ext cx="10358120" cy="5507990"/>
          </a:xfrm>
          <a:prstGeom prst="rect">
            <a:avLst/>
          </a:prstGeom>
        </p:spPr>
        <p:txBody>
          <a:bodyPr wrap="square">
            <a:spAutoFit/>
          </a:bodyPr>
          <a:p>
            <a:pPr defTabSz="266700"/>
            <a:r>
              <a:rPr lang="en-US" altLang="en-US" sz="3200" b="1">
                <a:latin typeface="Times New Roman" panose="02020603050405020304"/>
                <a:ea typeface="SimSun" panose="02010600030101010101" pitchFamily="2" charset="-122"/>
              </a:rPr>
              <a:t>Q. How does patriarchy actually manifest itself? Can we recognise it in our own lives?</a:t>
            </a:r>
            <a:endParaRPr lang="en-US" altLang="en-US" sz="3200" b="1">
              <a:latin typeface="Times New Roman" panose="02020603050405020304"/>
              <a:ea typeface="SimSun" panose="02010600030101010101" pitchFamily="2" charset="-122"/>
            </a:endParaRPr>
          </a:p>
          <a:p>
            <a:pPr algn="just" defTabSz="266700"/>
            <a:r>
              <a:rPr lang="en-US" altLang="en-US" sz="3200">
                <a:latin typeface="Times New Roman" panose="02020603050405020304"/>
                <a:ea typeface="SimSun" panose="02010600030101010101" pitchFamily="2" charset="-122"/>
              </a:rPr>
              <a:t>A. Anyone who has experienced even subtle discrimination, bias or non-acceptance feels and knows it, even though they may not be able to name it. Whenever women have talked about their experiences as women in workshops or trainings, they have actually described the different forms of patriarchal control that they have personally experienced. A few examples will illustrate what I mean. Each of them represents a specific form of discrimination and a particular aspect of patriarchy.</a:t>
            </a:r>
            <a:endParaRPr lang="en-US" altLang="en-US" sz="3200">
              <a:latin typeface="Times New Roman" panose="02020603050405020304"/>
              <a:ea typeface="SimSun"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777240" y="539115"/>
            <a:ext cx="10358120" cy="5507990"/>
          </a:xfrm>
          <a:prstGeom prst="rect">
            <a:avLst/>
          </a:prstGeom>
        </p:spPr>
        <p:txBody>
          <a:bodyPr wrap="square">
            <a:spAutoFit/>
          </a:bodyPr>
          <a:p>
            <a:pPr defTabSz="266700"/>
            <a:r>
              <a:rPr lang="en-US" altLang="en-US" sz="3200">
                <a:latin typeface="Times New Roman" panose="02020603050405020304"/>
                <a:ea typeface="SimSun" panose="02010600030101010101" pitchFamily="2" charset="-122"/>
              </a:rPr>
              <a:t>“We were told to wait for it to be given. We sisters and our mother had to make do with whatever was left over.”</a:t>
            </a:r>
            <a:endParaRPr lang="en-US" altLang="en-US" sz="3200">
              <a:latin typeface="Times New Roman" panose="02020603050405020304"/>
              <a:ea typeface="SimSun" panose="02010600030101010101" pitchFamily="2" charset="-122"/>
            </a:endParaRPr>
          </a:p>
          <a:p>
            <a:pPr defTabSz="266700"/>
            <a:r>
              <a:rPr lang="en-US" altLang="en-US" sz="3200" b="1">
                <a:latin typeface="Times New Roman" panose="02020603050405020304"/>
                <a:ea typeface="SimSun" panose="02010600030101010101" pitchFamily="2" charset="-122"/>
              </a:rPr>
              <a:t>(Discrimination against girls in food distribution)</a:t>
            </a:r>
            <a:endParaRPr lang="en-US" altLang="en-US" sz="3200" b="1">
              <a:latin typeface="Times New Roman" panose="02020603050405020304"/>
              <a:ea typeface="SimSun" panose="02010600030101010101" pitchFamily="2" charset="-122"/>
            </a:endParaRPr>
          </a:p>
          <a:p>
            <a:pPr defTabSz="266700"/>
            <a:endParaRPr lang="en-US" altLang="en-US" sz="3200">
              <a:latin typeface="Times New Roman" panose="02020603050405020304"/>
              <a:ea typeface="SimSun" panose="02010600030101010101" pitchFamily="2" charset="-122"/>
            </a:endParaRPr>
          </a:p>
          <a:p>
            <a:pPr defTabSz="266700"/>
            <a:r>
              <a:rPr lang="en-US" altLang="en-US" sz="3200">
                <a:latin typeface="Times New Roman" panose="02020603050405020304"/>
                <a:ea typeface="SimSun" panose="02010600030101010101" pitchFamily="2" charset="-122"/>
              </a:rPr>
              <a:t>“I have to help my mother with the household work, my brothers don’t.”</a:t>
            </a:r>
            <a:endParaRPr lang="en-US" altLang="en-US" sz="3200">
              <a:latin typeface="Times New Roman" panose="02020603050405020304"/>
              <a:ea typeface="SimSun" panose="02010600030101010101" pitchFamily="2" charset="-122"/>
            </a:endParaRPr>
          </a:p>
          <a:p>
            <a:pPr defTabSz="266700"/>
            <a:r>
              <a:rPr lang="en-US" altLang="en-US" sz="3200" b="1">
                <a:latin typeface="Times New Roman" panose="02020603050405020304"/>
                <a:ea typeface="SimSun" panose="02010600030101010101" pitchFamily="2" charset="-122"/>
              </a:rPr>
              <a:t>(Burden of household work on women and young girls)</a:t>
            </a:r>
            <a:endParaRPr lang="en-US" altLang="en-US" sz="3200" b="1">
              <a:latin typeface="Times New Roman" panose="02020603050405020304"/>
              <a:ea typeface="SimSun" panose="02010600030101010101" pitchFamily="2" charset="-122"/>
            </a:endParaRPr>
          </a:p>
          <a:p>
            <a:pPr defTabSz="266700"/>
            <a:endParaRPr lang="en-US" altLang="en-US" sz="3200" b="1">
              <a:latin typeface="Times New Roman" panose="02020603050405020304"/>
              <a:ea typeface="SimSun" panose="02010600030101010101" pitchFamily="2" charset="-122"/>
            </a:endParaRPr>
          </a:p>
          <a:p>
            <a:pPr defTabSz="266700"/>
            <a:r>
              <a:rPr lang="en-US" altLang="en-US" sz="3200">
                <a:latin typeface="Times New Roman" panose="02020603050405020304"/>
                <a:ea typeface="SimSun" panose="02010600030101010101" pitchFamily="2" charset="-122"/>
              </a:rPr>
              <a:t>“My brothers can come back at any time but I have to be back before dark.”</a:t>
            </a:r>
            <a:endParaRPr lang="en-US" altLang="en-US" sz="3200">
              <a:latin typeface="Times New Roman" panose="02020603050405020304"/>
              <a:ea typeface="SimSun" panose="02010600030101010101" pitchFamily="2" charset="-122"/>
            </a:endParaRPr>
          </a:p>
          <a:p>
            <a:pPr defTabSz="266700"/>
            <a:r>
              <a:rPr lang="en-US" altLang="en-US" sz="3200" b="1">
                <a:latin typeface="Times New Roman" panose="02020603050405020304"/>
                <a:ea typeface="SimSun" panose="02010600030101010101" pitchFamily="2" charset="-122"/>
              </a:rPr>
              <a:t>(Lack of freedom and mobility for girls)</a:t>
            </a:r>
            <a:endParaRPr lang="en-US" altLang="en-US" sz="3200" b="1">
              <a:latin typeface="Times New Roman" panose="02020603050405020304"/>
              <a:ea typeface="SimSun"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474345" y="427355"/>
            <a:ext cx="10963275" cy="6000750"/>
          </a:xfrm>
          <a:prstGeom prst="rect">
            <a:avLst/>
          </a:prstGeom>
        </p:spPr>
        <p:txBody>
          <a:bodyPr wrap="square">
            <a:spAutoFit/>
          </a:bodyPr>
          <a:p>
            <a:pPr marL="0" indent="0" algn="just" defTabSz="266700">
              <a:spcBef>
                <a:spcPct val="0"/>
              </a:spcBef>
              <a:spcAft>
                <a:spcPct val="0"/>
              </a:spcAft>
            </a:pPr>
            <a:r>
              <a:rPr sz="3200">
                <a:latin typeface="Times New Roman" panose="02020603050405020304"/>
                <a:ea typeface="SimSun" panose="02010600030101010101" pitchFamily="2" charset="-122"/>
              </a:rPr>
              <a:t>As we begin to reflect on them, the fragments of these experiences gradually start forming a pattern, and we realise that each one of us has had to struggle in one way or another against this discrimination. The feeling and experience of subordination destroy self-respect, self-esteem and self-confidence and yet limit our aspirations. Every courageous act we perform to assert ourselves is condemned as “unfeminine”. We are called </a:t>
            </a:r>
            <a:r>
              <a:rPr sz="3200" i="1">
                <a:latin typeface="Times New Roman" panose="02020603050405020304"/>
                <a:ea typeface="SimSun" panose="02010600030101010101" pitchFamily="2" charset="-122"/>
              </a:rPr>
              <a:t>beparda</a:t>
            </a:r>
            <a:r>
              <a:rPr sz="3200">
                <a:latin typeface="Times New Roman" panose="02020603050405020304"/>
                <a:ea typeface="SimSun" panose="02010600030101010101" pitchFamily="2" charset="-122"/>
              </a:rPr>
              <a:t> (shameless) as soon as we try to step out of our defined spaces and roles.</a:t>
            </a:r>
            <a:endParaRPr sz="3200">
              <a:latin typeface="Times New Roman" panose="02020603050405020304"/>
              <a:ea typeface="SimSun" panose="02010600030101010101" pitchFamily="2" charset="-122"/>
            </a:endParaRPr>
          </a:p>
          <a:p>
            <a:pPr algn="just" defTabSz="266700"/>
            <a:r>
              <a:rPr sz="3200" b="1">
                <a:latin typeface="Times New Roman" panose="02020603050405020304"/>
                <a:ea typeface="SimSun" panose="02010600030101010101" pitchFamily="2" charset="-122"/>
              </a:rPr>
              <a:t>[Student example:</a:t>
            </a:r>
            <a:r>
              <a:rPr sz="3200">
                <a:latin typeface="Times New Roman" panose="02020603050405020304"/>
                <a:ea typeface="SimSun" panose="02010600030101010101" pitchFamily="2" charset="-122"/>
              </a:rPr>
              <a:t> Girls who speak confidently in class, challenge teachers, or express political opinions being labelled as “too bold” or “aggressive”.</a:t>
            </a:r>
            <a:endParaRPr sz="3200">
              <a:latin typeface="Times New Roman" panose="02020603050405020304"/>
              <a:ea typeface="SimSun" panose="0201060003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528320" y="943610"/>
            <a:ext cx="11009630" cy="4523105"/>
          </a:xfrm>
          <a:prstGeom prst="rect">
            <a:avLst/>
          </a:prstGeom>
        </p:spPr>
        <p:txBody>
          <a:bodyPr wrap="square">
            <a:spAutoFit/>
          </a:bodyPr>
          <a:p>
            <a:pPr marL="0" indent="0" algn="just" defTabSz="266700">
              <a:spcBef>
                <a:spcPct val="0"/>
              </a:spcBef>
              <a:spcAft>
                <a:spcPct val="0"/>
              </a:spcAft>
            </a:pPr>
            <a:r>
              <a:rPr sz="3200" b="1">
                <a:latin typeface="Times New Roman" panose="02020603050405020304"/>
                <a:ea typeface="等线"/>
              </a:rPr>
              <a:t>Impact areas of Patriarchy/What are the areas being affected?</a:t>
            </a:r>
            <a:endParaRPr sz="3200" b="1">
              <a:latin typeface="Times New Roman" panose="02020603050405020304"/>
              <a:ea typeface="等线"/>
            </a:endParaRPr>
          </a:p>
          <a:p>
            <a:pPr marL="0" indent="0" algn="just" defTabSz="266700">
              <a:spcBef>
                <a:spcPct val="0"/>
              </a:spcBef>
              <a:spcAft>
                <a:spcPct val="0"/>
              </a:spcAft>
            </a:pPr>
            <a:r>
              <a:rPr sz="3200">
                <a:latin typeface="Times New Roman" panose="02020603050405020304"/>
                <a:ea typeface="等线"/>
              </a:rPr>
              <a:t> </a:t>
            </a:r>
            <a:endParaRPr sz="3200">
              <a:latin typeface="Times New Roman" panose="02020603050405020304"/>
              <a:ea typeface="等线"/>
            </a:endParaRPr>
          </a:p>
          <a:p>
            <a:pPr marL="0" indent="0" algn="just" defTabSz="266700">
              <a:spcBef>
                <a:spcPct val="0"/>
              </a:spcBef>
              <a:spcAft>
                <a:spcPct val="0"/>
              </a:spcAft>
            </a:pPr>
            <a:r>
              <a:rPr sz="3200">
                <a:latin typeface="Times New Roman" panose="02020603050405020304"/>
                <a:ea typeface="SimSun" panose="02010600030101010101" pitchFamily="2" charset="-122"/>
              </a:rPr>
              <a:t>Women face a system of patriarchal domination and superiority, of male control in which they are subordinate. Even the words used for </a:t>
            </a:r>
            <a:r>
              <a:rPr sz="3200" b="1">
                <a:latin typeface="Times New Roman" panose="02020603050405020304"/>
                <a:ea typeface="SimSun" panose="02010600030101010101" pitchFamily="2" charset="-122"/>
              </a:rPr>
              <a:t>husband - swami, shauhar, pati, maalik - all mean ‘lord’ or ‘owner’. </a:t>
            </a:r>
            <a:r>
              <a:rPr sz="3200">
                <a:latin typeface="Times New Roman" panose="02020603050405020304"/>
                <a:ea typeface="SimSun" panose="02010600030101010101" pitchFamily="2" charset="-122"/>
              </a:rPr>
              <a:t>It is important to understand that men and women are not assigned different roles because of their biological differences but because of a social system that defines what men and women should be doing.</a:t>
            </a:r>
            <a:endParaRPr sz="3200">
              <a:latin typeface="Times New Roman" panose="02020603050405020304"/>
              <a:ea typeface="SimSun" panose="0201060003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2" name="Text Box 1"/>
          <p:cNvSpPr txBox="1"/>
          <p:nvPr/>
        </p:nvSpPr>
        <p:spPr>
          <a:xfrm>
            <a:off x="631190" y="466090"/>
            <a:ext cx="10998200" cy="4794885"/>
          </a:xfrm>
          <a:prstGeom prst="rect">
            <a:avLst/>
          </a:prstGeom>
        </p:spPr>
        <p:txBody>
          <a:bodyPr>
            <a:noAutofit/>
          </a:bodyPr>
          <a:p>
            <a:pPr algn="just" defTabSz="266700">
              <a:spcBef>
                <a:spcPts val="500"/>
              </a:spcBef>
              <a:spcAft>
                <a:spcPts val="500"/>
              </a:spcAft>
            </a:pPr>
            <a:r>
              <a:rPr sz="3200" b="1">
                <a:latin typeface="Calibri" panose="020F0502020204030204" charset="0"/>
                <a:ea typeface="SimSun" panose="02010600030101010101" pitchFamily="2" charset="-122"/>
                <a:cs typeface="Calibri" panose="020F0502020204030204" charset="0"/>
              </a:rPr>
              <a:t>1. Women’s productive or labour power</a:t>
            </a:r>
            <a:endParaRPr sz="3200" b="1">
              <a:latin typeface="Calibri" panose="020F0502020204030204" charset="0"/>
              <a:ea typeface="SimSun" panose="02010600030101010101" pitchFamily="2" charset="-122"/>
              <a:cs typeface="Calibri" panose="020F0502020204030204" charset="0"/>
            </a:endParaRPr>
          </a:p>
          <a:p>
            <a:pPr marL="0" indent="0" algn="just" defTabSz="266700">
              <a:spcBef>
                <a:spcPct val="0"/>
              </a:spcBef>
              <a:spcAft>
                <a:spcPct val="0"/>
              </a:spcAft>
            </a:pPr>
            <a:r>
              <a:rPr sz="3200">
                <a:latin typeface="Calibri" panose="020F0502020204030204"/>
                <a:ea typeface="等线"/>
              </a:rPr>
              <a:t>Men control women’s productivity both within the household and outside, in paid work. Within the household women provide all kinds of free service to their children, husbands and other members of the family, throughout their lives. </a:t>
            </a:r>
            <a:r>
              <a:rPr sz="3200" b="1">
                <a:latin typeface="Calibri" panose="020F0502020204030204"/>
                <a:ea typeface="等线"/>
              </a:rPr>
              <a:t>In what Sylvia Walby calls the </a:t>
            </a:r>
            <a:r>
              <a:rPr sz="3200" b="1" i="1">
                <a:latin typeface="Calibri" panose="020F0502020204030204"/>
                <a:ea typeface="等线"/>
              </a:rPr>
              <a:t>“patriarchal mode of production”</a:t>
            </a:r>
            <a:r>
              <a:rPr sz="3200">
                <a:latin typeface="Calibri" panose="020F0502020204030204"/>
                <a:ea typeface="等线"/>
              </a:rPr>
              <a:t>, women’s labour is expropriated by their husbands and others who live there. She says housewives are the producing class, while husbands are the expropriating class; their back-breaking, endless and repetitive labour is not considered work at all and housewives are seen to be dependent on their husbands.</a:t>
            </a:r>
            <a:endParaRPr sz="3200">
              <a:latin typeface="Calibri" panose="020F0502020204030204"/>
              <a:ea typeface="等线"/>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459740" y="305435"/>
            <a:ext cx="11158220" cy="5692775"/>
          </a:xfrm>
          <a:prstGeom prst="rect">
            <a:avLst/>
          </a:prstGeom>
        </p:spPr>
        <p:txBody>
          <a:bodyPr wrap="square">
            <a:spAutoFit/>
          </a:bodyPr>
          <a:p>
            <a:pPr algn="just"/>
            <a:r>
              <a:rPr lang="en-US" sz="2800" b="1"/>
              <a:t>2. Women’s Reproduction</a:t>
            </a:r>
            <a:endParaRPr lang="en-US" sz="2800" b="1"/>
          </a:p>
          <a:p>
            <a:pPr algn="just"/>
            <a:r>
              <a:rPr sz="2800"/>
              <a:t>In many societies, men exercise control over women’s reproductive power, limiting women’s freedom to decide how many children to have, when to have them, whether to use contraception, or whether to terminate a pregnancy. This control operates not only at the individual level within families but is also institutionalised through male-dominated structures such as religion and the state. For example, in the Catholic Church, decisions regarding permissible birth control methods and abortion are taken by a male religious hierarchy, leaving women with little autonomy. In modern times, the patriarchal state regulates women’s reproduction through family planning policies, adjusting population goals according to economic and labour needs. </a:t>
            </a:r>
            <a:endParaRPr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4" name="Text Box 3"/>
          <p:cNvSpPr txBox="1"/>
          <p:nvPr/>
        </p:nvSpPr>
        <p:spPr>
          <a:xfrm>
            <a:off x="641985" y="305435"/>
            <a:ext cx="11216640" cy="5939155"/>
          </a:xfrm>
          <a:prstGeom prst="rect">
            <a:avLst/>
          </a:prstGeom>
        </p:spPr>
        <p:txBody>
          <a:bodyPr wrap="square">
            <a:spAutoFit/>
          </a:bodyPr>
          <a:p>
            <a:r>
              <a:rPr lang="en-US" sz="2000" b="1"/>
              <a:t>3.Control Over Women’s Sexuality</a:t>
            </a:r>
            <a:endParaRPr lang="en-US" sz="2000" b="1"/>
          </a:p>
          <a:p>
            <a:endParaRPr lang="en-US" sz="2000"/>
          </a:p>
          <a:p>
            <a:pPr marL="285750" indent="-285750">
              <a:buFont typeface="Arial" panose="020B0604020202020204" pitchFamily="34" charset="0"/>
              <a:buChar char="•"/>
            </a:pPr>
            <a:r>
              <a:rPr sz="2000"/>
              <a:t>Women are often obliged to provide sexual services within marriage, according to male needs and desires, rather than mutual consent or choice.</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A moral and legal regime operates in most societies to restrict the expression of women’s sexuality outside marriage, while male promiscuity is socially tolerated or ignored.</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At the extreme end of control, men may force women under their authority—wives, daughters, or dependents—into prostitution, thereby commodifying women’s sexuality.</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Rape and the constant threat of rape function as tools of domination, reinforcing control through ideas of “shame” and “honour” attached to women’s bodies.</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To regulate women’s sexuality, women’s dress, behaviour, and mobility are closely monitored and disciplined.</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This surveillance is enforced through familial, social, cultural, and religious codes, making control both institutionalised and internalised.</a:t>
            </a:r>
            <a:endParaRPr sz="2000"/>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14719</Words>
  <Application>WPS Presentation</Application>
  <PresentationFormat>Widescreen</PresentationFormat>
  <Paragraphs>251</Paragraphs>
  <Slides>28</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28</vt:i4>
      </vt:variant>
    </vt:vector>
  </HeadingPairs>
  <TitlesOfParts>
    <vt:vector size="39" baseType="lpstr">
      <vt:lpstr>Arial</vt:lpstr>
      <vt:lpstr>SimSun</vt:lpstr>
      <vt:lpstr>Wingdings</vt:lpstr>
      <vt:lpstr>Times New Roman</vt:lpstr>
      <vt:lpstr>等线</vt:lpstr>
      <vt:lpstr>Calibri</vt:lpstr>
      <vt:lpstr>Calibri</vt:lpstr>
      <vt:lpstr>Microsoft YaHei</vt:lpstr>
      <vt:lpstr>Arial Unicode MS</vt:lpstr>
      <vt:lpstr>Arial</vt:lpstr>
      <vt:lpstr>Default Design</vt:lpstr>
      <vt:lpstr>Concept of Patriarchy</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ASUS</dc:creator>
  <cp:lastModifiedBy>WPS_1743332713</cp:lastModifiedBy>
  <cp:revision>4</cp:revision>
  <dcterms:created xsi:type="dcterms:W3CDTF">2025-07-23T00:59:00Z</dcterms:created>
  <dcterms:modified xsi:type="dcterms:W3CDTF">2026-02-12T05:19:28Z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