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9" r:id="rId3"/>
    <p:sldId id="276" r:id="rId4"/>
    <p:sldId id="277" r:id="rId5"/>
    <p:sldId id="275" r:id="rId6"/>
    <p:sldId id="265" r:id="rId7"/>
    <p:sldId id="266" r:id="rId8"/>
    <p:sldId id="267" r:id="rId9"/>
    <p:sldId id="278" r:id="rId10"/>
    <p:sldId id="268" r:id="rId11"/>
    <p:sldId id="257" r:id="rId12"/>
    <p:sldId id="258" r:id="rId13"/>
    <p:sldId id="259" r:id="rId14"/>
    <p:sldId id="260" r:id="rId15"/>
    <p:sldId id="261" r:id="rId16"/>
    <p:sldId id="262" r:id="rId17"/>
    <p:sldId id="263" r:id="rId18"/>
    <p:sldId id="269" r:id="rId19"/>
    <p:sldId id="270" r:id="rId20"/>
    <p:sldId id="271" r:id="rId21"/>
    <p:sldId id="272" r:id="rId22"/>
    <p:sldId id="273" r:id="rId23"/>
    <p:sldId id="274" r:id="rId24"/>
    <p:sldId id="264"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26" y="-6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2/13/2026</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2/13/2026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2/13/2026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2/13/2026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2/13/2026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2/13/2026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2/13/2026</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1D8BD707-D9CF-40AE-B4C6-C98DA3205C09}" type="datetimeFigureOut">
              <a:rPr lang="en-US" smtClean="0"/>
              <a:pPr/>
              <a:t>2/13/2026</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1D8BD707-D9CF-40AE-B4C6-C98DA3205C09}" type="datetimeFigureOut">
              <a:rPr lang="en-US" smtClean="0"/>
              <a:pPr/>
              <a:t>2/13/2026</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2/13/2026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2/13/2026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1D8BD707-D9CF-40AE-B4C6-C98DA3205C09}" type="datetimeFigureOut">
              <a:rPr lang="en-US" smtClean="0"/>
              <a:pPr/>
              <a:t>2/13/2026</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6F15528-21DE-4FAA-801E-634DDDAF4B2B}"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1066799"/>
          </a:xfrm>
        </p:spPr>
        <p:txBody>
          <a:bodyPr/>
          <a:lstStyle/>
          <a:p>
            <a:r>
              <a:rPr lang="en-US" dirty="0" smtClean="0"/>
              <a:t>Power Point Presentation</a:t>
            </a:r>
            <a:endParaRPr lang="en-US" dirty="0"/>
          </a:p>
        </p:txBody>
      </p:sp>
      <p:sp>
        <p:nvSpPr>
          <p:cNvPr id="3" name="Subtitle 2"/>
          <p:cNvSpPr>
            <a:spLocks noGrp="1"/>
          </p:cNvSpPr>
          <p:nvPr>
            <p:ph type="subTitle" idx="1"/>
          </p:nvPr>
        </p:nvSpPr>
        <p:spPr>
          <a:xfrm>
            <a:off x="838200" y="1676400"/>
            <a:ext cx="7391400" cy="5181600"/>
          </a:xfrm>
        </p:spPr>
        <p:txBody>
          <a:bodyPr>
            <a:normAutofit/>
          </a:bodyPr>
          <a:lstStyle/>
          <a:p>
            <a:endParaRPr lang="en-US" dirty="0" smtClean="0"/>
          </a:p>
          <a:p>
            <a:r>
              <a:rPr lang="en-US" dirty="0" smtClean="0"/>
              <a:t>By</a:t>
            </a:r>
          </a:p>
          <a:p>
            <a:r>
              <a:rPr lang="en-US" dirty="0" err="1" smtClean="0"/>
              <a:t>Pranjal</a:t>
            </a:r>
            <a:r>
              <a:rPr lang="en-US" dirty="0" smtClean="0"/>
              <a:t> </a:t>
            </a:r>
            <a:r>
              <a:rPr lang="en-US" dirty="0" err="1" smtClean="0"/>
              <a:t>Patiri</a:t>
            </a:r>
            <a:endParaRPr lang="en-US" dirty="0" smtClean="0"/>
          </a:p>
          <a:p>
            <a:r>
              <a:rPr lang="en-US" dirty="0" smtClean="0"/>
              <a:t>Associate Professor</a:t>
            </a:r>
          </a:p>
          <a:p>
            <a:r>
              <a:rPr lang="en-US" dirty="0" smtClean="0"/>
              <a:t>Department of Political Science</a:t>
            </a:r>
          </a:p>
          <a:p>
            <a:r>
              <a:rPr lang="en-US" b="1" dirty="0" smtClean="0"/>
              <a:t>Topic:- Rationality in Public Administration</a:t>
            </a:r>
            <a:endParaRPr lang="en-US"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487362"/>
          </a:xfrm>
        </p:spPr>
        <p:txBody>
          <a:bodyPr>
            <a:normAutofit fontScale="90000"/>
          </a:bodyPr>
          <a:lstStyle/>
          <a:p>
            <a:endParaRPr lang="en-US" dirty="0"/>
          </a:p>
        </p:txBody>
      </p:sp>
      <p:sp>
        <p:nvSpPr>
          <p:cNvPr id="3" name="Content Placeholder 2"/>
          <p:cNvSpPr>
            <a:spLocks noGrp="1"/>
          </p:cNvSpPr>
          <p:nvPr>
            <p:ph idx="1"/>
          </p:nvPr>
        </p:nvSpPr>
        <p:spPr>
          <a:xfrm>
            <a:off x="1435608" y="914400"/>
            <a:ext cx="7498080" cy="5334000"/>
          </a:xfrm>
        </p:spPr>
        <p:txBody>
          <a:bodyPr>
            <a:normAutofit lnSpcReduction="10000"/>
          </a:bodyPr>
          <a:lstStyle/>
          <a:p>
            <a:r>
              <a:rPr lang="en-US" b="1" dirty="0" smtClean="0"/>
              <a:t>The Role of Rationality in Decision-Making</a:t>
            </a:r>
          </a:p>
          <a:p>
            <a:r>
              <a:rPr lang="en-US" b="1" dirty="0" smtClean="0"/>
              <a:t>Policy Formulation:</a:t>
            </a:r>
            <a:r>
              <a:rPr lang="en-US" dirty="0" smtClean="0"/>
              <a:t> Rationality ensures that policies are based on empirical data and clear analysis.</a:t>
            </a:r>
          </a:p>
          <a:p>
            <a:r>
              <a:rPr lang="en-US" b="1" dirty="0" smtClean="0"/>
              <a:t>Resource Allocation:</a:t>
            </a:r>
            <a:r>
              <a:rPr lang="en-US" dirty="0" smtClean="0"/>
              <a:t> Helps prioritize and allocate resources efficiently, avoiding waste.</a:t>
            </a:r>
          </a:p>
          <a:p>
            <a:r>
              <a:rPr lang="en-US" b="1" dirty="0" smtClean="0"/>
              <a:t>Crisis Management:</a:t>
            </a:r>
            <a:r>
              <a:rPr lang="en-US" dirty="0" smtClean="0"/>
              <a:t> Enables a logical, methodical response to urgent situations, based on factual assessment.</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Public organizations not only have to live up to instrumental or technical rationality and efficiency, but also to (other) values such as legitimacy, legality, democratic control, accountability, and equality before the law.</a:t>
            </a:r>
          </a:p>
          <a:p>
            <a:r>
              <a:rPr lang="en-US" dirty="0" smtClean="0"/>
              <a:t>There are some propositions about the concept of rationality in general</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endParaRPr lang="en-US" dirty="0"/>
          </a:p>
        </p:txBody>
      </p:sp>
      <p:sp>
        <p:nvSpPr>
          <p:cNvPr id="3" name="Content Placeholder 2"/>
          <p:cNvSpPr>
            <a:spLocks noGrp="1"/>
          </p:cNvSpPr>
          <p:nvPr>
            <p:ph idx="1"/>
          </p:nvPr>
        </p:nvSpPr>
        <p:spPr>
          <a:xfrm>
            <a:off x="457200" y="1066800"/>
            <a:ext cx="8229600" cy="5059363"/>
          </a:xfrm>
        </p:spPr>
        <p:txBody>
          <a:bodyPr>
            <a:normAutofit lnSpcReduction="10000"/>
          </a:bodyPr>
          <a:lstStyle/>
          <a:p>
            <a:r>
              <a:rPr lang="en-US" dirty="0" smtClean="0"/>
              <a:t>1. Rational is everything that satisfies the human capability we call "ratio" or "reason".</a:t>
            </a:r>
          </a:p>
          <a:p>
            <a:r>
              <a:rPr lang="en-US" dirty="0" smtClean="0"/>
              <a:t> 2. Reason is satisfied if the choice of an object or a course of action, on reflection, appears to be taken judiciously, it means that it is based, or can be based afterwards, on strong, conclusive arguments (as distinct from feelings and emotions). However, these strong, conclusive arguments, are a necessary condition, but not a sufficient condition for rationality</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endParaRPr lang="en-US" dirty="0"/>
          </a:p>
        </p:txBody>
      </p:sp>
      <p:sp>
        <p:nvSpPr>
          <p:cNvPr id="3" name="Content Placeholder 2"/>
          <p:cNvSpPr>
            <a:spLocks noGrp="1"/>
          </p:cNvSpPr>
          <p:nvPr>
            <p:ph idx="1"/>
          </p:nvPr>
        </p:nvSpPr>
        <p:spPr>
          <a:xfrm>
            <a:off x="457200" y="1066800"/>
            <a:ext cx="8229600" cy="5059363"/>
          </a:xfrm>
        </p:spPr>
        <p:txBody>
          <a:bodyPr>
            <a:normAutofit fontScale="85000" lnSpcReduction="10000"/>
          </a:bodyPr>
          <a:lstStyle/>
          <a:p>
            <a:r>
              <a:rPr lang="en-US" dirty="0" smtClean="0"/>
              <a:t>III. Reflection itself is no condition for a choice to be rational (</a:t>
            </a:r>
            <a:r>
              <a:rPr lang="en-US" dirty="0" err="1" smtClean="0"/>
              <a:t>Dror</a:t>
            </a:r>
            <a:r>
              <a:rPr lang="en-US" dirty="0" smtClean="0"/>
              <a:t>, 1968, p. 157 ). An intuitive, instinctive or reflexive choice of a course of action, in which no reflection is involved, may under certain circumstances be reconstructed afterwards as a most adequate representation of the values, that are at stake. </a:t>
            </a:r>
          </a:p>
          <a:p>
            <a:r>
              <a:rPr lang="en-US" dirty="0" smtClean="0"/>
              <a:t>IV. Rationality is not an absolute concept: something is not either 100% rational or 0% rational, but a gradual concept: something is more or less rational, or may be partially rational on a scale between 100% and 0% (here Weber's approach via "ideal types", as an instrument measuring rationality, comes in)</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endParaRPr lang="en-US" dirty="0"/>
          </a:p>
        </p:txBody>
      </p:sp>
      <p:sp>
        <p:nvSpPr>
          <p:cNvPr id="3" name="Content Placeholder 2"/>
          <p:cNvSpPr>
            <a:spLocks noGrp="1"/>
          </p:cNvSpPr>
          <p:nvPr>
            <p:ph idx="1"/>
          </p:nvPr>
        </p:nvSpPr>
        <p:spPr>
          <a:xfrm>
            <a:off x="457200" y="914400"/>
            <a:ext cx="8229600" cy="5211763"/>
          </a:xfrm>
        </p:spPr>
        <p:txBody>
          <a:bodyPr>
            <a:normAutofit fontScale="85000" lnSpcReduction="10000"/>
          </a:bodyPr>
          <a:lstStyle/>
          <a:p>
            <a:r>
              <a:rPr lang="en-US" dirty="0" smtClean="0"/>
              <a:t>V. Rationality is a situational concept: a course of action that is irrational under certain circumstances may be rational under different circumstances (Simon, 1964: concept of bounded rationality; see also </a:t>
            </a:r>
            <a:r>
              <a:rPr lang="en-US" dirty="0" err="1" smtClean="0"/>
              <a:t>Schreurs</a:t>
            </a:r>
            <a:r>
              <a:rPr lang="en-US" dirty="0" smtClean="0"/>
              <a:t>, 2000, pp. 92-93)</a:t>
            </a:r>
          </a:p>
          <a:p>
            <a:r>
              <a:rPr lang="en-US" dirty="0" smtClean="0"/>
              <a:t>IV. The six propositions, focused upon rationality specifically in public administration, will be derived from a reconstruction and discussion of the (possible) paradigms in Public Administration. The reconstruction and discussion will reveal, that the concept of rationality in the practice and the discipline of public administration has its paradigmatic roots in the different approaches to this discipline and practice.  </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dirty="0" smtClean="0"/>
              <a:t/>
            </a:r>
            <a:br>
              <a:rPr lang="en-US" sz="2000" dirty="0" smtClean="0"/>
            </a:br>
            <a:r>
              <a:rPr lang="en-US" sz="2000" dirty="0" smtClean="0"/>
              <a:t>RATIONALITY AS THE CORE OF PUBLIC ADMINISTRATIVE PARADISMS</a:t>
            </a:r>
            <a:endParaRPr lang="en-US" sz="2000" dirty="0"/>
          </a:p>
        </p:txBody>
      </p:sp>
      <p:sp>
        <p:nvSpPr>
          <p:cNvPr id="3" name="Content Placeholder 2"/>
          <p:cNvSpPr>
            <a:spLocks noGrp="1"/>
          </p:cNvSpPr>
          <p:nvPr>
            <p:ph idx="1"/>
          </p:nvPr>
        </p:nvSpPr>
        <p:spPr/>
        <p:txBody>
          <a:bodyPr>
            <a:normAutofit fontScale="85000" lnSpcReduction="20000"/>
          </a:bodyPr>
          <a:lstStyle/>
          <a:p>
            <a:pPr>
              <a:buNone/>
            </a:pPr>
            <a:r>
              <a:rPr lang="en-US" dirty="0" smtClean="0"/>
              <a:t>These statements about rationality are of direct importance for public administration and Public Administration discipline. In the course of history different aspects of rationality in public administration have been emphasized. As indicated, </a:t>
            </a:r>
            <a:r>
              <a:rPr lang="en-US" dirty="0" err="1" smtClean="0"/>
              <a:t>Schreurs</a:t>
            </a:r>
            <a:r>
              <a:rPr lang="en-US" dirty="0" smtClean="0"/>
              <a:t> has worked this out for the study of Public Administration in the United States during the 20th century (</a:t>
            </a:r>
            <a:r>
              <a:rPr lang="en-US" dirty="0" err="1" smtClean="0"/>
              <a:t>Schreurs</a:t>
            </a:r>
            <a:r>
              <a:rPr lang="en-US" dirty="0" smtClean="0"/>
              <a:t>, 2000). There are four different paradigmatic approaches are distinguished, each of which appears to be a mixture of empirical and normative (rationality) elements, and dependent</a:t>
            </a:r>
          </a:p>
          <a:p>
            <a:pPr>
              <a:buNone/>
            </a:pPr>
            <a:r>
              <a:rPr lang="en-US" dirty="0" smtClean="0"/>
              <a:t>on the historical context in which they are developed</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411162"/>
          </a:xfrm>
        </p:spPr>
        <p:txBody>
          <a:bodyPr>
            <a:normAutofit fontScale="90000"/>
          </a:bodyPr>
          <a:lstStyle/>
          <a:p>
            <a:endParaRPr lang="en-US" dirty="0"/>
          </a:p>
        </p:txBody>
      </p:sp>
      <p:sp>
        <p:nvSpPr>
          <p:cNvPr id="3" name="Content Placeholder 2"/>
          <p:cNvSpPr>
            <a:spLocks noGrp="1"/>
          </p:cNvSpPr>
          <p:nvPr>
            <p:ph idx="1"/>
          </p:nvPr>
        </p:nvSpPr>
        <p:spPr>
          <a:xfrm>
            <a:off x="1435608" y="990600"/>
            <a:ext cx="7498080" cy="5257800"/>
          </a:xfrm>
        </p:spPr>
        <p:txBody>
          <a:bodyPr>
            <a:normAutofit fontScale="85000" lnSpcReduction="20000"/>
          </a:bodyPr>
          <a:lstStyle/>
          <a:p>
            <a:r>
              <a:rPr lang="en-US" dirty="0" smtClean="0"/>
              <a:t>In a first paradigm (e.g., Weber, 1968; Wilson, 1885) Public Administration developed general principles for the organization of the relationship between public administration and politics. The way in which this is assured is mainly legal-procedural.</a:t>
            </a:r>
          </a:p>
          <a:p>
            <a:r>
              <a:rPr lang="en-US" dirty="0" smtClean="0"/>
              <a:t>In a second paradigm (e.g., Easton, 1965) Administration views public administration as a subordinate system of the political system. Public administration supports the political function of the political system: the authoritative allocation of values for a society. Public Administration tries to improve the policy production of public administration by applying a system analysis approach. </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182562"/>
          </a:xfrm>
        </p:spPr>
        <p:txBody>
          <a:bodyPr>
            <a:normAutofit fontScale="90000"/>
          </a:bodyPr>
          <a:lstStyle/>
          <a:p>
            <a:endParaRPr lang="en-US" dirty="0"/>
          </a:p>
        </p:txBody>
      </p:sp>
      <p:sp>
        <p:nvSpPr>
          <p:cNvPr id="3" name="Content Placeholder 2"/>
          <p:cNvSpPr>
            <a:spLocks noGrp="1"/>
          </p:cNvSpPr>
          <p:nvPr>
            <p:ph idx="1"/>
          </p:nvPr>
        </p:nvSpPr>
        <p:spPr>
          <a:xfrm>
            <a:off x="1435608" y="609600"/>
            <a:ext cx="7498080" cy="5943600"/>
          </a:xfrm>
        </p:spPr>
        <p:txBody>
          <a:bodyPr>
            <a:normAutofit fontScale="77500" lnSpcReduction="20000"/>
          </a:bodyPr>
          <a:lstStyle/>
          <a:p>
            <a:r>
              <a:rPr lang="en-US" dirty="0" smtClean="0"/>
              <a:t>In a third paradigm (e.g., Downs, 1967; </a:t>
            </a:r>
            <a:r>
              <a:rPr lang="en-US" dirty="0" err="1" smtClean="0"/>
              <a:t>Niskanen</a:t>
            </a:r>
            <a:r>
              <a:rPr lang="en-US" dirty="0" smtClean="0"/>
              <a:t>, 1973) Public Administration attempts to contribute to politics by enhancing the efficiency in public administration. It applies economic </a:t>
            </a:r>
            <a:r>
              <a:rPr lang="en-US" dirty="0" err="1" smtClean="0"/>
              <a:t>axiomata</a:t>
            </a:r>
            <a:r>
              <a:rPr lang="en-US" dirty="0" smtClean="0"/>
              <a:t> and schemata on the relationship between public administration and politics. The orientation of this paradigm is an economic one in its conceptualization as well as in its implicit purposes. </a:t>
            </a:r>
          </a:p>
          <a:p>
            <a:r>
              <a:rPr lang="en-US" dirty="0" smtClean="0"/>
              <a:t>In a fourth paradigm (e.g., </a:t>
            </a:r>
            <a:r>
              <a:rPr lang="en-US" dirty="0" err="1" smtClean="0"/>
              <a:t>Lasswell</a:t>
            </a:r>
            <a:r>
              <a:rPr lang="en-US" dirty="0" smtClean="0"/>
              <a:t>, 1971; Sabatier, 1991) Public Administration mainly aims at enhancing the scientific content of the contribution of public administration to the making and execution of politics and policies. In this paradigm Public Administration claims that only the application of policy sciences and policy analysis can further the rationality of democratic deliberations and political decision making. As these sciences develop, the "irrationality" of politics will gradually be reduced. </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dirty="0" smtClean="0"/>
              <a:t>RATIONALITY ACCORDING TO A FIFTH PARADIGM </a:t>
            </a:r>
          </a:p>
          <a:p>
            <a:r>
              <a:rPr lang="en-US" dirty="0" smtClean="0"/>
              <a:t>Taking the basic values which have to be adhered to, and also furthered by public administration in a modern, democratic and constitutional society, as our point of departure a fifth paradigm can be distinguished. This paradigm states that in any government policy four aspects of life are always relevant. The order in which they are named here does not imply any order of precedence. During some periods of history and depending on the situation of the country concerned, one or other of these aspects may get precedence. </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28600"/>
            <a:ext cx="7498080" cy="685800"/>
          </a:xfrm>
        </p:spPr>
        <p:txBody>
          <a:bodyPr>
            <a:normAutofit fontScale="90000"/>
          </a:bodyPr>
          <a:lstStyle/>
          <a:p>
            <a:r>
              <a:rPr lang="en-US" sz="1800" dirty="0" smtClean="0"/>
              <a:t/>
            </a:r>
            <a:br>
              <a:rPr lang="en-US" sz="1800" dirty="0" smtClean="0"/>
            </a:br>
            <a:r>
              <a:rPr lang="en-US" sz="1800" dirty="0" smtClean="0"/>
              <a:t/>
            </a:r>
            <a:br>
              <a:rPr lang="en-US" sz="1800" dirty="0" smtClean="0"/>
            </a:br>
            <a:r>
              <a:rPr lang="en-US" sz="1800" dirty="0" smtClean="0"/>
              <a:t/>
            </a:r>
            <a:br>
              <a:rPr lang="en-US" sz="1800" dirty="0" smtClean="0"/>
            </a:br>
            <a:r>
              <a:rPr lang="en-US" sz="1800" b="1" dirty="0" smtClean="0"/>
              <a:t>A FOUR RATIONALITY MODEL OF PUBLIC ADMINISTRATION AND POLITICS </a:t>
            </a:r>
            <a:r>
              <a:rPr lang="en-US" b="1" dirty="0" smtClean="0"/>
              <a:t/>
            </a:r>
            <a:br>
              <a:rPr lang="en-US" b="1" dirty="0" smtClean="0"/>
            </a:br>
            <a:endParaRPr lang="en-US" b="1" dirty="0"/>
          </a:p>
        </p:txBody>
      </p:sp>
      <p:sp>
        <p:nvSpPr>
          <p:cNvPr id="3" name="Content Placeholder 2"/>
          <p:cNvSpPr>
            <a:spLocks noGrp="1"/>
          </p:cNvSpPr>
          <p:nvPr>
            <p:ph idx="1"/>
          </p:nvPr>
        </p:nvSpPr>
        <p:spPr>
          <a:xfrm>
            <a:off x="1435608" y="990600"/>
            <a:ext cx="7498080" cy="5867400"/>
          </a:xfrm>
        </p:spPr>
        <p:txBody>
          <a:bodyPr>
            <a:normAutofit fontScale="92500"/>
          </a:bodyPr>
          <a:lstStyle/>
          <a:p>
            <a:r>
              <a:rPr lang="en-US" dirty="0" smtClean="0"/>
              <a:t>In public administration and political science, the "Four Rationality Model" is primarily associated with the work of </a:t>
            </a:r>
            <a:r>
              <a:rPr lang="en-US" b="1" dirty="0" err="1" smtClean="0"/>
              <a:t>Ignace</a:t>
            </a:r>
            <a:r>
              <a:rPr lang="en-US" b="1" dirty="0" smtClean="0"/>
              <a:t> </a:t>
            </a:r>
            <a:r>
              <a:rPr lang="en-US" b="1" dirty="0" err="1" smtClean="0"/>
              <a:t>Snellen</a:t>
            </a:r>
            <a:r>
              <a:rPr lang="en-US" dirty="0" smtClean="0"/>
              <a:t> (drawing significantly on the foundations laid by </a:t>
            </a:r>
            <a:r>
              <a:rPr lang="en-US" b="1" dirty="0" smtClean="0"/>
              <a:t>Paul </a:t>
            </a:r>
            <a:r>
              <a:rPr lang="en-US" b="1" dirty="0" err="1" smtClean="0"/>
              <a:t>Diesing</a:t>
            </a:r>
            <a:r>
              <a:rPr lang="en-US" dirty="0" smtClean="0"/>
              <a:t>).</a:t>
            </a:r>
          </a:p>
          <a:p>
            <a:r>
              <a:rPr lang="en-US" dirty="0" smtClean="0"/>
              <a:t>The model posits that every government policy or administrative action must simultaneously satisfy four distinct, often competing, sets of criteria. These rationalities are "incommensurable," meaning they speak different "languages" and cannot be easily traded off against one another.</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Rationality</a:t>
            </a:r>
            <a:endParaRPr lang="en-US" dirty="0"/>
          </a:p>
        </p:txBody>
      </p:sp>
      <p:sp>
        <p:nvSpPr>
          <p:cNvPr id="3" name="Content Placeholder 2"/>
          <p:cNvSpPr>
            <a:spLocks noGrp="1"/>
          </p:cNvSpPr>
          <p:nvPr>
            <p:ph idx="1"/>
          </p:nvPr>
        </p:nvSpPr>
        <p:spPr/>
        <p:txBody>
          <a:bodyPr>
            <a:normAutofit fontScale="92500" lnSpcReduction="20000"/>
          </a:bodyPr>
          <a:lstStyle/>
          <a:p>
            <a:r>
              <a:rPr lang="en-US" b="1" dirty="0" smtClean="0"/>
              <a:t>Introduction</a:t>
            </a:r>
          </a:p>
          <a:p>
            <a:r>
              <a:rPr lang="en-US" dirty="0" smtClean="0"/>
              <a:t>Rationality is a core concept in Public Administration</a:t>
            </a:r>
          </a:p>
          <a:p>
            <a:r>
              <a:rPr lang="en-US" dirty="0" smtClean="0"/>
              <a:t>It refers to </a:t>
            </a:r>
            <a:r>
              <a:rPr lang="en-US" b="1" dirty="0" smtClean="0"/>
              <a:t>systematic, logical and reasoned decision-making</a:t>
            </a:r>
            <a:endParaRPr lang="en-US" dirty="0" smtClean="0"/>
          </a:p>
          <a:p>
            <a:r>
              <a:rPr lang="en-US" dirty="0" smtClean="0"/>
              <a:t>Essential for:</a:t>
            </a:r>
          </a:p>
          <a:p>
            <a:pPr lvl="1"/>
            <a:r>
              <a:rPr lang="en-US" dirty="0" smtClean="0"/>
              <a:t>Policy formulation</a:t>
            </a:r>
          </a:p>
          <a:p>
            <a:pPr lvl="1"/>
            <a:r>
              <a:rPr lang="en-US" dirty="0" smtClean="0"/>
              <a:t>Administrative efficiency</a:t>
            </a:r>
          </a:p>
          <a:p>
            <a:pPr lvl="1"/>
            <a:r>
              <a:rPr lang="en-US" dirty="0" smtClean="0"/>
              <a:t>Goal-oriented governance</a:t>
            </a:r>
          </a:p>
          <a:p>
            <a:r>
              <a:rPr lang="en-US" dirty="0" smtClean="0"/>
              <a:t>Influenced by economics, psychology, and organization theory</a:t>
            </a:r>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1435608" y="228600"/>
            <a:ext cx="7498080" cy="46038"/>
          </a:xfrm>
        </p:spPr>
        <p:txBody>
          <a:bodyPr>
            <a:normAutofit fontScale="90000"/>
          </a:bodyPr>
          <a:lstStyle/>
          <a:p>
            <a:endParaRPr lang="en-US" sz="3200" dirty="0"/>
          </a:p>
        </p:txBody>
      </p:sp>
      <p:sp>
        <p:nvSpPr>
          <p:cNvPr id="3" name="Content Placeholder 2"/>
          <p:cNvSpPr>
            <a:spLocks noGrp="1"/>
          </p:cNvSpPr>
          <p:nvPr>
            <p:ph idx="1"/>
          </p:nvPr>
        </p:nvSpPr>
        <p:spPr>
          <a:xfrm>
            <a:off x="1435608" y="533400"/>
            <a:ext cx="7498080" cy="6172200"/>
          </a:xfrm>
        </p:spPr>
        <p:txBody>
          <a:bodyPr>
            <a:normAutofit fontScale="85000" lnSpcReduction="20000"/>
          </a:bodyPr>
          <a:lstStyle/>
          <a:p>
            <a:r>
              <a:rPr lang="en-US" b="1" dirty="0" smtClean="0"/>
              <a:t>1. Political Rationality</a:t>
            </a:r>
          </a:p>
          <a:p>
            <a:r>
              <a:rPr lang="en-US" dirty="0" smtClean="0"/>
              <a:t>This rationality focuses on the </a:t>
            </a:r>
            <a:r>
              <a:rPr lang="en-US" b="1" dirty="0" smtClean="0"/>
              <a:t>distribution of power</a:t>
            </a:r>
            <a:r>
              <a:rPr lang="en-US" dirty="0" smtClean="0"/>
              <a:t> and the maintenance of the political system's integrity.</a:t>
            </a:r>
          </a:p>
          <a:p>
            <a:r>
              <a:rPr lang="en-US" b="1" dirty="0" smtClean="0"/>
              <a:t>Goal:</a:t>
            </a:r>
            <a:r>
              <a:rPr lang="en-US" dirty="0" smtClean="0"/>
              <a:t> To achieve consensus, maintain support, and ensure the stability of the political order.</a:t>
            </a:r>
          </a:p>
          <a:p>
            <a:r>
              <a:rPr lang="en-US" b="1" dirty="0" smtClean="0"/>
              <a:t>Logic:</a:t>
            </a:r>
            <a:r>
              <a:rPr lang="en-US" dirty="0" smtClean="0"/>
              <a:t> Decisions are judged by their ability to balance the interests of various stakeholders and supporters</a:t>
            </a:r>
            <a:r>
              <a:rPr lang="en-US" dirty="0" smtClean="0"/>
              <a:t>.</a:t>
            </a:r>
          </a:p>
          <a:p>
            <a:r>
              <a:rPr lang="en-US" b="1" dirty="0" smtClean="0"/>
              <a:t>Core Criterion:</a:t>
            </a:r>
            <a:r>
              <a:rPr lang="en-US" dirty="0" smtClean="0"/>
              <a:t> Consensus and Legitimacy.</a:t>
            </a:r>
          </a:p>
          <a:p>
            <a:r>
              <a:rPr lang="en-US" b="1" dirty="0" smtClean="0"/>
              <a:t>The Focus:</a:t>
            </a:r>
            <a:r>
              <a:rPr lang="en-US" dirty="0" smtClean="0"/>
              <a:t> Who wins? Who loses? How do we keep the coalition together?</a:t>
            </a:r>
          </a:p>
          <a:p>
            <a:r>
              <a:rPr lang="en-US" b="1" dirty="0" smtClean="0"/>
              <a:t>Risk of Failure:</a:t>
            </a:r>
            <a:r>
              <a:rPr lang="en-US" dirty="0" smtClean="0"/>
              <a:t> If a policy is technically perfect but politically irrational, it will face protests, non-compliance, or be overturned at the next election.</a:t>
            </a:r>
          </a:p>
          <a:p>
            <a:endParaRPr lang="en-US"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1435608" y="228600"/>
            <a:ext cx="7498080" cy="46038"/>
          </a:xfrm>
        </p:spPr>
        <p:txBody>
          <a:bodyPr>
            <a:normAutofit fontScale="90000"/>
          </a:bodyPr>
          <a:lstStyle/>
          <a:p>
            <a:endParaRPr lang="en-US" sz="3200" dirty="0"/>
          </a:p>
        </p:txBody>
      </p:sp>
      <p:sp>
        <p:nvSpPr>
          <p:cNvPr id="3" name="Content Placeholder 2"/>
          <p:cNvSpPr>
            <a:spLocks noGrp="1"/>
          </p:cNvSpPr>
          <p:nvPr>
            <p:ph idx="1"/>
          </p:nvPr>
        </p:nvSpPr>
        <p:spPr>
          <a:xfrm>
            <a:off x="1435608" y="457200"/>
            <a:ext cx="7498080" cy="5791200"/>
          </a:xfrm>
        </p:spPr>
        <p:txBody>
          <a:bodyPr>
            <a:normAutofit fontScale="77500" lnSpcReduction="20000"/>
          </a:bodyPr>
          <a:lstStyle/>
          <a:p>
            <a:r>
              <a:rPr lang="en-US" b="1" dirty="0" smtClean="0"/>
              <a:t>2. Legal Rationality</a:t>
            </a:r>
          </a:p>
          <a:p>
            <a:r>
              <a:rPr lang="en-US" dirty="0" smtClean="0"/>
              <a:t>This rationality is rooted in the </a:t>
            </a:r>
            <a:r>
              <a:rPr lang="en-US" b="1" dirty="0" smtClean="0"/>
              <a:t>rule of law</a:t>
            </a:r>
            <a:r>
              <a:rPr lang="en-US" dirty="0" smtClean="0"/>
              <a:t> and constitutional principles.</a:t>
            </a:r>
          </a:p>
          <a:p>
            <a:r>
              <a:rPr lang="en-US" b="1" dirty="0" smtClean="0"/>
              <a:t>Goal:</a:t>
            </a:r>
            <a:r>
              <a:rPr lang="en-US" dirty="0" smtClean="0"/>
              <a:t> To ensure that actions are consistent with existing laws, regulations, and fundamental legal principles like equality and security.</a:t>
            </a:r>
          </a:p>
          <a:p>
            <a:r>
              <a:rPr lang="en-US" b="1" dirty="0" smtClean="0"/>
              <a:t>Logic:</a:t>
            </a:r>
            <a:r>
              <a:rPr lang="en-US" dirty="0" smtClean="0"/>
              <a:t> It emphasizes procedural correctness, predictability, and the protection of individual rights against arbitrary state power</a:t>
            </a:r>
            <a:r>
              <a:rPr lang="en-US" dirty="0" smtClean="0"/>
              <a:t>.</a:t>
            </a:r>
          </a:p>
          <a:p>
            <a:r>
              <a:rPr lang="en-US" b="1" dirty="0" smtClean="0"/>
              <a:t>Core Criterion:</a:t>
            </a:r>
            <a:r>
              <a:rPr lang="en-US" dirty="0" smtClean="0"/>
              <a:t> Consistency and Justice.</a:t>
            </a:r>
          </a:p>
          <a:p>
            <a:r>
              <a:rPr lang="en-US" b="1" dirty="0" smtClean="0"/>
              <a:t>The Focus:</a:t>
            </a:r>
            <a:r>
              <a:rPr lang="en-US" dirty="0" smtClean="0"/>
              <a:t> Does this follow the Constitution? Does it treat similar cases equally (equity)? Is the procedure transparent?</a:t>
            </a:r>
          </a:p>
          <a:p>
            <a:r>
              <a:rPr lang="en-US" b="1" dirty="0" smtClean="0"/>
              <a:t>Risk of Failure:</a:t>
            </a:r>
            <a:r>
              <a:rPr lang="en-US" dirty="0" smtClean="0"/>
              <a:t> Without legal rationality, a state becomes authoritarian or unpredictable. Policies failing this filter are struck down by courts.</a:t>
            </a:r>
          </a:p>
          <a:p>
            <a:endParaRPr lang="en-US"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45719"/>
          </a:xfrm>
        </p:spPr>
        <p:txBody>
          <a:bodyPr>
            <a:normAutofit fontScale="90000"/>
          </a:bodyPr>
          <a:lstStyle/>
          <a:p>
            <a:endParaRPr lang="en-US" sz="3200" dirty="0"/>
          </a:p>
        </p:txBody>
      </p:sp>
      <p:sp>
        <p:nvSpPr>
          <p:cNvPr id="3" name="Content Placeholder 2"/>
          <p:cNvSpPr>
            <a:spLocks noGrp="1"/>
          </p:cNvSpPr>
          <p:nvPr>
            <p:ph idx="1"/>
          </p:nvPr>
        </p:nvSpPr>
        <p:spPr>
          <a:xfrm>
            <a:off x="1435608" y="457200"/>
            <a:ext cx="7498080" cy="5791200"/>
          </a:xfrm>
        </p:spPr>
        <p:txBody>
          <a:bodyPr>
            <a:normAutofit fontScale="77500" lnSpcReduction="20000"/>
          </a:bodyPr>
          <a:lstStyle/>
          <a:p>
            <a:r>
              <a:rPr lang="en-US" b="1" dirty="0" smtClean="0"/>
              <a:t>3. Economic Rationality</a:t>
            </a:r>
          </a:p>
          <a:p>
            <a:r>
              <a:rPr lang="en-US" dirty="0" smtClean="0"/>
              <a:t>This rationality is concerned with the </a:t>
            </a:r>
            <a:r>
              <a:rPr lang="en-US" b="1" dirty="0" smtClean="0"/>
              <a:t>efficient allocation of scarce resources</a:t>
            </a:r>
            <a:r>
              <a:rPr lang="en-US" dirty="0" smtClean="0"/>
              <a:t>.</a:t>
            </a:r>
          </a:p>
          <a:p>
            <a:r>
              <a:rPr lang="en-US" b="1" dirty="0" smtClean="0"/>
              <a:t>Goal:</a:t>
            </a:r>
            <a:r>
              <a:rPr lang="en-US" dirty="0" smtClean="0"/>
              <a:t> To maximize the "net value" or utility of a decision, often through cost-benefit analysis.</a:t>
            </a:r>
          </a:p>
          <a:p>
            <a:r>
              <a:rPr lang="en-US" b="1" dirty="0" smtClean="0"/>
              <a:t>Logic:</a:t>
            </a:r>
            <a:r>
              <a:rPr lang="en-US" dirty="0" smtClean="0"/>
              <a:t> It views public policy through the lens of efficiency and effectiveness—getting the most "output" for the least "input</a:t>
            </a:r>
            <a:r>
              <a:rPr lang="en-US" dirty="0" smtClean="0"/>
              <a:t>.”</a:t>
            </a:r>
          </a:p>
          <a:p>
            <a:r>
              <a:rPr lang="en-US" b="1" dirty="0" smtClean="0"/>
              <a:t>Core Criterion:</a:t>
            </a:r>
            <a:r>
              <a:rPr lang="en-US" dirty="0" smtClean="0"/>
              <a:t> Efficiency ($Input \text{ vs. } Output$).</a:t>
            </a:r>
          </a:p>
          <a:p>
            <a:r>
              <a:rPr lang="en-US" b="1" dirty="0" smtClean="0"/>
              <a:t>The Focus:</a:t>
            </a:r>
            <a:r>
              <a:rPr lang="en-US" dirty="0" smtClean="0"/>
              <a:t> Opportunity cost. If we spend $1 billion on a bridge, what are we </a:t>
            </a:r>
            <a:r>
              <a:rPr lang="en-US" i="1" dirty="0" smtClean="0"/>
              <a:t>not</a:t>
            </a:r>
            <a:r>
              <a:rPr lang="en-US" dirty="0" smtClean="0"/>
              <a:t> spending it on (e.g., schools)?</a:t>
            </a:r>
          </a:p>
          <a:p>
            <a:r>
              <a:rPr lang="en-US" b="1" dirty="0" smtClean="0"/>
              <a:t>Risk of Failure:</a:t>
            </a:r>
            <a:r>
              <a:rPr lang="en-US" dirty="0" smtClean="0"/>
              <a:t> Economic irrationality leads to bankruptcy, wasted taxpayer money, and the inability to fund future projects.</a:t>
            </a:r>
          </a:p>
          <a:p>
            <a:endParaRPr lang="en-US"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1435608" y="228600"/>
            <a:ext cx="7498080" cy="46038"/>
          </a:xfrm>
        </p:spPr>
        <p:txBody>
          <a:bodyPr>
            <a:normAutofit fontScale="90000"/>
          </a:bodyPr>
          <a:lstStyle/>
          <a:p>
            <a:endParaRPr lang="en-US" sz="2800" dirty="0"/>
          </a:p>
        </p:txBody>
      </p:sp>
      <p:sp>
        <p:nvSpPr>
          <p:cNvPr id="3" name="Content Placeholder 2"/>
          <p:cNvSpPr>
            <a:spLocks noGrp="1"/>
          </p:cNvSpPr>
          <p:nvPr>
            <p:ph idx="1"/>
          </p:nvPr>
        </p:nvSpPr>
        <p:spPr>
          <a:xfrm>
            <a:off x="1435608" y="533400"/>
            <a:ext cx="7498080" cy="5715000"/>
          </a:xfrm>
        </p:spPr>
        <p:txBody>
          <a:bodyPr>
            <a:normAutofit fontScale="77500" lnSpcReduction="20000"/>
          </a:bodyPr>
          <a:lstStyle/>
          <a:p>
            <a:r>
              <a:rPr lang="en-US" b="1" dirty="0" smtClean="0"/>
              <a:t>4. Technical (or Professional) Rationality</a:t>
            </a:r>
          </a:p>
          <a:p>
            <a:r>
              <a:rPr lang="en-US" dirty="0" smtClean="0"/>
              <a:t>This rationality relies on </a:t>
            </a:r>
            <a:r>
              <a:rPr lang="en-US" b="1" dirty="0" smtClean="0"/>
              <a:t>scientific knowledge and professional expertise</a:t>
            </a:r>
            <a:r>
              <a:rPr lang="en-US" dirty="0" smtClean="0"/>
              <a:t>.</a:t>
            </a:r>
          </a:p>
          <a:p>
            <a:r>
              <a:rPr lang="en-US" b="1" dirty="0" smtClean="0"/>
              <a:t>Goal:</a:t>
            </a:r>
            <a:r>
              <a:rPr lang="en-US" dirty="0" smtClean="0"/>
              <a:t> To apply proven theories, models, and technical standards to solve specific societal problems.</a:t>
            </a:r>
          </a:p>
          <a:p>
            <a:r>
              <a:rPr lang="en-US" b="1" dirty="0" smtClean="0"/>
              <a:t>Logic:</a:t>
            </a:r>
            <a:r>
              <a:rPr lang="en-US" dirty="0" smtClean="0"/>
              <a:t> It is the domain of the expert (the engineer, the doctor, the urban planner) and focuses on whether a solution is technically sound and based on empirical evidence</a:t>
            </a:r>
            <a:r>
              <a:rPr lang="en-US" dirty="0" smtClean="0"/>
              <a:t>.</a:t>
            </a:r>
          </a:p>
          <a:p>
            <a:r>
              <a:rPr lang="en-US" b="1" dirty="0" smtClean="0"/>
              <a:t>Core Criterion:</a:t>
            </a:r>
            <a:r>
              <a:rPr lang="en-US" dirty="0" smtClean="0"/>
              <a:t> Effectiveness and Causality.</a:t>
            </a:r>
          </a:p>
          <a:p>
            <a:r>
              <a:rPr lang="en-US" b="1" dirty="0" smtClean="0"/>
              <a:t>The Focus:</a:t>
            </a:r>
            <a:r>
              <a:rPr lang="en-US" dirty="0" smtClean="0"/>
              <a:t> Does the bridge's design hold weight? Will the vaccine actually stop the virus? Does the urban planning model reduce traffic?</a:t>
            </a:r>
          </a:p>
          <a:p>
            <a:r>
              <a:rPr lang="en-US" b="1" dirty="0" smtClean="0"/>
              <a:t>Risk of Failure:</a:t>
            </a:r>
            <a:r>
              <a:rPr lang="en-US" dirty="0" smtClean="0"/>
              <a:t> If a policy is technically irrational, it simply doesn't work, regardless of how much people like it or how legal it is.</a:t>
            </a:r>
          </a:p>
          <a:p>
            <a:endParaRPr lang="en-US"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334962"/>
          </a:xfrm>
        </p:spPr>
        <p:txBody>
          <a:bodyPr>
            <a:normAutofit fontScale="90000"/>
          </a:bodyPr>
          <a:lstStyle/>
          <a:p>
            <a:endParaRPr lang="en-US" dirty="0"/>
          </a:p>
        </p:txBody>
      </p:sp>
      <p:sp>
        <p:nvSpPr>
          <p:cNvPr id="3" name="Content Placeholder 2"/>
          <p:cNvSpPr>
            <a:spLocks noGrp="1"/>
          </p:cNvSpPr>
          <p:nvPr>
            <p:ph idx="1"/>
          </p:nvPr>
        </p:nvSpPr>
        <p:spPr>
          <a:xfrm>
            <a:off x="1435608" y="914400"/>
            <a:ext cx="7498080" cy="5334000"/>
          </a:xfrm>
        </p:spPr>
        <p:txBody>
          <a:bodyPr>
            <a:normAutofit fontScale="85000" lnSpcReduction="20000"/>
          </a:bodyPr>
          <a:lstStyle/>
          <a:p>
            <a:r>
              <a:rPr lang="en-US" b="1" dirty="0" smtClean="0"/>
              <a:t>Challenges to Rationality in Public Administration</a:t>
            </a:r>
          </a:p>
          <a:p>
            <a:r>
              <a:rPr lang="en-US" b="1" dirty="0" smtClean="0"/>
              <a:t>Political Influence:</a:t>
            </a:r>
            <a:r>
              <a:rPr lang="en-US" dirty="0" smtClean="0"/>
              <a:t> Rationality may be overridden by political considerations or public opinion.</a:t>
            </a:r>
          </a:p>
          <a:p>
            <a:r>
              <a:rPr lang="en-US" b="1" dirty="0" smtClean="0"/>
              <a:t>Complexity of Problems:</a:t>
            </a:r>
            <a:r>
              <a:rPr lang="en-US" dirty="0" smtClean="0"/>
              <a:t> Public administration often deals with multifaceted problems that may not have straightforward solutions.</a:t>
            </a:r>
          </a:p>
          <a:p>
            <a:r>
              <a:rPr lang="en-US" b="1" dirty="0" smtClean="0"/>
              <a:t>Cognitive Biases:</a:t>
            </a:r>
            <a:r>
              <a:rPr lang="en-US" dirty="0" smtClean="0"/>
              <a:t> Decision-makers may still be influenced by personal biases, even with the intention to be rational.</a:t>
            </a:r>
          </a:p>
          <a:p>
            <a:r>
              <a:rPr lang="en-US" b="1" dirty="0" smtClean="0"/>
              <a:t>Uncertainty and Ambiguity:</a:t>
            </a:r>
            <a:r>
              <a:rPr lang="en-US" dirty="0" smtClean="0"/>
              <a:t> Some decisions are made under conditions of uncertainty, where full rationality is not achievable.</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b="1" dirty="0" smtClean="0"/>
              <a:t>Meaning of Rationality</a:t>
            </a:r>
          </a:p>
          <a:p>
            <a:r>
              <a:rPr lang="en-US" dirty="0" smtClean="0"/>
              <a:t>Rationality means </a:t>
            </a:r>
            <a:r>
              <a:rPr lang="en-US" b="1" dirty="0" smtClean="0"/>
              <a:t>choosing the best possible means to achieve given ends</a:t>
            </a:r>
            <a:endParaRPr lang="en-US" dirty="0" smtClean="0"/>
          </a:p>
          <a:p>
            <a:r>
              <a:rPr lang="en-US" dirty="0" smtClean="0"/>
              <a:t>Decisions are based on:</a:t>
            </a:r>
          </a:p>
          <a:p>
            <a:pPr lvl="1"/>
            <a:r>
              <a:rPr lang="en-US" dirty="0" smtClean="0"/>
              <a:t>Facts</a:t>
            </a:r>
          </a:p>
          <a:p>
            <a:pPr lvl="1"/>
            <a:r>
              <a:rPr lang="en-US" dirty="0" smtClean="0"/>
              <a:t>Logic</a:t>
            </a:r>
          </a:p>
          <a:p>
            <a:pPr lvl="1"/>
            <a:r>
              <a:rPr lang="en-US" dirty="0" smtClean="0"/>
              <a:t>Objective analysis</a:t>
            </a:r>
          </a:p>
          <a:p>
            <a:r>
              <a:rPr lang="en-US" dirty="0" smtClean="0"/>
              <a:t>Assumes administrators act as </a:t>
            </a:r>
            <a:r>
              <a:rPr lang="en-US" b="1" dirty="0" smtClean="0"/>
              <a:t>neutral, calculating actors</a:t>
            </a:r>
            <a:endParaRPr lang="en-US"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b="1" dirty="0" smtClean="0"/>
              <a:t>Rationality in Classical Public Administration</a:t>
            </a:r>
          </a:p>
          <a:p>
            <a:r>
              <a:rPr lang="en-US" dirty="0" smtClean="0"/>
              <a:t>Rooted in </a:t>
            </a:r>
            <a:r>
              <a:rPr lang="en-US" b="1" dirty="0" smtClean="0"/>
              <a:t>Scientific Management</a:t>
            </a:r>
            <a:r>
              <a:rPr lang="en-US" dirty="0" smtClean="0"/>
              <a:t> and </a:t>
            </a:r>
            <a:r>
              <a:rPr lang="en-US" b="1" dirty="0" err="1" smtClean="0"/>
              <a:t>Weberian</a:t>
            </a:r>
            <a:r>
              <a:rPr lang="en-US" b="1" dirty="0" smtClean="0"/>
              <a:t> Bureaucracy</a:t>
            </a:r>
            <a:endParaRPr lang="en-US" dirty="0" smtClean="0"/>
          </a:p>
          <a:p>
            <a:r>
              <a:rPr lang="en-US" dirty="0" smtClean="0"/>
              <a:t>Key assumptions:</a:t>
            </a:r>
          </a:p>
          <a:p>
            <a:pPr lvl="1"/>
            <a:r>
              <a:rPr lang="en-US" dirty="0" smtClean="0"/>
              <a:t>Clear objectives</a:t>
            </a:r>
          </a:p>
          <a:p>
            <a:pPr lvl="1"/>
            <a:r>
              <a:rPr lang="en-US" dirty="0" smtClean="0"/>
              <a:t>Hierarchy and rules</a:t>
            </a:r>
          </a:p>
          <a:p>
            <a:pPr lvl="1"/>
            <a:r>
              <a:rPr lang="en-US" dirty="0" smtClean="0"/>
              <a:t>Predictability and control</a:t>
            </a:r>
          </a:p>
          <a:p>
            <a:r>
              <a:rPr lang="en-US" dirty="0" smtClean="0"/>
              <a:t>Administration viewed as a </a:t>
            </a:r>
            <a:r>
              <a:rPr lang="en-US" b="1" dirty="0" smtClean="0"/>
              <a:t>technical and value-neutral process</a:t>
            </a:r>
            <a:endParaRPr lang="en-US" dirty="0" smtClean="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Rationalities: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Modern public administrations are characterized by: plurality of values, interests and purposes, lack of overarching normative and belief systems, centrifugal tendencies in government structures, and turbulence in their social and technological environment.  In view of this, the question whether the rationality of structures and functions in public administration, and through this the rationality of their outcomes, can be safeguarded is of paramount interest. </a:t>
            </a:r>
          </a:p>
          <a:p>
            <a:r>
              <a:rPr lang="en-US" dirty="0" smtClean="0"/>
              <a:t>"Rationality and related terms, such as rationalization, are central in discussions of the formation of organizations, in definitions of organizations, and in studies of their functions and functioning”.</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Definition:</a:t>
            </a:r>
            <a:r>
              <a:rPr lang="en-US" dirty="0" smtClean="0"/>
              <a:t> Rationality in public administration refers to the application of logical, objective, and systematic approaches to decision-making within public institutions.</a:t>
            </a:r>
          </a:p>
          <a:p>
            <a:r>
              <a:rPr lang="en-US" b="1" dirty="0" smtClean="0"/>
              <a:t>Importance:</a:t>
            </a:r>
            <a:r>
              <a:rPr lang="en-US" dirty="0" smtClean="0"/>
              <a:t> Ensures policies and actions are effective, efficient, and align with the public interest.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563562"/>
          </a:xfrm>
        </p:spPr>
        <p:txBody>
          <a:bodyPr>
            <a:normAutofit fontScale="90000"/>
          </a:bodyPr>
          <a:lstStyle/>
          <a:p>
            <a:endParaRPr lang="en-US" dirty="0"/>
          </a:p>
        </p:txBody>
      </p:sp>
      <p:sp>
        <p:nvSpPr>
          <p:cNvPr id="3" name="Content Placeholder 2"/>
          <p:cNvSpPr>
            <a:spLocks noGrp="1"/>
          </p:cNvSpPr>
          <p:nvPr>
            <p:ph idx="1"/>
          </p:nvPr>
        </p:nvSpPr>
        <p:spPr>
          <a:xfrm>
            <a:off x="1435608" y="914400"/>
            <a:ext cx="7498080" cy="5334000"/>
          </a:xfrm>
        </p:spPr>
        <p:txBody>
          <a:bodyPr>
            <a:normAutofit fontScale="92500" lnSpcReduction="10000"/>
          </a:bodyPr>
          <a:lstStyle/>
          <a:p>
            <a:r>
              <a:rPr lang="en-US" b="1" dirty="0" smtClean="0"/>
              <a:t>Key Features of Rationality</a:t>
            </a:r>
          </a:p>
          <a:p>
            <a:r>
              <a:rPr lang="en-US" b="1" dirty="0" smtClean="0"/>
              <a:t>Objective Decision-Making:</a:t>
            </a:r>
            <a:r>
              <a:rPr lang="en-US" dirty="0" smtClean="0"/>
              <a:t> Based on facts, evidence, and logical analysis.</a:t>
            </a:r>
          </a:p>
          <a:p>
            <a:r>
              <a:rPr lang="en-US" b="1" dirty="0" smtClean="0"/>
              <a:t>Systematic Approach:</a:t>
            </a:r>
            <a:r>
              <a:rPr lang="en-US" dirty="0" smtClean="0"/>
              <a:t> Steps are clearly outlined to address problems and reach conclusions.</a:t>
            </a:r>
          </a:p>
          <a:p>
            <a:r>
              <a:rPr lang="en-US" b="1" dirty="0" smtClean="0"/>
              <a:t>Efficiency &amp; Effectiveness:</a:t>
            </a:r>
            <a:r>
              <a:rPr lang="en-US" dirty="0" smtClean="0"/>
              <a:t> Maximizing resources and achieving goals with minimal waste.</a:t>
            </a:r>
          </a:p>
          <a:p>
            <a:r>
              <a:rPr lang="en-US" b="1" dirty="0" smtClean="0"/>
              <a:t>Transparency:</a:t>
            </a:r>
            <a:r>
              <a:rPr lang="en-US" dirty="0" smtClean="0"/>
              <a:t> Rational decision-making aims to be understandable and accountable to the public.</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258762"/>
          </a:xfrm>
        </p:spPr>
        <p:txBody>
          <a:bodyPr>
            <a:normAutofit fontScale="90000"/>
          </a:bodyPr>
          <a:lstStyle/>
          <a:p>
            <a:endParaRPr lang="en-US" dirty="0"/>
          </a:p>
        </p:txBody>
      </p:sp>
      <p:sp>
        <p:nvSpPr>
          <p:cNvPr id="3" name="Content Placeholder 2"/>
          <p:cNvSpPr>
            <a:spLocks noGrp="1"/>
          </p:cNvSpPr>
          <p:nvPr>
            <p:ph idx="1"/>
          </p:nvPr>
        </p:nvSpPr>
        <p:spPr>
          <a:xfrm>
            <a:off x="1435608" y="762000"/>
            <a:ext cx="7498080" cy="5486400"/>
          </a:xfrm>
        </p:spPr>
        <p:txBody>
          <a:bodyPr/>
          <a:lstStyle/>
          <a:p>
            <a:r>
              <a:rPr lang="en-US" b="1" dirty="0" smtClean="0"/>
              <a:t>Bounded Rationality</a:t>
            </a:r>
          </a:p>
          <a:p>
            <a:r>
              <a:rPr lang="en-US" b="1" dirty="0" smtClean="0"/>
              <a:t>Concept (Herbert Simon):</a:t>
            </a:r>
            <a:r>
              <a:rPr lang="en-US" dirty="0" smtClean="0"/>
              <a:t> People are not fully rational due to constraints like limited information, time, and cognitive biases.</a:t>
            </a:r>
          </a:p>
          <a:p>
            <a:r>
              <a:rPr lang="en-US" b="1" dirty="0" smtClean="0"/>
              <a:t>Implications in Public Administration:</a:t>
            </a:r>
            <a:r>
              <a:rPr lang="en-US" dirty="0" smtClean="0"/>
              <a:t> Public officials make decisions based on the best available options, not necessarily the optimal solution.</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Bounded Rationality – Concept</a:t>
            </a:r>
          </a:p>
          <a:p>
            <a:r>
              <a:rPr lang="en-US" dirty="0" smtClean="0"/>
              <a:t>Humans cannot be fully rational due to:</a:t>
            </a:r>
          </a:p>
          <a:p>
            <a:pPr lvl="1"/>
            <a:r>
              <a:rPr lang="en-US" dirty="0" smtClean="0"/>
              <a:t>Limited information</a:t>
            </a:r>
          </a:p>
          <a:p>
            <a:pPr lvl="1"/>
            <a:r>
              <a:rPr lang="en-US" dirty="0" smtClean="0"/>
              <a:t>Limited time</a:t>
            </a:r>
          </a:p>
          <a:p>
            <a:pPr lvl="1"/>
            <a:r>
              <a:rPr lang="en-US" dirty="0" smtClean="0"/>
              <a:t>Limited cognitive capacity</a:t>
            </a:r>
          </a:p>
          <a:p>
            <a:r>
              <a:rPr lang="en-US" dirty="0" smtClean="0"/>
              <a:t>Administrators </a:t>
            </a:r>
            <a:r>
              <a:rPr lang="en-US" b="1" dirty="0" err="1" smtClean="0"/>
              <a:t>satisfice</a:t>
            </a:r>
            <a:r>
              <a:rPr lang="en-US" dirty="0" smtClean="0"/>
              <a:t> rather than maximize</a:t>
            </a:r>
          </a:p>
          <a:p>
            <a:r>
              <a:rPr lang="en-US" dirty="0" smtClean="0"/>
              <a:t>Decisions are “good enough”, not perfect</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242</TotalTime>
  <Words>1930</Words>
  <Application>Microsoft Office PowerPoint</Application>
  <PresentationFormat>On-screen Show (4:3)</PresentationFormat>
  <Paragraphs>107</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Solstice</vt:lpstr>
      <vt:lpstr>Power Point Presentation</vt:lpstr>
      <vt:lpstr>Rationality</vt:lpstr>
      <vt:lpstr>Slide 3</vt:lpstr>
      <vt:lpstr>Slide 4</vt:lpstr>
      <vt:lpstr>Rationalities:</vt:lpstr>
      <vt:lpstr>Slide 6</vt:lpstr>
      <vt:lpstr>Slide 7</vt:lpstr>
      <vt:lpstr>Slide 8</vt:lpstr>
      <vt:lpstr>Slide 9</vt:lpstr>
      <vt:lpstr>Slide 10</vt:lpstr>
      <vt:lpstr>Slide 11</vt:lpstr>
      <vt:lpstr>Slide 12</vt:lpstr>
      <vt:lpstr>Slide 13</vt:lpstr>
      <vt:lpstr>Slide 14</vt:lpstr>
      <vt:lpstr> RATIONALITY AS THE CORE OF PUBLIC ADMINISTRATIVE PARADISMS</vt:lpstr>
      <vt:lpstr>Slide 16</vt:lpstr>
      <vt:lpstr>Slide 17</vt:lpstr>
      <vt:lpstr>Slide 18</vt:lpstr>
      <vt:lpstr>   A FOUR RATIONALITY MODEL OF PUBLIC ADMINISTRATION AND POLITICS  </vt:lpstr>
      <vt:lpstr>Slide 20</vt:lpstr>
      <vt:lpstr>Slide 21</vt:lpstr>
      <vt:lpstr>Slide 22</vt:lpstr>
      <vt:lpstr>Slide 23</vt:lpstr>
      <vt:lpstr>Slide 24</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Rationalities:</dc:title>
  <dc:creator>Admin</dc:creator>
  <cp:lastModifiedBy>Admin</cp:lastModifiedBy>
  <cp:revision>48</cp:revision>
  <dcterms:created xsi:type="dcterms:W3CDTF">2006-08-16T00:00:00Z</dcterms:created>
  <dcterms:modified xsi:type="dcterms:W3CDTF">2026-02-13T04:20:33Z</dcterms:modified>
</cp:coreProperties>
</file>