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90" r:id="rId3"/>
    <p:sldId id="257" r:id="rId4"/>
    <p:sldId id="258" r:id="rId5"/>
    <p:sldId id="267" r:id="rId6"/>
    <p:sldId id="268" r:id="rId7"/>
    <p:sldId id="259" r:id="rId8"/>
    <p:sldId id="260" r:id="rId9"/>
    <p:sldId id="261" r:id="rId10"/>
    <p:sldId id="269" r:id="rId11"/>
    <p:sldId id="270" r:id="rId12"/>
    <p:sldId id="262" r:id="rId13"/>
    <p:sldId id="271" r:id="rId14"/>
    <p:sldId id="272" r:id="rId15"/>
    <p:sldId id="273" r:id="rId16"/>
    <p:sldId id="274" r:id="rId17"/>
    <p:sldId id="275" r:id="rId18"/>
    <p:sldId id="263" r:id="rId19"/>
    <p:sldId id="276" r:id="rId20"/>
    <p:sldId id="277" r:id="rId21"/>
    <p:sldId id="278" r:id="rId22"/>
    <p:sldId id="264" r:id="rId23"/>
    <p:sldId id="279" r:id="rId24"/>
    <p:sldId id="280" r:id="rId25"/>
    <p:sldId id="281" r:id="rId26"/>
    <p:sldId id="282" r:id="rId27"/>
    <p:sldId id="265" r:id="rId28"/>
    <p:sldId id="283" r:id="rId29"/>
    <p:sldId id="284" r:id="rId30"/>
    <p:sldId id="285" r:id="rId31"/>
    <p:sldId id="286" r:id="rId32"/>
    <p:sldId id="287" r:id="rId33"/>
    <p:sldId id="288" r:id="rId34"/>
    <p:sldId id="289" r:id="rId35"/>
    <p:sldId id="266"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1D8BD707-D9CF-40AE-B4C6-C98DA3205C09}" type="datetimeFigureOut">
              <a:rPr lang="en-US" smtClean="0"/>
              <a:pPr/>
              <a:t>2/13/2026</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2/13/2026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2/13/2026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2/13/2026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2/13/2026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2/13/2026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2/13/2026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2/13/2026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2/13/2026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2/13/2026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1D8BD707-D9CF-40AE-B4C6-C98DA3205C09}" type="datetimeFigureOut">
              <a:rPr lang="en-US" smtClean="0"/>
              <a:pPr/>
              <a:t>2/13/2026</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1D8BD707-D9CF-40AE-B4C6-C98DA3205C09}" type="datetimeFigureOut">
              <a:rPr lang="en-US" smtClean="0"/>
              <a:pPr/>
              <a:t>2/13/2026</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1"/>
            <a:ext cx="7772400" cy="838199"/>
          </a:xfrm>
        </p:spPr>
        <p:txBody>
          <a:bodyPr/>
          <a:lstStyle/>
          <a:p>
            <a:endParaRPr lang="en-US" dirty="0"/>
          </a:p>
        </p:txBody>
      </p:sp>
      <p:sp>
        <p:nvSpPr>
          <p:cNvPr id="3" name="Subtitle 2"/>
          <p:cNvSpPr>
            <a:spLocks noGrp="1"/>
          </p:cNvSpPr>
          <p:nvPr>
            <p:ph type="subTitle" idx="1"/>
          </p:nvPr>
        </p:nvSpPr>
        <p:spPr>
          <a:xfrm>
            <a:off x="381000" y="990600"/>
            <a:ext cx="8001000" cy="5181600"/>
          </a:xfrm>
        </p:spPr>
        <p:txBody>
          <a:bodyPr>
            <a:normAutofit/>
          </a:bodyPr>
          <a:lstStyle/>
          <a:p>
            <a:pPr algn="ctr"/>
            <a:r>
              <a:rPr lang="en-US" sz="4800" dirty="0" smtClean="0">
                <a:solidFill>
                  <a:schemeClr val="tx1"/>
                </a:solidFill>
              </a:rPr>
              <a:t>Power Point Presentation</a:t>
            </a:r>
          </a:p>
          <a:p>
            <a:pPr algn="ctr"/>
            <a:r>
              <a:rPr lang="en-US" sz="3200" dirty="0" smtClean="0">
                <a:solidFill>
                  <a:schemeClr val="tx1"/>
                </a:solidFill>
              </a:rPr>
              <a:t>By </a:t>
            </a:r>
          </a:p>
          <a:p>
            <a:pPr algn="ctr"/>
            <a:r>
              <a:rPr lang="en-US" sz="3200" dirty="0" err="1" smtClean="0">
                <a:solidFill>
                  <a:schemeClr val="tx1"/>
                </a:solidFill>
              </a:rPr>
              <a:t>Pranjal</a:t>
            </a:r>
            <a:r>
              <a:rPr lang="en-US" sz="3200" dirty="0" smtClean="0">
                <a:solidFill>
                  <a:schemeClr val="tx1"/>
                </a:solidFill>
              </a:rPr>
              <a:t> </a:t>
            </a:r>
            <a:r>
              <a:rPr lang="en-US" sz="3200" dirty="0" err="1" smtClean="0">
                <a:solidFill>
                  <a:schemeClr val="tx1"/>
                </a:solidFill>
              </a:rPr>
              <a:t>Patiri</a:t>
            </a:r>
            <a:endParaRPr lang="en-US" sz="3200" dirty="0" smtClean="0">
              <a:solidFill>
                <a:schemeClr val="tx1"/>
              </a:solidFill>
            </a:endParaRPr>
          </a:p>
          <a:p>
            <a:pPr algn="ctr"/>
            <a:r>
              <a:rPr lang="en-US" sz="3200" dirty="0" smtClean="0">
                <a:solidFill>
                  <a:schemeClr val="tx1"/>
                </a:solidFill>
              </a:rPr>
              <a:t>Associate </a:t>
            </a:r>
            <a:r>
              <a:rPr lang="en-US" sz="3200" dirty="0" smtClean="0">
                <a:solidFill>
                  <a:schemeClr val="tx1"/>
                </a:solidFill>
              </a:rPr>
              <a:t>Professor</a:t>
            </a:r>
            <a:endParaRPr lang="en-US" sz="3200" dirty="0" smtClean="0">
              <a:solidFill>
                <a:schemeClr val="tx1"/>
              </a:solidFill>
            </a:endParaRPr>
          </a:p>
          <a:p>
            <a:pPr algn="ctr"/>
            <a:r>
              <a:rPr lang="en-US" sz="3200" dirty="0" smtClean="0">
                <a:solidFill>
                  <a:schemeClr val="tx1"/>
                </a:solidFill>
              </a:rPr>
              <a:t>Department of Political Science</a:t>
            </a:r>
          </a:p>
          <a:p>
            <a:pPr algn="ctr"/>
            <a:r>
              <a:rPr lang="en-US" sz="4000" b="1" dirty="0" smtClean="0">
                <a:solidFill>
                  <a:schemeClr val="tx1"/>
                </a:solidFill>
              </a:rPr>
              <a:t>Topic:- Election, Power and Position of the President of India</a:t>
            </a:r>
            <a:endParaRPr lang="en-US" sz="4000" b="1" dirty="0">
              <a:solidFill>
                <a:schemeClr val="tx1"/>
              </a:solidFill>
            </a:endParaRPr>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fontScale="77500" lnSpcReduction="20000"/>
          </a:bodyPr>
          <a:lstStyle/>
          <a:p>
            <a:r>
              <a:rPr lang="en-US" b="1" dirty="0" smtClean="0"/>
              <a:t>Power of Appointments</a:t>
            </a:r>
          </a:p>
          <a:p>
            <a:r>
              <a:rPr lang="en-US" dirty="0" smtClean="0"/>
              <a:t>The President appoints several high-ranking constitutional and administrative officials who hold office during their "pleasure" (unless otherwise specified by the Constitution):</a:t>
            </a:r>
          </a:p>
          <a:p>
            <a:r>
              <a:rPr lang="en-US" b="1" dirty="0" smtClean="0"/>
              <a:t>Union Government:</a:t>
            </a:r>
            <a:r>
              <a:rPr lang="en-US" dirty="0" smtClean="0"/>
              <a:t> The Prime Minister and, on their advice, other Ministers.</a:t>
            </a:r>
          </a:p>
          <a:p>
            <a:r>
              <a:rPr lang="en-US" b="1" dirty="0" smtClean="0"/>
              <a:t>Legal &amp; Audit:</a:t>
            </a:r>
            <a:r>
              <a:rPr lang="en-US" dirty="0" smtClean="0"/>
              <a:t> The Attorney General of India (and determines their remuneration) and the Comptroller and Auditor General (CAG).</a:t>
            </a:r>
          </a:p>
          <a:p>
            <a:r>
              <a:rPr lang="en-US" b="1" dirty="0" smtClean="0"/>
              <a:t>State &amp; Territory Administration:</a:t>
            </a:r>
            <a:r>
              <a:rPr lang="en-US" dirty="0" smtClean="0"/>
              <a:t> Governors of States and Administrators of Union Territories.</a:t>
            </a:r>
          </a:p>
          <a:p>
            <a:r>
              <a:rPr lang="en-US" b="1" dirty="0" smtClean="0"/>
              <a:t>Commissions:</a:t>
            </a:r>
            <a:r>
              <a:rPr lang="en-US" dirty="0" smtClean="0"/>
              <a:t> The Chief Election Commissioner and other Election Commissioners, the Chairman and members of the UPSC, and the Finance Commission.</a:t>
            </a:r>
          </a:p>
          <a:p>
            <a:r>
              <a:rPr lang="en-US" b="1" dirty="0" smtClean="0"/>
              <a:t>Judiciary:</a:t>
            </a:r>
            <a:r>
              <a:rPr lang="en-US" dirty="0" smtClean="0"/>
              <a:t> The Chief Justice and other judges of the Supreme Court and High Courts.</a:t>
            </a:r>
          </a:p>
          <a:p>
            <a:endParaRPr lang="en-US" dirty="0"/>
          </a:p>
        </p:txBody>
      </p:sp>
    </p:spTree>
  </p:cSld>
  <p:clrMapOvr>
    <a:masterClrMapping/>
  </p:clrMapOvr>
  <p:transition>
    <p:pull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fontScale="92500" lnSpcReduction="20000"/>
          </a:bodyPr>
          <a:lstStyle/>
          <a:p>
            <a:r>
              <a:rPr lang="en-US" b="1" dirty="0" smtClean="0"/>
              <a:t>Specific Administrative Powers</a:t>
            </a:r>
          </a:p>
          <a:p>
            <a:r>
              <a:rPr lang="en-US" b="1" dirty="0" smtClean="0"/>
              <a:t>Scheduled Areas:</a:t>
            </a:r>
            <a:r>
              <a:rPr lang="en-US" dirty="0" smtClean="0"/>
              <a:t> The President can declare any area as a </a:t>
            </a:r>
            <a:r>
              <a:rPr lang="en-US" b="1" dirty="0" smtClean="0"/>
              <a:t>Scheduled Area</a:t>
            </a:r>
            <a:r>
              <a:rPr lang="en-US" dirty="0" smtClean="0"/>
              <a:t> and has special powers related to the administration of such areas.</a:t>
            </a:r>
          </a:p>
          <a:p>
            <a:r>
              <a:rPr lang="en-US" b="1" dirty="0" smtClean="0"/>
              <a:t>Inquiry Commissions:</a:t>
            </a:r>
            <a:r>
              <a:rPr lang="en-US" dirty="0" smtClean="0"/>
              <a:t> They can appoint commissions to investigate the conditions of Scheduled Castes (SCs), Scheduled Tribes (STs), and Other Backward Classes (OBCs).</a:t>
            </a:r>
          </a:p>
          <a:p>
            <a:r>
              <a:rPr lang="en-US" b="1" dirty="0" smtClean="0"/>
              <a:t>Inter-State Cooperation:</a:t>
            </a:r>
            <a:r>
              <a:rPr lang="en-US" dirty="0" smtClean="0"/>
              <a:t> The President can appoint an </a:t>
            </a:r>
            <a:r>
              <a:rPr lang="en-US" b="1" dirty="0" smtClean="0"/>
              <a:t>Inter-State Council</a:t>
            </a:r>
            <a:r>
              <a:rPr lang="en-US" dirty="0" smtClean="0"/>
              <a:t> to promote cooperation between the Centre and the States.</a:t>
            </a:r>
          </a:p>
          <a:p>
            <a:r>
              <a:rPr lang="en-US" b="1" dirty="0" smtClean="0"/>
              <a:t>Direct Administration:</a:t>
            </a:r>
            <a:r>
              <a:rPr lang="en-US" dirty="0" smtClean="0"/>
              <a:t> The President directly administers Union Territories through appointed administrators.</a:t>
            </a:r>
          </a:p>
          <a:p>
            <a:endParaRPr lang="en-US" dirty="0"/>
          </a:p>
        </p:txBody>
      </p:sp>
    </p:spTree>
  </p:cSld>
  <p:clrMapOvr>
    <a:masterClrMapping/>
  </p:clrMapOvr>
  <p:transition>
    <p:pull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152400"/>
            <a:ext cx="8229600" cy="122238"/>
          </a:xfrm>
        </p:spPr>
        <p:txBody>
          <a:bodyPr>
            <a:normAutofit fontScale="90000"/>
          </a:bodyPr>
          <a:lstStyle/>
          <a:p>
            <a:endParaRPr lang="en-US" dirty="0"/>
          </a:p>
        </p:txBody>
      </p:sp>
      <p:sp>
        <p:nvSpPr>
          <p:cNvPr id="3" name="Content Placeholder 2"/>
          <p:cNvSpPr>
            <a:spLocks noGrp="1"/>
          </p:cNvSpPr>
          <p:nvPr>
            <p:ph idx="1"/>
          </p:nvPr>
        </p:nvSpPr>
        <p:spPr>
          <a:xfrm>
            <a:off x="457200" y="457200"/>
            <a:ext cx="8229600" cy="6400800"/>
          </a:xfrm>
        </p:spPr>
        <p:txBody>
          <a:bodyPr>
            <a:normAutofit fontScale="77500" lnSpcReduction="20000"/>
          </a:bodyPr>
          <a:lstStyle/>
          <a:p>
            <a:r>
              <a:rPr lang="en-US" b="1" dirty="0" smtClean="0"/>
              <a:t>Legislative Powers</a:t>
            </a:r>
          </a:p>
          <a:p>
            <a:r>
              <a:rPr lang="en-US" dirty="0" smtClean="0"/>
              <a:t>The President of India is an integral part of the Parliament, and their legislative powers are essential for the law-making process and the functioning of the legislature. While the President does not sit in Parliament, no bill can become law without their formal approval.</a:t>
            </a:r>
          </a:p>
          <a:p>
            <a:r>
              <a:rPr lang="en-US" b="1" dirty="0" smtClean="0"/>
              <a:t>1. Summoning and Dissolving Parliament</a:t>
            </a:r>
          </a:p>
          <a:p>
            <a:r>
              <a:rPr lang="en-US" dirty="0" smtClean="0"/>
              <a:t>The President holds the authority to manage the sessions of Parliament:</a:t>
            </a:r>
          </a:p>
          <a:p>
            <a:r>
              <a:rPr lang="en-US" b="1" dirty="0" smtClean="0"/>
              <a:t>Summoning and Proroguing:</a:t>
            </a:r>
            <a:r>
              <a:rPr lang="en-US" dirty="0" smtClean="0"/>
              <a:t> The President can summon (call to session) and prorogue (end a session) both the </a:t>
            </a:r>
            <a:r>
              <a:rPr lang="en-US" dirty="0" err="1" smtClean="0"/>
              <a:t>Lok</a:t>
            </a:r>
            <a:r>
              <a:rPr lang="en-US" dirty="0" smtClean="0"/>
              <a:t> </a:t>
            </a:r>
            <a:r>
              <a:rPr lang="en-US" dirty="0" err="1" smtClean="0"/>
              <a:t>Sabha</a:t>
            </a:r>
            <a:r>
              <a:rPr lang="en-US" dirty="0" smtClean="0"/>
              <a:t> and the </a:t>
            </a:r>
            <a:r>
              <a:rPr lang="en-US" dirty="0" err="1" smtClean="0"/>
              <a:t>Rajya</a:t>
            </a:r>
            <a:r>
              <a:rPr lang="en-US" dirty="0" smtClean="0"/>
              <a:t> </a:t>
            </a:r>
            <a:r>
              <a:rPr lang="en-US" dirty="0" err="1" smtClean="0"/>
              <a:t>Sabha</a:t>
            </a:r>
            <a:r>
              <a:rPr lang="en-US" dirty="0" smtClean="0"/>
              <a:t>.</a:t>
            </a:r>
          </a:p>
          <a:p>
            <a:r>
              <a:rPr lang="en-US" b="1" dirty="0" smtClean="0"/>
              <a:t>Dissolving the </a:t>
            </a:r>
            <a:r>
              <a:rPr lang="en-US" b="1" dirty="0" err="1" smtClean="0"/>
              <a:t>Lok</a:t>
            </a:r>
            <a:r>
              <a:rPr lang="en-US" b="1" dirty="0" smtClean="0"/>
              <a:t> </a:t>
            </a:r>
            <a:r>
              <a:rPr lang="en-US" b="1" dirty="0" err="1" smtClean="0"/>
              <a:t>Sabha</a:t>
            </a:r>
            <a:r>
              <a:rPr lang="en-US" b="1" dirty="0" smtClean="0"/>
              <a:t>:</a:t>
            </a:r>
            <a:r>
              <a:rPr lang="en-US" dirty="0" smtClean="0"/>
              <a:t> The President can dissolve the </a:t>
            </a:r>
            <a:r>
              <a:rPr lang="en-US" dirty="0" err="1" smtClean="0"/>
              <a:t>Lok</a:t>
            </a:r>
            <a:r>
              <a:rPr lang="en-US" dirty="0" smtClean="0"/>
              <a:t> </a:t>
            </a:r>
            <a:r>
              <a:rPr lang="en-US" dirty="0" err="1" smtClean="0"/>
              <a:t>Sabha</a:t>
            </a:r>
            <a:r>
              <a:rPr lang="en-US" dirty="0" smtClean="0"/>
              <a:t> before its five-year term expires, typically on the advice of the Prime Minister.</a:t>
            </a:r>
          </a:p>
          <a:p>
            <a:r>
              <a:rPr lang="en-US" b="1" dirty="0" smtClean="0"/>
              <a:t>Joint Sittings:</a:t>
            </a:r>
            <a:r>
              <a:rPr lang="en-US" dirty="0" smtClean="0"/>
              <a:t> In case of a deadlock between the two Houses over an ordinary bill, the President can summon a joint sitting, which is presided over by the Speaker of the </a:t>
            </a:r>
            <a:r>
              <a:rPr lang="en-US" dirty="0" err="1" smtClean="0"/>
              <a:t>Lok</a:t>
            </a:r>
            <a:r>
              <a:rPr lang="en-US" dirty="0" smtClean="0"/>
              <a:t> </a:t>
            </a:r>
            <a:r>
              <a:rPr lang="en-US" dirty="0" err="1" smtClean="0"/>
              <a:t>Sabha</a:t>
            </a:r>
            <a:r>
              <a:rPr lang="en-US" dirty="0" smtClean="0"/>
              <a:t>.</a:t>
            </a:r>
          </a:p>
          <a:p>
            <a:endParaRPr lang="en-US" dirty="0"/>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a:xfrm>
            <a:off x="457200" y="1219200"/>
            <a:ext cx="8229600" cy="4906963"/>
          </a:xfrm>
        </p:spPr>
        <p:txBody>
          <a:bodyPr>
            <a:normAutofit lnSpcReduction="10000"/>
          </a:bodyPr>
          <a:lstStyle/>
          <a:p>
            <a:r>
              <a:rPr lang="en-US" b="1" dirty="0" smtClean="0"/>
              <a:t>2. Addressing and Messaging</a:t>
            </a:r>
          </a:p>
          <a:p>
            <a:r>
              <a:rPr lang="en-US" b="1" dirty="0" smtClean="0"/>
              <a:t>Opening Addresses:</a:t>
            </a:r>
            <a:r>
              <a:rPr lang="en-US" dirty="0" smtClean="0"/>
              <a:t> The President addresses both Houses of Parliament assembled together at the commencement of the first session after each general election and at the start of the first session of every year.</a:t>
            </a:r>
          </a:p>
          <a:p>
            <a:endParaRPr lang="en-US" dirty="0" smtClean="0"/>
          </a:p>
          <a:p>
            <a:r>
              <a:rPr lang="en-US" b="1" dirty="0" smtClean="0"/>
              <a:t>Sending Messages:</a:t>
            </a:r>
            <a:r>
              <a:rPr lang="en-US" dirty="0" smtClean="0"/>
              <a:t> The President has the right to send messages to either House regarding pending bills or any other matters.</a:t>
            </a:r>
          </a:p>
          <a:p>
            <a:endParaRPr lang="en-US" dirty="0"/>
          </a:p>
        </p:txBody>
      </p:sp>
    </p:spTree>
  </p:cSld>
  <p:clrMapOvr>
    <a:masterClrMapping/>
  </p:clrMapOvr>
  <p:transition>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fontScale="77500" lnSpcReduction="20000"/>
          </a:bodyPr>
          <a:lstStyle/>
          <a:p>
            <a:r>
              <a:rPr lang="en-US" b="1" dirty="0" smtClean="0"/>
              <a:t>3. Power of Veto (Article 111)</a:t>
            </a:r>
          </a:p>
          <a:p>
            <a:r>
              <a:rPr lang="en-US" dirty="0" smtClean="0"/>
              <a:t>When a bill passed by Parliament is presented to the President, they have three options:</a:t>
            </a:r>
          </a:p>
          <a:p>
            <a:r>
              <a:rPr lang="en-US" b="1" dirty="0" smtClean="0"/>
              <a:t>Assent:</a:t>
            </a:r>
            <a:r>
              <a:rPr lang="en-US" dirty="0" smtClean="0"/>
              <a:t> The President signs the bill, and it becomes an Act.</a:t>
            </a:r>
          </a:p>
          <a:p>
            <a:r>
              <a:rPr lang="en-US" b="1" dirty="0" smtClean="0"/>
              <a:t>Withhold Assent (Absolute Veto):</a:t>
            </a:r>
            <a:r>
              <a:rPr lang="en-US" dirty="0" smtClean="0"/>
              <a:t> The President refuses to sign the bill, causing it to die. This is usually done for private member bills or when a cabinet resigns.</a:t>
            </a:r>
          </a:p>
          <a:p>
            <a:r>
              <a:rPr lang="en-US" b="1" dirty="0" smtClean="0"/>
              <a:t>Return for Reconsideration (</a:t>
            </a:r>
            <a:r>
              <a:rPr lang="en-US" b="1" dirty="0" err="1" smtClean="0"/>
              <a:t>Suspensive</a:t>
            </a:r>
            <a:r>
              <a:rPr lang="en-US" b="1" dirty="0" smtClean="0"/>
              <a:t> Veto):</a:t>
            </a:r>
            <a:r>
              <a:rPr lang="en-US" dirty="0" smtClean="0"/>
              <a:t> The President can return a non-money bill for reconsideration. However, if Parliament passes the bill again (with or without changes), the President </a:t>
            </a:r>
            <a:r>
              <a:rPr lang="en-US" b="1" dirty="0" smtClean="0"/>
              <a:t>must</a:t>
            </a:r>
            <a:r>
              <a:rPr lang="en-US" dirty="0" smtClean="0"/>
              <a:t> give assent.</a:t>
            </a:r>
          </a:p>
          <a:p>
            <a:r>
              <a:rPr lang="en-US" b="1" dirty="0" smtClean="0"/>
              <a:t>Pocket Veto:</a:t>
            </a:r>
            <a:r>
              <a:rPr lang="en-US" dirty="0" smtClean="0"/>
              <a:t> The President can simply take no action on a bill for an indefinite period, effectively preventing it from becoming law without a formal rejection.</a:t>
            </a:r>
          </a:p>
          <a:p>
            <a:endParaRPr lang="en-US" dirty="0"/>
          </a:p>
        </p:txBody>
      </p:sp>
    </p:spTree>
  </p:cSld>
  <p:clrMapOvr>
    <a:masterClrMapping/>
  </p:clrMapOvr>
  <p:transition>
    <p:pull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1143000"/>
            <a:ext cx="8229600" cy="4983163"/>
          </a:xfrm>
        </p:spPr>
        <p:txBody>
          <a:bodyPr>
            <a:normAutofit/>
          </a:bodyPr>
          <a:lstStyle/>
          <a:p>
            <a:r>
              <a:rPr lang="en-US" b="1" dirty="0" smtClean="0"/>
              <a:t>4. Ordinance-Making Power (Article 123)</a:t>
            </a:r>
          </a:p>
          <a:p>
            <a:r>
              <a:rPr lang="en-US" dirty="0" smtClean="0"/>
              <a:t>The President can promulgate ordinances when Parliament is not in session if immediate action is required.</a:t>
            </a:r>
          </a:p>
          <a:p>
            <a:r>
              <a:rPr lang="en-US" b="1" dirty="0" smtClean="0"/>
              <a:t>Effect:</a:t>
            </a:r>
            <a:r>
              <a:rPr lang="en-US" dirty="0" smtClean="0"/>
              <a:t> Ordinances have the same force and effect as an Act of Parliament.</a:t>
            </a:r>
          </a:p>
          <a:p>
            <a:r>
              <a:rPr lang="en-US" b="1" dirty="0" smtClean="0"/>
              <a:t>Duration:</a:t>
            </a:r>
            <a:r>
              <a:rPr lang="en-US" dirty="0" smtClean="0"/>
              <a:t> Every ordinance must be laid before Parliament when it reassembles. It ceases to operate </a:t>
            </a:r>
            <a:r>
              <a:rPr lang="en-US" b="1" dirty="0" smtClean="0"/>
              <a:t>six weeks</a:t>
            </a:r>
            <a:r>
              <a:rPr lang="en-US" dirty="0" smtClean="0"/>
              <a:t> after reassembly unless approved by both Houses earlier.</a:t>
            </a:r>
          </a:p>
          <a:p>
            <a:endParaRPr lang="en-US" dirty="0"/>
          </a:p>
        </p:txBody>
      </p:sp>
    </p:spTree>
  </p:cSld>
  <p:clrMapOvr>
    <a:masterClrMapping/>
  </p:clrMapOvr>
  <p:transition>
    <p:pull/>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endParaRPr lang="en-US" dirty="0"/>
          </a:p>
        </p:txBody>
      </p:sp>
      <p:sp>
        <p:nvSpPr>
          <p:cNvPr id="3" name="Content Placeholder 2"/>
          <p:cNvSpPr>
            <a:spLocks noGrp="1"/>
          </p:cNvSpPr>
          <p:nvPr>
            <p:ph idx="1"/>
          </p:nvPr>
        </p:nvSpPr>
        <p:spPr>
          <a:xfrm>
            <a:off x="457200" y="1295400"/>
            <a:ext cx="8229600" cy="4830763"/>
          </a:xfrm>
        </p:spPr>
        <p:txBody>
          <a:bodyPr>
            <a:normAutofit lnSpcReduction="10000"/>
          </a:bodyPr>
          <a:lstStyle/>
          <a:p>
            <a:r>
              <a:rPr lang="en-US" b="1" dirty="0" smtClean="0"/>
              <a:t>5. Nominations and Disqualifications</a:t>
            </a:r>
          </a:p>
          <a:p>
            <a:r>
              <a:rPr lang="en-US" b="1" dirty="0" smtClean="0"/>
              <a:t>Nominations:</a:t>
            </a:r>
            <a:r>
              <a:rPr lang="en-US" dirty="0" smtClean="0"/>
              <a:t> The President nominates </a:t>
            </a:r>
            <a:r>
              <a:rPr lang="en-US" b="1" dirty="0" smtClean="0"/>
              <a:t>12 members</a:t>
            </a:r>
            <a:r>
              <a:rPr lang="en-US" dirty="0" smtClean="0"/>
              <a:t> to the </a:t>
            </a:r>
            <a:r>
              <a:rPr lang="en-US" dirty="0" err="1" smtClean="0"/>
              <a:t>Rajya</a:t>
            </a:r>
            <a:r>
              <a:rPr lang="en-US" dirty="0" smtClean="0"/>
              <a:t> </a:t>
            </a:r>
            <a:r>
              <a:rPr lang="en-US" dirty="0" err="1" smtClean="0"/>
              <a:t>Sabha</a:t>
            </a:r>
            <a:r>
              <a:rPr lang="en-US" dirty="0" smtClean="0"/>
              <a:t> who have special knowledge or practical experience in literature, science, art, and social service.</a:t>
            </a:r>
          </a:p>
          <a:p>
            <a:endParaRPr lang="en-US" dirty="0" smtClean="0"/>
          </a:p>
          <a:p>
            <a:r>
              <a:rPr lang="en-US" b="1" dirty="0" smtClean="0"/>
              <a:t>Disqualifications:</a:t>
            </a:r>
            <a:r>
              <a:rPr lang="en-US" dirty="0" smtClean="0"/>
              <a:t> The President decides on questions regarding the disqualification of Members of Parliament (MPs) in consultation with the Election Commission of India.</a:t>
            </a:r>
          </a:p>
          <a:p>
            <a:endParaRPr lang="en-US" dirty="0"/>
          </a:p>
        </p:txBody>
      </p:sp>
    </p:spTree>
  </p:cSld>
  <p:clrMapOvr>
    <a:masterClrMapping/>
  </p:clrMapOvr>
  <p:transition>
    <p:pull dir="l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endParaRPr lang="en-US" dirty="0"/>
          </a:p>
        </p:txBody>
      </p:sp>
      <p:sp>
        <p:nvSpPr>
          <p:cNvPr id="3" name="Content Placeholder 2"/>
          <p:cNvSpPr>
            <a:spLocks noGrp="1"/>
          </p:cNvSpPr>
          <p:nvPr>
            <p:ph idx="1"/>
          </p:nvPr>
        </p:nvSpPr>
        <p:spPr/>
        <p:txBody>
          <a:bodyPr>
            <a:normAutofit fontScale="92500"/>
          </a:bodyPr>
          <a:lstStyle/>
          <a:p>
            <a:r>
              <a:rPr lang="en-US" b="1" dirty="0" smtClean="0"/>
              <a:t>6. Reports Laid Before Parliament</a:t>
            </a:r>
          </a:p>
          <a:p>
            <a:r>
              <a:rPr lang="en-US" dirty="0" smtClean="0"/>
              <a:t>The President is responsible for ensuring that several important reports are presented to Parliament, including:</a:t>
            </a:r>
          </a:p>
          <a:p>
            <a:r>
              <a:rPr lang="en-US" dirty="0" smtClean="0"/>
              <a:t>The Annual Financial Statement (Union Budget).</a:t>
            </a:r>
          </a:p>
          <a:p>
            <a:r>
              <a:rPr lang="en-US" dirty="0" smtClean="0"/>
              <a:t>Reports of the Comptroller and Auditor General (CAG).</a:t>
            </a:r>
          </a:p>
          <a:p>
            <a:r>
              <a:rPr lang="en-US" dirty="0" smtClean="0"/>
              <a:t>Reports of the Union Public Service Commission (UPSC) and the Finance Commission.</a:t>
            </a:r>
          </a:p>
          <a:p>
            <a:endParaRPr lang="en-US" dirty="0"/>
          </a:p>
        </p:txBody>
      </p:sp>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fontScale="85000" lnSpcReduction="10000"/>
          </a:bodyPr>
          <a:lstStyle/>
          <a:p>
            <a:r>
              <a:rPr lang="en-US" b="1" dirty="0" smtClean="0"/>
              <a:t>Judicial &amp; Other Powers</a:t>
            </a:r>
          </a:p>
          <a:p>
            <a:r>
              <a:rPr lang="en-US" dirty="0" smtClean="0"/>
              <a:t>The judicial powers of the President of India are primarily aimed at providing a safeguard against judicial errors and ensuring that the highest office can temper justice with mercy. These powers are exercised on the "aid and advice" of the Council of Ministers.</a:t>
            </a:r>
          </a:p>
          <a:p>
            <a:r>
              <a:rPr lang="en-US" b="1" dirty="0" smtClean="0"/>
              <a:t>1. The Pardoning Power (Article 72)</a:t>
            </a:r>
          </a:p>
          <a:p>
            <a:r>
              <a:rPr lang="en-US" dirty="0" smtClean="0"/>
              <a:t>Under </a:t>
            </a:r>
            <a:r>
              <a:rPr lang="en-US" b="1" dirty="0" smtClean="0"/>
              <a:t>Article 72</a:t>
            </a:r>
            <a:r>
              <a:rPr lang="en-US" dirty="0" smtClean="0"/>
              <a:t>, the President has the authority to grant clemency in cases involving offenses against Union laws, punishments by a Court Martial, or death sentences. This power includes five distinct forms:</a:t>
            </a:r>
          </a:p>
          <a:p>
            <a:r>
              <a:rPr lang="en-US" b="1" dirty="0" smtClean="0"/>
              <a:t>Pardon:</a:t>
            </a:r>
            <a:r>
              <a:rPr lang="en-US" dirty="0" smtClean="0"/>
              <a:t> Completely absolves the convict of both the offense and the sentence, removing all disqualifications.</a:t>
            </a:r>
          </a:p>
          <a:p>
            <a:endParaRPr lang="en-US" dirty="0"/>
          </a:p>
        </p:txBody>
      </p:sp>
    </p:spTree>
  </p:cSld>
  <p:clrMapOvr>
    <a:masterClrMapping/>
  </p:clrMapOvr>
  <p:transition>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endParaRPr lang="en-US" dirty="0"/>
          </a:p>
        </p:txBody>
      </p:sp>
      <p:sp>
        <p:nvSpPr>
          <p:cNvPr id="3" name="Content Placeholder 2"/>
          <p:cNvSpPr>
            <a:spLocks noGrp="1"/>
          </p:cNvSpPr>
          <p:nvPr>
            <p:ph idx="1"/>
          </p:nvPr>
        </p:nvSpPr>
        <p:spPr>
          <a:xfrm>
            <a:off x="457200" y="1066800"/>
            <a:ext cx="8229600" cy="5059363"/>
          </a:xfrm>
        </p:spPr>
        <p:txBody>
          <a:bodyPr>
            <a:normAutofit fontScale="92500" lnSpcReduction="20000"/>
          </a:bodyPr>
          <a:lstStyle/>
          <a:p>
            <a:r>
              <a:rPr lang="en-US" b="1" dirty="0" smtClean="0"/>
              <a:t>Commutation:</a:t>
            </a:r>
            <a:r>
              <a:rPr lang="en-US" dirty="0" smtClean="0"/>
              <a:t> Replaces a harsher punishment with a lighter one (e.g., changing a death sentence to life imprisonment).</a:t>
            </a:r>
          </a:p>
          <a:p>
            <a:r>
              <a:rPr lang="en-US" b="1" dirty="0" smtClean="0"/>
              <a:t>Remission:</a:t>
            </a:r>
            <a:r>
              <a:rPr lang="en-US" dirty="0" smtClean="0"/>
              <a:t> Reduces the duration of the sentence without changing its character (e.g., reducing 2 years of rigorous imprisonment to 1 year).</a:t>
            </a:r>
          </a:p>
          <a:p>
            <a:r>
              <a:rPr lang="en-US" b="1" dirty="0" smtClean="0"/>
              <a:t>Respite:</a:t>
            </a:r>
            <a:r>
              <a:rPr lang="en-US" dirty="0" smtClean="0"/>
              <a:t> Awards a lesser sentence than originally prescribed due to special circumstances, such as the pregnancy of a convict or a physical disability.</a:t>
            </a:r>
          </a:p>
          <a:p>
            <a:r>
              <a:rPr lang="en-US" b="1" dirty="0" smtClean="0"/>
              <a:t>Reprieve:</a:t>
            </a:r>
            <a:r>
              <a:rPr lang="en-US" dirty="0" smtClean="0"/>
              <a:t> Provides a temporary stay on the execution of a sentence, especially a death sentence, to allow the convict time to seek a pardon.</a:t>
            </a:r>
          </a:p>
          <a:p>
            <a:endParaRPr lang="en-US" dirty="0"/>
          </a:p>
        </p:txBody>
      </p:sp>
    </p:spTree>
  </p:cSld>
  <p:clrMapOvr>
    <a:masterClrMapping/>
  </p:clrMapOvr>
  <p:transition>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President of India</a:t>
            </a:r>
            <a:endParaRPr lang="en-US" sz="3200" dirty="0"/>
          </a:p>
        </p:txBody>
      </p:sp>
      <p:sp>
        <p:nvSpPr>
          <p:cNvPr id="3" name="Content Placeholder 2"/>
          <p:cNvSpPr>
            <a:spLocks noGrp="1"/>
          </p:cNvSpPr>
          <p:nvPr>
            <p:ph idx="1"/>
          </p:nvPr>
        </p:nvSpPr>
        <p:spPr>
          <a:xfrm>
            <a:off x="457200" y="1295400"/>
            <a:ext cx="8229600" cy="4830763"/>
          </a:xfrm>
        </p:spPr>
        <p:txBody>
          <a:bodyPr>
            <a:normAutofit fontScale="92500" lnSpcReduction="10000"/>
          </a:bodyPr>
          <a:lstStyle/>
          <a:p>
            <a:pPr algn="just"/>
            <a:r>
              <a:rPr lang="en-US" b="1" dirty="0" smtClean="0"/>
              <a:t>Constitutional Position</a:t>
            </a:r>
          </a:p>
          <a:p>
            <a:pPr algn="just"/>
            <a:r>
              <a:rPr lang="en-US" b="1" dirty="0" smtClean="0"/>
              <a:t>Article 52</a:t>
            </a:r>
            <a:r>
              <a:rPr lang="en-US" dirty="0" smtClean="0"/>
              <a:t>: There shall be a </a:t>
            </a:r>
            <a:r>
              <a:rPr lang="en-US" b="1" dirty="0" smtClean="0"/>
              <a:t>President of India</a:t>
            </a:r>
            <a:r>
              <a:rPr lang="en-US" dirty="0" smtClean="0"/>
              <a:t>.</a:t>
            </a:r>
          </a:p>
          <a:p>
            <a:pPr algn="just"/>
            <a:r>
              <a:rPr lang="en-US" dirty="0" smtClean="0"/>
              <a:t>Head of State (first citizen) and nominal/r ceremonial executive head.</a:t>
            </a:r>
          </a:p>
          <a:p>
            <a:pPr algn="just"/>
            <a:r>
              <a:rPr lang="en-US" dirty="0" smtClean="0"/>
              <a:t>Real executive power exercised by the Prime Minister and Council of Ministers (Article 74: bound by their aid and advice).</a:t>
            </a:r>
          </a:p>
          <a:p>
            <a:pPr algn="just"/>
            <a:r>
              <a:rPr lang="en-US" dirty="0" smtClean="0"/>
              <a:t>Symbol of national unity, integrity, and constitutional continuity.</a:t>
            </a:r>
          </a:p>
          <a:p>
            <a:pPr algn="just"/>
            <a:r>
              <a:rPr lang="en-US" b="1" dirty="0" smtClean="0"/>
              <a:t>Current President (2026)</a:t>
            </a:r>
            <a:r>
              <a:rPr lang="en-US" dirty="0" smtClean="0"/>
              <a:t>: Smt. </a:t>
            </a:r>
            <a:r>
              <a:rPr lang="en-US" dirty="0" err="1" smtClean="0"/>
              <a:t>Droupadi</a:t>
            </a:r>
            <a:r>
              <a:rPr lang="en-US" dirty="0" smtClean="0"/>
              <a:t> </a:t>
            </a:r>
            <a:r>
              <a:rPr lang="en-US" dirty="0" err="1" smtClean="0"/>
              <a:t>Murmu</a:t>
            </a:r>
            <a:r>
              <a:rPr lang="en-US" dirty="0" smtClean="0"/>
              <a:t> (15th President, in office since 25 July 2022).</a:t>
            </a:r>
          </a:p>
          <a:p>
            <a:endParaRPr lang="en-US" dirty="0"/>
          </a:p>
        </p:txBody>
      </p:sp>
    </p:spTree>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2. Appointment of Judges</a:t>
            </a:r>
          </a:p>
          <a:p>
            <a:r>
              <a:rPr lang="en-US" dirty="0" smtClean="0"/>
              <a:t>The President plays a central role in the composition of the higher judiciary:</a:t>
            </a:r>
          </a:p>
          <a:p>
            <a:r>
              <a:rPr lang="en-US" b="1" dirty="0" smtClean="0"/>
              <a:t>Supreme Court &amp; High Courts:</a:t>
            </a:r>
            <a:r>
              <a:rPr lang="en-US" dirty="0" smtClean="0"/>
              <a:t> The President formally appoints the </a:t>
            </a:r>
            <a:r>
              <a:rPr lang="en-US" b="1" dirty="0" smtClean="0"/>
              <a:t>Chief Justice of India</a:t>
            </a:r>
            <a:r>
              <a:rPr lang="en-US" dirty="0" smtClean="0"/>
              <a:t> and all other judges of the Supreme Court and the various High Courts.</a:t>
            </a:r>
          </a:p>
          <a:p>
            <a:r>
              <a:rPr lang="en-US" b="1" dirty="0" smtClean="0"/>
              <a:t>Age Disputes:</a:t>
            </a:r>
            <a:r>
              <a:rPr lang="en-US" dirty="0" smtClean="0"/>
              <a:t> According to </a:t>
            </a:r>
            <a:r>
              <a:rPr lang="en-US" b="1" dirty="0" smtClean="0"/>
              <a:t>Article 217(3)</a:t>
            </a:r>
            <a:r>
              <a:rPr lang="en-US" dirty="0" smtClean="0"/>
              <a:t>, the President has the power to settle disputes regarding the age of High Court judges after consulting the Chief Justice of India.</a:t>
            </a:r>
          </a:p>
          <a:p>
            <a:endParaRPr lang="en-US" dirty="0"/>
          </a:p>
        </p:txBody>
      </p:sp>
    </p:spTree>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fontScale="70000" lnSpcReduction="20000"/>
          </a:bodyPr>
          <a:lstStyle/>
          <a:p>
            <a:r>
              <a:rPr lang="en-US" b="1" dirty="0" smtClean="0"/>
              <a:t>3. Advisory Jurisdiction (Article 143)</a:t>
            </a:r>
          </a:p>
          <a:p>
            <a:r>
              <a:rPr lang="en-US" dirty="0" smtClean="0"/>
              <a:t>The President can seek the opinion of the Supreme Court on any question of law or fact that is of significant public importance.</a:t>
            </a:r>
          </a:p>
          <a:p>
            <a:r>
              <a:rPr lang="en-US" b="1" dirty="0" smtClean="0"/>
              <a:t>Nature of Advice:</a:t>
            </a:r>
            <a:r>
              <a:rPr lang="en-US" dirty="0" smtClean="0"/>
              <a:t> While the Supreme Court is constitutionally required to provide its opinion in certain cases, the advice tendered is </a:t>
            </a:r>
            <a:r>
              <a:rPr lang="en-US" b="1" dirty="0" smtClean="0"/>
              <a:t>not binding</a:t>
            </a:r>
            <a:r>
              <a:rPr lang="en-US" dirty="0" smtClean="0"/>
              <a:t> on the President.</a:t>
            </a:r>
          </a:p>
          <a:p>
            <a:endParaRPr lang="en-US" dirty="0" smtClean="0"/>
          </a:p>
          <a:p>
            <a:r>
              <a:rPr lang="en-US" b="1" dirty="0" smtClean="0"/>
              <a:t>4. Immunity from Judicial Proceedings</a:t>
            </a:r>
          </a:p>
          <a:p>
            <a:r>
              <a:rPr lang="en-US" dirty="0" smtClean="0"/>
              <a:t>To maintain the dignity of the office, the President enjoys specific legal protections under </a:t>
            </a:r>
            <a:r>
              <a:rPr lang="en-US" b="1" dirty="0" smtClean="0"/>
              <a:t>Article 361</a:t>
            </a:r>
            <a:r>
              <a:rPr lang="en-US" dirty="0" smtClean="0"/>
              <a:t>:</a:t>
            </a:r>
          </a:p>
          <a:p>
            <a:r>
              <a:rPr lang="en-US" b="1" dirty="0" smtClean="0"/>
              <a:t>Criminal Immunity:</a:t>
            </a:r>
            <a:r>
              <a:rPr lang="en-US" dirty="0" smtClean="0"/>
              <a:t> The President is not answerable to any court for the exercise of their official duties and is immune from criminal proceedings during their term.</a:t>
            </a:r>
          </a:p>
          <a:p>
            <a:r>
              <a:rPr lang="en-US" b="1" dirty="0" smtClean="0"/>
              <a:t>Civil Proceedings:</a:t>
            </a:r>
            <a:r>
              <a:rPr lang="en-US" dirty="0" smtClean="0"/>
              <a:t> Civil proceedings related to personal acts can only be initiated after giving </a:t>
            </a:r>
            <a:r>
              <a:rPr lang="en-US" b="1" dirty="0" smtClean="0"/>
              <a:t>two months' notice</a:t>
            </a:r>
            <a:r>
              <a:rPr lang="en-US" dirty="0" smtClean="0"/>
              <a:t>.</a:t>
            </a:r>
          </a:p>
          <a:p>
            <a:endParaRPr lang="en-US" dirty="0"/>
          </a:p>
        </p:txBody>
      </p:sp>
    </p:spTree>
  </p:cSld>
  <p:clrMapOvr>
    <a:masterClrMapping/>
  </p:clrMapOvr>
  <p:transition>
    <p:wipe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r>
              <a:rPr lang="en-US" sz="2800" b="1" dirty="0" smtClean="0"/>
              <a:t>Financial</a:t>
            </a:r>
            <a:r>
              <a:rPr lang="en-US" sz="2800" dirty="0" smtClean="0"/>
              <a:t> Power</a:t>
            </a:r>
            <a:endParaRPr lang="en-US" sz="2800" dirty="0"/>
          </a:p>
        </p:txBody>
      </p:sp>
      <p:sp>
        <p:nvSpPr>
          <p:cNvPr id="3" name="Content Placeholder 2"/>
          <p:cNvSpPr>
            <a:spLocks noGrp="1"/>
          </p:cNvSpPr>
          <p:nvPr>
            <p:ph idx="1"/>
          </p:nvPr>
        </p:nvSpPr>
        <p:spPr>
          <a:xfrm>
            <a:off x="457200" y="914400"/>
            <a:ext cx="8229600" cy="5638800"/>
          </a:xfrm>
        </p:spPr>
        <p:txBody>
          <a:bodyPr>
            <a:normAutofit fontScale="77500" lnSpcReduction="20000"/>
          </a:bodyPr>
          <a:lstStyle/>
          <a:p>
            <a:r>
              <a:rPr lang="en-US" dirty="0" smtClean="0"/>
              <a:t>The President of India is the fiscal head of the country and plays a critical role in financial administration. These powers are primarily exercised on the </a:t>
            </a:r>
            <a:r>
              <a:rPr lang="en-US" b="1" dirty="0" smtClean="0"/>
              <a:t>aid and advice of the Council of Ministers</a:t>
            </a:r>
            <a:r>
              <a:rPr lang="en-US" dirty="0" smtClean="0"/>
              <a:t>, ensuring that the nation's financial stability and resource allocation follow constitutional mandates.</a:t>
            </a:r>
          </a:p>
          <a:p>
            <a:r>
              <a:rPr lang="en-US" b="1" dirty="0" smtClean="0"/>
              <a:t>1. Control Over Financial Legislation</a:t>
            </a:r>
          </a:p>
          <a:p>
            <a:r>
              <a:rPr lang="en-US" dirty="0" smtClean="0"/>
              <a:t>The President has significant influence over how financial bills are introduced in Parliament:</a:t>
            </a:r>
          </a:p>
          <a:p>
            <a:r>
              <a:rPr lang="en-US" b="1" dirty="0" smtClean="0"/>
              <a:t>Prior Recommendation for Money Bills:</a:t>
            </a:r>
            <a:r>
              <a:rPr lang="en-US" dirty="0" smtClean="0"/>
              <a:t> Under </a:t>
            </a:r>
            <a:r>
              <a:rPr lang="en-US" b="1" dirty="0" smtClean="0"/>
              <a:t>Article 110</a:t>
            </a:r>
            <a:r>
              <a:rPr lang="en-US" dirty="0" smtClean="0"/>
              <a:t>, a Money Bill can only be introduced in the </a:t>
            </a:r>
            <a:r>
              <a:rPr lang="en-US" dirty="0" err="1" smtClean="0"/>
              <a:t>Lok</a:t>
            </a:r>
            <a:r>
              <a:rPr lang="en-US" dirty="0" smtClean="0"/>
              <a:t> </a:t>
            </a:r>
            <a:r>
              <a:rPr lang="en-US" dirty="0" err="1" smtClean="0"/>
              <a:t>Sabha</a:t>
            </a:r>
            <a:r>
              <a:rPr lang="en-US" dirty="0" smtClean="0"/>
              <a:t> with the prior recommendation of the President.</a:t>
            </a:r>
          </a:p>
          <a:p>
            <a:r>
              <a:rPr lang="en-US" b="1" dirty="0" smtClean="0"/>
              <a:t>Financial Bills:</a:t>
            </a:r>
            <a:r>
              <a:rPr lang="en-US" dirty="0" smtClean="0"/>
              <a:t> Similar to Money Bills, certain Financial Bills (under Article 117) also require the President's recommendation for introduction or consideration in Parliament.</a:t>
            </a:r>
          </a:p>
          <a:p>
            <a:r>
              <a:rPr lang="en-US" b="1" dirty="0" smtClean="0"/>
              <a:t>Demand for Grants:</a:t>
            </a:r>
            <a:r>
              <a:rPr lang="en-US" dirty="0" smtClean="0"/>
              <a:t> No demand for a financial grant can be made in Parliament except on the recommendation of the President.</a:t>
            </a:r>
            <a:endParaRPr lang="en-US" dirty="0"/>
          </a:p>
        </p:txBody>
      </p:sp>
    </p:spTree>
  </p:cSld>
  <p:clrMapOvr>
    <a:masterClrMapping/>
  </p:clrMapOvr>
  <p:transition>
    <p:wedg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fontScale="92500" lnSpcReduction="10000"/>
          </a:bodyPr>
          <a:lstStyle/>
          <a:p>
            <a:r>
              <a:rPr lang="en-US" b="1" dirty="0" smtClean="0"/>
              <a:t>2. The Budgetary Process (Article 112)</a:t>
            </a:r>
          </a:p>
          <a:p>
            <a:r>
              <a:rPr lang="en-US" dirty="0" smtClean="0"/>
              <a:t>The President is responsible for the formal presentation of the government's financial plans:</a:t>
            </a:r>
          </a:p>
          <a:p>
            <a:r>
              <a:rPr lang="en-US" b="1" dirty="0" smtClean="0"/>
              <a:t>Annual Financial Statement:</a:t>
            </a:r>
            <a:r>
              <a:rPr lang="en-US" dirty="0" smtClean="0"/>
              <a:t> The President causes the </a:t>
            </a:r>
            <a:r>
              <a:rPr lang="en-US" b="1" dirty="0" smtClean="0"/>
              <a:t>Union Budget</a:t>
            </a:r>
            <a:r>
              <a:rPr lang="en-US" dirty="0" smtClean="0"/>
              <a:t> (Annual Financial Statement) to be laid before both Houses of Parliament every financial year.</a:t>
            </a:r>
          </a:p>
          <a:p>
            <a:r>
              <a:rPr lang="en-US" b="1" dirty="0" smtClean="0"/>
              <a:t>Expenditure Sanction:</a:t>
            </a:r>
            <a:r>
              <a:rPr lang="en-US" dirty="0" smtClean="0"/>
              <a:t> No money can be withdrawn from the </a:t>
            </a:r>
            <a:r>
              <a:rPr lang="en-US" b="1" dirty="0" smtClean="0"/>
              <a:t>Consolidated Fund of India</a:t>
            </a:r>
            <a:r>
              <a:rPr lang="en-US" dirty="0" smtClean="0"/>
              <a:t> without appropriate legal sanction, a process initiated by the President's presentation of the budget.</a:t>
            </a:r>
          </a:p>
          <a:p>
            <a:endParaRPr lang="en-US" dirty="0"/>
          </a:p>
        </p:txBody>
      </p:sp>
    </p:spTree>
  </p:cSld>
  <p:clrMapOvr>
    <a:masterClrMapping/>
  </p:clrMapOvr>
  <p:transition>
    <p:pull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normAutofit fontScale="92500" lnSpcReduction="10000"/>
          </a:bodyPr>
          <a:lstStyle/>
          <a:p>
            <a:r>
              <a:rPr lang="en-US" b="1" dirty="0" smtClean="0"/>
              <a:t>3. Management of the Contingency Fund (Article 267)</a:t>
            </a:r>
          </a:p>
          <a:p>
            <a:r>
              <a:rPr lang="en-US" dirty="0" smtClean="0"/>
              <a:t>The President has direct control over the </a:t>
            </a:r>
            <a:r>
              <a:rPr lang="en-US" b="1" dirty="0" smtClean="0"/>
              <a:t>Contingency Fund of India</a:t>
            </a:r>
            <a:r>
              <a:rPr lang="en-US" dirty="0" smtClean="0"/>
              <a:t>:</a:t>
            </a:r>
          </a:p>
          <a:p>
            <a:r>
              <a:rPr lang="en-US" b="1" dirty="0" smtClean="0"/>
              <a:t>Unforeseen Expenditure:</a:t>
            </a:r>
            <a:r>
              <a:rPr lang="en-US" dirty="0" smtClean="0"/>
              <a:t> The President can authorize advances from this fund to meet urgent or unforeseen expenses before they are formally approved by Parliament.</a:t>
            </a:r>
          </a:p>
          <a:p>
            <a:r>
              <a:rPr lang="en-US" b="1" dirty="0" smtClean="0"/>
              <a:t>Disposal of Funds:</a:t>
            </a:r>
            <a:r>
              <a:rPr lang="en-US" dirty="0" smtClean="0"/>
              <a:t> This fund is held at the disposal of the President, allowing the government to respond immediately to exceptional situations like natural disasters or emergencies.</a:t>
            </a:r>
          </a:p>
          <a:p>
            <a:endParaRPr lang="en-US" dirty="0"/>
          </a:p>
        </p:txBody>
      </p:sp>
    </p:spTree>
  </p:cSld>
  <p:clrMapOvr>
    <a:masterClrMapping/>
  </p:clrMapOvr>
  <p:transition>
    <p:pull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normAutofit fontScale="92500" lnSpcReduction="20000"/>
          </a:bodyPr>
          <a:lstStyle/>
          <a:p>
            <a:r>
              <a:rPr lang="en-US" b="1" dirty="0" smtClean="0"/>
              <a:t>4. Constitution of the Finance Commission (Article 280)</a:t>
            </a:r>
          </a:p>
          <a:p>
            <a:r>
              <a:rPr lang="en-US" dirty="0" smtClean="0"/>
              <a:t>To manage the financial relationship between the Centre and the States, the President:</a:t>
            </a:r>
          </a:p>
          <a:p>
            <a:r>
              <a:rPr lang="en-US" b="1" dirty="0" smtClean="0"/>
              <a:t>Appointment:</a:t>
            </a:r>
            <a:r>
              <a:rPr lang="en-US" dirty="0" smtClean="0"/>
              <a:t> Constitutes a </a:t>
            </a:r>
            <a:r>
              <a:rPr lang="en-US" b="1" dirty="0" smtClean="0"/>
              <a:t>Finance Commission</a:t>
            </a:r>
            <a:r>
              <a:rPr lang="en-US" dirty="0" smtClean="0"/>
              <a:t> every five years (or earlier if necessary).</a:t>
            </a:r>
          </a:p>
          <a:p>
            <a:r>
              <a:rPr lang="en-US" b="1" dirty="0" smtClean="0"/>
              <a:t>Revenue Distribution:</a:t>
            </a:r>
            <a:r>
              <a:rPr lang="en-US" dirty="0" smtClean="0"/>
              <a:t> The Commission recommends the distribution of tax proceeds between the Union and State governments and the principles for grants-in-aid.</a:t>
            </a:r>
          </a:p>
          <a:p>
            <a:r>
              <a:rPr lang="en-US" b="1" dirty="0" smtClean="0"/>
              <a:t>Reporting:</a:t>
            </a:r>
            <a:r>
              <a:rPr lang="en-US" dirty="0" smtClean="0"/>
              <a:t> The President receives the Commission's recommendations and causes them to be laid before Parliament.</a:t>
            </a:r>
          </a:p>
          <a:p>
            <a:endParaRPr lang="en-US" dirty="0"/>
          </a:p>
        </p:txBody>
      </p:sp>
    </p:spTree>
  </p:cSld>
  <p:clrMapOvr>
    <a:masterClrMapping/>
  </p:clrMapOvr>
  <p:transition>
    <p:pull dir="l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a:xfrm>
            <a:off x="457200" y="1219200"/>
            <a:ext cx="8229600" cy="4906963"/>
          </a:xfrm>
        </p:spPr>
        <p:txBody>
          <a:bodyPr>
            <a:normAutofit fontScale="92500"/>
          </a:bodyPr>
          <a:lstStyle/>
          <a:p>
            <a:r>
              <a:rPr lang="en-US" b="1" dirty="0" smtClean="0"/>
              <a:t>5. Extraordinary &amp; Audit Powers</a:t>
            </a:r>
          </a:p>
          <a:p>
            <a:r>
              <a:rPr lang="en-US" b="1" dirty="0" smtClean="0"/>
              <a:t>Financial Emergency (Article 360):</a:t>
            </a:r>
            <a:r>
              <a:rPr lang="en-US" dirty="0" smtClean="0"/>
              <a:t> If the financial stability or credit of India is threatened, the President can declare a Financial Emergency. During this time, they can direct the reduction of salaries for government officials, including judges.</a:t>
            </a:r>
          </a:p>
          <a:p>
            <a:r>
              <a:rPr lang="en-US" b="1" dirty="0" smtClean="0"/>
              <a:t>Appointment of CAG:</a:t>
            </a:r>
            <a:r>
              <a:rPr lang="en-US" dirty="0" smtClean="0"/>
              <a:t> The President appoints the </a:t>
            </a:r>
            <a:r>
              <a:rPr lang="en-US" b="1" dirty="0" smtClean="0"/>
              <a:t>Comptroller and Auditor General of India (CAG)</a:t>
            </a:r>
            <a:r>
              <a:rPr lang="en-US" dirty="0" smtClean="0"/>
              <a:t>, who is responsible for auditing all government accounts to ensure financial accountability.</a:t>
            </a:r>
          </a:p>
          <a:p>
            <a:endParaRPr lang="en-US" dirty="0"/>
          </a:p>
        </p:txBody>
      </p:sp>
    </p:spTree>
  </p:cSld>
  <p:clrMapOvr>
    <a:masterClrMapping/>
  </p:clrMapOvr>
  <p:transition>
    <p:wipe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b="1" dirty="0" smtClean="0"/>
              <a:t>Emergency Powers (Extraordinary)</a:t>
            </a:r>
          </a:p>
          <a:p>
            <a:r>
              <a:rPr lang="en-US" dirty="0" smtClean="0"/>
              <a:t>The President of India possesses extraordinary powers to deal with abnormal situations where the security, governance, or financial stability of the country is threatened. These are found in </a:t>
            </a:r>
            <a:r>
              <a:rPr lang="en-US" b="1" dirty="0" smtClean="0"/>
              <a:t>Part XVIII (Articles 352–360)</a:t>
            </a:r>
            <a:r>
              <a:rPr lang="en-US" dirty="0" smtClean="0"/>
              <a:t> of the Constitution.</a:t>
            </a:r>
          </a:p>
          <a:p>
            <a:r>
              <a:rPr lang="en-US" dirty="0" smtClean="0"/>
              <a:t>While these powers are technically vested in the President, they can only be exercised on the </a:t>
            </a:r>
            <a:r>
              <a:rPr lang="en-US" b="1" dirty="0" smtClean="0"/>
              <a:t>written advice of the Union Cabinet</a:t>
            </a:r>
            <a:r>
              <a:rPr lang="en-US" dirty="0" smtClean="0"/>
              <a:t> (post-44th Amendment).</a:t>
            </a:r>
          </a:p>
          <a:p>
            <a:endParaRPr lang="en-US" dirty="0"/>
          </a:p>
        </p:txBody>
      </p:sp>
    </p:spTree>
  </p:cSld>
  <p:clrMapOvr>
    <a:masterClrMapping/>
  </p:clrMapOvr>
  <p:transition>
    <p:dissolv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normAutofit fontScale="85000" lnSpcReduction="20000"/>
          </a:bodyPr>
          <a:lstStyle/>
          <a:p>
            <a:r>
              <a:rPr lang="en-US" b="1" dirty="0" smtClean="0"/>
              <a:t>1. National Emergency (Article 352)</a:t>
            </a:r>
          </a:p>
          <a:p>
            <a:r>
              <a:rPr lang="en-US" dirty="0" smtClean="0"/>
              <a:t>The President can declare a National Emergency if the security of India or any part of it is threatened by </a:t>
            </a:r>
            <a:r>
              <a:rPr lang="en-US" b="1" dirty="0" smtClean="0"/>
              <a:t>War</a:t>
            </a:r>
            <a:r>
              <a:rPr lang="en-US" dirty="0" smtClean="0"/>
              <a:t>, </a:t>
            </a:r>
            <a:r>
              <a:rPr lang="en-US" b="1" dirty="0" smtClean="0"/>
              <a:t>External Aggression</a:t>
            </a:r>
            <a:r>
              <a:rPr lang="en-US" dirty="0" smtClean="0"/>
              <a:t>, or </a:t>
            </a:r>
            <a:r>
              <a:rPr lang="en-US" b="1" dirty="0" smtClean="0"/>
              <a:t>Armed Rebellion</a:t>
            </a:r>
            <a:r>
              <a:rPr lang="en-US" dirty="0" smtClean="0"/>
              <a:t>.</a:t>
            </a:r>
          </a:p>
          <a:p>
            <a:r>
              <a:rPr lang="en-US" b="1" dirty="0" smtClean="0"/>
              <a:t>Approval:</a:t>
            </a:r>
            <a:r>
              <a:rPr lang="en-US" dirty="0" smtClean="0"/>
              <a:t> Must be approved by both Houses of Parliament within </a:t>
            </a:r>
            <a:r>
              <a:rPr lang="en-US" b="1" dirty="0" smtClean="0"/>
              <a:t>one month</a:t>
            </a:r>
            <a:r>
              <a:rPr lang="en-US" dirty="0" smtClean="0"/>
              <a:t> by a special majority.</a:t>
            </a:r>
          </a:p>
          <a:p>
            <a:r>
              <a:rPr lang="en-US" b="1" dirty="0" smtClean="0"/>
              <a:t>Duration:</a:t>
            </a:r>
            <a:r>
              <a:rPr lang="en-US" dirty="0" smtClean="0"/>
              <a:t> Can continue for 6 months at a time, extendable indefinitely with parliamentary approval every 6 months.</a:t>
            </a:r>
          </a:p>
          <a:p>
            <a:r>
              <a:rPr lang="en-US" b="1" dirty="0" smtClean="0"/>
              <a:t>Executive Effect:</a:t>
            </a:r>
            <a:r>
              <a:rPr lang="en-US" dirty="0" smtClean="0"/>
              <a:t> The Union government can give directions to any state on any matter, effectively making the federal structure unitary.</a:t>
            </a:r>
          </a:p>
          <a:p>
            <a:r>
              <a:rPr lang="en-US" b="1" dirty="0" smtClean="0"/>
              <a:t>Legislative Effect:</a:t>
            </a:r>
            <a:r>
              <a:rPr lang="en-US" dirty="0" smtClean="0"/>
              <a:t> Parliament gains the power to make laws on subjects in the State List.</a:t>
            </a:r>
          </a:p>
          <a:p>
            <a:endParaRPr lang="en-US" dirty="0"/>
          </a:p>
        </p:txBody>
      </p:sp>
    </p:spTree>
  </p:cSld>
  <p:clrMapOvr>
    <a:masterClrMapping/>
  </p:clrMapOvr>
  <p:transition>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Fundamental Rights:</a:t>
            </a:r>
            <a:r>
              <a:rPr lang="en-US" dirty="0" smtClean="0"/>
              <a:t> * </a:t>
            </a:r>
            <a:r>
              <a:rPr lang="en-US" b="1" dirty="0" smtClean="0"/>
              <a:t>Article 19</a:t>
            </a:r>
            <a:r>
              <a:rPr lang="en-US" dirty="0" smtClean="0"/>
              <a:t> (Freedom of Speech, etc.) is automatically suspended if the emergency is due to war or external aggression.</a:t>
            </a:r>
          </a:p>
          <a:p>
            <a:r>
              <a:rPr lang="en-US" dirty="0" smtClean="0"/>
              <a:t>The President can suspend the right to move any court for the enforcement of other rights via a separate order, </a:t>
            </a:r>
            <a:r>
              <a:rPr lang="en-US" b="1" dirty="0" smtClean="0"/>
              <a:t>except for Articles 20 and 21</a:t>
            </a:r>
            <a:r>
              <a:rPr lang="en-US" dirty="0" smtClean="0"/>
              <a:t> (Right to life and personal liberty), which can never be suspended.</a:t>
            </a:r>
          </a:p>
          <a:p>
            <a:endParaRPr lang="en-US" dirty="0"/>
          </a:p>
        </p:txBody>
      </p:sp>
    </p:spTree>
  </p:cSld>
  <p:clrMapOvr>
    <a:masterClrMapping/>
  </p:clrMapOvr>
  <p:transition>
    <p:pull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a:bodyPr>
          <a:lstStyle/>
          <a:p>
            <a:r>
              <a:rPr lang="en-US" b="1" dirty="0" smtClean="0"/>
              <a:t>Qualifications for Election (Article 58)</a:t>
            </a:r>
          </a:p>
          <a:p>
            <a:r>
              <a:rPr lang="en-US" dirty="0" smtClean="0"/>
              <a:t>Must be:</a:t>
            </a:r>
          </a:p>
          <a:p>
            <a:pPr lvl="1"/>
            <a:r>
              <a:rPr lang="en-US" dirty="0" smtClean="0"/>
              <a:t>Citizen of India</a:t>
            </a:r>
          </a:p>
          <a:p>
            <a:pPr lvl="1"/>
            <a:r>
              <a:rPr lang="en-US" dirty="0" smtClean="0"/>
              <a:t>At least </a:t>
            </a:r>
            <a:r>
              <a:rPr lang="en-US" b="1" dirty="0" smtClean="0"/>
              <a:t>35 years</a:t>
            </a:r>
            <a:r>
              <a:rPr lang="en-US" dirty="0" smtClean="0"/>
              <a:t> old</a:t>
            </a:r>
          </a:p>
          <a:p>
            <a:pPr lvl="1"/>
            <a:r>
              <a:rPr lang="en-US" dirty="0" smtClean="0"/>
              <a:t>Qualified to be elected as a member of </a:t>
            </a:r>
            <a:r>
              <a:rPr lang="en-US" dirty="0" err="1" smtClean="0"/>
              <a:t>Lok</a:t>
            </a:r>
            <a:r>
              <a:rPr lang="en-US" dirty="0" smtClean="0"/>
              <a:t> </a:t>
            </a:r>
            <a:r>
              <a:rPr lang="en-US" dirty="0" err="1" smtClean="0"/>
              <a:t>Sabha</a:t>
            </a:r>
            <a:r>
              <a:rPr lang="en-US" dirty="0" smtClean="0"/>
              <a:t> (not hold office of profit, etc.)</a:t>
            </a:r>
          </a:p>
          <a:p>
            <a:r>
              <a:rPr lang="en-US" dirty="0" smtClean="0"/>
              <a:t>Not eligible if holding office of profit under Government (exceptions: President/VP, Governor, Minister).</a:t>
            </a:r>
          </a:p>
          <a:p>
            <a:endParaRPr lang="en-US" dirty="0"/>
          </a:p>
        </p:txBody>
      </p:sp>
    </p:spTree>
  </p:cSld>
  <p:clrMapOvr>
    <a:masterClrMapping/>
  </p:clrMapOvr>
  <p:transition>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fontScale="77500" lnSpcReduction="20000"/>
          </a:bodyPr>
          <a:lstStyle/>
          <a:p>
            <a:r>
              <a:rPr lang="en-US" b="1" dirty="0" smtClean="0"/>
              <a:t>2. State Emergency / President’s Rule (Article 356)</a:t>
            </a:r>
          </a:p>
          <a:p>
            <a:r>
              <a:rPr lang="en-US" dirty="0" smtClean="0"/>
              <a:t>Popularly known as </a:t>
            </a:r>
            <a:r>
              <a:rPr lang="en-US" b="1" dirty="0" smtClean="0"/>
              <a:t>President’s Rule</a:t>
            </a:r>
            <a:r>
              <a:rPr lang="en-US" dirty="0" smtClean="0"/>
              <a:t>, this is declared when the constitutional machinery in a state fails.</a:t>
            </a:r>
          </a:p>
          <a:p>
            <a:r>
              <a:rPr lang="en-US" b="1" dirty="0" smtClean="0"/>
              <a:t>Grounds:</a:t>
            </a:r>
            <a:r>
              <a:rPr lang="en-US" dirty="0" smtClean="0"/>
              <a:t> If the President is satisfied (based on a Governor's report or otherwise) that the state government cannot function according to the Constitution.</a:t>
            </a:r>
          </a:p>
          <a:p>
            <a:r>
              <a:rPr lang="en-US" b="1" dirty="0" smtClean="0"/>
              <a:t>Effect:</a:t>
            </a:r>
            <a:r>
              <a:rPr lang="en-US" dirty="0" smtClean="0"/>
              <a:t> The President dismisses the State Council of Ministers and the Governor administers the state in the name of the President. The State Legislative Assembly is either dissolved or suspended.</a:t>
            </a:r>
          </a:p>
          <a:p>
            <a:r>
              <a:rPr lang="en-US" b="1" dirty="0" smtClean="0"/>
              <a:t>Legislative Power:</a:t>
            </a:r>
            <a:r>
              <a:rPr lang="en-US" dirty="0" smtClean="0"/>
              <a:t> Parliament exercises the law-making powers of the state legislature.</a:t>
            </a:r>
          </a:p>
          <a:p>
            <a:r>
              <a:rPr lang="en-US" b="1" dirty="0" smtClean="0"/>
              <a:t>Duration:</a:t>
            </a:r>
            <a:r>
              <a:rPr lang="en-US" dirty="0" smtClean="0"/>
              <a:t> Must be approved by Parliament within </a:t>
            </a:r>
            <a:r>
              <a:rPr lang="en-US" b="1" dirty="0" smtClean="0"/>
              <a:t>two months</a:t>
            </a:r>
            <a:r>
              <a:rPr lang="en-US" dirty="0" smtClean="0"/>
              <a:t>. It can last for a maximum of </a:t>
            </a:r>
            <a:r>
              <a:rPr lang="en-US" b="1" dirty="0" smtClean="0"/>
              <a:t>3 years</a:t>
            </a:r>
            <a:r>
              <a:rPr lang="en-US" dirty="0" smtClean="0"/>
              <a:t>, with approval required every 6 months.</a:t>
            </a:r>
          </a:p>
          <a:p>
            <a:endParaRPr lang="en-US" dirty="0"/>
          </a:p>
        </p:txBody>
      </p:sp>
    </p:spTree>
  </p:cSld>
  <p:clrMapOvr>
    <a:masterClrMapping/>
  </p:clrMapOvr>
  <p:transition>
    <p:dissolv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1143000"/>
            <a:ext cx="8229600" cy="5334000"/>
          </a:xfrm>
        </p:spPr>
        <p:txBody>
          <a:bodyPr>
            <a:normAutofit fontScale="85000" lnSpcReduction="20000"/>
          </a:bodyPr>
          <a:lstStyle/>
          <a:p>
            <a:r>
              <a:rPr lang="en-US" b="1" dirty="0" smtClean="0"/>
              <a:t>3. Financial Emergency (Article 360)</a:t>
            </a:r>
          </a:p>
          <a:p>
            <a:r>
              <a:rPr lang="en-US" dirty="0" smtClean="0"/>
              <a:t>The President can declare a Financial Emergency if the financial stability or credit of India (or any part of it) is threatened.</a:t>
            </a:r>
          </a:p>
          <a:p>
            <a:r>
              <a:rPr lang="en-US" b="1" dirty="0" smtClean="0"/>
              <a:t>Powers:</a:t>
            </a:r>
            <a:r>
              <a:rPr lang="en-US" dirty="0" smtClean="0"/>
              <a:t> The Union can give directions to states to observe "canons of financial propriety."</a:t>
            </a:r>
          </a:p>
          <a:p>
            <a:r>
              <a:rPr lang="en-US" b="1" dirty="0" smtClean="0"/>
              <a:t>Salaries:</a:t>
            </a:r>
            <a:r>
              <a:rPr lang="en-US" dirty="0" smtClean="0"/>
              <a:t> The President can issue directions for the reduction of salaries and allowances of all classes of persons serving the Union, including </a:t>
            </a:r>
            <a:r>
              <a:rPr lang="en-US" b="1" dirty="0" smtClean="0"/>
              <a:t>Supreme Court and High Court judges</a:t>
            </a:r>
            <a:r>
              <a:rPr lang="en-US" dirty="0" smtClean="0"/>
              <a:t>.</a:t>
            </a:r>
          </a:p>
          <a:p>
            <a:r>
              <a:rPr lang="en-US" b="1" dirty="0" smtClean="0"/>
              <a:t>Bills:</a:t>
            </a:r>
            <a:r>
              <a:rPr lang="en-US" dirty="0" smtClean="0"/>
              <a:t> All Money Bills or other Financial Bills passed by state legislatures can be reserved for the President's consideration.</a:t>
            </a:r>
          </a:p>
          <a:p>
            <a:r>
              <a:rPr lang="en-US" b="1" dirty="0" smtClean="0"/>
              <a:t>Status:</a:t>
            </a:r>
            <a:r>
              <a:rPr lang="en-US" dirty="0" smtClean="0"/>
              <a:t> This type of emergency has </a:t>
            </a:r>
            <a:r>
              <a:rPr lang="en-US" b="1" dirty="0" smtClean="0"/>
              <a:t>never been declared</a:t>
            </a:r>
            <a:r>
              <a:rPr lang="en-US" dirty="0" smtClean="0"/>
              <a:t> in the history of independent India.</a:t>
            </a:r>
          </a:p>
          <a:p>
            <a:endParaRPr lang="en-US" dirty="0"/>
          </a:p>
        </p:txBody>
      </p:sp>
    </p:spTree>
  </p:cSld>
  <p:clrMapOvr>
    <a:masterClrMapping/>
  </p:clrMapOvr>
  <p:transition>
    <p:pull dir="l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200" dirty="0" smtClean="0"/>
              <a:t>Foreign Powers</a:t>
            </a:r>
            <a:endParaRPr lang="en-US" sz="3200" dirty="0"/>
          </a:p>
        </p:txBody>
      </p:sp>
      <p:sp>
        <p:nvSpPr>
          <p:cNvPr id="3" name="Content Placeholder 2"/>
          <p:cNvSpPr>
            <a:spLocks noGrp="1"/>
          </p:cNvSpPr>
          <p:nvPr>
            <p:ph idx="1"/>
          </p:nvPr>
        </p:nvSpPr>
        <p:spPr>
          <a:xfrm>
            <a:off x="457200" y="1143000"/>
            <a:ext cx="8229600" cy="5486400"/>
          </a:xfrm>
        </p:spPr>
        <p:txBody>
          <a:bodyPr>
            <a:normAutofit fontScale="92500" lnSpcReduction="20000"/>
          </a:bodyPr>
          <a:lstStyle/>
          <a:p>
            <a:r>
              <a:rPr lang="en-US" dirty="0" smtClean="0"/>
              <a:t>The President of India holds significant authority in international relations and national defense. These powers, though exercised on the advice of the Council of Ministers, establish the President as the personification of India's sovereignty on the world stage.</a:t>
            </a:r>
          </a:p>
          <a:p>
            <a:r>
              <a:rPr lang="en-US" b="1" dirty="0" smtClean="0"/>
              <a:t>Diplomatic Powers</a:t>
            </a:r>
          </a:p>
          <a:p>
            <a:r>
              <a:rPr lang="en-US" dirty="0" smtClean="0"/>
              <a:t>As the formal head of state, the President is the primary representative of India in the global community.</a:t>
            </a:r>
          </a:p>
          <a:p>
            <a:r>
              <a:rPr lang="en-US" b="1" dirty="0" smtClean="0"/>
              <a:t>International Representation:</a:t>
            </a:r>
            <a:r>
              <a:rPr lang="en-US" dirty="0" smtClean="0"/>
              <a:t> The President represents India in international forums and affairs. They conduct state visits, which serve to strengthen bilateral ties and provide a ceremonial foundation for foreign policy.</a:t>
            </a:r>
          </a:p>
          <a:p>
            <a:endParaRPr lang="en-US" dirty="0"/>
          </a:p>
        </p:txBody>
      </p:sp>
    </p:spTree>
  </p:cSld>
  <p:clrMapOvr>
    <a:masterClrMapping/>
  </p:clrMapOvr>
  <p:transition>
    <p:pull dir="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endParaRPr lang="en-US" dirty="0"/>
          </a:p>
        </p:txBody>
      </p:sp>
      <p:sp>
        <p:nvSpPr>
          <p:cNvPr id="3" name="Content Placeholder 2"/>
          <p:cNvSpPr>
            <a:spLocks noGrp="1"/>
          </p:cNvSpPr>
          <p:nvPr>
            <p:ph idx="1"/>
          </p:nvPr>
        </p:nvSpPr>
        <p:spPr>
          <a:xfrm>
            <a:off x="457200" y="1295400"/>
            <a:ext cx="8229600" cy="4830763"/>
          </a:xfrm>
        </p:spPr>
        <p:txBody>
          <a:bodyPr>
            <a:normAutofit fontScale="92500"/>
          </a:bodyPr>
          <a:lstStyle/>
          <a:p>
            <a:r>
              <a:rPr lang="en-US" b="1" dirty="0" smtClean="0"/>
              <a:t>Treaties and Agreements:</a:t>
            </a:r>
            <a:r>
              <a:rPr lang="en-US" dirty="0" smtClean="0"/>
              <a:t> All international treaties and agreements are negotiated and concluded in the name of the President. However, these are subject to ratification or approval by Parliament to become legally effective.</a:t>
            </a:r>
          </a:p>
          <a:p>
            <a:r>
              <a:rPr lang="en-US" b="1" dirty="0" smtClean="0"/>
              <a:t>Diplomatic Appointments:</a:t>
            </a:r>
            <a:r>
              <a:rPr lang="en-US" dirty="0" smtClean="0"/>
              <a:t> The President sends and receives diplomats. This includes appointing Ambassadors and High Commissioners to represent India abroad and receiving the "credential letters" of foreign envoys arriving in India.</a:t>
            </a:r>
          </a:p>
          <a:p>
            <a:endParaRPr lang="en-US" dirty="0"/>
          </a:p>
        </p:txBody>
      </p:sp>
    </p:spTree>
  </p:cSld>
  <p:clrMapOvr>
    <a:masterClrMapping/>
  </p:clrMapOvr>
  <p:transition>
    <p:dissolv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sz="3100" b="1" dirty="0" smtClean="0"/>
              <a:t>		Military Powers</a:t>
            </a:r>
            <a:r>
              <a:rPr lang="en-US" b="1" dirty="0" smtClean="0"/>
              <a:t/>
            </a:r>
            <a:br>
              <a:rPr lang="en-US" b="1" dirty="0" smtClean="0"/>
            </a:br>
            <a:endParaRPr lang="en-US" dirty="0"/>
          </a:p>
        </p:txBody>
      </p:sp>
      <p:sp>
        <p:nvSpPr>
          <p:cNvPr id="3" name="Content Placeholder 2"/>
          <p:cNvSpPr>
            <a:spLocks noGrp="1"/>
          </p:cNvSpPr>
          <p:nvPr>
            <p:ph idx="1"/>
          </p:nvPr>
        </p:nvSpPr>
        <p:spPr>
          <a:xfrm>
            <a:off x="457200" y="914400"/>
            <a:ext cx="8229600" cy="5211763"/>
          </a:xfrm>
        </p:spPr>
        <p:txBody>
          <a:bodyPr>
            <a:normAutofit fontScale="85000" lnSpcReduction="20000"/>
          </a:bodyPr>
          <a:lstStyle/>
          <a:p>
            <a:r>
              <a:rPr lang="en-US" dirty="0" smtClean="0"/>
              <a:t>Under </a:t>
            </a:r>
            <a:r>
              <a:rPr lang="en-US" b="1" dirty="0" smtClean="0"/>
              <a:t>Article 53(2)</a:t>
            </a:r>
            <a:r>
              <a:rPr lang="en-US" dirty="0" smtClean="0"/>
              <a:t> of the Constitution, the President is the </a:t>
            </a:r>
            <a:r>
              <a:rPr lang="en-US" b="1" dirty="0" smtClean="0"/>
              <a:t>Supreme Commander</a:t>
            </a:r>
            <a:r>
              <a:rPr lang="en-US" dirty="0" smtClean="0"/>
              <a:t> of the Indian Armed Forces.</a:t>
            </a:r>
          </a:p>
          <a:p>
            <a:r>
              <a:rPr lang="en-US" b="1" dirty="0" smtClean="0"/>
              <a:t>Command Structure:</a:t>
            </a:r>
            <a:r>
              <a:rPr lang="en-US" dirty="0" smtClean="0"/>
              <a:t> The President appoints the Chiefs of the Army, Navy, and Air Force. This reflects the principle of civilian control over the military.</a:t>
            </a:r>
          </a:p>
          <a:p>
            <a:r>
              <a:rPr lang="en-US" b="1" dirty="0" smtClean="0"/>
              <a:t>War and Peace:</a:t>
            </a:r>
            <a:r>
              <a:rPr lang="en-US" dirty="0" smtClean="0"/>
              <a:t> Only the President has the constitutional authority to formally declare war or conclude peace.</a:t>
            </a:r>
          </a:p>
          <a:p>
            <a:pPr lvl="1"/>
            <a:r>
              <a:rPr lang="en-US" b="1" dirty="0" smtClean="0"/>
              <a:t>Limitation:</a:t>
            </a:r>
            <a:r>
              <a:rPr lang="en-US" dirty="0" smtClean="0"/>
              <a:t> This power is not absolute; it can only be exercised on the written advice of the Union Cabinet and is subject to parliamentary approval.</a:t>
            </a:r>
          </a:p>
          <a:p>
            <a:r>
              <a:rPr lang="en-US" b="1" dirty="0" smtClean="0"/>
              <a:t>Court Martial Mercy:</a:t>
            </a:r>
            <a:r>
              <a:rPr lang="en-US" dirty="0" smtClean="0"/>
              <a:t> The President’s pardoning power (</a:t>
            </a:r>
            <a:r>
              <a:rPr lang="en-US" b="1" dirty="0" smtClean="0"/>
              <a:t>Article 72</a:t>
            </a:r>
            <a:r>
              <a:rPr lang="en-US" dirty="0" smtClean="0"/>
              <a:t>) extends specifically to punishments or sentences awarded by a </a:t>
            </a:r>
            <a:r>
              <a:rPr lang="en-US" b="1" dirty="0" smtClean="0"/>
              <a:t>Court Martial</a:t>
            </a:r>
            <a:r>
              <a:rPr lang="en-US" dirty="0" smtClean="0"/>
              <a:t> (military court), a power not shared by State Governors.</a:t>
            </a:r>
          </a:p>
          <a:p>
            <a:endParaRPr lang="en-US" dirty="0"/>
          </a:p>
        </p:txBody>
      </p:sp>
    </p:spTree>
  </p:cSld>
  <p:clrMapOvr>
    <a:masterClrMapping/>
  </p:clrMapOvr>
  <p:transition>
    <p:wipe dir="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Conclusion &amp; Significance</a:t>
            </a:r>
          </a:p>
          <a:p>
            <a:r>
              <a:rPr lang="en-US" dirty="0" smtClean="0"/>
              <a:t>President ensures constitutional morality, federal balance, and continuity.</a:t>
            </a:r>
          </a:p>
          <a:p>
            <a:r>
              <a:rPr lang="en-US" dirty="0" smtClean="0"/>
              <a:t>Though largely ceremonial, powers act as a </a:t>
            </a:r>
            <a:r>
              <a:rPr lang="en-US" b="1" dirty="0" smtClean="0"/>
              <a:t>safety valve</a:t>
            </a:r>
            <a:r>
              <a:rPr lang="en-US" dirty="0" smtClean="0"/>
              <a:t> (discretionary in hung Parliament, ordinance in urgency).</a:t>
            </a:r>
          </a:p>
          <a:p>
            <a:r>
              <a:rPr lang="en-US" dirty="0" smtClean="0"/>
              <a:t>Symbol of unity in diversity for the world's largest democracy.</a:t>
            </a:r>
          </a:p>
          <a:p>
            <a:r>
              <a:rPr lang="en-US" b="1" dirty="0" smtClean="0"/>
              <a:t>Quote</a:t>
            </a:r>
            <a:r>
              <a:rPr lang="en-US" dirty="0" smtClean="0"/>
              <a:t>: "The President is entitled to know, to be consulted, and to warn." (adapted from Bagehot's description of constitutional monarchy).</a:t>
            </a:r>
          </a:p>
          <a:p>
            <a:endParaRPr lang="en-US" dirty="0"/>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fontScale="92500" lnSpcReduction="20000"/>
          </a:bodyPr>
          <a:lstStyle/>
          <a:p>
            <a:r>
              <a:rPr lang="en-US" b="1" dirty="0" smtClean="0"/>
              <a:t>Election Process (Articles 54–55)</a:t>
            </a:r>
          </a:p>
          <a:p>
            <a:r>
              <a:rPr lang="en-US" b="1" dirty="0" smtClean="0"/>
              <a:t>Indirect election</a:t>
            </a:r>
            <a:r>
              <a:rPr lang="en-US" dirty="0" smtClean="0"/>
              <a:t> by an </a:t>
            </a:r>
            <a:r>
              <a:rPr lang="en-US" b="1" dirty="0" smtClean="0"/>
              <a:t>Electoral College</a:t>
            </a:r>
            <a:r>
              <a:rPr lang="en-US" dirty="0" smtClean="0"/>
              <a:t>:</a:t>
            </a:r>
          </a:p>
          <a:p>
            <a:pPr lvl="1"/>
            <a:r>
              <a:rPr lang="en-US" dirty="0" smtClean="0"/>
              <a:t>Elected members of both Houses of Parliament (</a:t>
            </a:r>
            <a:r>
              <a:rPr lang="en-US" dirty="0" err="1" smtClean="0"/>
              <a:t>Lok</a:t>
            </a:r>
            <a:r>
              <a:rPr lang="en-US" dirty="0" smtClean="0"/>
              <a:t> </a:t>
            </a:r>
            <a:r>
              <a:rPr lang="en-US" dirty="0" err="1" smtClean="0"/>
              <a:t>Sabha</a:t>
            </a:r>
            <a:r>
              <a:rPr lang="en-US" dirty="0" smtClean="0"/>
              <a:t> + </a:t>
            </a:r>
            <a:r>
              <a:rPr lang="en-US" dirty="0" err="1" smtClean="0"/>
              <a:t>Rajya</a:t>
            </a:r>
            <a:r>
              <a:rPr lang="en-US" dirty="0" smtClean="0"/>
              <a:t> </a:t>
            </a:r>
            <a:r>
              <a:rPr lang="en-US" dirty="0" err="1" smtClean="0"/>
              <a:t>Sabha</a:t>
            </a:r>
            <a:r>
              <a:rPr lang="en-US" dirty="0" smtClean="0"/>
              <a:t>)</a:t>
            </a:r>
          </a:p>
          <a:p>
            <a:pPr lvl="1"/>
            <a:r>
              <a:rPr lang="en-US" dirty="0" smtClean="0"/>
              <a:t>Elected members of Legislative Assemblies of States + Delhi &amp; </a:t>
            </a:r>
            <a:r>
              <a:rPr lang="en-US" dirty="0" err="1" smtClean="0"/>
              <a:t>Puducherry</a:t>
            </a:r>
            <a:endParaRPr lang="en-US" dirty="0" smtClean="0"/>
          </a:p>
          <a:p>
            <a:r>
              <a:rPr lang="en-US" b="1" dirty="0" smtClean="0"/>
              <a:t>Proportional representation</a:t>
            </a:r>
            <a:r>
              <a:rPr lang="en-US" dirty="0" smtClean="0"/>
              <a:t> by single transferable vote (STV) and secret ballot.</a:t>
            </a:r>
          </a:p>
          <a:p>
            <a:r>
              <a:rPr lang="en-US" dirty="0" smtClean="0"/>
              <a:t>Nomination: At least 50 proposers + 50 </a:t>
            </a:r>
            <a:r>
              <a:rPr lang="en-US" dirty="0" err="1" smtClean="0"/>
              <a:t>seconders</a:t>
            </a:r>
            <a:r>
              <a:rPr lang="en-US" dirty="0" smtClean="0"/>
              <a:t> (elected electors).</a:t>
            </a:r>
          </a:p>
          <a:p>
            <a:r>
              <a:rPr lang="en-US" dirty="0" smtClean="0"/>
              <a:t>Value of votes: Ensures parity between Parliament and States (MLA vote value varies by state population).</a:t>
            </a:r>
          </a:p>
          <a:p>
            <a:r>
              <a:rPr lang="en-US" dirty="0" smtClean="0"/>
              <a:t>Conducted by Election Commission of India.</a:t>
            </a:r>
          </a:p>
          <a:p>
            <a:endParaRPr lang="en-US" dirty="0"/>
          </a:p>
        </p:txBody>
      </p:sp>
    </p:spTree>
  </p:cSld>
  <p:clrMapOvr>
    <a:masterClrMapping/>
  </p:clrMapOvr>
  <p:transition>
    <p:wipe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fontScale="70000" lnSpcReduction="20000"/>
          </a:bodyPr>
          <a:lstStyle/>
          <a:p>
            <a:r>
              <a:rPr lang="en-US" dirty="0" smtClean="0"/>
              <a:t>The value of votes for the Presidential election is calculated based on the principle of </a:t>
            </a:r>
            <a:r>
              <a:rPr lang="en-US" b="1" dirty="0" smtClean="0"/>
              <a:t>Proportional Representation</a:t>
            </a:r>
            <a:r>
              <a:rPr lang="en-US" dirty="0" smtClean="0"/>
              <a:t>. Since the President is elected by an Electoral College (consisting of elected members of both Houses of Parliament and the Legislative Assemblies of States/UTs), the system ensures that the total value of votes of all MLAs is equal to the total value of votes of all MPs.</a:t>
            </a:r>
          </a:p>
          <a:p>
            <a:r>
              <a:rPr lang="en-US" b="1" dirty="0" smtClean="0"/>
              <a:t>1. Value of Vote of an MLA</a:t>
            </a:r>
          </a:p>
          <a:p>
            <a:r>
              <a:rPr lang="en-US" dirty="0" smtClean="0"/>
              <a:t>The value of an MLA's vote varies from state to state because it depends on the state's population.</a:t>
            </a:r>
          </a:p>
          <a:p>
            <a:r>
              <a:rPr lang="en-US" dirty="0" smtClean="0"/>
              <a:t>Value of vote of an MLA=Total Population of the State </a:t>
            </a:r>
            <a:r>
              <a:rPr lang="en-US" b="1" dirty="0" smtClean="0"/>
              <a:t>divided by- </a:t>
            </a:r>
            <a:r>
              <a:rPr lang="en-US" dirty="0" smtClean="0"/>
              <a:t>Total Number of Elected Members of State Assembly</a:t>
            </a:r>
            <a:r>
              <a:rPr lang="en-US" b="1" dirty="0" smtClean="0"/>
              <a:t> divided by-</a:t>
            </a:r>
            <a:r>
              <a:rPr lang="en-US" dirty="0" smtClean="0"/>
              <a:t> 1000</a:t>
            </a:r>
          </a:p>
          <a:p>
            <a:r>
              <a:rPr lang="en-US" b="1" dirty="0" smtClean="0"/>
              <a:t>Rounding Rule:</a:t>
            </a:r>
            <a:r>
              <a:rPr lang="en-US" dirty="0" smtClean="0"/>
              <a:t> If the remainder is 500 or more, the value is increased by 1.</a:t>
            </a:r>
          </a:p>
          <a:p>
            <a:r>
              <a:rPr lang="en-US" b="1" dirty="0" smtClean="0"/>
              <a:t>Example:</a:t>
            </a:r>
            <a:r>
              <a:rPr lang="en-US" dirty="0" smtClean="0"/>
              <a:t> Currently, an MLA from </a:t>
            </a:r>
            <a:r>
              <a:rPr lang="en-US" b="1" dirty="0" smtClean="0"/>
              <a:t>Uttar Pradesh</a:t>
            </a:r>
            <a:r>
              <a:rPr lang="en-US" dirty="0" smtClean="0"/>
              <a:t> has the highest vote value (208), while an MLA from </a:t>
            </a:r>
            <a:r>
              <a:rPr lang="en-US" b="1" dirty="0" smtClean="0"/>
              <a:t>Sikkim</a:t>
            </a:r>
            <a:r>
              <a:rPr lang="en-US" dirty="0" smtClean="0"/>
              <a:t> has the lowest (7).</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normAutofit fontScale="92500" lnSpcReduction="10000"/>
          </a:bodyPr>
          <a:lstStyle/>
          <a:p>
            <a:r>
              <a:rPr lang="en-US" b="1" dirty="0" smtClean="0"/>
              <a:t>Value of Vote of an MP</a:t>
            </a:r>
          </a:p>
          <a:p>
            <a:r>
              <a:rPr lang="en-US" dirty="0" smtClean="0"/>
              <a:t>The value of an MP's vote is uniform across the country, whether they are from the </a:t>
            </a:r>
            <a:r>
              <a:rPr lang="en-US" dirty="0" err="1" smtClean="0"/>
              <a:t>Lok</a:t>
            </a:r>
            <a:r>
              <a:rPr lang="en-US" dirty="0" smtClean="0"/>
              <a:t> </a:t>
            </a:r>
            <a:r>
              <a:rPr lang="en-US" dirty="0" err="1" smtClean="0"/>
              <a:t>Sabha</a:t>
            </a:r>
            <a:r>
              <a:rPr lang="en-US" dirty="0" smtClean="0"/>
              <a:t> or the </a:t>
            </a:r>
            <a:r>
              <a:rPr lang="en-US" dirty="0" err="1" smtClean="0"/>
              <a:t>Rajya</a:t>
            </a:r>
            <a:r>
              <a:rPr lang="en-US" dirty="0" smtClean="0"/>
              <a:t> </a:t>
            </a:r>
            <a:r>
              <a:rPr lang="en-US" dirty="0" err="1" smtClean="0"/>
              <a:t>Sabha</a:t>
            </a:r>
            <a:r>
              <a:rPr lang="en-US" dirty="0" smtClean="0"/>
              <a:t>. It is derived from the total value of all MLA votes.</a:t>
            </a:r>
          </a:p>
          <a:p>
            <a:r>
              <a:rPr lang="en-US" dirty="0" smtClean="0"/>
              <a:t>Value of vote of an MP=Total Value of Votes of all MLAs of all States </a:t>
            </a:r>
            <a:r>
              <a:rPr lang="en-US" b="1" dirty="0" smtClean="0"/>
              <a:t>divided by- </a:t>
            </a:r>
            <a:r>
              <a:rPr lang="en-US" dirty="0" smtClean="0"/>
              <a:t>Total Number of Elected Members of Parliament (LS + RS)</a:t>
            </a:r>
          </a:p>
          <a:p>
            <a:r>
              <a:rPr lang="en-US" b="1" dirty="0" smtClean="0"/>
              <a:t>Current Context:</a:t>
            </a:r>
            <a:r>
              <a:rPr lang="en-US" dirty="0" smtClean="0"/>
              <a:t> For recent elections, the value of an MP's vote has typically been around </a:t>
            </a:r>
            <a:r>
              <a:rPr lang="en-US" b="1" dirty="0" smtClean="0"/>
              <a:t>700</a:t>
            </a:r>
            <a:r>
              <a:rPr lang="en-US" dirty="0" smtClean="0"/>
              <a:t> (though it was 708 in previous years depending on the assembly seats in Jammu &amp; Kashmir).</a:t>
            </a:r>
          </a:p>
          <a:p>
            <a:endParaRPr lang="en-US" dirty="0"/>
          </a:p>
        </p:txBody>
      </p:sp>
    </p:spTree>
  </p:cSld>
  <p:clrMapOvr>
    <a:masterClrMapping/>
  </p:clrMapOvr>
  <p:transition>
    <p:wipe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1295400"/>
            <a:ext cx="8229600" cy="4830763"/>
          </a:xfrm>
        </p:spPr>
        <p:txBody>
          <a:bodyPr>
            <a:normAutofit lnSpcReduction="10000"/>
          </a:bodyPr>
          <a:lstStyle/>
          <a:p>
            <a:r>
              <a:rPr lang="en-US" b="1" dirty="0" smtClean="0"/>
              <a:t>Term, Oath, and Vacancy (Articles 56, 60, 62)</a:t>
            </a:r>
          </a:p>
          <a:p>
            <a:r>
              <a:rPr lang="en-US" b="1" dirty="0" smtClean="0"/>
              <a:t>Term</a:t>
            </a:r>
            <a:r>
              <a:rPr lang="en-US" dirty="0" smtClean="0"/>
              <a:t>: 5 years from date of entering office; eligible for re-election (no term limit).</a:t>
            </a:r>
          </a:p>
          <a:p>
            <a:r>
              <a:rPr lang="en-US" b="1" dirty="0" smtClean="0"/>
              <a:t>Oath</a:t>
            </a:r>
            <a:r>
              <a:rPr lang="en-US" dirty="0" smtClean="0"/>
              <a:t>: Administered by Chief Justice of India (or senior-most Supreme Court judge).</a:t>
            </a:r>
          </a:p>
          <a:p>
            <a:r>
              <a:rPr lang="en-US" dirty="0" smtClean="0"/>
              <a:t>Oath: To preserve, protect, and defend the Constitution and law.</a:t>
            </a:r>
          </a:p>
          <a:p>
            <a:r>
              <a:rPr lang="en-US" b="1" dirty="0" smtClean="0"/>
              <a:t>Vacancy</a:t>
            </a:r>
            <a:r>
              <a:rPr lang="en-US" dirty="0" smtClean="0"/>
              <a:t>: Election to fill vacancy within 6 months; Vice-President acts as President meanwhile (Article 65).</a:t>
            </a:r>
          </a:p>
          <a:p>
            <a:endParaRPr lang="en-US" dirty="0"/>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normAutofit/>
          </a:bodyPr>
          <a:lstStyle/>
          <a:p>
            <a:r>
              <a:rPr lang="en-US" b="1" dirty="0" smtClean="0"/>
              <a:t>Powers of the President – Overview</a:t>
            </a:r>
          </a:p>
          <a:p>
            <a:r>
              <a:rPr lang="en-US" dirty="0" smtClean="0"/>
              <a:t>Executive, Legislative, Judicial, Financial, Diplomatic, Military, Emergency.</a:t>
            </a:r>
          </a:p>
          <a:p>
            <a:r>
              <a:rPr lang="en-US" b="1" dirty="0" smtClean="0"/>
              <a:t>Key Principle</a:t>
            </a:r>
            <a:r>
              <a:rPr lang="en-US" dirty="0" smtClean="0"/>
              <a:t>: Most powers exercised </a:t>
            </a:r>
            <a:r>
              <a:rPr lang="en-US" b="1" dirty="0" smtClean="0"/>
              <a:t>on the aid and advice</a:t>
            </a:r>
            <a:r>
              <a:rPr lang="en-US" dirty="0" smtClean="0"/>
              <a:t> of Council of Ministers (binding post-42nd &amp; 44th Amendments).</a:t>
            </a:r>
          </a:p>
          <a:p>
            <a:r>
              <a:rPr lang="en-US" dirty="0" smtClean="0"/>
              <a:t>Discretionary powers limited (e.g., pocket veto, certain appointments in hung parliament).</a:t>
            </a:r>
          </a:p>
          <a:p>
            <a:endParaRPr lang="en-US" dirty="0" smtClean="0"/>
          </a:p>
          <a:p>
            <a:endParaRPr lang="en-US" dirty="0"/>
          </a:p>
        </p:txBody>
      </p:sp>
    </p:spTree>
  </p:cSld>
  <p:clrMapOvr>
    <a:masterClrMapping/>
  </p:clrMapOvr>
  <p:transition>
    <p:pull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638800"/>
          </a:xfrm>
        </p:spPr>
        <p:txBody>
          <a:bodyPr>
            <a:normAutofit fontScale="85000" lnSpcReduction="20000"/>
          </a:bodyPr>
          <a:lstStyle/>
          <a:p>
            <a:r>
              <a:rPr lang="en-US" b="1" dirty="0" smtClean="0"/>
              <a:t>Executive Powers (Article 53)</a:t>
            </a:r>
          </a:p>
          <a:p>
            <a:r>
              <a:rPr lang="en-US" b="1" dirty="0" smtClean="0"/>
              <a:t>Core Executive Functions</a:t>
            </a:r>
          </a:p>
          <a:p>
            <a:r>
              <a:rPr lang="en-US" b="1" dirty="0" smtClean="0"/>
              <a:t>Actions in President's Name:</a:t>
            </a:r>
            <a:r>
              <a:rPr lang="en-US" dirty="0" smtClean="0"/>
              <a:t> All executive actions of the Government of India are formally taken in the name of the President.</a:t>
            </a:r>
          </a:p>
          <a:p>
            <a:r>
              <a:rPr lang="en-US" b="1" dirty="0" smtClean="0"/>
              <a:t>Rule-Making Authority:</a:t>
            </a:r>
            <a:r>
              <a:rPr lang="en-US" dirty="0" smtClean="0"/>
              <a:t> Under </a:t>
            </a:r>
            <a:r>
              <a:rPr lang="en-US" b="1" dirty="0" smtClean="0"/>
              <a:t>Article 77</a:t>
            </a:r>
            <a:r>
              <a:rPr lang="en-US" dirty="0" smtClean="0"/>
              <a:t>, the President can make rules specifying how official documents and orders made in their name should be authenticated. They also establish rules for the "more convenient transaction of business" of the Union government and allocate that business among ministers.</a:t>
            </a:r>
          </a:p>
          <a:p>
            <a:r>
              <a:rPr lang="en-US" b="1" dirty="0" smtClean="0"/>
              <a:t>Right to Information:</a:t>
            </a:r>
            <a:r>
              <a:rPr lang="en-US" dirty="0" smtClean="0"/>
              <a:t> Under </a:t>
            </a:r>
            <a:r>
              <a:rPr lang="en-US" b="1" dirty="0" smtClean="0"/>
              <a:t>Article 78</a:t>
            </a:r>
            <a:r>
              <a:rPr lang="en-US" dirty="0" smtClean="0"/>
              <a:t>, the President has the authority to seek administrative information from the Prime Minister regarding the affairs of the Union and proposals for legislation.</a:t>
            </a:r>
          </a:p>
          <a:p>
            <a:endParaRPr lang="en-US" dirty="0"/>
          </a:p>
        </p:txBody>
      </p:sp>
    </p:spTree>
  </p:cSld>
  <p:clrMapOvr>
    <a:masterClrMapping/>
  </p:clrMapOvr>
  <p:transition>
    <p:pull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75</TotalTime>
  <Words>3305</Words>
  <Application>Microsoft Office PowerPoint</Application>
  <PresentationFormat>On-screen Show (4:3)</PresentationFormat>
  <Paragraphs>178</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Metro</vt:lpstr>
      <vt:lpstr>Slide 1</vt:lpstr>
      <vt:lpstr>President of India</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Financial Power</vt:lpstr>
      <vt:lpstr>Slide 23</vt:lpstr>
      <vt:lpstr>Slide 24</vt:lpstr>
      <vt:lpstr>Slide 25</vt:lpstr>
      <vt:lpstr>Slide 26</vt:lpstr>
      <vt:lpstr>Slide 27</vt:lpstr>
      <vt:lpstr>Slide 28</vt:lpstr>
      <vt:lpstr>Slide 29</vt:lpstr>
      <vt:lpstr>Slide 30</vt:lpstr>
      <vt:lpstr>Slide 31</vt:lpstr>
      <vt:lpstr>Foreign Powers</vt:lpstr>
      <vt:lpstr>Slide 33</vt:lpstr>
      <vt:lpstr>  Military Powers </vt:lpstr>
      <vt:lpstr>Slide 35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President of India</dc:title>
  <dc:creator>Admin</dc:creator>
  <cp:lastModifiedBy>Admin</cp:lastModifiedBy>
  <cp:revision>18</cp:revision>
  <dcterms:created xsi:type="dcterms:W3CDTF">2006-08-16T00:00:00Z</dcterms:created>
  <dcterms:modified xsi:type="dcterms:W3CDTF">2026-02-13T04:23:48Z</dcterms:modified>
</cp:coreProperties>
</file>