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70" r:id="rId3"/>
    <p:sldId id="256" r:id="rId4"/>
    <p:sldId id="257" r:id="rId5"/>
    <p:sldId id="258" r:id="rId6"/>
    <p:sldId id="259" r:id="rId7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86" r:id="rId19"/>
    <p:sldId id="287" r:id="rId20"/>
    <p:sldId id="288" r:id="rId21"/>
    <p:sldId id="289" r:id="rId22"/>
    <p:sldId id="271" r:id="rId23"/>
    <p:sldId id="272" r:id="rId24"/>
    <p:sldId id="273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180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9" Type="http://schemas.openxmlformats.org/officeDocument/2006/relationships/tableStyles" Target="tableStyles.xml"/><Relationship Id="rId38" Type="http://schemas.openxmlformats.org/officeDocument/2006/relationships/viewProps" Target="viewProps.xml"/><Relationship Id="rId37" Type="http://schemas.openxmlformats.org/officeDocument/2006/relationships/presProps" Target="presProps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9.png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1.png"/><Relationship Id="rId1" Type="http://schemas.openxmlformats.org/officeDocument/2006/relationships/image" Target="../media/image10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en-US" b="1">
                <a:solidFill>
                  <a:schemeClr val="accent1"/>
                </a:solidFill>
              </a:rPr>
              <a:t>First Past the Post System</a:t>
            </a:r>
            <a:endParaRPr lang="en-US" b="1">
              <a:solidFill>
                <a:schemeClr val="accent1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p>
            <a:r>
              <a:rPr lang="en-US">
                <a:sym typeface="+mn-ea"/>
              </a:rPr>
              <a:t>Prepared by </a:t>
            </a:r>
            <a:r>
              <a:rPr lang="en-US" b="1">
                <a:sym typeface="+mn-ea"/>
              </a:rPr>
              <a:t>Dr. Parismita Bhagawati</a:t>
            </a:r>
            <a:endParaRPr lang="en-US" b="1"/>
          </a:p>
          <a:p>
            <a:r>
              <a:rPr lang="en-US">
                <a:sym typeface="+mn-ea"/>
              </a:rPr>
              <a:t>(as digital teaching material for </a:t>
            </a:r>
            <a:r>
              <a:rPr lang="en-US" altLang="en-US">
                <a:sym typeface="+mn-ea"/>
              </a:rPr>
              <a:t>Semester: 4th Semester </a:t>
            </a:r>
            <a:endParaRPr lang="en-US" altLang="en-US">
              <a:sym typeface="+mn-ea"/>
            </a:endParaRPr>
          </a:p>
          <a:p>
            <a:r>
              <a:rPr lang="en-US" altLang="en-US">
                <a:sym typeface="+mn-ea"/>
              </a:rPr>
              <a:t>Course Name: POL040204: Political Processes in India;  Unit I)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1297940" y="775970"/>
            <a:ext cx="9596120" cy="582295"/>
          </a:xfrm>
          <a:prstGeom prst="rect">
            <a:avLst/>
          </a:prstGeom>
        </p:spPr>
        <p:txBody>
          <a:bodyPr wrap="square">
            <a:spAutoFit/>
          </a:bodyPr>
          <a:p>
            <a:pPr defTabSz="266700">
              <a:lnSpc>
                <a:spcPct val="114000"/>
              </a:lnSpc>
              <a:spcBef>
                <a:spcPts val="2400"/>
              </a:spcBef>
              <a:spcAft>
                <a:spcPct val="0"/>
              </a:spcAft>
            </a:pPr>
            <a:r>
              <a:rPr sz="2800" b="1">
                <a:solidFill>
                  <a:srgbClr val="366091"/>
                </a:solidFill>
                <a:latin typeface="Calibri" panose="020F0502020204030204"/>
                <a:ea typeface="MS Gothic" panose="020B0609070205080204" charset="-128"/>
              </a:rPr>
              <a:t>Illustrative Constituency-Level Example</a:t>
            </a:r>
            <a:endParaRPr sz="2800" b="1">
              <a:solidFill>
                <a:srgbClr val="366091"/>
              </a:solidFill>
              <a:latin typeface="Calibri" panose="020F0502020204030204"/>
              <a:ea typeface="MS Gothic" panose="020B0609070205080204" charset="-128"/>
            </a:endParaRPr>
          </a:p>
        </p:txBody>
      </p:sp>
      <p:sp>
        <p:nvSpPr>
          <p:cNvPr id="5" name="Text Box 4"/>
          <p:cNvSpPr txBox="1"/>
          <p:nvPr/>
        </p:nvSpPr>
        <p:spPr>
          <a:xfrm>
            <a:off x="1381760" y="1514475"/>
            <a:ext cx="9658985" cy="582295"/>
          </a:xfrm>
          <a:prstGeom prst="rect">
            <a:avLst/>
          </a:prstGeom>
        </p:spPr>
        <p:txBody>
          <a:bodyPr wrap="square">
            <a:spAutoFit/>
          </a:bodyPr>
          <a:p>
            <a:pPr defTabSz="266700">
              <a:lnSpc>
                <a:spcPct val="114000"/>
              </a:lnSpc>
              <a:spcAft>
                <a:spcPts val="1000"/>
              </a:spcAft>
            </a:pPr>
            <a:r>
              <a:rPr sz="2800">
                <a:latin typeface="Cambria" panose="02040503050406030204"/>
                <a:ea typeface="ＭＳ 明朝"/>
              </a:rPr>
              <a:t>Assume a Lok Sabha constituency with 100000 valid votes:</a:t>
            </a:r>
            <a:endParaRPr sz="2800">
              <a:latin typeface="Cambria" panose="02040503050406030204"/>
              <a:ea typeface="ＭＳ 明朝"/>
            </a:endParaRPr>
          </a:p>
        </p:txBody>
      </p:sp>
      <p:graphicFrame>
        <p:nvGraphicFramePr>
          <p:cNvPr id="6" name="Table 5"/>
          <p:cNvGraphicFramePr/>
          <p:nvPr>
            <p:custDataLst>
              <p:tags r:id="rId1"/>
            </p:custDataLst>
          </p:nvPr>
        </p:nvGraphicFramePr>
        <p:xfrm>
          <a:off x="1297940" y="2252980"/>
          <a:ext cx="9789795" cy="2314575"/>
        </p:xfrm>
        <a:graphic>
          <a:graphicData uri="http://schemas.openxmlformats.org/drawingml/2006/table">
            <a:tbl>
              <a:tblPr/>
              <a:tblGrid>
                <a:gridCol w="3201035"/>
                <a:gridCol w="3294380"/>
                <a:gridCol w="3294380"/>
              </a:tblGrid>
              <a:tr h="462915"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</a:pPr>
                      <a:r>
                        <a:rPr sz="2400">
                          <a:latin typeface="Cambria" panose="02040503050406030204"/>
                          <a:ea typeface="ＭＳ 明朝"/>
                        </a:rPr>
                        <a:t>Candidate</a:t>
                      </a:r>
                      <a:endParaRPr sz="2400">
                        <a:latin typeface="Cambria" panose="02040503050406030204"/>
                        <a:ea typeface="ＭＳ 明朝"/>
                      </a:endParaRPr>
                    </a:p>
                  </a:txBody>
                  <a:tcPr marL="68580" marR="6858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</a:pPr>
                      <a:r>
                        <a:rPr sz="2400">
                          <a:latin typeface="Cambria" panose="02040503050406030204"/>
                          <a:ea typeface="ＭＳ 明朝"/>
                        </a:rPr>
                        <a:t>Party</a:t>
                      </a:r>
                      <a:endParaRPr sz="2400">
                        <a:latin typeface="Cambria" panose="02040503050406030204"/>
                        <a:ea typeface="ＭＳ 明朝"/>
                      </a:endParaRPr>
                    </a:p>
                  </a:txBody>
                  <a:tcPr marL="68580" marR="6858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</a:pPr>
                      <a:r>
                        <a:rPr sz="2400">
                          <a:latin typeface="Cambria" panose="02040503050406030204"/>
                          <a:ea typeface="ＭＳ 明朝"/>
                        </a:rPr>
                        <a:t>Votes Polled</a:t>
                      </a:r>
                      <a:endParaRPr sz="2400">
                        <a:latin typeface="Cambria" panose="02040503050406030204"/>
                        <a:ea typeface="ＭＳ 明朝"/>
                      </a:endParaRPr>
                    </a:p>
                  </a:txBody>
                  <a:tcPr marL="68580" marR="6858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462915"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</a:pPr>
                      <a:r>
                        <a:rPr sz="2400">
                          <a:latin typeface="Cambria" panose="02040503050406030204"/>
                          <a:ea typeface="ＭＳ 明朝"/>
                        </a:rPr>
                        <a:t>Candidate A</a:t>
                      </a:r>
                      <a:endParaRPr sz="2400">
                        <a:latin typeface="Cambria" panose="02040503050406030204"/>
                        <a:ea typeface="ＭＳ 明朝"/>
                      </a:endParaRPr>
                    </a:p>
                  </a:txBody>
                  <a:tcPr marL="68580" marR="6858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</a:pPr>
                      <a:r>
                        <a:rPr sz="2400">
                          <a:latin typeface="Cambria" panose="02040503050406030204"/>
                          <a:ea typeface="ＭＳ 明朝"/>
                        </a:rPr>
                        <a:t>Party X</a:t>
                      </a:r>
                      <a:endParaRPr sz="2400">
                        <a:latin typeface="Cambria" panose="02040503050406030204"/>
                        <a:ea typeface="ＭＳ 明朝"/>
                      </a:endParaRPr>
                    </a:p>
                  </a:txBody>
                  <a:tcPr marL="68580" marR="6858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</a:pPr>
                      <a:r>
                        <a:rPr sz="2400">
                          <a:latin typeface="Cambria" panose="02040503050406030204"/>
                          <a:ea typeface="ＭＳ 明朝"/>
                        </a:rPr>
                        <a:t>35,000</a:t>
                      </a:r>
                      <a:endParaRPr sz="2400">
                        <a:latin typeface="Cambria" panose="02040503050406030204"/>
                        <a:ea typeface="ＭＳ 明朝"/>
                      </a:endParaRPr>
                    </a:p>
                  </a:txBody>
                  <a:tcPr marL="68580" marR="6858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462915"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</a:pPr>
                      <a:r>
                        <a:rPr sz="2400">
                          <a:latin typeface="Cambria" panose="02040503050406030204"/>
                          <a:ea typeface="ＭＳ 明朝"/>
                        </a:rPr>
                        <a:t>Candidate B</a:t>
                      </a:r>
                      <a:endParaRPr sz="2400">
                        <a:latin typeface="Cambria" panose="02040503050406030204"/>
                        <a:ea typeface="ＭＳ 明朝"/>
                      </a:endParaRPr>
                    </a:p>
                  </a:txBody>
                  <a:tcPr marL="68580" marR="6858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</a:pPr>
                      <a:r>
                        <a:rPr sz="2400">
                          <a:latin typeface="Cambria" panose="02040503050406030204"/>
                          <a:ea typeface="ＭＳ 明朝"/>
                        </a:rPr>
                        <a:t>Party Y</a:t>
                      </a:r>
                      <a:endParaRPr sz="2400">
                        <a:latin typeface="Cambria" panose="02040503050406030204"/>
                        <a:ea typeface="ＭＳ 明朝"/>
                      </a:endParaRPr>
                    </a:p>
                  </a:txBody>
                  <a:tcPr marL="68580" marR="6858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</a:pPr>
                      <a:r>
                        <a:rPr sz="2400">
                          <a:latin typeface="Cambria" panose="02040503050406030204"/>
                          <a:ea typeface="ＭＳ 明朝"/>
                        </a:rPr>
                        <a:t>33,000</a:t>
                      </a:r>
                      <a:endParaRPr sz="2400">
                        <a:latin typeface="Cambria" panose="02040503050406030204"/>
                        <a:ea typeface="ＭＳ 明朝"/>
                      </a:endParaRPr>
                    </a:p>
                  </a:txBody>
                  <a:tcPr marL="68580" marR="6858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462915"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</a:pPr>
                      <a:r>
                        <a:rPr sz="2400">
                          <a:latin typeface="Cambria" panose="02040503050406030204"/>
                          <a:ea typeface="ＭＳ 明朝"/>
                        </a:rPr>
                        <a:t>Candidate C</a:t>
                      </a:r>
                      <a:endParaRPr sz="2400">
                        <a:latin typeface="Cambria" panose="02040503050406030204"/>
                        <a:ea typeface="ＭＳ 明朝"/>
                      </a:endParaRPr>
                    </a:p>
                  </a:txBody>
                  <a:tcPr marL="68580" marR="6858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</a:pPr>
                      <a:r>
                        <a:rPr sz="2400">
                          <a:latin typeface="Cambria" panose="02040503050406030204"/>
                          <a:ea typeface="ＭＳ 明朝"/>
                        </a:rPr>
                        <a:t>Party Z</a:t>
                      </a:r>
                      <a:endParaRPr sz="2400">
                        <a:latin typeface="Cambria" panose="02040503050406030204"/>
                        <a:ea typeface="ＭＳ 明朝"/>
                      </a:endParaRPr>
                    </a:p>
                  </a:txBody>
                  <a:tcPr marL="68580" marR="6858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</a:pPr>
                      <a:r>
                        <a:rPr sz="2400">
                          <a:latin typeface="Cambria" panose="02040503050406030204"/>
                          <a:ea typeface="ＭＳ 明朝"/>
                        </a:rPr>
                        <a:t>20,000</a:t>
                      </a:r>
                      <a:endParaRPr sz="2400">
                        <a:latin typeface="Cambria" panose="02040503050406030204"/>
                        <a:ea typeface="ＭＳ 明朝"/>
                      </a:endParaRPr>
                    </a:p>
                  </a:txBody>
                  <a:tcPr marL="68580" marR="6858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  <a:tr h="462915"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</a:pPr>
                      <a:r>
                        <a:rPr sz="2400">
                          <a:latin typeface="Cambria" panose="02040503050406030204"/>
                          <a:ea typeface="ＭＳ 明朝"/>
                        </a:rPr>
                        <a:t>Candidate D</a:t>
                      </a:r>
                      <a:endParaRPr sz="2400">
                        <a:latin typeface="Cambria" panose="02040503050406030204"/>
                        <a:ea typeface="ＭＳ 明朝"/>
                      </a:endParaRPr>
                    </a:p>
                  </a:txBody>
                  <a:tcPr marL="68580" marR="6858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</a:pPr>
                      <a:r>
                        <a:rPr sz="2400">
                          <a:latin typeface="Cambria" panose="02040503050406030204"/>
                          <a:ea typeface="ＭＳ 明朝"/>
                        </a:rPr>
                        <a:t>Independent</a:t>
                      </a:r>
                      <a:endParaRPr sz="2400">
                        <a:latin typeface="Cambria" panose="02040503050406030204"/>
                        <a:ea typeface="ＭＳ 明朝"/>
                      </a:endParaRPr>
                    </a:p>
                  </a:txBody>
                  <a:tcPr marL="68580" marR="6858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</a:pPr>
                      <a:r>
                        <a:rPr sz="2400">
                          <a:latin typeface="Cambria" panose="02040503050406030204"/>
                          <a:ea typeface="ＭＳ 明朝"/>
                        </a:rPr>
                        <a:t>12,000</a:t>
                      </a:r>
                      <a:endParaRPr sz="2400">
                        <a:latin typeface="Cambria" panose="02040503050406030204"/>
                        <a:ea typeface="ＭＳ 明朝"/>
                      </a:endParaRPr>
                    </a:p>
                  </a:txBody>
                  <a:tcPr marL="68580" marR="6858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7" name="Text Box 6"/>
          <p:cNvSpPr txBox="1"/>
          <p:nvPr/>
        </p:nvSpPr>
        <p:spPr>
          <a:xfrm>
            <a:off x="1297940" y="4700905"/>
            <a:ext cx="9857740" cy="1597025"/>
          </a:xfrm>
          <a:prstGeom prst="rect">
            <a:avLst/>
          </a:prstGeom>
        </p:spPr>
        <p:txBody>
          <a:bodyPr wrap="square">
            <a:spAutoFit/>
          </a:bodyPr>
          <a:p>
            <a:pPr defTabSz="266700">
              <a:lnSpc>
                <a:spcPct val="114000"/>
              </a:lnSpc>
              <a:spcAft>
                <a:spcPts val="1000"/>
              </a:spcAft>
            </a:pPr>
            <a:r>
              <a:rPr sz="1600" b="1">
                <a:latin typeface="Cambria" panose="02040503050406030204"/>
                <a:ea typeface="ＭＳ 明朝"/>
              </a:rPr>
              <a:t>Candidate A wins with 35,000 votes.</a:t>
            </a:r>
            <a:endParaRPr sz="1600" b="1">
              <a:latin typeface="Cambria" panose="02040503050406030204"/>
              <a:ea typeface="ＭＳ 明朝"/>
            </a:endParaRPr>
          </a:p>
          <a:p>
            <a:pPr defTabSz="266700">
              <a:lnSpc>
                <a:spcPct val="114000"/>
              </a:lnSpc>
              <a:spcAft>
                <a:spcPts val="1000"/>
              </a:spcAft>
            </a:pPr>
            <a:r>
              <a:rPr sz="1600" b="1">
                <a:latin typeface="Cambria" panose="02040503050406030204"/>
                <a:ea typeface="ＭＳ 明朝"/>
              </a:rPr>
              <a:t>However, 65% of voters voted against the winning candidate.</a:t>
            </a:r>
            <a:endParaRPr sz="1600" b="1">
              <a:latin typeface="Cambria" panose="02040503050406030204"/>
              <a:ea typeface="ＭＳ 明朝"/>
            </a:endParaRPr>
          </a:p>
          <a:p>
            <a:pPr defTabSz="266700">
              <a:lnSpc>
                <a:spcPct val="114000"/>
              </a:lnSpc>
              <a:spcAft>
                <a:spcPts val="1000"/>
              </a:spcAft>
            </a:pPr>
            <a:r>
              <a:rPr sz="1600" b="1">
                <a:latin typeface="Cambria" panose="02040503050406030204"/>
                <a:ea typeface="ＭＳ 明朝"/>
              </a:rPr>
              <a:t>Despite this, Candidate A becomes the sole representative of the constituency.</a:t>
            </a:r>
            <a:endParaRPr sz="1600" b="1">
              <a:latin typeface="Cambria" panose="02040503050406030204"/>
              <a:ea typeface="ＭＳ 明朝"/>
            </a:endParaRPr>
          </a:p>
          <a:p>
            <a:pPr defTabSz="266700">
              <a:lnSpc>
                <a:spcPct val="114000"/>
              </a:lnSpc>
              <a:spcAft>
                <a:spcPts val="1000"/>
              </a:spcAft>
            </a:pPr>
            <a:r>
              <a:rPr sz="1600" b="1">
                <a:latin typeface="Cambria" panose="02040503050406030204"/>
                <a:ea typeface="ＭＳ 明朝"/>
              </a:rPr>
              <a:t>This illustrates the winner-takes-all nature of FPTP.</a:t>
            </a:r>
            <a:endParaRPr sz="1600" b="1">
              <a:latin typeface="Cambria" panose="02040503050406030204"/>
              <a:ea typeface="ＭＳ 明朝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701675" y="462915"/>
            <a:ext cx="10881995" cy="792480"/>
          </a:xfrm>
          <a:prstGeom prst="rect">
            <a:avLst/>
          </a:prstGeom>
        </p:spPr>
        <p:txBody>
          <a:bodyPr wrap="square">
            <a:spAutoFit/>
          </a:bodyPr>
          <a:p>
            <a:pPr defTabSz="266700">
              <a:lnSpc>
                <a:spcPct val="114000"/>
              </a:lnSpc>
              <a:spcBef>
                <a:spcPts val="2400"/>
              </a:spcBef>
              <a:spcAft>
                <a:spcPct val="0"/>
              </a:spcAft>
            </a:pPr>
            <a:r>
              <a:rPr sz="4000" b="1">
                <a:solidFill>
                  <a:srgbClr val="366091"/>
                </a:solidFill>
                <a:latin typeface="Calibri" panose="020F0502020204030204"/>
                <a:ea typeface="MS Gothic" panose="020B0609070205080204" charset="-128"/>
              </a:rPr>
              <a:t>Operation of FPTP at the National Level</a:t>
            </a:r>
            <a:endParaRPr sz="4000" b="1">
              <a:solidFill>
                <a:srgbClr val="366091"/>
              </a:solidFill>
              <a:latin typeface="Calibri" panose="020F0502020204030204"/>
              <a:ea typeface="MS Gothic" panose="020B0609070205080204" charset="-128"/>
            </a:endParaRPr>
          </a:p>
        </p:txBody>
      </p:sp>
      <p:sp>
        <p:nvSpPr>
          <p:cNvPr id="5" name="Text Box 4"/>
          <p:cNvSpPr txBox="1"/>
          <p:nvPr/>
        </p:nvSpPr>
        <p:spPr>
          <a:xfrm>
            <a:off x="922655" y="1393190"/>
            <a:ext cx="9888220" cy="3969385"/>
          </a:xfrm>
          <a:prstGeom prst="rect">
            <a:avLst/>
          </a:prstGeom>
        </p:spPr>
        <p:txBody>
          <a:bodyPr wrap="square">
            <a:spAutoFit/>
          </a:bodyPr>
          <a:p>
            <a:pPr defTabSz="266700">
              <a:lnSpc>
                <a:spcPct val="114000"/>
              </a:lnSpc>
              <a:spcBef>
                <a:spcPts val="1000"/>
              </a:spcBef>
              <a:spcAft>
                <a:spcPct val="0"/>
              </a:spcAft>
            </a:pPr>
            <a:r>
              <a:rPr sz="2400" b="1">
                <a:solidFill>
                  <a:srgbClr val="4F81BD"/>
                </a:solidFill>
                <a:latin typeface="Calibri" panose="020F0502020204030204"/>
                <a:ea typeface="MS Gothic" panose="020B0609070205080204" charset="-128"/>
              </a:rPr>
              <a:t>Seat Majority as the Basis of Government Formation</a:t>
            </a:r>
            <a:endParaRPr sz="2400" b="1">
              <a:solidFill>
                <a:srgbClr val="4F81BD"/>
              </a:solidFill>
              <a:latin typeface="Calibri" panose="020F0502020204030204"/>
              <a:ea typeface="MS Gothic" panose="020B0609070205080204" charset="-128"/>
            </a:endParaRPr>
          </a:p>
          <a:p>
            <a:pPr defTabSz="266700">
              <a:lnSpc>
                <a:spcPct val="114000"/>
              </a:lnSpc>
              <a:spcAft>
                <a:spcPts val="1000"/>
              </a:spcAft>
            </a:pPr>
            <a:r>
              <a:rPr sz="2400">
                <a:latin typeface="Cambria" panose="02040503050406030204"/>
                <a:ea typeface="ＭＳ 明朝"/>
              </a:rPr>
              <a:t>Government formation in India depends entirely on the number of seats won in the Lok Sabha, not on the total percentage of votes secured nationwide.</a:t>
            </a:r>
            <a:endParaRPr sz="2400">
              <a:latin typeface="Cambria" panose="02040503050406030204"/>
              <a:ea typeface="ＭＳ 明朝"/>
            </a:endParaRPr>
          </a:p>
          <a:p>
            <a:pPr defTabSz="266700">
              <a:lnSpc>
                <a:spcPct val="114000"/>
              </a:lnSpc>
              <a:spcAft>
                <a:spcPts val="1000"/>
              </a:spcAft>
            </a:pPr>
            <a:r>
              <a:rPr sz="2400">
                <a:latin typeface="Cambria" panose="02040503050406030204"/>
                <a:ea typeface="ＭＳ 明朝"/>
              </a:rPr>
              <a:t>The Lok Sabha consists of 543 elected members.</a:t>
            </a:r>
            <a:endParaRPr sz="2400">
              <a:latin typeface="Cambria" panose="02040503050406030204"/>
              <a:ea typeface="ＭＳ 明朝"/>
            </a:endParaRPr>
          </a:p>
          <a:p>
            <a:pPr defTabSz="266700">
              <a:lnSpc>
                <a:spcPct val="114000"/>
              </a:lnSpc>
              <a:spcAft>
                <a:spcPts val="1000"/>
              </a:spcAft>
            </a:pPr>
            <a:r>
              <a:rPr sz="2400">
                <a:latin typeface="Cambria" panose="02040503050406030204"/>
                <a:ea typeface="ＭＳ 明朝"/>
              </a:rPr>
              <a:t>A party or coalition must secure at least 272 seats to form the government.</a:t>
            </a:r>
            <a:endParaRPr sz="2400">
              <a:latin typeface="Cambria" panose="02040503050406030204"/>
              <a:ea typeface="ＭＳ 明朝"/>
            </a:endParaRPr>
          </a:p>
          <a:p>
            <a:pPr defTabSz="266700">
              <a:lnSpc>
                <a:spcPct val="114000"/>
              </a:lnSpc>
              <a:spcAft>
                <a:spcPts val="1000"/>
              </a:spcAft>
            </a:pPr>
            <a:r>
              <a:rPr sz="2400">
                <a:latin typeface="Cambria" panose="02040503050406030204"/>
                <a:ea typeface="ＭＳ 明朝"/>
              </a:rPr>
              <a:t>This majority is calculated only in terms of seats, not votes.</a:t>
            </a:r>
            <a:endParaRPr sz="2400">
              <a:latin typeface="Cambria" panose="02040503050406030204"/>
              <a:ea typeface="ＭＳ 明朝"/>
            </a:endParaRPr>
          </a:p>
          <a:p>
            <a:pPr defTabSz="266700">
              <a:lnSpc>
                <a:spcPct val="114000"/>
              </a:lnSpc>
              <a:spcAft>
                <a:spcPts val="1000"/>
              </a:spcAft>
            </a:pPr>
            <a:r>
              <a:rPr sz="2400">
                <a:latin typeface="Cambria" panose="02040503050406030204"/>
                <a:ea typeface="ＭＳ 明朝"/>
              </a:rPr>
              <a:t>Thus, territorial victories aggregated nationally determine political power.</a:t>
            </a:r>
            <a:endParaRPr sz="2400">
              <a:latin typeface="Cambria" panose="02040503050406030204"/>
              <a:ea typeface="ＭＳ 明朝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450850" y="269240"/>
            <a:ext cx="10850880" cy="5525770"/>
          </a:xfrm>
          <a:prstGeom prst="rect">
            <a:avLst/>
          </a:prstGeom>
        </p:spPr>
        <p:txBody>
          <a:bodyPr wrap="square">
            <a:spAutoFit/>
          </a:bodyPr>
          <a:p>
            <a:pPr defTabSz="266700">
              <a:lnSpc>
                <a:spcPct val="114000"/>
              </a:lnSpc>
              <a:spcBef>
                <a:spcPts val="1000"/>
              </a:spcBef>
              <a:spcAft>
                <a:spcPct val="0"/>
              </a:spcAft>
            </a:pPr>
            <a:r>
              <a:rPr sz="3200" b="1">
                <a:solidFill>
                  <a:srgbClr val="4F81BD"/>
                </a:solidFill>
                <a:latin typeface="Calibri" panose="020F0502020204030204"/>
                <a:ea typeface="MS Gothic" panose="020B0609070205080204" charset="-128"/>
              </a:rPr>
              <a:t>Why Vote Share Does Not Determine Government Formation</a:t>
            </a:r>
            <a:endParaRPr sz="3200" b="1">
              <a:solidFill>
                <a:srgbClr val="4F81BD"/>
              </a:solidFill>
              <a:latin typeface="Calibri" panose="020F0502020204030204"/>
              <a:ea typeface="MS Gothic" panose="020B0609070205080204" charset="-128"/>
            </a:endParaRPr>
          </a:p>
          <a:p>
            <a:pPr defTabSz="266700">
              <a:lnSpc>
                <a:spcPct val="114000"/>
              </a:lnSpc>
              <a:spcAft>
                <a:spcPts val="1000"/>
              </a:spcAft>
            </a:pPr>
            <a:r>
              <a:rPr sz="3200">
                <a:latin typeface="Cambria" panose="02040503050406030204"/>
                <a:ea typeface="ＭＳ 明朝"/>
              </a:rPr>
              <a:t>Votes are not pooled at the national level.</a:t>
            </a:r>
            <a:endParaRPr sz="3200">
              <a:latin typeface="Cambria" panose="02040503050406030204"/>
              <a:ea typeface="ＭＳ 明朝"/>
            </a:endParaRPr>
          </a:p>
          <a:p>
            <a:pPr defTabSz="266700">
              <a:lnSpc>
                <a:spcPct val="114000"/>
              </a:lnSpc>
              <a:spcAft>
                <a:spcPts val="1000"/>
              </a:spcAft>
            </a:pPr>
            <a:r>
              <a:rPr sz="3200">
                <a:latin typeface="Cambria" panose="02040503050406030204"/>
                <a:ea typeface="ＭＳ 明朝"/>
              </a:rPr>
              <a:t>Each constituency is treated as a separate electoral contest.</a:t>
            </a:r>
            <a:endParaRPr sz="3200">
              <a:latin typeface="Cambria" panose="02040503050406030204"/>
              <a:ea typeface="ＭＳ 明朝"/>
            </a:endParaRPr>
          </a:p>
          <a:p>
            <a:pPr defTabSz="266700">
              <a:lnSpc>
                <a:spcPct val="114000"/>
              </a:lnSpc>
              <a:spcAft>
                <a:spcPts val="1000"/>
              </a:spcAft>
            </a:pPr>
            <a:r>
              <a:rPr sz="3200">
                <a:latin typeface="Cambria" panose="02040503050406030204"/>
                <a:ea typeface="ＭＳ 明朝"/>
              </a:rPr>
              <a:t>Once a candidate wins a constituency, all other votes in that constituency play no further role in shaping national outcomes.</a:t>
            </a:r>
            <a:endParaRPr sz="3200">
              <a:latin typeface="Cambria" panose="02040503050406030204"/>
              <a:ea typeface="ＭＳ 明朝"/>
            </a:endParaRPr>
          </a:p>
          <a:p>
            <a:pPr defTabSz="266700">
              <a:lnSpc>
                <a:spcPct val="114000"/>
              </a:lnSpc>
              <a:spcAft>
                <a:spcPts val="1000"/>
              </a:spcAft>
            </a:pPr>
            <a:r>
              <a:rPr sz="3200">
                <a:latin typeface="Cambria" panose="02040503050406030204"/>
                <a:ea typeface="ＭＳ 明朝"/>
              </a:rPr>
              <a:t>As a result, millions of votes may have no impact on government formation beyond the constituency in which they were cast.</a:t>
            </a:r>
            <a:endParaRPr sz="3200">
              <a:latin typeface="Cambria" panose="02040503050406030204"/>
              <a:ea typeface="ＭＳ 明朝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649605" y="599440"/>
            <a:ext cx="10505440" cy="5524500"/>
          </a:xfrm>
          <a:prstGeom prst="rect">
            <a:avLst/>
          </a:prstGeom>
        </p:spPr>
        <p:txBody>
          <a:bodyPr>
            <a:noAutofit/>
          </a:bodyPr>
          <a:p>
            <a:pPr defTabSz="266700">
              <a:lnSpc>
                <a:spcPct val="114000"/>
              </a:lnSpc>
              <a:spcBef>
                <a:spcPts val="1000"/>
              </a:spcBef>
              <a:spcAft>
                <a:spcPct val="0"/>
              </a:spcAft>
            </a:pPr>
            <a:r>
              <a:rPr sz="3200" b="1">
                <a:solidFill>
                  <a:srgbClr val="4F81BD"/>
                </a:solidFill>
                <a:latin typeface="Calibri" panose="020F0502020204030204"/>
                <a:ea typeface="MS Gothic" panose="020B0609070205080204" charset="-128"/>
              </a:rPr>
              <a:t>How a Party Can Form Government Without Majority Vote Share</a:t>
            </a:r>
            <a:endParaRPr sz="3200" b="1">
              <a:solidFill>
                <a:srgbClr val="4F81BD"/>
              </a:solidFill>
              <a:latin typeface="Calibri" panose="020F0502020204030204"/>
              <a:ea typeface="MS Gothic" panose="020B0609070205080204" charset="-128"/>
            </a:endParaRPr>
          </a:p>
          <a:p>
            <a:pPr defTabSz="266700">
              <a:lnSpc>
                <a:spcPct val="114000"/>
              </a:lnSpc>
              <a:spcAft>
                <a:spcPts val="1000"/>
              </a:spcAft>
            </a:pPr>
            <a:r>
              <a:rPr sz="3200">
                <a:latin typeface="Cambria" panose="02040503050406030204"/>
                <a:ea typeface="ＭＳ 明朝"/>
              </a:rPr>
              <a:t>A party may win many constituencies by narrow margins and lose fewer constituencies by large margins, and still secure a majority of seats, even with less than 50% of the national vote share.</a:t>
            </a:r>
            <a:endParaRPr sz="3200">
              <a:latin typeface="Cambria" panose="02040503050406030204"/>
              <a:ea typeface="ＭＳ 明朝"/>
            </a:endParaRPr>
          </a:p>
          <a:p>
            <a:pPr defTabSz="266700">
              <a:lnSpc>
                <a:spcPct val="114000"/>
              </a:lnSpc>
              <a:spcAft>
                <a:spcPts val="1000"/>
              </a:spcAft>
            </a:pPr>
            <a:r>
              <a:rPr sz="3200">
                <a:latin typeface="Cambria" panose="02040503050406030204"/>
                <a:ea typeface="ＭＳ 明朝"/>
              </a:rPr>
              <a:t>What matters is how votes are distributed across constituencies, not the total number of votes.</a:t>
            </a:r>
            <a:endParaRPr sz="3200">
              <a:latin typeface="Cambria" panose="02040503050406030204"/>
              <a:ea typeface="ＭＳ 明朝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419735" y="318135"/>
            <a:ext cx="11195050" cy="6397625"/>
          </a:xfrm>
          <a:prstGeom prst="rect">
            <a:avLst/>
          </a:prstGeom>
        </p:spPr>
        <p:txBody>
          <a:bodyPr wrap="square">
            <a:spAutoFit/>
          </a:bodyPr>
          <a:p>
            <a:pPr defTabSz="266700">
              <a:lnSpc>
                <a:spcPct val="114000"/>
              </a:lnSpc>
              <a:spcBef>
                <a:spcPts val="1000"/>
              </a:spcBef>
              <a:spcAft>
                <a:spcPct val="0"/>
              </a:spcAft>
            </a:pPr>
            <a:r>
              <a:rPr sz="2000" b="1">
                <a:solidFill>
                  <a:srgbClr val="4F81BD"/>
                </a:solidFill>
                <a:latin typeface="Calibri" panose="020F0502020204030204"/>
                <a:ea typeface="MS Gothic" panose="020B0609070205080204" charset="-128"/>
              </a:rPr>
              <a:t>Simplified Illustrative National-Level Example (FPTP)</a:t>
            </a:r>
            <a:endParaRPr sz="2000" b="1">
              <a:solidFill>
                <a:srgbClr val="4F81BD"/>
              </a:solidFill>
              <a:latin typeface="Calibri" panose="020F0502020204030204"/>
              <a:ea typeface="MS Gothic" panose="020B0609070205080204" charset="-128"/>
            </a:endParaRPr>
          </a:p>
          <a:p>
            <a:pPr marL="0" indent="0" algn="l" defTabSz="266700">
              <a:spcBef>
                <a:spcPts val="500"/>
              </a:spcBef>
              <a:spcAft>
                <a:spcPts val="500"/>
              </a:spcAft>
            </a:pPr>
            <a:r>
              <a:rPr sz="2000">
                <a:latin typeface="Times New Roman" panose="02020603050405020304"/>
                <a:ea typeface="SimSun" panose="02010600030101010101" pitchFamily="2" charset="-122"/>
              </a:rPr>
              <a:t>Assume a country has </a:t>
            </a:r>
            <a:r>
              <a:rPr sz="2000" b="1">
                <a:latin typeface="Times New Roman" panose="02020603050405020304"/>
                <a:ea typeface="SimSun" panose="02010600030101010101" pitchFamily="2" charset="-122"/>
              </a:rPr>
              <a:t>5 constituencies</a:t>
            </a:r>
            <a:r>
              <a:rPr sz="2000">
                <a:latin typeface="Times New Roman" panose="02020603050405020304"/>
                <a:ea typeface="SimSun" panose="02010600030101010101" pitchFamily="2" charset="-122"/>
              </a:rPr>
              <a:t>, and </a:t>
            </a:r>
            <a:r>
              <a:rPr sz="2000" b="1">
                <a:latin typeface="Times New Roman" panose="02020603050405020304"/>
                <a:ea typeface="SimSun" panose="02010600030101010101" pitchFamily="2" charset="-122"/>
              </a:rPr>
              <a:t>each constituency elects one representative</a:t>
            </a:r>
            <a:r>
              <a:rPr sz="2000">
                <a:latin typeface="Times New Roman" panose="02020603050405020304"/>
                <a:ea typeface="SimSun" panose="02010600030101010101" pitchFamily="2" charset="-122"/>
              </a:rPr>
              <a:t>.</a:t>
            </a:r>
            <a:endParaRPr sz="2000">
              <a:latin typeface="Times New Roman" panose="02020603050405020304"/>
              <a:ea typeface="SimSun" panose="02010600030101010101" pitchFamily="2" charset="-122"/>
            </a:endParaRPr>
          </a:p>
          <a:p>
            <a:pPr marL="0" indent="0" algn="l" defTabSz="266700">
              <a:spcBef>
                <a:spcPts val="500"/>
              </a:spcBef>
              <a:spcAft>
                <a:spcPts val="500"/>
              </a:spcAft>
            </a:pPr>
            <a:r>
              <a:rPr sz="2000">
                <a:latin typeface="Times New Roman" panose="02020603050405020304"/>
                <a:ea typeface="SimSun" panose="02010600030101010101" pitchFamily="2" charset="-122"/>
              </a:rPr>
              <a:t>To form the government, a party must win </a:t>
            </a:r>
            <a:r>
              <a:rPr sz="2000" b="1">
                <a:latin typeface="Times New Roman" panose="02020603050405020304"/>
                <a:ea typeface="SimSun" panose="02010600030101010101" pitchFamily="2" charset="-122"/>
              </a:rPr>
              <a:t>at least 3 constituencies</a:t>
            </a:r>
            <a:r>
              <a:rPr sz="2000">
                <a:latin typeface="Times New Roman" panose="02020603050405020304"/>
                <a:ea typeface="SimSun" panose="02010600030101010101" pitchFamily="2" charset="-122"/>
              </a:rPr>
              <a:t>.</a:t>
            </a:r>
            <a:endParaRPr sz="2000">
              <a:latin typeface="Times New Roman" panose="02020603050405020304"/>
              <a:ea typeface="SimSun" panose="02010600030101010101" pitchFamily="2" charset="-122"/>
            </a:endParaRPr>
          </a:p>
          <a:p>
            <a:pPr defTabSz="266700">
              <a:lnSpc>
                <a:spcPct val="114000"/>
              </a:lnSpc>
              <a:spcBef>
                <a:spcPts val="1000"/>
              </a:spcBef>
              <a:spcAft>
                <a:spcPct val="0"/>
              </a:spcAft>
            </a:pPr>
            <a:r>
              <a:rPr sz="2000" b="1">
                <a:solidFill>
                  <a:srgbClr val="4F81BD"/>
                </a:solidFill>
                <a:latin typeface="Calibri" panose="020F0502020204030204"/>
                <a:ea typeface="MS Gothic" panose="020B0609070205080204" charset="-128"/>
              </a:rPr>
              <a:t>Election Results</a:t>
            </a:r>
            <a:endParaRPr sz="2000" b="1">
              <a:solidFill>
                <a:srgbClr val="4F81BD"/>
              </a:solidFill>
              <a:latin typeface="Calibri" panose="020F0502020204030204"/>
              <a:ea typeface="MS Gothic" panose="020B0609070205080204" charset="-128"/>
            </a:endParaRPr>
          </a:p>
          <a:p>
            <a:pPr marL="457200" indent="0" defTabSz="266700"/>
            <a:r>
              <a:rPr sz="2000" b="1">
                <a:latin typeface="Times New Roman" panose="02020603050405020304"/>
                <a:ea typeface="SimSun" panose="02010600030101010101" pitchFamily="2" charset="-122"/>
              </a:rPr>
              <a:t>Party A</a:t>
            </a:r>
            <a:r>
              <a:rPr sz="2000">
                <a:latin typeface="Times New Roman" panose="02020603050405020304"/>
                <a:ea typeface="SimSun" panose="02010600030101010101" pitchFamily="2" charset="-122"/>
              </a:rPr>
              <a:t> wins </a:t>
            </a:r>
            <a:r>
              <a:rPr sz="2000" b="1">
                <a:latin typeface="Times New Roman" panose="02020603050405020304"/>
                <a:ea typeface="SimSun" panose="02010600030101010101" pitchFamily="2" charset="-122"/>
              </a:rPr>
              <a:t>3 constituencies</a:t>
            </a:r>
            <a:r>
              <a:rPr sz="2000">
                <a:latin typeface="Times New Roman" panose="02020603050405020304"/>
                <a:ea typeface="SimSun" panose="02010600030101010101" pitchFamily="2" charset="-122"/>
              </a:rPr>
              <a:t>, getting </a:t>
            </a:r>
            <a:r>
              <a:rPr sz="2000" b="1">
                <a:latin typeface="Times New Roman" panose="02020603050405020304"/>
                <a:ea typeface="SimSun" panose="02010600030101010101" pitchFamily="2" charset="-122"/>
              </a:rPr>
              <a:t>4 out of 10 votes</a:t>
            </a:r>
            <a:r>
              <a:rPr sz="2000">
                <a:latin typeface="Times New Roman" panose="02020603050405020304"/>
                <a:ea typeface="SimSun" panose="02010600030101010101" pitchFamily="2" charset="-122"/>
              </a:rPr>
              <a:t> in each.</a:t>
            </a:r>
            <a:endParaRPr sz="2000">
              <a:latin typeface="Times New Roman" panose="02020603050405020304"/>
              <a:ea typeface="SimSun" panose="02010600030101010101" pitchFamily="2" charset="-122"/>
            </a:endParaRPr>
          </a:p>
          <a:p>
            <a:pPr marL="457200" indent="0" defTabSz="266700"/>
            <a:r>
              <a:rPr sz="2000" b="1">
                <a:latin typeface="Times New Roman" panose="02020603050405020304"/>
                <a:ea typeface="SimSun" panose="02010600030101010101" pitchFamily="2" charset="-122"/>
              </a:rPr>
              <a:t>Party B</a:t>
            </a:r>
            <a:r>
              <a:rPr sz="2000">
                <a:latin typeface="Times New Roman" panose="02020603050405020304"/>
                <a:ea typeface="SimSun" panose="02010600030101010101" pitchFamily="2" charset="-122"/>
              </a:rPr>
              <a:t> wins </a:t>
            </a:r>
            <a:r>
              <a:rPr sz="2000" b="1">
                <a:latin typeface="Times New Roman" panose="02020603050405020304"/>
                <a:ea typeface="SimSun" panose="02010600030101010101" pitchFamily="2" charset="-122"/>
              </a:rPr>
              <a:t>2 constituencies</a:t>
            </a:r>
            <a:r>
              <a:rPr sz="2000">
                <a:latin typeface="Times New Roman" panose="02020603050405020304"/>
                <a:ea typeface="SimSun" panose="02010600030101010101" pitchFamily="2" charset="-122"/>
              </a:rPr>
              <a:t>, getting </a:t>
            </a:r>
            <a:r>
              <a:rPr sz="2000" b="1">
                <a:latin typeface="Times New Roman" panose="02020603050405020304"/>
                <a:ea typeface="SimSun" panose="02010600030101010101" pitchFamily="2" charset="-122"/>
              </a:rPr>
              <a:t>6 out of 10 votes</a:t>
            </a:r>
            <a:r>
              <a:rPr sz="2000">
                <a:latin typeface="Times New Roman" panose="02020603050405020304"/>
                <a:ea typeface="SimSun" panose="02010600030101010101" pitchFamily="2" charset="-122"/>
              </a:rPr>
              <a:t> in each.</a:t>
            </a:r>
            <a:endParaRPr sz="2000">
              <a:latin typeface="Times New Roman" panose="02020603050405020304"/>
              <a:ea typeface="SimSun" panose="02010600030101010101" pitchFamily="2" charset="-122"/>
            </a:endParaRPr>
          </a:p>
          <a:p>
            <a:pPr defTabSz="266700">
              <a:lnSpc>
                <a:spcPct val="114000"/>
              </a:lnSpc>
              <a:spcBef>
                <a:spcPts val="1000"/>
              </a:spcBef>
              <a:spcAft>
                <a:spcPct val="0"/>
              </a:spcAft>
            </a:pPr>
            <a:r>
              <a:rPr sz="2000" b="1">
                <a:solidFill>
                  <a:srgbClr val="4F81BD"/>
                </a:solidFill>
                <a:latin typeface="Calibri" panose="020F0502020204030204"/>
                <a:ea typeface="MS Gothic" panose="020B0609070205080204" charset="-128"/>
              </a:rPr>
              <a:t>Seat Count</a:t>
            </a:r>
            <a:endParaRPr sz="2000" b="1">
              <a:solidFill>
                <a:srgbClr val="4F81BD"/>
              </a:solidFill>
              <a:latin typeface="Calibri" panose="020F0502020204030204"/>
              <a:ea typeface="MS Gothic" panose="020B0609070205080204" charset="-128"/>
            </a:endParaRPr>
          </a:p>
          <a:p>
            <a:pPr marL="457200" indent="0" algn="l" defTabSz="266700">
              <a:spcBef>
                <a:spcPts val="500"/>
              </a:spcBef>
              <a:spcAft>
                <a:spcPts val="500"/>
              </a:spcAft>
            </a:pPr>
            <a:r>
              <a:rPr sz="2000">
                <a:latin typeface="Times New Roman" panose="02020603050405020304"/>
                <a:ea typeface="SimSun" panose="02010600030101010101" pitchFamily="2" charset="-122"/>
              </a:rPr>
              <a:t>Party A: </a:t>
            </a:r>
            <a:r>
              <a:rPr sz="2000" b="1">
                <a:latin typeface="Times New Roman" panose="02020603050405020304"/>
                <a:ea typeface="SimSun" panose="02010600030101010101" pitchFamily="2" charset="-122"/>
              </a:rPr>
              <a:t>3 seats</a:t>
            </a:r>
            <a:endParaRPr sz="2000" b="1">
              <a:latin typeface="Times New Roman" panose="02020603050405020304"/>
              <a:ea typeface="SimSun" panose="02010600030101010101" pitchFamily="2" charset="-122"/>
            </a:endParaRPr>
          </a:p>
          <a:p>
            <a:pPr marL="457200" indent="0" algn="l" defTabSz="266700">
              <a:spcBef>
                <a:spcPts val="500"/>
              </a:spcBef>
              <a:spcAft>
                <a:spcPts val="500"/>
              </a:spcAft>
            </a:pPr>
            <a:r>
              <a:rPr sz="2000">
                <a:latin typeface="Times New Roman" panose="02020603050405020304"/>
                <a:ea typeface="SimSun" panose="02010600030101010101" pitchFamily="2" charset="-122"/>
              </a:rPr>
              <a:t>Party B: </a:t>
            </a:r>
            <a:r>
              <a:rPr sz="2000" b="1">
                <a:latin typeface="Times New Roman" panose="02020603050405020304"/>
                <a:ea typeface="SimSun" panose="02010600030101010101" pitchFamily="2" charset="-122"/>
              </a:rPr>
              <a:t>2 seats</a:t>
            </a:r>
            <a:endParaRPr sz="2000" b="1">
              <a:latin typeface="Times New Roman" panose="02020603050405020304"/>
              <a:ea typeface="SimSun" panose="02010600030101010101" pitchFamily="2" charset="-122"/>
            </a:endParaRPr>
          </a:p>
          <a:p>
            <a:pPr marL="0" indent="0" algn="l" defTabSz="266700">
              <a:spcBef>
                <a:spcPts val="500"/>
              </a:spcBef>
              <a:spcAft>
                <a:spcPts val="500"/>
              </a:spcAft>
            </a:pPr>
            <a:r>
              <a:rPr sz="2000">
                <a:latin typeface="Times New Roman" panose="02020603050405020304"/>
                <a:ea typeface="SimSun" panose="02010600030101010101" pitchFamily="2" charset="-122"/>
              </a:rPr>
              <a:t>➡ </a:t>
            </a:r>
            <a:r>
              <a:rPr sz="2000" b="1">
                <a:latin typeface="Times New Roman" panose="02020603050405020304"/>
                <a:ea typeface="SimSun" panose="02010600030101010101" pitchFamily="2" charset="-122"/>
              </a:rPr>
              <a:t>Party A forms the government</a:t>
            </a:r>
            <a:r>
              <a:rPr sz="2000">
                <a:latin typeface="Times New Roman" panose="02020603050405020304"/>
                <a:ea typeface="SimSun" panose="02010600030101010101" pitchFamily="2" charset="-122"/>
              </a:rPr>
              <a:t> because it has more seats.</a:t>
            </a:r>
            <a:endParaRPr sz="2000">
              <a:latin typeface="Times New Roman" panose="02020603050405020304"/>
              <a:ea typeface="SimSun" panose="02010600030101010101" pitchFamily="2" charset="-122"/>
            </a:endParaRPr>
          </a:p>
          <a:p>
            <a:pPr defTabSz="266700">
              <a:lnSpc>
                <a:spcPct val="114000"/>
              </a:lnSpc>
              <a:spcAft>
                <a:spcPts val="1000"/>
              </a:spcAft>
            </a:pPr>
            <a:r>
              <a:rPr sz="2000">
                <a:latin typeface="Cambria" panose="02040503050406030204"/>
                <a:ea typeface="ＭＳ 明朝"/>
              </a:rPr>
              <a:t> </a:t>
            </a:r>
            <a:endParaRPr sz="2000">
              <a:latin typeface="Cambria" panose="02040503050406030204"/>
              <a:ea typeface="ＭＳ 明朝"/>
            </a:endParaRPr>
          </a:p>
          <a:p>
            <a:pPr defTabSz="266700">
              <a:lnSpc>
                <a:spcPct val="114000"/>
              </a:lnSpc>
              <a:spcBef>
                <a:spcPts val="1000"/>
              </a:spcBef>
              <a:spcAft>
                <a:spcPct val="0"/>
              </a:spcAft>
            </a:pPr>
            <a:r>
              <a:rPr sz="2000" b="1">
                <a:solidFill>
                  <a:srgbClr val="4F81BD"/>
                </a:solidFill>
                <a:latin typeface="Calibri" panose="020F0502020204030204"/>
                <a:ea typeface="MS Gothic" panose="020B0609070205080204" charset="-128"/>
              </a:rPr>
              <a:t>Total Votes Across the Country</a:t>
            </a:r>
            <a:endParaRPr sz="2000" b="1">
              <a:solidFill>
                <a:srgbClr val="4F81BD"/>
              </a:solidFill>
              <a:latin typeface="Calibri" panose="020F0502020204030204"/>
              <a:ea typeface="MS Gothic" panose="020B0609070205080204" charset="-128"/>
            </a:endParaRPr>
          </a:p>
          <a:p>
            <a:pPr marL="457200" indent="0" algn="l" defTabSz="266700">
              <a:spcBef>
                <a:spcPts val="500"/>
              </a:spcBef>
              <a:spcAft>
                <a:spcPts val="500"/>
              </a:spcAft>
            </a:pPr>
            <a:r>
              <a:rPr sz="2000">
                <a:latin typeface="Times New Roman" panose="02020603050405020304"/>
                <a:ea typeface="SimSun" panose="02010600030101010101" pitchFamily="2" charset="-122"/>
              </a:rPr>
              <a:t>Party A total votes: </a:t>
            </a:r>
            <a:r>
              <a:rPr sz="2000" b="1">
                <a:latin typeface="Times New Roman" panose="02020603050405020304"/>
                <a:ea typeface="SimSun" panose="02010600030101010101" pitchFamily="2" charset="-122"/>
              </a:rPr>
              <a:t>12</a:t>
            </a:r>
            <a:endParaRPr sz="2000" b="1">
              <a:latin typeface="Times New Roman" panose="02020603050405020304"/>
              <a:ea typeface="SimSun" panose="02010600030101010101" pitchFamily="2" charset="-122"/>
            </a:endParaRPr>
          </a:p>
          <a:p>
            <a:pPr marL="457200" indent="0" algn="l" defTabSz="266700">
              <a:spcBef>
                <a:spcPts val="500"/>
              </a:spcBef>
              <a:spcAft>
                <a:spcPts val="500"/>
              </a:spcAft>
            </a:pPr>
            <a:r>
              <a:rPr sz="2000">
                <a:latin typeface="Times New Roman" panose="02020603050405020304"/>
                <a:ea typeface="SimSun" panose="02010600030101010101" pitchFamily="2" charset="-122"/>
              </a:rPr>
              <a:t>Party B total votes: </a:t>
            </a:r>
            <a:r>
              <a:rPr sz="2000" b="1">
                <a:latin typeface="Times New Roman" panose="02020603050405020304"/>
                <a:ea typeface="SimSun" panose="02010600030101010101" pitchFamily="2" charset="-122"/>
              </a:rPr>
              <a:t>18</a:t>
            </a:r>
            <a:endParaRPr sz="2000" b="1">
              <a:latin typeface="Times New Roman" panose="02020603050405020304"/>
              <a:ea typeface="SimSun" panose="02010600030101010101" pitchFamily="2" charset="-122"/>
            </a:endParaRPr>
          </a:p>
          <a:p>
            <a:pPr marL="0" indent="0" algn="l" defTabSz="266700">
              <a:spcBef>
                <a:spcPts val="500"/>
              </a:spcBef>
              <a:spcAft>
                <a:spcPts val="500"/>
              </a:spcAft>
            </a:pPr>
            <a:r>
              <a:rPr sz="2000">
                <a:latin typeface="Times New Roman" panose="02020603050405020304"/>
                <a:ea typeface="SimSun" panose="02010600030101010101" pitchFamily="2" charset="-122"/>
              </a:rPr>
              <a:t>Even though </a:t>
            </a:r>
            <a:r>
              <a:rPr sz="2000" b="1">
                <a:latin typeface="Times New Roman" panose="02020603050405020304"/>
                <a:ea typeface="SimSun" panose="02010600030101010101" pitchFamily="2" charset="-122"/>
              </a:rPr>
              <a:t>Party B gets more votes overall</a:t>
            </a:r>
            <a:r>
              <a:rPr sz="2000">
                <a:latin typeface="Times New Roman" panose="02020603050405020304"/>
                <a:ea typeface="SimSun" panose="02010600030101010101" pitchFamily="2" charset="-122"/>
              </a:rPr>
              <a:t>, it does </a:t>
            </a:r>
            <a:r>
              <a:rPr sz="2000" b="1">
                <a:latin typeface="Times New Roman" panose="02020603050405020304"/>
                <a:ea typeface="SimSun" panose="02010600030101010101" pitchFamily="2" charset="-122"/>
              </a:rPr>
              <a:t>not</a:t>
            </a:r>
            <a:r>
              <a:rPr sz="2000">
                <a:latin typeface="Times New Roman" panose="02020603050405020304"/>
                <a:ea typeface="SimSun" panose="02010600030101010101" pitchFamily="2" charset="-122"/>
              </a:rPr>
              <a:t> form the government.</a:t>
            </a:r>
            <a:endParaRPr sz="2000">
              <a:latin typeface="Times New Roman" panose="02020603050405020304"/>
              <a:ea typeface="SimSun" panose="02010600030101010101" pitchFamily="2" charset="-122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Text Box 4"/>
          <p:cNvSpPr txBox="1"/>
          <p:nvPr/>
        </p:nvSpPr>
        <p:spPr>
          <a:xfrm>
            <a:off x="434975" y="346710"/>
            <a:ext cx="6096000" cy="6521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defTabSz="266700">
              <a:lnSpc>
                <a:spcPct val="114000"/>
              </a:lnSpc>
              <a:spcBef>
                <a:spcPts val="1000"/>
              </a:spcBef>
              <a:spcAft>
                <a:spcPct val="0"/>
              </a:spcAft>
            </a:pPr>
            <a:r>
              <a:rPr lang="en-US" sz="3200" b="1">
                <a:solidFill>
                  <a:srgbClr val="4F81BD"/>
                </a:solidFill>
                <a:latin typeface="Calibri" panose="020F0502020204030204"/>
                <a:ea typeface="MS Gothic" panose="020B0609070205080204" charset="-128"/>
                <a:sym typeface="+mn-ea"/>
              </a:rPr>
              <a:t>Critical Analysis</a:t>
            </a:r>
            <a:endParaRPr lang="en-US" sz="3200" b="1">
              <a:solidFill>
                <a:srgbClr val="4F81BD"/>
              </a:solidFill>
              <a:latin typeface="Calibri" panose="020F0502020204030204"/>
              <a:ea typeface="MS Gothic" panose="020B0609070205080204" charset="-128"/>
              <a:sym typeface="+mn-ea"/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561975" y="1125855"/>
            <a:ext cx="6096000" cy="6521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defTabSz="266700">
              <a:lnSpc>
                <a:spcPct val="114000"/>
              </a:lnSpc>
              <a:spcBef>
                <a:spcPts val="1000"/>
              </a:spcBef>
              <a:spcAft>
                <a:spcPct val="0"/>
              </a:spcAft>
            </a:pPr>
            <a:r>
              <a:rPr lang="en-US" sz="3200" b="1">
                <a:solidFill>
                  <a:srgbClr val="4F81BD"/>
                </a:solidFill>
                <a:latin typeface="Calibri" panose="020F0502020204030204"/>
                <a:ea typeface="MS Gothic" panose="020B0609070205080204" charset="-128"/>
                <a:sym typeface="+mn-ea"/>
              </a:rPr>
              <a:t>Advantages of the system</a:t>
            </a:r>
            <a:endParaRPr lang="en-US" sz="3200" b="1">
              <a:solidFill>
                <a:srgbClr val="4F81BD"/>
              </a:solidFill>
              <a:latin typeface="Calibri" panose="020F0502020204030204"/>
              <a:ea typeface="MS Gothic" panose="020B0609070205080204" charset="-128"/>
              <a:sym typeface="+mn-ea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561975" y="1778000"/>
            <a:ext cx="10902315" cy="4766945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spcAft>
                <a:spcPct val="60000"/>
              </a:spcAft>
            </a:pPr>
            <a:r>
              <a:rPr sz="2300" b="1"/>
              <a:t>1. Simplicity of the FPTP system</a:t>
            </a:r>
            <a:endParaRPr sz="2300" b="1"/>
          </a:p>
          <a:p>
            <a:r>
              <a:rPr sz="2400"/>
              <a:t> FPTP is easy to understand and easy to use. You vote for one candidate, and the candidate with the highest votes wins.</a:t>
            </a:r>
            <a:endParaRPr sz="2400"/>
          </a:p>
          <a:p>
            <a:r>
              <a:rPr sz="2400"/>
              <a:t>Simple Indian example:</a:t>
            </a:r>
            <a:endParaRPr sz="2400"/>
          </a:p>
          <a:p>
            <a:r>
              <a:rPr sz="2400"/>
              <a:t> Think of a Lok Sabha election booth in a village.</a:t>
            </a:r>
            <a:endParaRPr sz="2400"/>
          </a:p>
          <a:p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You see symbols of candidates on the EVM.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You press one button next to the candidate you like.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Later, the candidate with more votes than others becomes the MP.</a:t>
            </a:r>
            <a:endParaRPr sz="2400"/>
          </a:p>
          <a:p>
            <a:r>
              <a:rPr sz="2400"/>
              <a:t>There is no ranking, no second preference, no calculation for the voter.</a:t>
            </a:r>
            <a:endParaRPr sz="24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661035" y="513080"/>
            <a:ext cx="10902315" cy="4766945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spcAft>
                <a:spcPct val="60000"/>
              </a:spcAft>
            </a:pPr>
            <a:r>
              <a:rPr sz="2300" b="1"/>
              <a:t>2. Strong candidate recognition and voter–representative relationship</a:t>
            </a:r>
            <a:endParaRPr sz="2300" b="1"/>
          </a:p>
          <a:p>
            <a:r>
              <a:rPr sz="2400"/>
              <a:t> Voters clearly know who their candidate is, and candidates know who their voters are.</a:t>
            </a:r>
            <a:endParaRPr sz="2400"/>
          </a:p>
          <a:p>
            <a:endParaRPr sz="2400"/>
          </a:p>
          <a:p>
            <a:r>
              <a:rPr lang="en-US" altLang="en-US" sz="2400"/>
              <a:t>Why this happens under FPTP:</a:t>
            </a:r>
            <a:endParaRPr lang="en-US" altLang="en-US" sz="2400"/>
          </a:p>
          <a:p>
            <a:r>
              <a:rPr lang="en-US" altLang="en-US" sz="2400"/>
              <a:t>Each constituency has one representative, so:</a:t>
            </a:r>
            <a:endParaRPr lang="en-US" altLang="en-US" sz="2400"/>
          </a:p>
          <a:p>
            <a:endParaRPr lang="en-US" altLang="en-US" sz="24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400"/>
              <a:t>The candidate becomes a familiar face</a:t>
            </a:r>
            <a:endParaRPr lang="en-US" altLang="en-US" sz="240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en-US" sz="24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400"/>
              <a:t>Voters form a personal connection, not just a party-based one</a:t>
            </a:r>
            <a:endParaRPr lang="en-US" altLang="en-US" sz="2400"/>
          </a:p>
          <a:p>
            <a:endParaRPr lang="en-US" altLang="en-US" sz="2400"/>
          </a:p>
          <a:p>
            <a:r>
              <a:rPr lang="en-US" altLang="en-US" sz="2400"/>
              <a:t>This is much stronger than systems where representatives are chosen from long party lists and voters don’t know them personally.</a:t>
            </a:r>
            <a:endParaRPr lang="en-US" altLang="en-US" sz="24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733425" y="554990"/>
            <a:ext cx="10620375" cy="950595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spcAft>
                <a:spcPct val="60000"/>
              </a:spcAft>
            </a:pPr>
            <a:r>
              <a:rPr sz="2300" b="1"/>
              <a:t>3. Clear democratic responsibility and accountability</a:t>
            </a:r>
            <a:endParaRPr sz="1600"/>
          </a:p>
          <a:p>
            <a:r>
              <a:rPr sz="1600"/>
              <a:t> Citizens know exactly who is responsible for their constituency.</a:t>
            </a:r>
            <a:endParaRPr sz="1600"/>
          </a:p>
        </p:txBody>
      </p:sp>
      <p:sp>
        <p:nvSpPr>
          <p:cNvPr id="5" name="Text Box 4"/>
          <p:cNvSpPr txBox="1"/>
          <p:nvPr/>
        </p:nvSpPr>
        <p:spPr>
          <a:xfrm>
            <a:off x="879475" y="1659890"/>
            <a:ext cx="9940290" cy="4399915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sz="2000"/>
              <a:t>Because under FPTP:</a:t>
            </a:r>
            <a:endParaRPr sz="2000"/>
          </a:p>
          <a:p>
            <a:endParaRPr sz="2000"/>
          </a:p>
          <a:p>
            <a:pPr>
              <a:buFont typeface="Arial" panose="020B0604020202020204"/>
              <a:buChar char="•"/>
            </a:pPr>
            <a:r>
              <a:rPr sz="2000"/>
              <a:t>One constituency = one representative</a:t>
            </a:r>
            <a:endParaRPr sz="2000"/>
          </a:p>
          <a:p>
            <a:pPr>
              <a:buFont typeface="Arial" panose="020B0604020202020204"/>
              <a:buChar char="•"/>
            </a:pPr>
            <a:endParaRPr sz="2000"/>
          </a:p>
          <a:p>
            <a:pPr>
              <a:buFont typeface="Arial" panose="020B0604020202020204"/>
              <a:buChar char="•"/>
            </a:pPr>
            <a:r>
              <a:rPr sz="2000"/>
              <a:t>No confusion about responsibility</a:t>
            </a:r>
            <a:endParaRPr sz="2000"/>
          </a:p>
          <a:p>
            <a:r>
              <a:rPr sz="2000"/>
              <a:t>Why this is an advantage:</a:t>
            </a:r>
            <a:endParaRPr sz="2000"/>
          </a:p>
          <a:p>
            <a:endParaRPr sz="2000"/>
          </a:p>
          <a:p>
            <a:pPr>
              <a:buFont typeface="Arial" panose="020B0604020202020204"/>
              <a:buChar char="•"/>
            </a:pPr>
            <a:r>
              <a:rPr sz="2000"/>
              <a:t>Representatives cannot shift blame</a:t>
            </a:r>
            <a:endParaRPr sz="2000"/>
          </a:p>
          <a:p>
            <a:pPr>
              <a:buFont typeface="Arial" panose="020B0604020202020204"/>
              <a:buChar char="•"/>
            </a:pPr>
            <a:endParaRPr sz="2000"/>
          </a:p>
          <a:p>
            <a:pPr>
              <a:buFont typeface="Arial" panose="020B0604020202020204"/>
              <a:buChar char="•"/>
            </a:pPr>
            <a:r>
              <a:rPr sz="2000"/>
              <a:t>Voters know whom to praise or punish</a:t>
            </a:r>
            <a:endParaRPr sz="2000"/>
          </a:p>
          <a:p>
            <a:pPr>
              <a:buFont typeface="Arial" panose="020B0604020202020204"/>
              <a:buChar char="•"/>
            </a:pPr>
            <a:endParaRPr sz="2000"/>
          </a:p>
          <a:p>
            <a:pPr>
              <a:buFont typeface="Arial" panose="020B0604020202020204"/>
              <a:buChar char="•"/>
            </a:pPr>
            <a:r>
              <a:rPr sz="2000"/>
              <a:t>In the next election, voters can clearly say:</a:t>
            </a:r>
            <a:endParaRPr sz="2000"/>
          </a:p>
          <a:p>
            <a:r>
              <a:rPr sz="2000"/>
              <a:t>“You did not work, so we will remove you.”</a:t>
            </a:r>
            <a:endParaRPr sz="2000"/>
          </a:p>
          <a:p>
            <a:r>
              <a:rPr sz="2000"/>
              <a:t>This strengthens democratic accountability</a:t>
            </a:r>
            <a:r>
              <a:rPr sz="1600"/>
              <a:t>.</a:t>
            </a:r>
            <a:endParaRPr sz="16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Text Box 4"/>
          <p:cNvSpPr txBox="1"/>
          <p:nvPr/>
        </p:nvSpPr>
        <p:spPr>
          <a:xfrm>
            <a:off x="765175" y="784225"/>
            <a:ext cx="10024110" cy="5320665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spcAft>
                <a:spcPct val="60000"/>
              </a:spcAft>
            </a:pPr>
            <a:r>
              <a:rPr lang="en-US" sz="2300" b="1"/>
              <a:t>4</a:t>
            </a:r>
            <a:r>
              <a:rPr sz="2300" b="1"/>
              <a:t>. Keeping extremism out of the legislature</a:t>
            </a:r>
            <a:endParaRPr sz="2300" b="1"/>
          </a:p>
          <a:p>
            <a:r>
              <a:rPr sz="2000"/>
              <a:t> Very small or extremist parties usually fail to win seats under FPTP unless they have strong local support.</a:t>
            </a:r>
            <a:endParaRPr sz="2000"/>
          </a:p>
          <a:p>
            <a:endParaRPr sz="2000"/>
          </a:p>
          <a:p>
            <a:r>
              <a:rPr sz="2000" b="1"/>
              <a:t> Suppose a party has:</a:t>
            </a:r>
            <a:endParaRPr sz="2000" b="1"/>
          </a:p>
          <a:p>
            <a:endParaRPr sz="2000"/>
          </a:p>
          <a:p>
            <a:pPr>
              <a:buFont typeface="Arial" panose="020B0604020202020204"/>
              <a:buChar char="•"/>
            </a:pPr>
            <a:r>
              <a:rPr sz="2000"/>
              <a:t>Very radical ideas</a:t>
            </a:r>
            <a:endParaRPr sz="2000"/>
          </a:p>
          <a:p>
            <a:pPr>
              <a:buFont typeface="Arial" panose="020B0604020202020204"/>
              <a:buChar char="•"/>
            </a:pPr>
            <a:endParaRPr sz="2000"/>
          </a:p>
          <a:p>
            <a:pPr>
              <a:buFont typeface="Arial" panose="020B0604020202020204"/>
              <a:buChar char="•"/>
            </a:pPr>
            <a:r>
              <a:rPr sz="2000"/>
              <a:t>Only 1–2% support spread across the country</a:t>
            </a:r>
            <a:endParaRPr sz="2000"/>
          </a:p>
          <a:p>
            <a:r>
              <a:rPr sz="2000"/>
              <a:t>Under FPTP:</a:t>
            </a:r>
            <a:endParaRPr sz="2000"/>
          </a:p>
          <a:p>
            <a:endParaRPr sz="2000"/>
          </a:p>
          <a:p>
            <a:pPr>
              <a:buFont typeface="Arial" panose="020B0604020202020204"/>
              <a:buChar char="•"/>
            </a:pPr>
            <a:r>
              <a:rPr sz="2000"/>
              <a:t>That party may get votes</a:t>
            </a:r>
            <a:endParaRPr sz="2000"/>
          </a:p>
          <a:p>
            <a:pPr>
              <a:buFont typeface="Arial" panose="020B0604020202020204"/>
              <a:buChar char="•"/>
            </a:pPr>
            <a:endParaRPr sz="2000"/>
          </a:p>
          <a:p>
            <a:pPr>
              <a:buFont typeface="Arial" panose="020B0604020202020204"/>
              <a:buChar char="•"/>
            </a:pPr>
            <a:r>
              <a:rPr sz="2000"/>
              <a:t>But it will not win any constituency</a:t>
            </a:r>
            <a:endParaRPr sz="2000"/>
          </a:p>
          <a:p>
            <a:pPr>
              <a:buFont typeface="Arial" panose="020B0604020202020204"/>
              <a:buChar char="•"/>
            </a:pPr>
            <a:endParaRPr sz="2000"/>
          </a:p>
          <a:p>
            <a:pPr>
              <a:buFont typeface="Arial" panose="020B0604020202020204"/>
              <a:buChar char="•"/>
            </a:pPr>
            <a:r>
              <a:rPr sz="2000"/>
              <a:t>So it does not enter Parliament easily</a:t>
            </a:r>
            <a:endParaRPr sz="20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597535" y="550545"/>
            <a:ext cx="10808970" cy="3969385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sz="2800"/>
              <a:t>Why this is seen as an advantage:</a:t>
            </a:r>
            <a:endParaRPr sz="2800"/>
          </a:p>
          <a:p>
            <a:endParaRPr sz="2800"/>
          </a:p>
          <a:p>
            <a:pPr>
              <a:buFont typeface="Arial" panose="020B0604020202020204"/>
              <a:buChar char="•"/>
            </a:pPr>
            <a:r>
              <a:rPr sz="2800"/>
              <a:t>Parliament remains relatively moderate</a:t>
            </a:r>
            <a:endParaRPr sz="2800"/>
          </a:p>
          <a:p>
            <a:pPr>
              <a:buFont typeface="Arial" panose="020B0604020202020204"/>
              <a:buChar char="•"/>
            </a:pPr>
            <a:endParaRPr sz="2800"/>
          </a:p>
          <a:p>
            <a:pPr>
              <a:buFont typeface="Arial" panose="020B0604020202020204"/>
              <a:buChar char="•"/>
            </a:pPr>
            <a:r>
              <a:rPr sz="2800"/>
              <a:t>Law-making is not disrupted by fringe groups</a:t>
            </a:r>
            <a:endParaRPr sz="2800"/>
          </a:p>
          <a:p>
            <a:pPr>
              <a:buFont typeface="Arial" panose="020B0604020202020204"/>
              <a:buChar char="•"/>
            </a:pPr>
            <a:endParaRPr sz="2800"/>
          </a:p>
          <a:p>
            <a:pPr>
              <a:buFont typeface="Arial" panose="020B0604020202020204"/>
              <a:buChar char="•"/>
            </a:pPr>
            <a:r>
              <a:rPr sz="2800"/>
              <a:t>Democratic institutions remain stable</a:t>
            </a:r>
            <a:endParaRPr sz="2800"/>
          </a:p>
          <a:p>
            <a:r>
              <a:rPr sz="2800"/>
              <a:t>This is particularly important in diverse societies like India, where social harmony matters.</a:t>
            </a:r>
            <a:endParaRPr sz="2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Meaning of Elections</a:t>
            </a:r>
            <a:endParaRPr lang="en-US" altLang="en-US"/>
          </a:p>
        </p:txBody>
      </p:sp>
      <p:sp>
        <p:nvSpPr>
          <p:cNvPr id="5" name="Text Box 4"/>
          <p:cNvSpPr txBox="1"/>
          <p:nvPr/>
        </p:nvSpPr>
        <p:spPr>
          <a:xfrm>
            <a:off x="1016000" y="1502410"/>
            <a:ext cx="9742170" cy="4399280"/>
          </a:xfrm>
          <a:prstGeom prst="rect">
            <a:avLst/>
          </a:prstGeom>
        </p:spPr>
        <p:txBody>
          <a:bodyPr wrap="square">
            <a:noAutofit/>
          </a:bodyPr>
          <a:p>
            <a:pPr marL="342900" indent="-342900">
              <a:buFont typeface="Arial" panose="020B0604020202020204" pitchFamily="34" charset="0"/>
              <a:buChar char="•"/>
            </a:pPr>
            <a:r>
              <a:rPr sz="2000"/>
              <a:t>Elections are the institutional process through which citizens choose representatives by voting.</a:t>
            </a:r>
            <a:endParaRPr sz="2000"/>
          </a:p>
          <a:p>
            <a:pPr marL="342900" indent="-342900">
              <a:buFont typeface="Arial" panose="020B0604020202020204" pitchFamily="34" charset="0"/>
              <a:buChar char="•"/>
            </a:pPr>
            <a:endParaRPr sz="20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sz="2000"/>
              <a:t>These representatives act on behalf of the people in legislative bodies such as Parliament, state legislatures, or local governments.</a:t>
            </a:r>
            <a:endParaRPr sz="2000"/>
          </a:p>
          <a:p>
            <a:pPr marL="342900" indent="-342900">
              <a:buFont typeface="Arial" panose="020B0604020202020204" pitchFamily="34" charset="0"/>
              <a:buChar char="•"/>
            </a:pPr>
            <a:endParaRPr sz="20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sz="2000"/>
              <a:t>Elections are inseparably linked to representative democracy, providing a structured mechanism for popular participation in governance.</a:t>
            </a:r>
            <a:endParaRPr sz="2000"/>
          </a:p>
          <a:p>
            <a:pPr marL="342900" indent="-342900">
              <a:buFont typeface="Arial" panose="020B0604020202020204" pitchFamily="34" charset="0"/>
              <a:buChar char="•"/>
            </a:pPr>
            <a:endParaRPr sz="20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sz="2000"/>
              <a:t>Over the twentieth century, the principle of universal adult suffrage emerged, replacing restricted voting based on estate, property, race, gender, or education.</a:t>
            </a:r>
            <a:endParaRPr sz="2000"/>
          </a:p>
          <a:p>
            <a:pPr marL="342900" indent="-342900">
              <a:buFont typeface="Arial" panose="020B0604020202020204" pitchFamily="34" charset="0"/>
              <a:buChar char="•"/>
            </a:pPr>
            <a:endParaRPr sz="20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sz="2000"/>
              <a:t>This expansion culminated in the democratic norm of “one person, one vote, one value”, ensuring formal political equality.</a:t>
            </a:r>
            <a:endParaRPr sz="20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Text Box 5"/>
          <p:cNvSpPr txBox="1"/>
          <p:nvPr/>
        </p:nvSpPr>
        <p:spPr>
          <a:xfrm>
            <a:off x="456565" y="473710"/>
            <a:ext cx="6096000" cy="6521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defTabSz="266700">
              <a:lnSpc>
                <a:spcPct val="114000"/>
              </a:lnSpc>
              <a:spcBef>
                <a:spcPts val="1000"/>
              </a:spcBef>
              <a:spcAft>
                <a:spcPct val="0"/>
              </a:spcAft>
            </a:pPr>
            <a:r>
              <a:rPr lang="en-US" sz="3200" b="1">
                <a:solidFill>
                  <a:srgbClr val="4F81BD"/>
                </a:solidFill>
                <a:latin typeface="Calibri" panose="020F0502020204030204"/>
                <a:ea typeface="MS Gothic" panose="020B0609070205080204" charset="-128"/>
                <a:sym typeface="+mn-ea"/>
              </a:rPr>
              <a:t>Disadvantages of the FPTP system</a:t>
            </a:r>
            <a:endParaRPr lang="en-US" sz="3200" b="1">
              <a:solidFill>
                <a:srgbClr val="4F81BD"/>
              </a:solidFill>
              <a:latin typeface="Calibri" panose="020F0502020204030204"/>
              <a:ea typeface="MS Gothic" panose="020B0609070205080204" charset="-128"/>
              <a:sym typeface="+mn-ea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587375" y="1320165"/>
            <a:ext cx="10442575" cy="4539615"/>
          </a:xfrm>
          <a:prstGeom prst="rect">
            <a:avLst/>
          </a:prstGeom>
        </p:spPr>
        <p:txBody>
          <a:bodyPr wrap="square">
            <a:noAutofit/>
          </a:bodyPr>
          <a:p>
            <a:pPr>
              <a:spcAft>
                <a:spcPct val="60000"/>
              </a:spcAft>
            </a:pPr>
            <a:r>
              <a:rPr sz="2400" b="1"/>
              <a:t>1. Wasted Votes and Ignored Majority</a:t>
            </a:r>
            <a:endParaRPr sz="2400" b="1"/>
          </a:p>
          <a:p>
            <a:pPr>
              <a:spcAft>
                <a:spcPct val="60000"/>
              </a:spcAft>
            </a:pPr>
            <a:endParaRPr sz="2400" b="1"/>
          </a:p>
          <a:p>
            <a:pPr>
              <a:buFont typeface="Arial" panose="020B0604020202020204"/>
              <a:buChar char="•"/>
            </a:pPr>
            <a:r>
              <a:rPr sz="2400"/>
              <a:t>In the First Past the Post (FPTP) system, only the votes of the winning candidate matter.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All votes cast for losing candidates are called “wasted votes” because they do not help elect anyone.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As a result, a large section of voters may remain unrepresented.</a:t>
            </a:r>
            <a:endParaRPr sz="2400"/>
          </a:p>
          <a:p>
            <a:r>
              <a:rPr sz="2400"/>
              <a:t>Example:</a:t>
            </a:r>
            <a:endParaRPr sz="2400"/>
          </a:p>
          <a:p>
            <a:r>
              <a:rPr sz="2400"/>
              <a:t> If four candidates receive 30, 35, 20 and 15 votes, the candidate with 35 votes wins. The remaining 65 votes are wasted, even though they represent the majority opinion.</a:t>
            </a:r>
            <a:endParaRPr sz="24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885190" y="951865"/>
            <a:ext cx="10420985" cy="4693920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spcAft>
                <a:spcPct val="60000"/>
              </a:spcAft>
            </a:pPr>
            <a:r>
              <a:rPr sz="2400" b="1"/>
              <a:t>2. Mismatch Between Votes and Seats</a:t>
            </a:r>
            <a:endParaRPr sz="2400" b="1"/>
          </a:p>
          <a:p>
            <a:pPr>
              <a:spcAft>
                <a:spcPct val="60000"/>
              </a:spcAft>
            </a:pPr>
            <a:endParaRPr sz="2400" b="1"/>
          </a:p>
          <a:p>
            <a:pPr>
              <a:buFont typeface="Arial" panose="020B0604020202020204"/>
              <a:buChar char="•"/>
            </a:pPr>
            <a:r>
              <a:rPr sz="2400"/>
              <a:t>In FPTP, the number of seats won matters more than total votes received.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A party winning more votes nationwide may still get fewer seats in the legislature.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This happens because seats are counted constituency-wise, not vote-share-wise.</a:t>
            </a:r>
            <a:endParaRPr sz="2400"/>
          </a:p>
          <a:p>
            <a:endParaRPr sz="2400"/>
          </a:p>
          <a:p>
            <a:r>
              <a:rPr sz="2400" b="1"/>
              <a:t>Result:</a:t>
            </a:r>
            <a:endParaRPr sz="2400" b="1"/>
          </a:p>
          <a:p>
            <a:r>
              <a:rPr sz="2400"/>
              <a:t> A party that comes second in votes can still form the government, raising questions about democratic fairness.</a:t>
            </a:r>
            <a:endParaRPr sz="24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Text Box 4"/>
          <p:cNvSpPr txBox="1"/>
          <p:nvPr/>
        </p:nvSpPr>
        <p:spPr>
          <a:xfrm>
            <a:off x="398780" y="269240"/>
            <a:ext cx="11320780" cy="1854835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spcAft>
                <a:spcPct val="60000"/>
              </a:spcAft>
            </a:pPr>
            <a:r>
              <a:rPr sz="2000" b="1"/>
              <a:t>Mismatch Between Votes and Seats Example</a:t>
            </a:r>
            <a:endParaRPr sz="2000" b="1"/>
          </a:p>
          <a:p>
            <a:r>
              <a:rPr sz="2000"/>
              <a:t>Imagine a country with 3 constituencies and 2 parties:</a:t>
            </a:r>
            <a:endParaRPr sz="2000"/>
          </a:p>
          <a:p>
            <a:r>
              <a:rPr sz="2000"/>
              <a:t>Party A and Party B</a:t>
            </a:r>
            <a:endParaRPr sz="2000"/>
          </a:p>
          <a:p>
            <a:r>
              <a:rPr sz="2000"/>
              <a:t>Each constituency has 100 voters.</a:t>
            </a:r>
            <a:endParaRPr sz="2000"/>
          </a:p>
          <a:p>
            <a:endParaRPr sz="200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3235" y="2124075"/>
            <a:ext cx="3067050" cy="17526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4005" y="2181225"/>
            <a:ext cx="3000375" cy="169545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43800" y="2181225"/>
            <a:ext cx="2895600" cy="18192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8180" y="4521835"/>
            <a:ext cx="4162425" cy="13335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09920" y="4521835"/>
            <a:ext cx="2371725" cy="140970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546100" y="473710"/>
            <a:ext cx="10264775" cy="5603240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spcAft>
                <a:spcPct val="60000"/>
              </a:spcAft>
            </a:pPr>
            <a:r>
              <a:rPr sz="2400" b="1"/>
              <a:t>What Do We Observe?</a:t>
            </a:r>
            <a:endParaRPr sz="2400" b="1"/>
          </a:p>
          <a:p>
            <a:pPr>
              <a:spcAft>
                <a:spcPct val="60000"/>
              </a:spcAft>
            </a:pPr>
            <a:endParaRPr sz="2400" b="1"/>
          </a:p>
          <a:p>
            <a:pPr>
              <a:buFont typeface="Arial" panose="020B0604020202020204"/>
              <a:buChar char="•"/>
            </a:pPr>
            <a:r>
              <a:rPr sz="2400"/>
              <a:t>Party B has far more votes nationwide (188 vs 112)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Yet Party A wins more seats and forms the government</a:t>
            </a:r>
            <a:endParaRPr sz="2400"/>
          </a:p>
          <a:p>
            <a:pPr indent="0">
              <a:buFont typeface="Arial" panose="020B0604020202020204"/>
              <a:buNone/>
            </a:pPr>
            <a:endParaRPr sz="2400"/>
          </a:p>
          <a:p>
            <a:pPr>
              <a:spcAft>
                <a:spcPct val="60000"/>
              </a:spcAft>
            </a:pPr>
            <a:r>
              <a:rPr sz="2400" b="1"/>
              <a:t>Why This Happens in FPTP</a:t>
            </a:r>
            <a:endParaRPr sz="2400" b="1"/>
          </a:p>
          <a:p>
            <a:pPr marL="342900" indent="-342900">
              <a:spcAft>
                <a:spcPct val="60000"/>
              </a:spcAft>
              <a:buFont typeface="Arial" panose="020B0604020202020204" pitchFamily="34" charset="0"/>
              <a:buChar char="•"/>
            </a:pPr>
            <a:r>
              <a:rPr sz="2400"/>
              <a:t>Seats are awarded constituency by constituency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Winning by 1 vote or 50 votes makes no difference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Vote share across the country does not matter</a:t>
            </a:r>
            <a:endParaRPr sz="24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702310" y="1565910"/>
            <a:ext cx="10107930" cy="4693920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spcAft>
                <a:spcPct val="60000"/>
              </a:spcAft>
            </a:pPr>
            <a:r>
              <a:rPr sz="2400" b="1"/>
              <a:t>3. Manufactured Majorities</a:t>
            </a:r>
            <a:endParaRPr sz="2400" b="1"/>
          </a:p>
          <a:p>
            <a:pPr>
              <a:spcAft>
                <a:spcPct val="60000"/>
              </a:spcAft>
            </a:pPr>
            <a:endParaRPr sz="2400" b="1"/>
          </a:p>
          <a:p>
            <a:pPr>
              <a:buFont typeface="Arial" panose="020B0604020202020204"/>
              <a:buChar char="•"/>
            </a:pPr>
            <a:r>
              <a:rPr sz="2400"/>
              <a:t>FPTP often creates strong governments with weak public support.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Parties can secure a large majority of seats with only 30–40% of votes.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Such outcomes are called “manufactured majorities.”</a:t>
            </a:r>
            <a:endParaRPr sz="2400"/>
          </a:p>
          <a:p>
            <a:endParaRPr sz="2400"/>
          </a:p>
          <a:p>
            <a:r>
              <a:rPr sz="2400" b="1"/>
              <a:t>Impact:</a:t>
            </a:r>
            <a:endParaRPr sz="2400" b="1"/>
          </a:p>
          <a:p>
            <a:r>
              <a:rPr sz="2400"/>
              <a:t> Governments may be legally valid but lack moral legitimacy, as most voters did not support them.</a:t>
            </a:r>
            <a:endParaRPr sz="240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869950" y="1273810"/>
            <a:ext cx="10222865" cy="4324350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spcAft>
                <a:spcPct val="60000"/>
              </a:spcAft>
            </a:pPr>
            <a:r>
              <a:rPr sz="2400" b="1"/>
              <a:t>4. Lack of Majority Consent at Constituency Level</a:t>
            </a:r>
            <a:endParaRPr sz="2400" b="1"/>
          </a:p>
          <a:p>
            <a:pPr>
              <a:spcAft>
                <a:spcPct val="60000"/>
              </a:spcAft>
            </a:pPr>
            <a:endParaRPr sz="2400" b="1"/>
          </a:p>
          <a:p>
            <a:pPr>
              <a:buFont typeface="Arial" panose="020B0604020202020204"/>
              <a:buChar char="•"/>
            </a:pPr>
            <a:r>
              <a:rPr sz="2400"/>
              <a:t>Winning candidates often secure victory with less than 50% of votes.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This means most voters in that constituency preferred someone else.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Yet, the elected representative speaks for the entire constituency.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 b="1"/>
          </a:p>
          <a:p>
            <a:r>
              <a:rPr sz="2400" b="1"/>
              <a:t>Key Issue:</a:t>
            </a:r>
            <a:endParaRPr sz="2400" b="1"/>
          </a:p>
          <a:p>
            <a:r>
              <a:rPr sz="2400"/>
              <a:t> Representation without majority consent weakens democratic accountability.</a:t>
            </a:r>
            <a:endParaRPr sz="240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765175" y="1196975"/>
            <a:ext cx="10368915" cy="4542790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spcAft>
                <a:spcPct val="60000"/>
              </a:spcAft>
            </a:pPr>
            <a:r>
              <a:rPr lang="en-US" sz="2000" b="1"/>
              <a:t>5. </a:t>
            </a:r>
            <a:r>
              <a:rPr sz="2000" b="1"/>
              <a:t>Underrepresentation of Small Parties</a:t>
            </a:r>
            <a:endParaRPr sz="2000" b="1"/>
          </a:p>
          <a:p>
            <a:r>
              <a:rPr sz="2000"/>
              <a:t>In the First Past the Post (FPTP) system, only the candidate who secures the highest number of votes in a constituency wins the seat. Small and emerging parties usually receive votes spread across many constituencies, but they rarely finish first in any one seat.</a:t>
            </a:r>
            <a:endParaRPr sz="2000"/>
          </a:p>
          <a:p>
            <a:pPr>
              <a:spcAft>
                <a:spcPct val="60000"/>
              </a:spcAft>
            </a:pPr>
            <a:r>
              <a:rPr sz="2000" b="1"/>
              <a:t>Simple Demo Example</a:t>
            </a:r>
            <a:endParaRPr sz="2000" b="1"/>
          </a:p>
          <a:p>
            <a:r>
              <a:rPr sz="2000"/>
              <a:t>Imagine 4 constituencies with 3 parties:</a:t>
            </a:r>
            <a:endParaRPr sz="2000"/>
          </a:p>
          <a:p>
            <a:endParaRPr sz="2000"/>
          </a:p>
          <a:p>
            <a:pPr>
              <a:buFont typeface="Arial" panose="020B0604020202020204"/>
              <a:buChar char="•"/>
            </a:pPr>
            <a:r>
              <a:rPr sz="2000"/>
              <a:t>Party A (large party)</a:t>
            </a:r>
            <a:endParaRPr sz="2000"/>
          </a:p>
          <a:p>
            <a:pPr>
              <a:buFont typeface="Arial" panose="020B0604020202020204"/>
              <a:buChar char="•"/>
            </a:pPr>
            <a:endParaRPr sz="2000"/>
          </a:p>
          <a:p>
            <a:pPr>
              <a:buFont typeface="Arial" panose="020B0604020202020204"/>
              <a:buChar char="•"/>
            </a:pPr>
            <a:r>
              <a:rPr sz="2000"/>
              <a:t>Party B (large party)</a:t>
            </a:r>
            <a:endParaRPr sz="2000"/>
          </a:p>
          <a:p>
            <a:pPr>
              <a:buFont typeface="Arial" panose="020B0604020202020204"/>
              <a:buChar char="•"/>
            </a:pPr>
            <a:endParaRPr sz="2000"/>
          </a:p>
          <a:p>
            <a:pPr>
              <a:buFont typeface="Arial" panose="020B0604020202020204"/>
              <a:buChar char="•"/>
            </a:pPr>
            <a:r>
              <a:rPr sz="2000"/>
              <a:t>Party C (small party)</a:t>
            </a:r>
            <a:endParaRPr sz="2000"/>
          </a:p>
          <a:p>
            <a:r>
              <a:rPr sz="2000"/>
              <a:t>Each constituency has 100 voters.</a:t>
            </a:r>
            <a:endParaRPr sz="200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53185" y="628650"/>
            <a:ext cx="4257675" cy="1981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84570" y="628650"/>
            <a:ext cx="3200400" cy="18669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5305" y="3632835"/>
            <a:ext cx="3352800" cy="17240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61380" y="3536315"/>
            <a:ext cx="3238500" cy="2190750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72210" y="954405"/>
            <a:ext cx="4724400" cy="18954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4330" y="954405"/>
            <a:ext cx="3048000" cy="1952625"/>
          </a:xfrm>
          <a:prstGeom prst="rect">
            <a:avLst/>
          </a:prstGeom>
        </p:spPr>
      </p:pic>
      <p:sp>
        <p:nvSpPr>
          <p:cNvPr id="6" name="Text Box 5"/>
          <p:cNvSpPr txBox="1"/>
          <p:nvPr/>
        </p:nvSpPr>
        <p:spPr>
          <a:xfrm>
            <a:off x="1350010" y="3221355"/>
            <a:ext cx="9574530" cy="2695575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spcAft>
                <a:spcPct val="60000"/>
              </a:spcAft>
            </a:pPr>
            <a:r>
              <a:rPr sz="2000" b="1"/>
              <a:t>What Do We Notice?</a:t>
            </a:r>
            <a:endParaRPr sz="2000" b="1"/>
          </a:p>
          <a:p>
            <a:pPr>
              <a:spcAft>
                <a:spcPct val="60000"/>
              </a:spcAft>
            </a:pPr>
            <a:endParaRPr sz="2000" b="1"/>
          </a:p>
          <a:p>
            <a:pPr>
              <a:buFont typeface="Arial" panose="020B0604020202020204"/>
              <a:buChar char="•"/>
            </a:pPr>
            <a:r>
              <a:rPr sz="2000"/>
              <a:t>Party C received 100 votes nationwide (25% of the vote in every constituency).</a:t>
            </a:r>
            <a:endParaRPr sz="2000"/>
          </a:p>
          <a:p>
            <a:pPr>
              <a:buFont typeface="Arial" panose="020B0604020202020204"/>
              <a:buChar char="•"/>
            </a:pPr>
            <a:endParaRPr sz="2000"/>
          </a:p>
          <a:p>
            <a:pPr>
              <a:buFont typeface="Arial" panose="020B0604020202020204"/>
              <a:buChar char="•"/>
            </a:pPr>
            <a:r>
              <a:rPr sz="2000"/>
              <a:t>Despite consistent support, Party C wins zero seats.</a:t>
            </a:r>
            <a:endParaRPr sz="2000"/>
          </a:p>
          <a:p>
            <a:pPr>
              <a:buFont typeface="Arial" panose="020B0604020202020204"/>
              <a:buChar char="•"/>
            </a:pPr>
            <a:endParaRPr sz="2000"/>
          </a:p>
          <a:p>
            <a:pPr>
              <a:buFont typeface="Arial" panose="020B0604020202020204"/>
              <a:buChar char="•"/>
            </a:pPr>
            <a:r>
              <a:rPr sz="2000"/>
              <a:t>All votes for Party C are treated as wasted votes under FPTP.</a:t>
            </a:r>
            <a:endParaRPr sz="200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670" y="434975"/>
            <a:ext cx="11671300" cy="600900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Historical Expansion of Suffrage</a:t>
            </a:r>
            <a:endParaRPr lang="en-US" altLang="en-US"/>
          </a:p>
        </p:txBody>
      </p:sp>
      <p:sp>
        <p:nvSpPr>
          <p:cNvPr id="5" name="Text Box 4"/>
          <p:cNvSpPr txBox="1"/>
          <p:nvPr/>
        </p:nvSpPr>
        <p:spPr>
          <a:xfrm>
            <a:off x="911860" y="1783080"/>
            <a:ext cx="10045065" cy="3169285"/>
          </a:xfrm>
          <a:prstGeom prst="rect">
            <a:avLst/>
          </a:prstGeom>
        </p:spPr>
        <p:txBody>
          <a:bodyPr wrap="square">
            <a:spAutoFit/>
          </a:bodyPr>
          <a:p>
            <a:pPr marL="342900" indent="-342900">
              <a:buFont typeface="Arial" panose="020B0604020202020204" pitchFamily="34" charset="0"/>
              <a:buChar char="•"/>
            </a:pPr>
            <a:r>
              <a:rPr sz="2000"/>
              <a:t>Early electoral systems restricted voting to landowners or privileged social groups.</a:t>
            </a:r>
            <a:endParaRPr sz="2000"/>
          </a:p>
          <a:p>
            <a:pPr marL="342900" indent="-342900">
              <a:buFont typeface="Arial" panose="020B0604020202020204" pitchFamily="34" charset="0"/>
              <a:buChar char="•"/>
            </a:pPr>
            <a:endParaRPr sz="20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sz="2000"/>
              <a:t>Industrialisation, democratic movements, and social struggles gradually extended voting rights to individuals as citizens.</a:t>
            </a:r>
            <a:endParaRPr sz="2000"/>
          </a:p>
          <a:p>
            <a:pPr marL="342900" indent="-342900">
              <a:buFont typeface="Arial" panose="020B0604020202020204" pitchFamily="34" charset="0"/>
              <a:buChar char="•"/>
            </a:pPr>
            <a:endParaRPr sz="20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sz="2000"/>
              <a:t>Previously excluded groups</a:t>
            </a:r>
            <a:r>
              <a:rPr lang="en-US" sz="2000"/>
              <a:t>- </a:t>
            </a:r>
            <a:r>
              <a:rPr sz="2000"/>
              <a:t>women, racial minorities, and the working class—were enfranchised in most modern states.</a:t>
            </a:r>
            <a:endParaRPr sz="2000"/>
          </a:p>
          <a:p>
            <a:pPr marL="342900" indent="-342900">
              <a:buFont typeface="Arial" panose="020B0604020202020204" pitchFamily="34" charset="0"/>
              <a:buChar char="•"/>
            </a:pPr>
            <a:endParaRPr sz="20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sz="2000"/>
              <a:t>Universal suffrage transformed elections from elite mechanisms into mass democratic institutions.</a:t>
            </a:r>
            <a:endParaRPr sz="200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774700" y="1273810"/>
            <a:ext cx="10443845" cy="4324350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spcAft>
                <a:spcPct val="60000"/>
              </a:spcAft>
            </a:pPr>
            <a:r>
              <a:rPr sz="2400" b="1"/>
              <a:t>6. Underrepresentation of Social Minorities and Women</a:t>
            </a:r>
            <a:endParaRPr sz="2400" b="1"/>
          </a:p>
          <a:p>
            <a:pPr>
              <a:spcAft>
                <a:spcPct val="60000"/>
              </a:spcAft>
            </a:pPr>
            <a:endParaRPr sz="2400" b="1"/>
          </a:p>
          <a:p>
            <a:pPr>
              <a:buFont typeface="Arial" panose="020B0604020202020204"/>
              <a:buChar char="•"/>
            </a:pPr>
            <a:r>
              <a:rPr sz="2400"/>
              <a:t>FPTP encourages parties to nominate “winnable” candidates only.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This often means candidates from dominant social groups, usually men with established vote banks.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Women and marginalised communities remain underrepresented.</a:t>
            </a:r>
            <a:endParaRPr sz="2400"/>
          </a:p>
          <a:p>
            <a:r>
              <a:rPr sz="2400"/>
              <a:t>Reason:</a:t>
            </a:r>
            <a:endParaRPr sz="2400"/>
          </a:p>
          <a:p>
            <a:r>
              <a:rPr sz="2400"/>
              <a:t> The problem lies in the structure of the system, not merely social attitudes.</a:t>
            </a:r>
            <a:endParaRPr sz="240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588010" y="439420"/>
            <a:ext cx="10671810" cy="5062855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spcAft>
                <a:spcPct val="60000"/>
              </a:spcAft>
            </a:pPr>
            <a:r>
              <a:rPr sz="2400" b="1"/>
              <a:t>7. Tactical (Strategic) Voting</a:t>
            </a:r>
            <a:endParaRPr sz="2400" b="1"/>
          </a:p>
          <a:p>
            <a:pPr>
              <a:spcAft>
                <a:spcPct val="60000"/>
              </a:spcAft>
            </a:pPr>
            <a:endParaRPr sz="2400" b="1"/>
          </a:p>
          <a:p>
            <a:pPr>
              <a:buFont typeface="Arial" panose="020B0604020202020204"/>
              <a:buChar char="•"/>
            </a:pPr>
            <a:r>
              <a:rPr sz="2400"/>
              <a:t>Voters often vote not for their preferred candidate, but against the one they dislike most.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This happens when voters realise their favourite candidate has no chance of winning.</a:t>
            </a:r>
            <a:endParaRPr sz="2400"/>
          </a:p>
          <a:p>
            <a:r>
              <a:rPr sz="2400"/>
              <a:t>Effect:</a:t>
            </a:r>
            <a:endParaRPr sz="2400"/>
          </a:p>
          <a:p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Genuine voter choice is distorted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Democratic expression becomes defensive rather than free</a:t>
            </a:r>
            <a:endParaRPr sz="240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1141730" y="988695"/>
            <a:ext cx="9982835" cy="4324350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spcAft>
                <a:spcPct val="60000"/>
              </a:spcAft>
            </a:pPr>
            <a:r>
              <a:rPr sz="2400" b="1"/>
              <a:t> </a:t>
            </a:r>
            <a:r>
              <a:rPr lang="en-US" sz="2400" b="1"/>
              <a:t>8. </a:t>
            </a:r>
            <a:r>
              <a:rPr sz="2400" b="1"/>
              <a:t>Structural Barriers to Inclusive Politics</a:t>
            </a:r>
            <a:endParaRPr sz="2400" b="1"/>
          </a:p>
          <a:p>
            <a:pPr>
              <a:spcAft>
                <a:spcPct val="60000"/>
              </a:spcAft>
            </a:pPr>
            <a:endParaRPr sz="2400" b="1"/>
          </a:p>
          <a:p>
            <a:pPr>
              <a:buFont typeface="Arial" panose="020B0604020202020204"/>
              <a:buChar char="•"/>
            </a:pPr>
            <a:r>
              <a:rPr sz="2400"/>
              <a:t>FPTP is a winner-takes-all system, making elections high-risk.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Parties become risk-averse and avoid nominating new or marginal voices.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pPr>
              <a:buFont typeface="Arial" panose="020B0604020202020204"/>
              <a:buChar char="•"/>
            </a:pPr>
            <a:r>
              <a:rPr sz="2400"/>
              <a:t>Broad-based, inclusive platforms are discouraged.</a:t>
            </a:r>
            <a:endParaRPr sz="2400"/>
          </a:p>
          <a:p>
            <a:pPr>
              <a:buFont typeface="Arial" panose="020B0604020202020204"/>
              <a:buChar char="•"/>
            </a:pPr>
            <a:endParaRPr sz="2400"/>
          </a:p>
          <a:p>
            <a:r>
              <a:rPr sz="2400" b="1"/>
              <a:t>Result:</a:t>
            </a:r>
            <a:endParaRPr sz="2400" b="1"/>
          </a:p>
          <a:p>
            <a:r>
              <a:rPr sz="2400"/>
              <a:t> Political innovation and social inclusion suffer.</a:t>
            </a:r>
            <a:endParaRPr sz="240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 Box 1"/>
          <p:cNvSpPr txBox="1"/>
          <p:nvPr/>
        </p:nvSpPr>
        <p:spPr>
          <a:xfrm>
            <a:off x="5535930" y="257048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/>
              <a:t>The End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Functions of Elections</a:t>
            </a:r>
            <a:endParaRPr lang="en-US" altLang="en-US"/>
          </a:p>
        </p:txBody>
      </p:sp>
      <p:sp>
        <p:nvSpPr>
          <p:cNvPr id="3" name="Text Box 2"/>
          <p:cNvSpPr txBox="1"/>
          <p:nvPr/>
        </p:nvSpPr>
        <p:spPr>
          <a:xfrm>
            <a:off x="958215" y="1515110"/>
            <a:ext cx="10276205" cy="4399915"/>
          </a:xfrm>
          <a:prstGeom prst="rect">
            <a:avLst/>
          </a:prstGeom>
        </p:spPr>
        <p:txBody>
          <a:bodyPr wrap="square">
            <a:spAutoFit/>
          </a:bodyPr>
          <a:p>
            <a:pPr marL="342900" indent="-342900">
              <a:buFont typeface="Arial" panose="020B0604020202020204" pitchFamily="34" charset="0"/>
              <a:buChar char="•"/>
            </a:pPr>
            <a:r>
              <a:rPr sz="2000"/>
              <a:t>Formation of Government: Elections designate governments directly (presidential systems) or indirectly (parliamentary systems).</a:t>
            </a:r>
            <a:endParaRPr sz="2000"/>
          </a:p>
          <a:p>
            <a:pPr marL="342900" indent="-342900">
              <a:buFont typeface="Arial" panose="020B0604020202020204" pitchFamily="34" charset="0"/>
              <a:buChar char="•"/>
            </a:pPr>
            <a:endParaRPr sz="20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sz="2000"/>
              <a:t>Political Accountability: Enable voters to reward or punish governments for their performance.</a:t>
            </a:r>
            <a:endParaRPr sz="2000"/>
          </a:p>
          <a:p>
            <a:pPr marL="342900" indent="-342900">
              <a:buFont typeface="Arial" panose="020B0604020202020204" pitchFamily="34" charset="0"/>
              <a:buChar char="•"/>
            </a:pPr>
            <a:endParaRPr sz="20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sz="2000"/>
              <a:t>Public Legitimacy: Demonstrate popular support for, or rejection of, a regime.</a:t>
            </a:r>
            <a:endParaRPr sz="2000"/>
          </a:p>
          <a:p>
            <a:pPr marL="342900" indent="-342900">
              <a:buFont typeface="Arial" panose="020B0604020202020204" pitchFamily="34" charset="0"/>
              <a:buChar char="•"/>
            </a:pPr>
            <a:endParaRPr sz="20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sz="2000"/>
              <a:t>Leadership Recruitment: Serve as a mechanism for selecting political leaders.</a:t>
            </a:r>
            <a:endParaRPr sz="2000"/>
          </a:p>
          <a:p>
            <a:pPr marL="342900" indent="-342900">
              <a:buFont typeface="Arial" panose="020B0604020202020204" pitchFamily="34" charset="0"/>
              <a:buChar char="•"/>
            </a:pPr>
            <a:endParaRPr sz="20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sz="2000"/>
              <a:t>Communication and Feedback: Create a link between citizens and the state, transmitting public preferences.</a:t>
            </a:r>
            <a:endParaRPr sz="2000"/>
          </a:p>
          <a:p>
            <a:pPr marL="342900" indent="-342900">
              <a:buFont typeface="Arial" panose="020B0604020202020204" pitchFamily="34" charset="0"/>
              <a:buChar char="•"/>
            </a:pPr>
            <a:endParaRPr sz="20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sz="2000"/>
              <a:t>In non-competitive or hegemonic party systems, these functions may be severely weakened, as outcomes are often predetermined.</a:t>
            </a:r>
            <a:endParaRPr sz="2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Methods of Voting</a:t>
            </a:r>
            <a:endParaRPr lang="en-US" altLang="en-US"/>
          </a:p>
        </p:txBody>
      </p:sp>
      <p:sp>
        <p:nvSpPr>
          <p:cNvPr id="5" name="Text Box 4"/>
          <p:cNvSpPr txBox="1"/>
          <p:nvPr/>
        </p:nvSpPr>
        <p:spPr>
          <a:xfrm>
            <a:off x="838200" y="1779270"/>
            <a:ext cx="10233660" cy="4092575"/>
          </a:xfrm>
          <a:prstGeom prst="rect">
            <a:avLst/>
          </a:prstGeom>
        </p:spPr>
        <p:txBody>
          <a:bodyPr wrap="square">
            <a:spAutoFit/>
          </a:bodyPr>
          <a:p>
            <a:pPr marL="342900" indent="-342900">
              <a:buFont typeface="Wingdings" panose="05000000000000000000" charset="0"/>
              <a:buChar char="q"/>
            </a:pPr>
            <a:r>
              <a:rPr sz="2000"/>
              <a:t>Modern elections are conducted through the secret ballot, ensuring voter privacy.</a:t>
            </a:r>
            <a:endParaRPr sz="2000"/>
          </a:p>
          <a:p>
            <a:pPr marL="342900" indent="-342900">
              <a:buFont typeface="Wingdings" panose="05000000000000000000" charset="0"/>
              <a:buChar char="q"/>
            </a:pPr>
            <a:endParaRPr sz="2000"/>
          </a:p>
          <a:p>
            <a:pPr marL="342900" indent="-342900">
              <a:buFont typeface="Wingdings" panose="05000000000000000000" charset="0"/>
              <a:buChar char="q"/>
            </a:pPr>
            <a:r>
              <a:rPr sz="2000"/>
              <a:t>The secret ballot protects voters from coercion, intimidation, and corruption.</a:t>
            </a:r>
            <a:endParaRPr sz="2000"/>
          </a:p>
          <a:p>
            <a:pPr marL="342900" indent="-342900">
              <a:buFont typeface="Wingdings" panose="05000000000000000000" charset="0"/>
              <a:buChar char="q"/>
            </a:pPr>
            <a:endParaRPr sz="2000"/>
          </a:p>
          <a:p>
            <a:pPr marL="342900" indent="-342900">
              <a:buFont typeface="Wingdings" panose="05000000000000000000" charset="0"/>
              <a:buChar char="q"/>
            </a:pPr>
            <a:r>
              <a:rPr sz="2000"/>
              <a:t>Earlier systems, including public voting by show of hands, </a:t>
            </a:r>
            <a:r>
              <a:rPr lang="en-US" sz="2000"/>
              <a:t>a</a:t>
            </a:r>
            <a:r>
              <a:rPr sz="2000"/>
              <a:t>now limited to small organizations.</a:t>
            </a:r>
            <a:endParaRPr sz="2000"/>
          </a:p>
          <a:p>
            <a:pPr marL="342900" indent="-342900">
              <a:buFont typeface="Wingdings" panose="05000000000000000000" charset="0"/>
              <a:buChar char="q"/>
            </a:pPr>
            <a:endParaRPr sz="2000"/>
          </a:p>
          <a:p>
            <a:pPr marL="342900" indent="-342900">
              <a:buFont typeface="Wingdings" panose="05000000000000000000" charset="0"/>
              <a:buChar char="q"/>
            </a:pPr>
            <a:r>
              <a:rPr sz="2000"/>
              <a:t>Electoral fairness also depends on:</a:t>
            </a:r>
            <a:endParaRPr sz="2000"/>
          </a:p>
          <a:p>
            <a:endParaRPr sz="2000"/>
          </a:p>
          <a:p>
            <a:pPr>
              <a:buFont typeface="Arial" panose="020B0604020202020204"/>
              <a:buChar char="•"/>
            </a:pPr>
            <a:r>
              <a:rPr sz="2000"/>
              <a:t>Access to balanced information</a:t>
            </a:r>
            <a:endParaRPr sz="2000"/>
          </a:p>
          <a:p>
            <a:pPr>
              <a:buFont typeface="Arial" panose="020B0604020202020204"/>
              <a:buChar char="•"/>
            </a:pPr>
            <a:endParaRPr sz="2000"/>
          </a:p>
          <a:p>
            <a:pPr>
              <a:buFont typeface="Arial" panose="020B0604020202020204"/>
              <a:buChar char="•"/>
            </a:pPr>
            <a:r>
              <a:rPr sz="2000"/>
              <a:t>Freedom of campaigning</a:t>
            </a:r>
            <a:endParaRPr sz="2000"/>
          </a:p>
          <a:p>
            <a:pPr>
              <a:buFont typeface="Arial" panose="020B0604020202020204"/>
              <a:buChar char="•"/>
            </a:pPr>
            <a:endParaRPr sz="2000"/>
          </a:p>
          <a:p>
            <a:pPr>
              <a:buFont typeface="Arial" panose="020B0604020202020204"/>
              <a:buChar char="•"/>
            </a:pPr>
            <a:r>
              <a:rPr sz="2000"/>
              <a:t>Transparency and integrity in vote counting</a:t>
            </a:r>
            <a:endParaRPr sz="20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The Franchise: Who Can Vote?</a:t>
            </a:r>
            <a:endParaRPr lang="en-US" altLang="en-US"/>
          </a:p>
        </p:txBody>
      </p:sp>
      <p:sp>
        <p:nvSpPr>
          <p:cNvPr id="3" name="Text Box 2"/>
          <p:cNvSpPr txBox="1"/>
          <p:nvPr/>
        </p:nvSpPr>
        <p:spPr>
          <a:xfrm>
            <a:off x="901065" y="1783080"/>
            <a:ext cx="9919335" cy="3476625"/>
          </a:xfrm>
          <a:prstGeom prst="rect">
            <a:avLst/>
          </a:prstGeom>
        </p:spPr>
        <p:txBody>
          <a:bodyPr wrap="square">
            <a:spAutoFit/>
          </a:bodyPr>
          <a:p>
            <a:pPr marL="342900" indent="-342900">
              <a:buFont typeface="Wingdings" panose="05000000000000000000" charset="0"/>
              <a:buChar char="q"/>
            </a:pPr>
            <a:r>
              <a:rPr sz="2000"/>
              <a:t>Most contemporary democracies recognize universal adult citizenship as the basis of voting rights.</a:t>
            </a:r>
            <a:endParaRPr sz="2000"/>
          </a:p>
          <a:p>
            <a:pPr marL="342900" indent="-342900">
              <a:buFont typeface="Wingdings" panose="05000000000000000000" charset="0"/>
              <a:buChar char="q"/>
            </a:pPr>
            <a:endParaRPr sz="2000"/>
          </a:p>
          <a:p>
            <a:pPr marL="342900" indent="-342900">
              <a:buFont typeface="Wingdings" panose="05000000000000000000" charset="0"/>
              <a:buChar char="q"/>
            </a:pPr>
            <a:r>
              <a:rPr sz="2000"/>
              <a:t>Formal exclusions based on gender, race, property, or education have largely disappeared.</a:t>
            </a:r>
            <a:endParaRPr sz="2000"/>
          </a:p>
          <a:p>
            <a:pPr marL="342900" indent="-342900">
              <a:buFont typeface="Wingdings" panose="05000000000000000000" charset="0"/>
              <a:buChar char="q"/>
            </a:pPr>
            <a:endParaRPr sz="2000"/>
          </a:p>
          <a:p>
            <a:pPr marL="342900" indent="-342900">
              <a:buFont typeface="Wingdings" panose="05000000000000000000" charset="0"/>
              <a:buChar char="q"/>
            </a:pPr>
            <a:r>
              <a:rPr sz="2000"/>
              <a:t>Informal restrictions persist in some systems:</a:t>
            </a:r>
            <a:endParaRPr sz="2000"/>
          </a:p>
          <a:p>
            <a:endParaRPr sz="2000"/>
          </a:p>
          <a:p>
            <a:pPr>
              <a:buFont typeface="Arial" panose="020B0604020202020204"/>
              <a:buChar char="•"/>
            </a:pPr>
            <a:r>
              <a:rPr lang="en-US" sz="2000"/>
              <a:t>     </a:t>
            </a:r>
            <a:r>
              <a:rPr sz="2000"/>
              <a:t>In the USA, voter registration is voluntary, contributing to low turnout.</a:t>
            </a:r>
            <a:endParaRPr sz="2000"/>
          </a:p>
          <a:p>
            <a:pPr>
              <a:buFont typeface="Arial" panose="020B0604020202020204"/>
              <a:buChar char="•"/>
            </a:pPr>
            <a:endParaRPr sz="20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sz="2000"/>
              <a:t>Compulsory voting exists in countries such as Australia, Belgium, and Brazil, reinforcing participation.</a:t>
            </a:r>
            <a:endParaRPr sz="2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b="1">
                <a:solidFill>
                  <a:schemeClr val="accent1"/>
                </a:solidFill>
              </a:rPr>
              <a:t>Election Process: First Past the Post System</a:t>
            </a:r>
            <a:endParaRPr lang="en-US" b="1">
              <a:solidFill>
                <a:schemeClr val="accent1"/>
              </a:solidFill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911860" y="1562735"/>
            <a:ext cx="9782810" cy="4133215"/>
          </a:xfrm>
          <a:prstGeom prst="rect">
            <a:avLst/>
          </a:prstGeom>
        </p:spPr>
        <p:txBody>
          <a:bodyPr wrap="square">
            <a:noAutofit/>
          </a:bodyPr>
          <a:p>
            <a:pPr defTabSz="266700">
              <a:lnSpc>
                <a:spcPct val="114000"/>
              </a:lnSpc>
              <a:spcBef>
                <a:spcPts val="2400"/>
              </a:spcBef>
              <a:spcAft>
                <a:spcPct val="0"/>
              </a:spcAft>
            </a:pPr>
            <a:r>
              <a:rPr sz="2800" b="1">
                <a:solidFill>
                  <a:srgbClr val="366091"/>
                </a:solidFill>
                <a:latin typeface="Calibri" panose="020F0502020204030204"/>
                <a:ea typeface="MS Gothic" panose="020B0609070205080204" charset="-128"/>
              </a:rPr>
              <a:t>Meaning of the First Past the Post (FPTP) System</a:t>
            </a:r>
            <a:endParaRPr sz="2800" b="1">
              <a:solidFill>
                <a:srgbClr val="366091"/>
              </a:solidFill>
              <a:latin typeface="Calibri" panose="020F0502020204030204"/>
              <a:ea typeface="MS Gothic" panose="020B0609070205080204" charset="-128"/>
            </a:endParaRPr>
          </a:p>
          <a:p>
            <a:pPr algn="just" defTabSz="266700">
              <a:lnSpc>
                <a:spcPct val="114000"/>
              </a:lnSpc>
              <a:spcAft>
                <a:spcPts val="1000"/>
              </a:spcAft>
            </a:pPr>
            <a:r>
              <a:rPr sz="2400">
                <a:latin typeface="Cambria" panose="02040503050406030204"/>
                <a:ea typeface="ＭＳ 明朝"/>
              </a:rPr>
              <a:t>India follows the </a:t>
            </a:r>
            <a:r>
              <a:rPr sz="2400" b="1">
                <a:latin typeface="Cambria" panose="02040503050406030204"/>
                <a:ea typeface="ＭＳ 明朝"/>
              </a:rPr>
              <a:t>First Past the Post (FPTP)</a:t>
            </a:r>
            <a:r>
              <a:rPr sz="2400">
                <a:latin typeface="Cambria" panose="02040503050406030204"/>
                <a:ea typeface="ＭＳ 明朝"/>
              </a:rPr>
              <a:t> electoral system, inherited from the </a:t>
            </a:r>
            <a:r>
              <a:rPr sz="2400" b="1">
                <a:latin typeface="Cambria" panose="02040503050406030204"/>
                <a:ea typeface="ＭＳ 明朝"/>
              </a:rPr>
              <a:t>British Westminster model</a:t>
            </a:r>
            <a:r>
              <a:rPr sz="2400">
                <a:latin typeface="Cambria" panose="02040503050406030204"/>
                <a:ea typeface="ＭＳ 明朝"/>
              </a:rPr>
              <a:t>. Under this system, the country is divided into </a:t>
            </a:r>
            <a:r>
              <a:rPr sz="2400" b="1">
                <a:latin typeface="Cambria" panose="02040503050406030204"/>
                <a:ea typeface="ＭＳ 明朝"/>
              </a:rPr>
              <a:t>single-member territorial constituencies</a:t>
            </a:r>
            <a:r>
              <a:rPr sz="2400">
                <a:latin typeface="Cambria" panose="02040503050406030204"/>
                <a:ea typeface="ＭＳ 明朝"/>
              </a:rPr>
              <a:t>, and each constituency elects </a:t>
            </a:r>
            <a:r>
              <a:rPr sz="2400" b="1">
                <a:latin typeface="Cambria" panose="02040503050406030204"/>
                <a:ea typeface="ＭＳ 明朝"/>
              </a:rPr>
              <a:t>one representative</a:t>
            </a:r>
            <a:r>
              <a:rPr sz="2400">
                <a:latin typeface="Cambria" panose="02040503050406030204"/>
                <a:ea typeface="ＭＳ 明朝"/>
              </a:rPr>
              <a:t> to the legislature.</a:t>
            </a:r>
            <a:endParaRPr sz="2400">
              <a:latin typeface="Cambria" panose="02040503050406030204"/>
              <a:ea typeface="ＭＳ 明朝"/>
            </a:endParaRPr>
          </a:p>
          <a:p>
            <a:pPr algn="just" defTabSz="266700">
              <a:lnSpc>
                <a:spcPct val="114000"/>
              </a:lnSpc>
              <a:spcAft>
                <a:spcPts val="1000"/>
              </a:spcAft>
            </a:pPr>
            <a:r>
              <a:rPr sz="2400">
                <a:latin typeface="Cambria" panose="02040503050406030204"/>
                <a:ea typeface="ＭＳ 明朝"/>
              </a:rPr>
              <a:t>The defining principle of </a:t>
            </a:r>
            <a:r>
              <a:rPr sz="2400" b="1">
                <a:latin typeface="Cambria" panose="02040503050406030204"/>
                <a:ea typeface="ＭＳ 明朝"/>
              </a:rPr>
              <a:t>FPTP</a:t>
            </a:r>
            <a:r>
              <a:rPr sz="2400">
                <a:latin typeface="Cambria" panose="02040503050406030204"/>
                <a:ea typeface="ＭＳ 明朝"/>
              </a:rPr>
              <a:t> is that the candidate who secures the </a:t>
            </a:r>
            <a:r>
              <a:rPr sz="2400" b="1">
                <a:latin typeface="Cambria" panose="02040503050406030204"/>
                <a:ea typeface="ＭＳ 明朝"/>
              </a:rPr>
              <a:t>highest number of votes</a:t>
            </a:r>
            <a:r>
              <a:rPr sz="2400">
                <a:latin typeface="Cambria" panose="02040503050406030204"/>
                <a:ea typeface="ＭＳ 明朝"/>
              </a:rPr>
              <a:t> in a constituency is declared elected, </a:t>
            </a:r>
            <a:r>
              <a:rPr sz="2400" b="1">
                <a:latin typeface="Cambria" panose="02040503050406030204"/>
                <a:ea typeface="ＭＳ 明朝"/>
              </a:rPr>
              <a:t>irrespective of whether they obtain an absolute majority (50% + 1)</a:t>
            </a:r>
            <a:r>
              <a:rPr sz="2400">
                <a:latin typeface="Cambria" panose="02040503050406030204"/>
                <a:ea typeface="ＭＳ 明朝"/>
              </a:rPr>
              <a:t>. Victory is therefore based on </a:t>
            </a:r>
            <a:r>
              <a:rPr sz="2400" b="1">
                <a:latin typeface="Cambria" panose="02040503050406030204"/>
                <a:ea typeface="ＭＳ 明朝"/>
              </a:rPr>
              <a:t>plurality, not majority</a:t>
            </a:r>
            <a:r>
              <a:rPr lang="en-US" sz="2400" b="1">
                <a:latin typeface="Cambria" panose="02040503050406030204"/>
                <a:ea typeface="ＭＳ 明朝"/>
              </a:rPr>
              <a:t>.</a:t>
            </a:r>
            <a:endParaRPr lang="en-US" sz="2400" b="1">
              <a:latin typeface="Cambria" panose="02040503050406030204"/>
              <a:ea typeface="ＭＳ 明朝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How the FPTP System Operates in India</a:t>
            </a:r>
            <a:endParaRPr lang="en-US" altLang="en-US"/>
          </a:p>
        </p:txBody>
      </p:sp>
      <p:sp>
        <p:nvSpPr>
          <p:cNvPr id="4" name="Text Box 3"/>
          <p:cNvSpPr txBox="1"/>
          <p:nvPr/>
        </p:nvSpPr>
        <p:spPr>
          <a:xfrm>
            <a:off x="712470" y="1461135"/>
            <a:ext cx="10516235" cy="5744210"/>
          </a:xfrm>
          <a:prstGeom prst="rect">
            <a:avLst/>
          </a:prstGeom>
        </p:spPr>
        <p:txBody>
          <a:bodyPr wrap="square">
            <a:spAutoFit/>
          </a:bodyPr>
          <a:p>
            <a:pPr defTabSz="266700">
              <a:lnSpc>
                <a:spcPct val="114000"/>
              </a:lnSpc>
              <a:spcBef>
                <a:spcPts val="1000"/>
              </a:spcBef>
              <a:spcAft>
                <a:spcPct val="0"/>
              </a:spcAft>
            </a:pPr>
            <a:r>
              <a:rPr sz="2400" b="1">
                <a:solidFill>
                  <a:srgbClr val="4F81BD"/>
                </a:solidFill>
                <a:latin typeface="Calibri" panose="020F0502020204030204"/>
                <a:ea typeface="MS Gothic" panose="020B0609070205080204" charset="-128"/>
              </a:rPr>
              <a:t>1. Division into Constituencies</a:t>
            </a:r>
            <a:endParaRPr sz="2400" b="1">
              <a:solidFill>
                <a:srgbClr val="4F81BD"/>
              </a:solidFill>
              <a:latin typeface="Calibri" panose="020F0502020204030204"/>
              <a:ea typeface="MS Gothic" panose="020B0609070205080204" charset="-128"/>
            </a:endParaRPr>
          </a:p>
          <a:p>
            <a:pPr defTabSz="266700">
              <a:lnSpc>
                <a:spcPct val="114000"/>
              </a:lnSpc>
              <a:spcAft>
                <a:spcPts val="1000"/>
              </a:spcAft>
            </a:pPr>
            <a:r>
              <a:rPr sz="2400">
                <a:latin typeface="Cambria" panose="02040503050406030204"/>
                <a:ea typeface="ＭＳ 明朝"/>
              </a:rPr>
              <a:t>India is divided into 543 Lok Sabha constituencies, each representing a specific geographical area.</a:t>
            </a:r>
            <a:endParaRPr sz="2400">
              <a:latin typeface="Cambria" panose="02040503050406030204"/>
              <a:ea typeface="ＭＳ 明朝"/>
            </a:endParaRPr>
          </a:p>
          <a:p>
            <a:pPr defTabSz="266700">
              <a:lnSpc>
                <a:spcPct val="114000"/>
              </a:lnSpc>
              <a:spcAft>
                <a:spcPts val="1000"/>
              </a:spcAft>
            </a:pPr>
            <a:r>
              <a:rPr sz="2400">
                <a:latin typeface="Cambria" panose="02040503050406030204"/>
                <a:ea typeface="ＭＳ 明朝"/>
              </a:rPr>
              <a:t>Each constituency elects one Member of Parliament (MP).</a:t>
            </a:r>
            <a:endParaRPr sz="2400">
              <a:latin typeface="Cambria" panose="02040503050406030204"/>
              <a:ea typeface="ＭＳ 明朝"/>
            </a:endParaRPr>
          </a:p>
          <a:p>
            <a:pPr defTabSz="266700">
              <a:lnSpc>
                <a:spcPct val="114000"/>
              </a:lnSpc>
              <a:spcAft>
                <a:spcPts val="1000"/>
              </a:spcAft>
            </a:pPr>
            <a:r>
              <a:rPr sz="2400">
                <a:latin typeface="Cambria" panose="02040503050406030204"/>
                <a:ea typeface="ＭＳ 明朝"/>
              </a:rPr>
              <a:t>Voters can vote only for candidates contesting from their own constituency.</a:t>
            </a:r>
            <a:endParaRPr sz="2400">
              <a:latin typeface="Cambria" panose="02040503050406030204"/>
              <a:ea typeface="ＭＳ 明朝"/>
            </a:endParaRPr>
          </a:p>
          <a:p>
            <a:pPr defTabSz="266700">
              <a:lnSpc>
                <a:spcPct val="114000"/>
              </a:lnSpc>
              <a:spcBef>
                <a:spcPts val="1000"/>
              </a:spcBef>
              <a:spcAft>
                <a:spcPct val="0"/>
              </a:spcAft>
            </a:pPr>
            <a:r>
              <a:rPr sz="2400" b="1">
                <a:solidFill>
                  <a:srgbClr val="4F81BD"/>
                </a:solidFill>
                <a:latin typeface="Calibri" panose="020F0502020204030204"/>
                <a:ea typeface="MS Gothic" panose="020B0609070205080204" charset="-128"/>
              </a:rPr>
              <a:t>2. Nomination of Candidates</a:t>
            </a:r>
            <a:endParaRPr sz="2400" b="1">
              <a:solidFill>
                <a:srgbClr val="4F81BD"/>
              </a:solidFill>
              <a:latin typeface="Calibri" panose="020F0502020204030204"/>
              <a:ea typeface="MS Gothic" panose="020B0609070205080204" charset="-128"/>
            </a:endParaRPr>
          </a:p>
          <a:p>
            <a:pPr defTabSz="266700">
              <a:lnSpc>
                <a:spcPct val="114000"/>
              </a:lnSpc>
              <a:spcAft>
                <a:spcPts val="1000"/>
              </a:spcAft>
            </a:pPr>
            <a:r>
              <a:rPr sz="2400">
                <a:latin typeface="Cambria" panose="02040503050406030204"/>
                <a:ea typeface="ＭＳ 明朝"/>
              </a:rPr>
              <a:t>Political parties may nominate one candidate per constituency.</a:t>
            </a:r>
            <a:endParaRPr sz="2400">
              <a:latin typeface="Cambria" panose="02040503050406030204"/>
              <a:ea typeface="ＭＳ 明朝"/>
            </a:endParaRPr>
          </a:p>
          <a:p>
            <a:pPr defTabSz="266700">
              <a:lnSpc>
                <a:spcPct val="114000"/>
              </a:lnSpc>
              <a:spcAft>
                <a:spcPts val="1000"/>
              </a:spcAft>
            </a:pPr>
            <a:r>
              <a:rPr sz="2400">
                <a:latin typeface="Cambria" panose="02040503050406030204"/>
                <a:ea typeface="ＭＳ 明朝"/>
              </a:rPr>
              <a:t>Independent candidates are also permitted.</a:t>
            </a:r>
            <a:endParaRPr sz="2400">
              <a:latin typeface="Cambria" panose="02040503050406030204"/>
              <a:ea typeface="ＭＳ 明朝"/>
            </a:endParaRPr>
          </a:p>
          <a:p>
            <a:pPr defTabSz="266700">
              <a:lnSpc>
                <a:spcPct val="114000"/>
              </a:lnSpc>
              <a:spcAft>
                <a:spcPts val="1000"/>
              </a:spcAft>
            </a:pPr>
            <a:r>
              <a:rPr sz="2400">
                <a:latin typeface="Cambria" panose="02040503050406030204"/>
                <a:ea typeface="ＭＳ 明朝"/>
              </a:rPr>
              <a:t>Indian elections often witness multi-cornered contests due to the presence of national, regional, and local parties.</a:t>
            </a:r>
            <a:endParaRPr sz="2400">
              <a:latin typeface="Cambria" panose="02040503050406030204"/>
              <a:ea typeface="ＭＳ 明朝"/>
            </a:endParaRPr>
          </a:p>
          <a:p>
            <a:pPr defTabSz="266700">
              <a:lnSpc>
                <a:spcPct val="114000"/>
              </a:lnSpc>
              <a:spcBef>
                <a:spcPts val="1000"/>
              </a:spcBef>
              <a:spcAft>
                <a:spcPct val="0"/>
              </a:spcAft>
            </a:pPr>
            <a:endParaRPr sz="2400">
              <a:latin typeface="Cambria" panose="02040503050406030204"/>
              <a:ea typeface="ＭＳ 明朝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744220" y="621030"/>
            <a:ext cx="10368915" cy="5615940"/>
          </a:xfrm>
          <a:prstGeom prst="rect">
            <a:avLst/>
          </a:prstGeom>
        </p:spPr>
        <p:txBody>
          <a:bodyPr wrap="square">
            <a:spAutoFit/>
          </a:bodyPr>
          <a:p>
            <a:pPr algn="just" defTabSz="266700">
              <a:lnSpc>
                <a:spcPct val="114000"/>
              </a:lnSpc>
              <a:spcBef>
                <a:spcPts val="1000"/>
              </a:spcBef>
              <a:spcAft>
                <a:spcPct val="0"/>
              </a:spcAft>
            </a:pPr>
            <a:r>
              <a:rPr sz="2400" b="1">
                <a:solidFill>
                  <a:srgbClr val="4F81BD"/>
                </a:solidFill>
                <a:latin typeface="Calibri" panose="020F0502020204030204"/>
                <a:ea typeface="MS Gothic" panose="020B0609070205080204" charset="-128"/>
              </a:rPr>
              <a:t>3. Voting Process</a:t>
            </a:r>
            <a:endParaRPr sz="2400" b="1">
              <a:solidFill>
                <a:srgbClr val="4F81BD"/>
              </a:solidFill>
              <a:latin typeface="Calibri" panose="020F0502020204030204"/>
              <a:ea typeface="MS Gothic" panose="020B0609070205080204" charset="-128"/>
            </a:endParaRPr>
          </a:p>
          <a:p>
            <a:pPr algn="just" defTabSz="266700">
              <a:lnSpc>
                <a:spcPct val="114000"/>
              </a:lnSpc>
              <a:spcAft>
                <a:spcPts val="1000"/>
              </a:spcAft>
            </a:pPr>
            <a:r>
              <a:rPr sz="2400">
                <a:latin typeface="Cambria" panose="02040503050406030204"/>
                <a:ea typeface="ＭＳ 明朝"/>
              </a:rPr>
              <a:t>Each voter casts one vote for one candidate.</a:t>
            </a:r>
            <a:endParaRPr sz="2400">
              <a:latin typeface="Cambria" panose="02040503050406030204"/>
              <a:ea typeface="ＭＳ 明朝"/>
            </a:endParaRPr>
          </a:p>
          <a:p>
            <a:pPr algn="just" defTabSz="266700">
              <a:lnSpc>
                <a:spcPct val="114000"/>
              </a:lnSpc>
              <a:spcAft>
                <a:spcPts val="1000"/>
              </a:spcAft>
            </a:pPr>
            <a:r>
              <a:rPr sz="2400">
                <a:latin typeface="Cambria" panose="02040503050406030204"/>
                <a:ea typeface="ＭＳ 明朝"/>
              </a:rPr>
              <a:t>Voting is conducted through Electronic Voting Machines (EVMs) by secret ballot.</a:t>
            </a:r>
            <a:endParaRPr sz="2400">
              <a:latin typeface="Cambria" panose="02040503050406030204"/>
              <a:ea typeface="ＭＳ 明朝"/>
            </a:endParaRPr>
          </a:p>
          <a:p>
            <a:pPr algn="just" defTabSz="266700">
              <a:lnSpc>
                <a:spcPct val="114000"/>
              </a:lnSpc>
              <a:spcAft>
                <a:spcPts val="1000"/>
              </a:spcAft>
            </a:pPr>
            <a:r>
              <a:rPr sz="2400">
                <a:latin typeface="Cambria" panose="02040503050406030204"/>
                <a:ea typeface="ＭＳ 明朝"/>
              </a:rPr>
              <a:t>There is no ranking or preference marking—only a single choice.</a:t>
            </a:r>
            <a:endParaRPr sz="2400">
              <a:latin typeface="Cambria" panose="02040503050406030204"/>
              <a:ea typeface="ＭＳ 明朝"/>
            </a:endParaRPr>
          </a:p>
          <a:p>
            <a:pPr algn="just" defTabSz="266700">
              <a:lnSpc>
                <a:spcPct val="114000"/>
              </a:lnSpc>
              <a:spcBef>
                <a:spcPts val="1000"/>
              </a:spcBef>
              <a:spcAft>
                <a:spcPct val="0"/>
              </a:spcAft>
            </a:pPr>
            <a:r>
              <a:rPr sz="2400" b="1">
                <a:solidFill>
                  <a:srgbClr val="4F81BD"/>
                </a:solidFill>
                <a:latin typeface="Calibri" panose="020F0502020204030204"/>
                <a:ea typeface="MS Gothic" panose="020B0609070205080204" charset="-128"/>
              </a:rPr>
              <a:t>4. Counting of Votes</a:t>
            </a:r>
            <a:endParaRPr sz="2400" b="1">
              <a:solidFill>
                <a:srgbClr val="4F81BD"/>
              </a:solidFill>
              <a:latin typeface="Calibri" panose="020F0502020204030204"/>
              <a:ea typeface="MS Gothic" panose="020B0609070205080204" charset="-128"/>
            </a:endParaRPr>
          </a:p>
          <a:p>
            <a:pPr algn="just" defTabSz="266700">
              <a:lnSpc>
                <a:spcPct val="114000"/>
              </a:lnSpc>
              <a:spcAft>
                <a:spcPts val="1000"/>
              </a:spcAft>
            </a:pPr>
            <a:r>
              <a:rPr sz="2400">
                <a:latin typeface="Cambria" panose="02040503050406030204"/>
                <a:ea typeface="ＭＳ 明朝"/>
              </a:rPr>
              <a:t>Votes are counted separately for each constituency.</a:t>
            </a:r>
            <a:endParaRPr sz="2400">
              <a:latin typeface="Cambria" panose="02040503050406030204"/>
              <a:ea typeface="ＭＳ 明朝"/>
            </a:endParaRPr>
          </a:p>
          <a:p>
            <a:pPr algn="just" defTabSz="266700">
              <a:lnSpc>
                <a:spcPct val="114000"/>
              </a:lnSpc>
              <a:spcAft>
                <a:spcPts val="1000"/>
              </a:spcAft>
            </a:pPr>
            <a:r>
              <a:rPr sz="2400">
                <a:latin typeface="Cambria" panose="02040503050406030204"/>
                <a:ea typeface="ＭＳ 明朝"/>
              </a:rPr>
              <a:t>All votes polled by each candidate are totalled.</a:t>
            </a:r>
            <a:endParaRPr sz="2400">
              <a:latin typeface="Cambria" panose="02040503050406030204"/>
              <a:ea typeface="ＭＳ 明朝"/>
            </a:endParaRPr>
          </a:p>
          <a:p>
            <a:pPr algn="just" defTabSz="266700">
              <a:lnSpc>
                <a:spcPct val="114000"/>
              </a:lnSpc>
              <a:spcBef>
                <a:spcPts val="1000"/>
              </a:spcBef>
              <a:spcAft>
                <a:spcPct val="0"/>
              </a:spcAft>
            </a:pPr>
            <a:r>
              <a:rPr sz="2400" b="1">
                <a:solidFill>
                  <a:srgbClr val="4F81BD"/>
                </a:solidFill>
                <a:latin typeface="Calibri" panose="020F0502020204030204"/>
                <a:ea typeface="MS Gothic" panose="020B0609070205080204" charset="-128"/>
              </a:rPr>
              <a:t>5. Declaration of Results</a:t>
            </a:r>
            <a:endParaRPr sz="2400" b="1">
              <a:solidFill>
                <a:srgbClr val="4F81BD"/>
              </a:solidFill>
              <a:latin typeface="Calibri" panose="020F0502020204030204"/>
              <a:ea typeface="MS Gothic" panose="020B0609070205080204" charset="-128"/>
            </a:endParaRPr>
          </a:p>
          <a:p>
            <a:pPr algn="just" defTabSz="266700">
              <a:lnSpc>
                <a:spcPct val="114000"/>
              </a:lnSpc>
              <a:spcAft>
                <a:spcPts val="1000"/>
              </a:spcAft>
            </a:pPr>
            <a:r>
              <a:rPr sz="2400">
                <a:latin typeface="Cambria" panose="02040503050406030204"/>
                <a:ea typeface="ＭＳ 明朝"/>
              </a:rPr>
              <a:t>The candidate who secures more votes than any other candidate in that constituency is declared elected.</a:t>
            </a:r>
            <a:endParaRPr sz="2400">
              <a:latin typeface="Cambria" panose="02040503050406030204"/>
              <a:ea typeface="ＭＳ 明朝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TABLE_ENDDRAG_ORIGIN_RECT" val="778*182"/>
  <p:tag name="TABLE_ENDDRAG_RECT" val="102*232*778*18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12223</Words>
  <Application>WPS Presentation</Application>
  <PresentationFormat>Widescreen</PresentationFormat>
  <Paragraphs>361</Paragraphs>
  <Slides>33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33</vt:i4>
      </vt:variant>
    </vt:vector>
  </HeadingPairs>
  <TitlesOfParts>
    <vt:vector size="49" baseType="lpstr">
      <vt:lpstr>Arial</vt:lpstr>
      <vt:lpstr>SimSun</vt:lpstr>
      <vt:lpstr>Wingdings</vt:lpstr>
      <vt:lpstr>Wingdings</vt:lpstr>
      <vt:lpstr>Arial</vt:lpstr>
      <vt:lpstr>Calibri</vt:lpstr>
      <vt:lpstr>MS Gothic</vt:lpstr>
      <vt:lpstr>Cambria</vt:lpstr>
      <vt:lpstr>ＭＳ 明朝</vt:lpstr>
      <vt:lpstr>Segoe Print</vt:lpstr>
      <vt:lpstr>Calibri Light</vt:lpstr>
      <vt:lpstr>Microsoft YaHei</vt:lpstr>
      <vt:lpstr>Arial Unicode MS</vt:lpstr>
      <vt:lpstr>Times New Roman</vt:lpstr>
      <vt:lpstr>Calibri</vt:lpstr>
      <vt:lpstr>Office Theme</vt:lpstr>
      <vt:lpstr>First Past the Post System</vt:lpstr>
      <vt:lpstr>Meaning of Elections</vt:lpstr>
      <vt:lpstr>Historical Expansion of Suffrage</vt:lpstr>
      <vt:lpstr>Functions of Elections</vt:lpstr>
      <vt:lpstr>Methods of Voting</vt:lpstr>
      <vt:lpstr>The Franchise: Who Can Vote?</vt:lpstr>
      <vt:lpstr>Election Process: First Past the Post System</vt:lpstr>
      <vt:lpstr>How the FPTP System Operates in India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ASUS</dc:creator>
  <cp:lastModifiedBy>WPS_1743332713</cp:lastModifiedBy>
  <cp:revision>10</cp:revision>
  <dcterms:created xsi:type="dcterms:W3CDTF">2025-07-23T00:59:00Z</dcterms:created>
  <dcterms:modified xsi:type="dcterms:W3CDTF">2026-02-10T06:46:05Z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53D98EA922644B478A13410A32A3BB50_13</vt:lpwstr>
  </property>
  <property fmtid="{D5CDD505-2E9C-101B-9397-08002B2CF9AE}" pid="3" name="KSOProductBuildVer">
    <vt:lpwstr>1033-12.2.0.23196</vt:lpwstr>
  </property>
</Properties>
</file>