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16AE41-1AAB-4EE9-B181-70825A4D6A25}"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12B35-25FB-46DA-A0C2-1F78F62890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16AE41-1AAB-4EE9-B181-70825A4D6A25}"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12B35-25FB-46DA-A0C2-1F78F628902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16AE41-1AAB-4EE9-B181-70825A4D6A25}"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12B35-25FB-46DA-A0C2-1F78F62890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16AE41-1AAB-4EE9-B181-70825A4D6A25}"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12B35-25FB-46DA-A0C2-1F78F62890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16AE41-1AAB-4EE9-B181-70825A4D6A25}"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12B35-25FB-46DA-A0C2-1F78F628902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16AE41-1AAB-4EE9-B181-70825A4D6A25}"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12B35-25FB-46DA-A0C2-1F78F628902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16AE41-1AAB-4EE9-B181-70825A4D6A25}"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712B35-25FB-46DA-A0C2-1F78F62890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16AE41-1AAB-4EE9-B181-70825A4D6A25}"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712B35-25FB-46DA-A0C2-1F78F628902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16AE41-1AAB-4EE9-B181-70825A4D6A25}"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712B35-25FB-46DA-A0C2-1F78F62890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16AE41-1AAB-4EE9-B181-70825A4D6A25}"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12B35-25FB-46DA-A0C2-1F78F62890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16AE41-1AAB-4EE9-B181-70825A4D6A25}"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12B35-25FB-46DA-A0C2-1F78F628902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16AE41-1AAB-4EE9-B181-70825A4D6A25}" type="datetimeFigureOut">
              <a:rPr lang="en-US" smtClean="0"/>
              <a:t>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712B35-25FB-46DA-A0C2-1F78F62890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Human Rights in India</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447800" y="3200400"/>
            <a:ext cx="6400800" cy="1752600"/>
          </a:xfrm>
        </p:spPr>
        <p:txBody>
          <a:bodyPr/>
          <a:lstStyle/>
          <a:p>
            <a:r>
              <a:rPr lang="en-US" smtClean="0">
                <a:latin typeface="Times New Roman" pitchFamily="18" charset="0"/>
                <a:cs typeface="Times New Roman" pitchFamily="18" charset="0"/>
              </a:rPr>
              <a:t>National </a:t>
            </a:r>
            <a:r>
              <a:rPr lang="en-US" dirty="0" smtClean="0">
                <a:latin typeface="Times New Roman" pitchFamily="18" charset="0"/>
                <a:cs typeface="Times New Roman" pitchFamily="18" charset="0"/>
              </a:rPr>
              <a:t>Security and Human Rights</a:t>
            </a:r>
            <a:endParaRPr lang="en-US"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70000" lnSpcReduction="20000"/>
          </a:bodyPr>
          <a:lstStyle/>
          <a:p>
            <a:pPr algn="just"/>
            <a:r>
              <a:rPr lang="en-US" b="1" dirty="0" smtClean="0">
                <a:latin typeface="Times New Roman" pitchFamily="18" charset="0"/>
                <a:cs typeface="Times New Roman" pitchFamily="18" charset="0"/>
              </a:rPr>
              <a:t>Counter-Terrorism and Human Rights</a:t>
            </a:r>
          </a:p>
          <a:p>
            <a:pPr algn="just"/>
            <a:r>
              <a:rPr lang="en-US" b="1" dirty="0" smtClean="0">
                <a:latin typeface="Times New Roman" pitchFamily="18" charset="0"/>
                <a:cs typeface="Times New Roman" pitchFamily="18" charset="0"/>
              </a:rPr>
              <a:t>Key Points</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Use of preventive detention</a:t>
            </a:r>
          </a:p>
          <a:p>
            <a:pPr algn="just"/>
            <a:r>
              <a:rPr lang="en-US" dirty="0" smtClean="0">
                <a:latin typeface="Times New Roman" pitchFamily="18" charset="0"/>
                <a:cs typeface="Times New Roman" pitchFamily="18" charset="0"/>
              </a:rPr>
              <a:t>Establishment of special courts</a:t>
            </a:r>
          </a:p>
          <a:p>
            <a:pPr algn="just"/>
            <a:r>
              <a:rPr lang="en-US" dirty="0" smtClean="0">
                <a:latin typeface="Times New Roman" pitchFamily="18" charset="0"/>
                <a:cs typeface="Times New Roman" pitchFamily="18" charset="0"/>
              </a:rPr>
              <a:t>Expansion of police and security powers</a:t>
            </a:r>
          </a:p>
          <a:p>
            <a:pPr algn="just"/>
            <a:r>
              <a:rPr lang="en-US" b="1" dirty="0" smtClean="0">
                <a:latin typeface="Times New Roman" pitchFamily="18" charset="0"/>
                <a:cs typeface="Times New Roman" pitchFamily="18" charset="0"/>
              </a:rPr>
              <a:t>Explanation </a:t>
            </a:r>
            <a:r>
              <a:rPr lang="en-US" dirty="0" smtClean="0">
                <a:latin typeface="Times New Roman" pitchFamily="18" charset="0"/>
                <a:cs typeface="Times New Roman" pitchFamily="18" charset="0"/>
              </a:rPr>
              <a:t>Counter-terrorism measures are often justified as necessary to prevent violent attacks and protect national security. Tools such as preventive detention, special courts, and expanded police powers allow the state to act swiftly against perceived threats.</a:t>
            </a:r>
          </a:p>
          <a:p>
            <a:pPr algn="just"/>
            <a:r>
              <a:rPr lang="en-US" dirty="0" smtClean="0">
                <a:latin typeface="Times New Roman" pitchFamily="18" charset="0"/>
                <a:cs typeface="Times New Roman" pitchFamily="18" charset="0"/>
              </a:rPr>
              <a:t>However, these measures also carry serious human rights risks. They can lead to arbitrary arrests, custodial torture, prolonged detention without trial, and the denial of due process. The challenge lies in ensuring that counter-terrorism policies remain consistent with human rights standards and the rule of law.</a:t>
            </a:r>
          </a:p>
          <a:p>
            <a:pPr algn="just"/>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70000" lnSpcReduction="20000"/>
          </a:bodyPr>
          <a:lstStyle/>
          <a:p>
            <a:pPr algn="just"/>
            <a:r>
              <a:rPr lang="en-US" b="1" dirty="0" smtClean="0">
                <a:latin typeface="Times New Roman" pitchFamily="18" charset="0"/>
                <a:cs typeface="Times New Roman" pitchFamily="18" charset="0"/>
              </a:rPr>
              <a:t>Surveillance and Privacy</a:t>
            </a:r>
          </a:p>
          <a:p>
            <a:pPr algn="just"/>
            <a:r>
              <a:rPr lang="en-US" b="1" dirty="0" smtClean="0">
                <a:latin typeface="Times New Roman" pitchFamily="18" charset="0"/>
                <a:cs typeface="Times New Roman" pitchFamily="18" charset="0"/>
              </a:rPr>
              <a:t>Key Points</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Digital monitoring of individuals and groups</a:t>
            </a:r>
          </a:p>
          <a:p>
            <a:pPr algn="just"/>
            <a:r>
              <a:rPr lang="en-US" dirty="0" smtClean="0">
                <a:latin typeface="Times New Roman" pitchFamily="18" charset="0"/>
                <a:cs typeface="Times New Roman" pitchFamily="18" charset="0"/>
              </a:rPr>
              <a:t>Large-scale data collection</a:t>
            </a:r>
          </a:p>
          <a:p>
            <a:pPr algn="just"/>
            <a:r>
              <a:rPr lang="en-US" dirty="0" smtClean="0">
                <a:latin typeface="Times New Roman" pitchFamily="18" charset="0"/>
                <a:cs typeface="Times New Roman" pitchFamily="18" charset="0"/>
              </a:rPr>
              <a:t>Intelligence gathering for security purposes</a:t>
            </a:r>
          </a:p>
          <a:p>
            <a:pPr algn="just"/>
            <a:r>
              <a:rPr lang="en-US" b="1" dirty="0" smtClean="0">
                <a:latin typeface="Times New Roman" pitchFamily="18" charset="0"/>
                <a:cs typeface="Times New Roman" pitchFamily="18" charset="0"/>
              </a:rPr>
              <a:t>Explanation </a:t>
            </a:r>
            <a:r>
              <a:rPr lang="en-US" dirty="0" smtClean="0">
                <a:latin typeface="Times New Roman" pitchFamily="18" charset="0"/>
                <a:cs typeface="Times New Roman" pitchFamily="18" charset="0"/>
              </a:rPr>
              <a:t>Surveillance is increasingly used by states to detect and prevent security threats, especially in the context of terrorism and cyber security. Digital technologies allow governments to monitor communications, track movements, and collect vast amounts of personal data.</a:t>
            </a:r>
          </a:p>
          <a:p>
            <a:pPr algn="just"/>
            <a:r>
              <a:rPr lang="en-US" dirty="0" smtClean="0">
                <a:latin typeface="Times New Roman" pitchFamily="18" charset="0"/>
                <a:cs typeface="Times New Roman" pitchFamily="18" charset="0"/>
              </a:rPr>
              <a:t>While such measures may enhance security, excessive or unchecked surveillance threatens the right to privacy. It can also create a chilling effect on free speech, political participation, and dissent, as individuals may fear being constantly monitored. Balancing surveillance with legal safeguards and oversight is therefore essential in a democratic society.</a:t>
            </a:r>
          </a:p>
          <a:p>
            <a:pPr algn="just"/>
            <a:endParaRPr 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fontScale="70000" lnSpcReduction="20000"/>
          </a:bodyPr>
          <a:lstStyle/>
          <a:p>
            <a:pPr algn="just"/>
            <a:r>
              <a:rPr lang="en-US" b="1" dirty="0" smtClean="0">
                <a:latin typeface="Times New Roman" pitchFamily="18" charset="0"/>
                <a:cs typeface="Times New Roman" pitchFamily="18" charset="0"/>
              </a:rPr>
              <a:t>International Legal Framework</a:t>
            </a:r>
          </a:p>
          <a:p>
            <a:pPr algn="just"/>
            <a:r>
              <a:rPr lang="en-US" dirty="0" smtClean="0">
                <a:latin typeface="Times New Roman" pitchFamily="18" charset="0"/>
                <a:cs typeface="Times New Roman" pitchFamily="18" charset="0"/>
              </a:rPr>
              <a:t>Key Points</a:t>
            </a:r>
          </a:p>
          <a:p>
            <a:pPr algn="just"/>
            <a:r>
              <a:rPr lang="en-US" dirty="0" smtClean="0">
                <a:latin typeface="Times New Roman" pitchFamily="18" charset="0"/>
                <a:cs typeface="Times New Roman" pitchFamily="18" charset="0"/>
              </a:rPr>
              <a:t>Universal Declaration of Human Rights (UDHR)</a:t>
            </a:r>
          </a:p>
          <a:p>
            <a:pPr algn="just"/>
            <a:r>
              <a:rPr lang="en-US" dirty="0" smtClean="0">
                <a:latin typeface="Times New Roman" pitchFamily="18" charset="0"/>
                <a:cs typeface="Times New Roman" pitchFamily="18" charset="0"/>
              </a:rPr>
              <a:t>International Covenant on Civil and Political Rights (ICCPR)</a:t>
            </a:r>
          </a:p>
          <a:p>
            <a:pPr algn="just"/>
            <a:r>
              <a:rPr lang="en-US" dirty="0" smtClean="0">
                <a:latin typeface="Times New Roman" pitchFamily="18" charset="0"/>
                <a:cs typeface="Times New Roman" pitchFamily="18" charset="0"/>
              </a:rPr>
              <a:t>International Humanitarian Law (IHL)</a:t>
            </a:r>
          </a:p>
          <a:p>
            <a:pPr algn="just"/>
            <a:r>
              <a:rPr lang="en-US" dirty="0" smtClean="0">
                <a:latin typeface="Times New Roman" pitchFamily="18" charset="0"/>
                <a:cs typeface="Times New Roman" pitchFamily="18" charset="0"/>
              </a:rPr>
              <a:t>Explanation International law </a:t>
            </a:r>
            <a:r>
              <a:rPr lang="en-US" dirty="0" err="1" smtClean="0">
                <a:latin typeface="Times New Roman" pitchFamily="18" charset="0"/>
                <a:cs typeface="Times New Roman" pitchFamily="18" charset="0"/>
              </a:rPr>
              <a:t>recognises</a:t>
            </a:r>
            <a:r>
              <a:rPr lang="en-US" dirty="0" smtClean="0">
                <a:latin typeface="Times New Roman" pitchFamily="18" charset="0"/>
                <a:cs typeface="Times New Roman" pitchFamily="18" charset="0"/>
              </a:rPr>
              <a:t> the legitimacy of state security concerns, but it places clear limits on how security powers can be exercised. Instruments like the UDHR and ICCPR protect fundamental rights even during emergencies, while International Humanitarian Law regulates conduct during armed conflict.</a:t>
            </a:r>
          </a:p>
          <a:p>
            <a:pPr algn="just"/>
            <a:r>
              <a:rPr lang="en-US" dirty="0" smtClean="0">
                <a:latin typeface="Times New Roman" pitchFamily="18" charset="0"/>
                <a:cs typeface="Times New Roman" pitchFamily="18" charset="0"/>
              </a:rPr>
              <a:t>Together, these frameworks insist that any restriction on rights must follow principles of legality, necessity, proportionality, and non-discrimination. This ensures that security measures do not become a justification for arbitrary or permanent violations of human rights.</a:t>
            </a:r>
          </a:p>
          <a:p>
            <a:pPr algn="just"/>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70000" lnSpcReduction="20000"/>
          </a:bodyPr>
          <a:lstStyle/>
          <a:p>
            <a:pPr algn="just"/>
            <a:r>
              <a:rPr lang="en-US" b="1" dirty="0" smtClean="0">
                <a:latin typeface="Times New Roman" pitchFamily="18" charset="0"/>
                <a:cs typeface="Times New Roman" pitchFamily="18" charset="0"/>
              </a:rPr>
              <a:t>Democracies and Security</a:t>
            </a:r>
          </a:p>
          <a:p>
            <a:pPr algn="just"/>
            <a:r>
              <a:rPr lang="en-US" b="1" dirty="0" smtClean="0">
                <a:latin typeface="Times New Roman" pitchFamily="18" charset="0"/>
                <a:cs typeface="Times New Roman" pitchFamily="18" charset="0"/>
              </a:rPr>
              <a:t>Key Points</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Constitutional limits on security powers</a:t>
            </a:r>
          </a:p>
          <a:p>
            <a:pPr algn="just"/>
            <a:r>
              <a:rPr lang="en-US" dirty="0" smtClean="0">
                <a:latin typeface="Times New Roman" pitchFamily="18" charset="0"/>
                <a:cs typeface="Times New Roman" pitchFamily="18" charset="0"/>
              </a:rPr>
              <a:t>Judicial review to prevent abuse</a:t>
            </a:r>
          </a:p>
          <a:p>
            <a:pPr algn="just"/>
            <a:r>
              <a:rPr lang="en-US" dirty="0" smtClean="0">
                <a:latin typeface="Times New Roman" pitchFamily="18" charset="0"/>
                <a:cs typeface="Times New Roman" pitchFamily="18" charset="0"/>
              </a:rPr>
              <a:t>Parliamentary oversight of security policies</a:t>
            </a:r>
          </a:p>
          <a:p>
            <a:pPr algn="just"/>
            <a:r>
              <a:rPr lang="en-US" dirty="0" smtClean="0">
                <a:latin typeface="Times New Roman" pitchFamily="18" charset="0"/>
                <a:cs typeface="Times New Roman" pitchFamily="18" charset="0"/>
              </a:rPr>
              <a:t>Free media and civil society scrutiny</a:t>
            </a:r>
          </a:p>
          <a:p>
            <a:pPr algn="just"/>
            <a:r>
              <a:rPr lang="en-US" b="1" dirty="0" smtClean="0">
                <a:latin typeface="Times New Roman" pitchFamily="18" charset="0"/>
                <a:cs typeface="Times New Roman" pitchFamily="18" charset="0"/>
              </a:rPr>
              <a:t>Explanation </a:t>
            </a:r>
            <a:r>
              <a:rPr lang="en-US" dirty="0" smtClean="0">
                <a:latin typeface="Times New Roman" pitchFamily="18" charset="0"/>
                <a:cs typeface="Times New Roman" pitchFamily="18" charset="0"/>
              </a:rPr>
              <a:t>In democratic systems, national security is exercised within a framework of accountability and transparency. Constitutional limits ensure that security measures do not override fundamental rights, while judicial review and parliamentary oversight act as checks on executive power. A free media further plays a crucial role by informing the public and exposing excesses.</a:t>
            </a:r>
          </a:p>
          <a:p>
            <a:pPr algn="just"/>
            <a:r>
              <a:rPr lang="en-US" dirty="0" smtClean="0">
                <a:latin typeface="Times New Roman" pitchFamily="18" charset="0"/>
                <a:cs typeface="Times New Roman" pitchFamily="18" charset="0"/>
              </a:rPr>
              <a:t>Democracy does not weaken national security; rather, it </a:t>
            </a:r>
            <a:r>
              <a:rPr lang="en-US" dirty="0" err="1" smtClean="0">
                <a:latin typeface="Times New Roman" pitchFamily="18" charset="0"/>
                <a:cs typeface="Times New Roman" pitchFamily="18" charset="0"/>
              </a:rPr>
              <a:t>legitimises</a:t>
            </a:r>
            <a:r>
              <a:rPr lang="en-US" dirty="0" smtClean="0">
                <a:latin typeface="Times New Roman" pitchFamily="18" charset="0"/>
                <a:cs typeface="Times New Roman" pitchFamily="18" charset="0"/>
              </a:rPr>
              <a:t> it by ensuring public trust, adherence to the rule of law, and long-term stability. Security policies that respect democratic principles are more credible, effective, and sustainable.</a:t>
            </a:r>
          </a:p>
          <a:p>
            <a:pPr algn="just"/>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70000" lnSpcReduction="20000"/>
          </a:bodyPr>
          <a:lstStyle/>
          <a:p>
            <a:pPr algn="just"/>
            <a:r>
              <a:rPr lang="en-US" b="1" dirty="0" smtClean="0">
                <a:latin typeface="Times New Roman" pitchFamily="18" charset="0"/>
                <a:cs typeface="Times New Roman" pitchFamily="18" charset="0"/>
              </a:rPr>
              <a:t>Indian Context: National Security and Human Rights</a:t>
            </a:r>
          </a:p>
          <a:p>
            <a:pPr algn="just"/>
            <a:r>
              <a:rPr lang="en-US" b="1" dirty="0" smtClean="0">
                <a:latin typeface="Times New Roman" pitchFamily="18" charset="0"/>
                <a:cs typeface="Times New Roman" pitchFamily="18" charset="0"/>
              </a:rPr>
              <a:t>1. Nature of India’s Security Challenges</a:t>
            </a:r>
          </a:p>
          <a:p>
            <a:pPr algn="just"/>
            <a:r>
              <a:rPr lang="en-US" dirty="0" smtClean="0">
                <a:latin typeface="Times New Roman" pitchFamily="18" charset="0"/>
                <a:cs typeface="Times New Roman" pitchFamily="18" charset="0"/>
              </a:rPr>
              <a:t>India faces a </a:t>
            </a:r>
            <a:r>
              <a:rPr lang="en-US" b="1" dirty="0" smtClean="0">
                <a:latin typeface="Times New Roman" pitchFamily="18" charset="0"/>
                <a:cs typeface="Times New Roman" pitchFamily="18" charset="0"/>
              </a:rPr>
              <a:t>unique and layered security environment</a:t>
            </a:r>
            <a:r>
              <a:rPr lang="en-US" dirty="0" smtClean="0">
                <a:latin typeface="Times New Roman" pitchFamily="18" charset="0"/>
                <a:cs typeface="Times New Roman" pitchFamily="18" charset="0"/>
              </a:rPr>
              <a:t>.</a:t>
            </a:r>
          </a:p>
          <a:p>
            <a:pPr algn="just"/>
            <a:r>
              <a:rPr lang="en-US" b="1" dirty="0" smtClean="0">
                <a:latin typeface="Times New Roman" pitchFamily="18" charset="0"/>
                <a:cs typeface="Times New Roman" pitchFamily="18" charset="0"/>
              </a:rPr>
              <a:t>Terrorism:</a:t>
            </a:r>
            <a:r>
              <a:rPr lang="en-US" dirty="0" smtClean="0">
                <a:latin typeface="Times New Roman" pitchFamily="18" charset="0"/>
                <a:cs typeface="Times New Roman" pitchFamily="18" charset="0"/>
              </a:rPr>
              <a:t> Cross-border terrorism and home-grown </a:t>
            </a:r>
            <a:r>
              <a:rPr lang="en-US" dirty="0" err="1" smtClean="0">
                <a:latin typeface="Times New Roman" pitchFamily="18" charset="0"/>
                <a:cs typeface="Times New Roman" pitchFamily="18" charset="0"/>
              </a:rPr>
              <a:t>radicalisation</a:t>
            </a:r>
            <a:r>
              <a:rPr lang="en-US" dirty="0" smtClean="0">
                <a:latin typeface="Times New Roman" pitchFamily="18" charset="0"/>
                <a:cs typeface="Times New Roman" pitchFamily="18" charset="0"/>
              </a:rPr>
              <a:t> pose continuing threats to civilian life and state authority.</a:t>
            </a:r>
          </a:p>
          <a:p>
            <a:pPr algn="just"/>
            <a:r>
              <a:rPr lang="en-US" b="1" dirty="0" smtClean="0">
                <a:latin typeface="Times New Roman" pitchFamily="18" charset="0"/>
                <a:cs typeface="Times New Roman" pitchFamily="18" charset="0"/>
              </a:rPr>
              <a:t>Insurgency:</a:t>
            </a:r>
            <a:r>
              <a:rPr lang="en-US" dirty="0" smtClean="0">
                <a:latin typeface="Times New Roman" pitchFamily="18" charset="0"/>
                <a:cs typeface="Times New Roman" pitchFamily="18" charset="0"/>
              </a:rPr>
              <a:t> Long-running insurgencies in regions like Jammu &amp; Kashmir and parts of the Northeast challenge internal sovereignty.</a:t>
            </a:r>
          </a:p>
          <a:p>
            <a:pPr algn="just"/>
            <a:r>
              <a:rPr lang="en-US" b="1" dirty="0" smtClean="0">
                <a:latin typeface="Times New Roman" pitchFamily="18" charset="0"/>
                <a:cs typeface="Times New Roman" pitchFamily="18" charset="0"/>
              </a:rPr>
              <a:t>Border disputes:</a:t>
            </a:r>
            <a:r>
              <a:rPr lang="en-US" dirty="0" smtClean="0">
                <a:latin typeface="Times New Roman" pitchFamily="18" charset="0"/>
                <a:cs typeface="Times New Roman" pitchFamily="18" charset="0"/>
              </a:rPr>
              <a:t> Ongoing disputes and military tensions along the northern and western borders require constant security preparedness.</a:t>
            </a:r>
          </a:p>
          <a:p>
            <a:pPr algn="just"/>
            <a:r>
              <a:rPr lang="en-US" b="1" dirty="0" smtClean="0">
                <a:latin typeface="Times New Roman" pitchFamily="18" charset="0"/>
                <a:cs typeface="Times New Roman" pitchFamily="18" charset="0"/>
              </a:rPr>
              <a:t>Internal security issues:</a:t>
            </a:r>
            <a:r>
              <a:rPr lang="en-US" dirty="0" smtClean="0">
                <a:latin typeface="Times New Roman" pitchFamily="18" charset="0"/>
                <a:cs typeface="Times New Roman" pitchFamily="18" charset="0"/>
              </a:rPr>
              <a:t> Communal violence, left-wing extremism, and </a:t>
            </a:r>
            <a:r>
              <a:rPr lang="en-US" dirty="0" err="1" smtClean="0">
                <a:latin typeface="Times New Roman" pitchFamily="18" charset="0"/>
                <a:cs typeface="Times New Roman" pitchFamily="18" charset="0"/>
              </a:rPr>
              <a:t>organised</a:t>
            </a:r>
            <a:r>
              <a:rPr lang="en-US" dirty="0" smtClean="0">
                <a:latin typeface="Times New Roman" pitchFamily="18" charset="0"/>
                <a:cs typeface="Times New Roman" pitchFamily="18" charset="0"/>
              </a:rPr>
              <a:t> crime further complicate the security landscape.</a:t>
            </a:r>
          </a:p>
          <a:p>
            <a:pPr algn="just"/>
            <a:r>
              <a:rPr lang="en-US" dirty="0" smtClean="0">
                <a:latin typeface="Times New Roman" pitchFamily="18" charset="0"/>
                <a:cs typeface="Times New Roman" pitchFamily="18" charset="0"/>
              </a:rPr>
              <a:t>These challenges often blur the line between </a:t>
            </a:r>
            <a:r>
              <a:rPr lang="en-US" b="1" dirty="0" smtClean="0">
                <a:latin typeface="Times New Roman" pitchFamily="18" charset="0"/>
                <a:cs typeface="Times New Roman" pitchFamily="18" charset="0"/>
              </a:rPr>
              <a:t>external and internal security</a:t>
            </a:r>
            <a:r>
              <a:rPr lang="en-US" dirty="0" smtClean="0">
                <a:latin typeface="Times New Roman" pitchFamily="18" charset="0"/>
                <a:cs typeface="Times New Roman" pitchFamily="18" charset="0"/>
              </a:rPr>
              <a:t>, increasing pressure on the state to act decisively.</a:t>
            </a:r>
          </a:p>
          <a:p>
            <a:pPr algn="just"/>
            <a:endParaRPr lang="en-US"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fontScale="85000" lnSpcReduction="20000"/>
          </a:bodyPr>
          <a:lstStyle/>
          <a:p>
            <a:pPr algn="just"/>
            <a:r>
              <a:rPr lang="en-US" b="1" dirty="0" smtClean="0">
                <a:latin typeface="Times New Roman" pitchFamily="18" charset="0"/>
                <a:cs typeface="Times New Roman" pitchFamily="18" charset="0"/>
              </a:rPr>
              <a:t>2. Strong Security Laws and State Powers</a:t>
            </a:r>
          </a:p>
          <a:p>
            <a:pPr algn="just"/>
            <a:r>
              <a:rPr lang="en-US" dirty="0" smtClean="0">
                <a:latin typeface="Times New Roman" pitchFamily="18" charset="0"/>
                <a:cs typeface="Times New Roman" pitchFamily="18" charset="0"/>
              </a:rPr>
              <a:t>To manage these threats, India has adopted </a:t>
            </a:r>
            <a:r>
              <a:rPr lang="en-US" b="1" dirty="0" smtClean="0">
                <a:latin typeface="Times New Roman" pitchFamily="18" charset="0"/>
                <a:cs typeface="Times New Roman" pitchFamily="18" charset="0"/>
              </a:rPr>
              <a:t>robust legal and institutional mechanisms</a:t>
            </a:r>
            <a:r>
              <a:rPr lang="en-US" dirty="0" smtClean="0">
                <a:latin typeface="Times New Roman" pitchFamily="18" charset="0"/>
                <a:cs typeface="Times New Roman" pitchFamily="18" charset="0"/>
              </a:rPr>
              <a:t>.</a:t>
            </a:r>
          </a:p>
          <a:p>
            <a:pPr algn="just"/>
            <a:r>
              <a:rPr lang="en-US" dirty="0" smtClean="0">
                <a:latin typeface="Times New Roman" pitchFamily="18" charset="0"/>
                <a:cs typeface="Times New Roman" pitchFamily="18" charset="0"/>
              </a:rPr>
              <a:t>Preventive detention and special security laws allow the state to act before threats </a:t>
            </a:r>
            <a:r>
              <a:rPr lang="en-US" dirty="0" err="1" smtClean="0">
                <a:latin typeface="Times New Roman" pitchFamily="18" charset="0"/>
                <a:cs typeface="Times New Roman" pitchFamily="18" charset="0"/>
              </a:rPr>
              <a:t>materialise</a:t>
            </a:r>
            <a:r>
              <a:rPr lang="en-US" dirty="0" smtClean="0">
                <a:latin typeface="Times New Roman" pitchFamily="18" charset="0"/>
                <a:cs typeface="Times New Roman" pitchFamily="18" charset="0"/>
              </a:rPr>
              <a:t>.</a:t>
            </a:r>
          </a:p>
          <a:p>
            <a:pPr algn="just"/>
            <a:r>
              <a:rPr lang="en-US" dirty="0" smtClean="0">
                <a:latin typeface="Times New Roman" pitchFamily="18" charset="0"/>
                <a:cs typeface="Times New Roman" pitchFamily="18" charset="0"/>
              </a:rPr>
              <a:t>Expanded police and intelligence powers enable surveillance, detention, and counter-terror operations.</a:t>
            </a:r>
          </a:p>
          <a:p>
            <a:pPr algn="just"/>
            <a:r>
              <a:rPr lang="en-US" dirty="0" smtClean="0">
                <a:latin typeface="Times New Roman" pitchFamily="18" charset="0"/>
                <a:cs typeface="Times New Roman" pitchFamily="18" charset="0"/>
              </a:rPr>
              <a:t>Emergency provisions and special courts are justified as necessary for speed and effectiveness.</a:t>
            </a:r>
          </a:p>
          <a:p>
            <a:pPr algn="just"/>
            <a:r>
              <a:rPr lang="en-US" dirty="0" smtClean="0">
                <a:latin typeface="Times New Roman" pitchFamily="18" charset="0"/>
                <a:cs typeface="Times New Roman" pitchFamily="18" charset="0"/>
              </a:rPr>
              <a:t>While these tools strengthen the state’s capacity to respond to threats, they also </a:t>
            </a:r>
            <a:r>
              <a:rPr lang="en-US" b="1" dirty="0" smtClean="0">
                <a:latin typeface="Times New Roman" pitchFamily="18" charset="0"/>
                <a:cs typeface="Times New Roman" pitchFamily="18" charset="0"/>
              </a:rPr>
              <a:t>raise concerns about misuse</a:t>
            </a:r>
            <a:r>
              <a:rPr lang="en-US" dirty="0" smtClean="0">
                <a:latin typeface="Times New Roman" pitchFamily="18" charset="0"/>
                <a:cs typeface="Times New Roman" pitchFamily="18" charset="0"/>
              </a:rPr>
              <a:t>, prolonged detention, and erosion of due process.</a:t>
            </a:r>
          </a:p>
          <a:p>
            <a:pPr algn="just"/>
            <a:endParaRPr lang="en-US"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just"/>
            <a:r>
              <a:rPr lang="en-US" b="1" dirty="0" smtClean="0">
                <a:latin typeface="Times New Roman" pitchFamily="18" charset="0"/>
                <a:cs typeface="Times New Roman" pitchFamily="18" charset="0"/>
              </a:rPr>
              <a:t>3. Human Rights Concerns and Criticism</a:t>
            </a:r>
          </a:p>
          <a:p>
            <a:pPr algn="just"/>
            <a:r>
              <a:rPr lang="en-US" dirty="0" smtClean="0">
                <a:latin typeface="Times New Roman" pitchFamily="18" charset="0"/>
                <a:cs typeface="Times New Roman" pitchFamily="18" charset="0"/>
              </a:rPr>
              <a:t>Security measures in India have often been </a:t>
            </a:r>
            <a:r>
              <a:rPr lang="en-US" dirty="0" err="1" smtClean="0">
                <a:latin typeface="Times New Roman" pitchFamily="18" charset="0"/>
                <a:cs typeface="Times New Roman" pitchFamily="18" charset="0"/>
              </a:rPr>
              <a:t>criticised</a:t>
            </a:r>
            <a:r>
              <a:rPr lang="en-US" dirty="0" smtClean="0">
                <a:latin typeface="Times New Roman" pitchFamily="18" charset="0"/>
                <a:cs typeface="Times New Roman" pitchFamily="18" charset="0"/>
              </a:rPr>
              <a:t> for their </a:t>
            </a:r>
            <a:r>
              <a:rPr lang="en-US" b="1" dirty="0" smtClean="0">
                <a:latin typeface="Times New Roman" pitchFamily="18" charset="0"/>
                <a:cs typeface="Times New Roman" pitchFamily="18" charset="0"/>
              </a:rPr>
              <a:t>impact on civil and political rights</a:t>
            </a:r>
            <a:r>
              <a:rPr lang="en-US" dirty="0" smtClean="0">
                <a:latin typeface="Times New Roman" pitchFamily="18" charset="0"/>
                <a:cs typeface="Times New Roman" pitchFamily="18" charset="0"/>
              </a:rPr>
              <a:t>.</a:t>
            </a:r>
          </a:p>
          <a:p>
            <a:pPr algn="just"/>
            <a:r>
              <a:rPr lang="en-US" dirty="0" smtClean="0">
                <a:latin typeface="Times New Roman" pitchFamily="18" charset="0"/>
                <a:cs typeface="Times New Roman" pitchFamily="18" charset="0"/>
              </a:rPr>
              <a:t>Allegations of arbitrary arrest, custodial violence, and denial of fair trial have emerged in conflict-affected areas.</a:t>
            </a:r>
          </a:p>
          <a:p>
            <a:pPr algn="just"/>
            <a:r>
              <a:rPr lang="en-US" dirty="0" smtClean="0">
                <a:latin typeface="Times New Roman" pitchFamily="18" charset="0"/>
                <a:cs typeface="Times New Roman" pitchFamily="18" charset="0"/>
              </a:rPr>
              <a:t>Surveillance practices raise serious questions about privacy and freedom of expression.</a:t>
            </a:r>
          </a:p>
          <a:p>
            <a:pPr algn="just"/>
            <a:r>
              <a:rPr lang="en-US" dirty="0" smtClean="0">
                <a:latin typeface="Times New Roman" pitchFamily="18" charset="0"/>
                <a:cs typeface="Times New Roman" pitchFamily="18" charset="0"/>
              </a:rPr>
              <a:t>Prolonged use of extraordinary laws risks </a:t>
            </a:r>
            <a:r>
              <a:rPr lang="en-US" dirty="0" err="1" smtClean="0">
                <a:latin typeface="Times New Roman" pitchFamily="18" charset="0"/>
                <a:cs typeface="Times New Roman" pitchFamily="18" charset="0"/>
              </a:rPr>
              <a:t>normalising</a:t>
            </a:r>
            <a:r>
              <a:rPr lang="en-US" dirty="0" smtClean="0">
                <a:latin typeface="Times New Roman" pitchFamily="18" charset="0"/>
                <a:cs typeface="Times New Roman" pitchFamily="18" charset="0"/>
              </a:rPr>
              <a:t> exceptional powers.</a:t>
            </a:r>
          </a:p>
          <a:p>
            <a:pPr algn="just"/>
            <a:r>
              <a:rPr lang="en-US" dirty="0" smtClean="0">
                <a:latin typeface="Times New Roman" pitchFamily="18" charset="0"/>
                <a:cs typeface="Times New Roman" pitchFamily="18" charset="0"/>
              </a:rPr>
              <a:t>These concerns highlight the </a:t>
            </a:r>
            <a:r>
              <a:rPr lang="en-US" b="1" dirty="0" smtClean="0">
                <a:latin typeface="Times New Roman" pitchFamily="18" charset="0"/>
                <a:cs typeface="Times New Roman" pitchFamily="18" charset="0"/>
              </a:rPr>
              <a:t>security–liberty dilemma</a:t>
            </a:r>
            <a:r>
              <a:rPr lang="en-US" dirty="0" smtClean="0">
                <a:latin typeface="Times New Roman" pitchFamily="18" charset="0"/>
                <a:cs typeface="Times New Roman" pitchFamily="18" charset="0"/>
              </a:rPr>
              <a:t> in a real-world democratic setting.</a:t>
            </a:r>
          </a:p>
          <a:p>
            <a:pPr algn="just"/>
            <a:endParaRPr lang="en-US"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lgn="just"/>
            <a:r>
              <a:rPr lang="en-US" b="1" dirty="0" smtClean="0">
                <a:latin typeface="Times New Roman" pitchFamily="18" charset="0"/>
                <a:cs typeface="Times New Roman" pitchFamily="18" charset="0"/>
              </a:rPr>
              <a:t>4. Constitutional Safeguards and Democratic Institutions</a:t>
            </a:r>
          </a:p>
          <a:p>
            <a:pPr algn="just"/>
            <a:r>
              <a:rPr lang="en-US" dirty="0" smtClean="0">
                <a:latin typeface="Times New Roman" pitchFamily="18" charset="0"/>
                <a:cs typeface="Times New Roman" pitchFamily="18" charset="0"/>
              </a:rPr>
              <a:t>Despite strong security laws, India’s constitutional system provides </a:t>
            </a:r>
            <a:r>
              <a:rPr lang="en-US" b="1" dirty="0" smtClean="0">
                <a:latin typeface="Times New Roman" pitchFamily="18" charset="0"/>
                <a:cs typeface="Times New Roman" pitchFamily="18" charset="0"/>
              </a:rPr>
              <a:t>important checks on state power</a:t>
            </a:r>
            <a:r>
              <a:rPr lang="en-US" dirty="0" smtClean="0">
                <a:latin typeface="Times New Roman" pitchFamily="18" charset="0"/>
                <a:cs typeface="Times New Roman" pitchFamily="18" charset="0"/>
              </a:rPr>
              <a:t>.</a:t>
            </a:r>
          </a:p>
          <a:p>
            <a:pPr algn="just"/>
            <a:r>
              <a:rPr lang="en-US" b="1" dirty="0" smtClean="0">
                <a:latin typeface="Times New Roman" pitchFamily="18" charset="0"/>
                <a:cs typeface="Times New Roman" pitchFamily="18" charset="0"/>
              </a:rPr>
              <a:t>Fundamental Rights</a:t>
            </a:r>
            <a:r>
              <a:rPr lang="en-US" dirty="0" smtClean="0">
                <a:latin typeface="Times New Roman" pitchFamily="18" charset="0"/>
                <a:cs typeface="Times New Roman" pitchFamily="18" charset="0"/>
              </a:rPr>
              <a:t> act as legal limits on executive action, even in security matters.</a:t>
            </a:r>
          </a:p>
          <a:p>
            <a:pPr algn="just"/>
            <a:r>
              <a:rPr lang="en-US" dirty="0" smtClean="0">
                <a:latin typeface="Times New Roman" pitchFamily="18" charset="0"/>
                <a:cs typeface="Times New Roman" pitchFamily="18" charset="0"/>
              </a:rPr>
              <a:t>An </a:t>
            </a:r>
            <a:r>
              <a:rPr lang="en-US" b="1" dirty="0" smtClean="0">
                <a:latin typeface="Times New Roman" pitchFamily="18" charset="0"/>
                <a:cs typeface="Times New Roman" pitchFamily="18" charset="0"/>
              </a:rPr>
              <a:t>active judiciary</a:t>
            </a:r>
            <a:r>
              <a:rPr lang="en-US" dirty="0" smtClean="0">
                <a:latin typeface="Times New Roman" pitchFamily="18" charset="0"/>
                <a:cs typeface="Times New Roman" pitchFamily="18" charset="0"/>
              </a:rPr>
              <a:t> regularly reviews security laws, interprets rights expansively, and intervenes against excesses.</a:t>
            </a:r>
          </a:p>
          <a:p>
            <a:pPr algn="just"/>
            <a:r>
              <a:rPr lang="en-US" b="1" dirty="0" smtClean="0">
                <a:latin typeface="Times New Roman" pitchFamily="18" charset="0"/>
                <a:cs typeface="Times New Roman" pitchFamily="18" charset="0"/>
              </a:rPr>
              <a:t>Parliamentary debate</a:t>
            </a:r>
            <a:r>
              <a:rPr lang="en-US" dirty="0" smtClean="0">
                <a:latin typeface="Times New Roman" pitchFamily="18" charset="0"/>
                <a:cs typeface="Times New Roman" pitchFamily="18" charset="0"/>
              </a:rPr>
              <a:t>, a free media, and civil society activism ensure public scrutiny of security policies.</a:t>
            </a:r>
          </a:p>
          <a:p>
            <a:pPr algn="just"/>
            <a:r>
              <a:rPr lang="en-US" dirty="0" smtClean="0">
                <a:latin typeface="Times New Roman" pitchFamily="18" charset="0"/>
                <a:cs typeface="Times New Roman" pitchFamily="18" charset="0"/>
              </a:rPr>
              <a:t>Indian courts have repeatedly affirmed that </a:t>
            </a:r>
            <a:r>
              <a:rPr lang="en-US" b="1" dirty="0" smtClean="0">
                <a:latin typeface="Times New Roman" pitchFamily="18" charset="0"/>
                <a:cs typeface="Times New Roman" pitchFamily="18" charset="0"/>
              </a:rPr>
              <a:t>national security cannot be a blanket justification for violating basic rights</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just"/>
            <a:r>
              <a:rPr lang="en-US" b="1" dirty="0" smtClean="0">
                <a:latin typeface="Times New Roman" pitchFamily="18" charset="0"/>
                <a:cs typeface="Times New Roman" pitchFamily="18" charset="0"/>
              </a:rPr>
              <a:t>5. Why India Is a Key Case Study</a:t>
            </a:r>
          </a:p>
          <a:p>
            <a:pPr algn="just"/>
            <a:r>
              <a:rPr lang="en-US" dirty="0" smtClean="0">
                <a:latin typeface="Times New Roman" pitchFamily="18" charset="0"/>
                <a:cs typeface="Times New Roman" pitchFamily="18" charset="0"/>
              </a:rPr>
              <a:t>India is neither a purely security-driven state nor a weak rights regime.</a:t>
            </a:r>
          </a:p>
          <a:p>
            <a:pPr algn="just"/>
            <a:r>
              <a:rPr lang="en-US" dirty="0" smtClean="0">
                <a:latin typeface="Times New Roman" pitchFamily="18" charset="0"/>
                <a:cs typeface="Times New Roman" pitchFamily="18" charset="0"/>
              </a:rPr>
              <a:t>It combines </a:t>
            </a:r>
            <a:r>
              <a:rPr lang="en-US" b="1" dirty="0" smtClean="0">
                <a:latin typeface="Times New Roman" pitchFamily="18" charset="0"/>
                <a:cs typeface="Times New Roman" pitchFamily="18" charset="0"/>
              </a:rPr>
              <a:t>strong coercive capacity</a:t>
            </a:r>
            <a:r>
              <a:rPr lang="en-US" dirty="0" smtClean="0">
                <a:latin typeface="Times New Roman" pitchFamily="18" charset="0"/>
                <a:cs typeface="Times New Roman" pitchFamily="18" charset="0"/>
              </a:rPr>
              <a:t> with </a:t>
            </a:r>
            <a:r>
              <a:rPr lang="en-US" b="1" dirty="0" smtClean="0">
                <a:latin typeface="Times New Roman" pitchFamily="18" charset="0"/>
                <a:cs typeface="Times New Roman" pitchFamily="18" charset="0"/>
              </a:rPr>
              <a:t>constitutional democracy</a:t>
            </a:r>
            <a:r>
              <a:rPr lang="en-US" dirty="0" smtClean="0">
                <a:latin typeface="Times New Roman" pitchFamily="18" charset="0"/>
                <a:cs typeface="Times New Roman" pitchFamily="18" charset="0"/>
              </a:rPr>
              <a:t>.</a:t>
            </a:r>
          </a:p>
          <a:p>
            <a:pPr algn="just"/>
            <a:r>
              <a:rPr lang="en-US" dirty="0" smtClean="0">
                <a:latin typeface="Times New Roman" pitchFamily="18" charset="0"/>
                <a:cs typeface="Times New Roman" pitchFamily="18" charset="0"/>
              </a:rPr>
              <a:t>Security and rights exist in constant tension rather than clear opposition.</a:t>
            </a:r>
          </a:p>
          <a:p>
            <a:pPr algn="just"/>
            <a:r>
              <a:rPr lang="en-US" dirty="0" smtClean="0">
                <a:latin typeface="Times New Roman" pitchFamily="18" charset="0"/>
                <a:cs typeface="Times New Roman" pitchFamily="18" charset="0"/>
              </a:rPr>
              <a:t>The balance is dynamic—shaped by courts, politics, public opinion, and crises.</a:t>
            </a:r>
          </a:p>
          <a:p>
            <a:pPr algn="just"/>
            <a:r>
              <a:rPr lang="en-US" dirty="0" smtClean="0">
                <a:latin typeface="Times New Roman" pitchFamily="18" charset="0"/>
                <a:cs typeface="Times New Roman" pitchFamily="18" charset="0"/>
              </a:rPr>
              <a:t>This makes India an </a:t>
            </a:r>
            <a:r>
              <a:rPr lang="en-US" b="1" dirty="0" smtClean="0">
                <a:latin typeface="Times New Roman" pitchFamily="18" charset="0"/>
                <a:cs typeface="Times New Roman" pitchFamily="18" charset="0"/>
              </a:rPr>
              <a:t>ideal case to study how democracies negotiate security imperatives without abandoning constitutionalism</a:t>
            </a:r>
            <a:r>
              <a:rPr lang="en-US" dirty="0" smtClean="0">
                <a:latin typeface="Times New Roman" pitchFamily="18" charset="0"/>
                <a:cs typeface="Times New Roman" pitchFamily="18" charset="0"/>
              </a:rPr>
              <a:t>.</a:t>
            </a:r>
          </a:p>
          <a:p>
            <a:pPr algn="just"/>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latin typeface="Times New Roman" pitchFamily="18" charset="0"/>
                <a:cs typeface="Times New Roman" pitchFamily="18" charset="0"/>
              </a:rPr>
              <a:t>National Security and Human Rights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55000" lnSpcReduction="20000"/>
          </a:bodyPr>
          <a:lstStyle/>
          <a:p>
            <a:pPr algn="just"/>
            <a:r>
              <a:rPr lang="en-US" b="1" dirty="0" smtClean="0">
                <a:latin typeface="Times New Roman" pitchFamily="18" charset="0"/>
                <a:cs typeface="Times New Roman" pitchFamily="18" charset="0"/>
              </a:rPr>
              <a:t>Why Study National Security and Human Rights Together?</a:t>
            </a:r>
          </a:p>
          <a:p>
            <a:pPr algn="just"/>
            <a:r>
              <a:rPr lang="en-US" b="1" dirty="0" smtClean="0">
                <a:latin typeface="Times New Roman" pitchFamily="18" charset="0"/>
                <a:cs typeface="Times New Roman" pitchFamily="18" charset="0"/>
              </a:rPr>
              <a:t>Key Points</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Both aim to protect people and society</a:t>
            </a:r>
          </a:p>
          <a:p>
            <a:pPr algn="just"/>
            <a:r>
              <a:rPr lang="en-US" dirty="0" smtClean="0">
                <a:latin typeface="Times New Roman" pitchFamily="18" charset="0"/>
                <a:cs typeface="Times New Roman" pitchFamily="18" charset="0"/>
              </a:rPr>
              <a:t>Often seen as conflicting goals</a:t>
            </a:r>
          </a:p>
          <a:p>
            <a:pPr algn="just"/>
            <a:r>
              <a:rPr lang="en-US" dirty="0" smtClean="0">
                <a:latin typeface="Times New Roman" pitchFamily="18" charset="0"/>
                <a:cs typeface="Times New Roman" pitchFamily="18" charset="0"/>
              </a:rPr>
              <a:t>Central to democracy and the rule of law</a:t>
            </a:r>
          </a:p>
          <a:p>
            <a:pPr algn="just"/>
            <a:r>
              <a:rPr lang="en-US" dirty="0" smtClean="0">
                <a:latin typeface="Times New Roman" pitchFamily="18" charset="0"/>
                <a:cs typeface="Times New Roman" pitchFamily="18" charset="0"/>
              </a:rPr>
              <a:t>Highly relevant in contexts of terrorism, surveillance, and emergencies</a:t>
            </a:r>
          </a:p>
          <a:p>
            <a:pPr algn="just"/>
            <a:r>
              <a:rPr lang="en-US" b="1" dirty="0" smtClean="0">
                <a:latin typeface="Times New Roman" pitchFamily="18" charset="0"/>
                <a:cs typeface="Times New Roman" pitchFamily="18" charset="0"/>
              </a:rPr>
              <a:t>Explanation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National security and human rights are closely connected because both ultimately seek to protect individuals and communities. However, security policies often involve restrictions on freedoms such as speech, movement, and privacy. In contrast, human rights frameworks </a:t>
            </a:r>
            <a:r>
              <a:rPr lang="en-US" dirty="0" err="1" smtClean="0">
                <a:latin typeface="Times New Roman" pitchFamily="18" charset="0"/>
                <a:cs typeface="Times New Roman" pitchFamily="18" charset="0"/>
              </a:rPr>
              <a:t>emphasise</a:t>
            </a:r>
            <a:r>
              <a:rPr lang="en-US" dirty="0" smtClean="0">
                <a:latin typeface="Times New Roman" pitchFamily="18" charset="0"/>
                <a:cs typeface="Times New Roman" pitchFamily="18" charset="0"/>
              </a:rPr>
              <a:t> limiting state power and safeguarding individual liberties.</a:t>
            </a:r>
          </a:p>
          <a:p>
            <a:pPr algn="just"/>
            <a:r>
              <a:rPr lang="en-US" dirty="0" smtClean="0">
                <a:latin typeface="Times New Roman" pitchFamily="18" charset="0"/>
                <a:cs typeface="Times New Roman" pitchFamily="18" charset="0"/>
              </a:rPr>
              <a:t>The tension arises when governments justify restrictions on rights in the name of national survival, public order, or counter-terrorism. Studying these two together helps us understand how states balance security needs with legal and moral obligations, especially in democratic systems governed by the rule of law.</a:t>
            </a:r>
          </a:p>
          <a:p>
            <a:pPr algn="just"/>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1371600"/>
            <a:ext cx="8229600" cy="4754563"/>
          </a:xfrm>
        </p:spPr>
        <p:txBody>
          <a:bodyPr>
            <a:normAutofit fontScale="62500" lnSpcReduction="20000"/>
          </a:bodyPr>
          <a:lstStyle/>
          <a:p>
            <a:pPr algn="just">
              <a:buNone/>
            </a:pPr>
            <a:r>
              <a:rPr lang="en-US" b="1" dirty="0" smtClean="0">
                <a:latin typeface="Times New Roman" pitchFamily="18" charset="0"/>
                <a:cs typeface="Times New Roman" pitchFamily="18" charset="0"/>
              </a:rPr>
              <a:t>     What is National Security?</a:t>
            </a:r>
          </a:p>
          <a:p>
            <a:pPr algn="just"/>
            <a:r>
              <a:rPr lang="en-US" b="1" dirty="0" smtClean="0">
                <a:latin typeface="Times New Roman" pitchFamily="18" charset="0"/>
                <a:cs typeface="Times New Roman" pitchFamily="18" charset="0"/>
              </a:rPr>
              <a:t>Key Points</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Protection of sovereignty and territorial integrity</a:t>
            </a:r>
          </a:p>
          <a:p>
            <a:pPr algn="just"/>
            <a:r>
              <a:rPr lang="en-US" dirty="0" smtClean="0">
                <a:latin typeface="Times New Roman" pitchFamily="18" charset="0"/>
                <a:cs typeface="Times New Roman" pitchFamily="18" charset="0"/>
              </a:rPr>
              <a:t>Safety of citizens from internal and external threats</a:t>
            </a:r>
          </a:p>
          <a:p>
            <a:pPr algn="just"/>
            <a:r>
              <a:rPr lang="en-US" dirty="0" smtClean="0">
                <a:latin typeface="Times New Roman" pitchFamily="18" charset="0"/>
                <a:cs typeface="Times New Roman" pitchFamily="18" charset="0"/>
              </a:rPr>
              <a:t>Stability of political and economic systems</a:t>
            </a:r>
          </a:p>
          <a:p>
            <a:pPr algn="just"/>
            <a:r>
              <a:rPr lang="en-US" b="1" dirty="0" smtClean="0">
                <a:latin typeface="Times New Roman" pitchFamily="18" charset="0"/>
                <a:cs typeface="Times New Roman" pitchFamily="18" charset="0"/>
              </a:rPr>
              <a:t>Explanation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Traditionally, national security was understood mainly as the </a:t>
            </a:r>
            <a:r>
              <a:rPr lang="en-US" dirty="0" err="1" smtClean="0">
                <a:latin typeface="Times New Roman" pitchFamily="18" charset="0"/>
                <a:cs typeface="Times New Roman" pitchFamily="18" charset="0"/>
              </a:rPr>
              <a:t>defence</a:t>
            </a:r>
            <a:r>
              <a:rPr lang="en-US" dirty="0" smtClean="0">
                <a:latin typeface="Times New Roman" pitchFamily="18" charset="0"/>
                <a:cs typeface="Times New Roman" pitchFamily="18" charset="0"/>
              </a:rPr>
              <a:t> of state borders against military threats. Over time, this concept has expanded significantly. Today, national security includes not only external </a:t>
            </a:r>
            <a:r>
              <a:rPr lang="en-US" dirty="0" err="1" smtClean="0">
                <a:latin typeface="Times New Roman" pitchFamily="18" charset="0"/>
                <a:cs typeface="Times New Roman" pitchFamily="18" charset="0"/>
              </a:rPr>
              <a:t>defence</a:t>
            </a:r>
            <a:r>
              <a:rPr lang="en-US" dirty="0" smtClean="0">
                <a:latin typeface="Times New Roman" pitchFamily="18" charset="0"/>
                <a:cs typeface="Times New Roman" pitchFamily="18" charset="0"/>
              </a:rPr>
              <a:t> but also internal stability, economic security, cyber security, public health, and environmental protection.</a:t>
            </a:r>
          </a:p>
          <a:p>
            <a:pPr algn="just"/>
            <a:r>
              <a:rPr lang="en-US" dirty="0" smtClean="0">
                <a:latin typeface="Times New Roman" pitchFamily="18" charset="0"/>
                <a:cs typeface="Times New Roman" pitchFamily="18" charset="0"/>
              </a:rPr>
              <a:t>This broader understanding </a:t>
            </a:r>
            <a:r>
              <a:rPr lang="en-US" dirty="0" err="1" smtClean="0">
                <a:latin typeface="Times New Roman" pitchFamily="18" charset="0"/>
                <a:cs typeface="Times New Roman" pitchFamily="18" charset="0"/>
              </a:rPr>
              <a:t>recognises</a:t>
            </a:r>
            <a:r>
              <a:rPr lang="en-US" dirty="0" smtClean="0">
                <a:latin typeface="Times New Roman" pitchFamily="18" charset="0"/>
                <a:cs typeface="Times New Roman" pitchFamily="18" charset="0"/>
              </a:rPr>
              <a:t> that threats to a nation’s survival and stability can arise from non-military sources such as terrorism, cyber attacks, pandemics, climate change, and economic crises.</a:t>
            </a:r>
          </a:p>
          <a:p>
            <a:pPr algn="just"/>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638800"/>
          </a:xfrm>
        </p:spPr>
        <p:txBody>
          <a:bodyPr>
            <a:normAutofit fontScale="55000" lnSpcReduction="20000"/>
          </a:bodyPr>
          <a:lstStyle/>
          <a:p>
            <a:pPr algn="just"/>
            <a:r>
              <a:rPr lang="en-US" sz="3300" b="1" dirty="0" smtClean="0">
                <a:latin typeface="Times New Roman" pitchFamily="18" charset="0"/>
                <a:cs typeface="Times New Roman" pitchFamily="18" charset="0"/>
              </a:rPr>
              <a:t>Evolution of the National Security Concept</a:t>
            </a:r>
          </a:p>
          <a:p>
            <a:pPr algn="just"/>
            <a:r>
              <a:rPr lang="en-US" sz="3300" b="1" dirty="0" smtClean="0">
                <a:latin typeface="Times New Roman" pitchFamily="18" charset="0"/>
                <a:cs typeface="Times New Roman" pitchFamily="18" charset="0"/>
              </a:rPr>
              <a:t>Key Points</a:t>
            </a:r>
            <a:endParaRPr lang="en-US" sz="3300" dirty="0" smtClean="0">
              <a:latin typeface="Times New Roman" pitchFamily="18" charset="0"/>
              <a:cs typeface="Times New Roman" pitchFamily="18" charset="0"/>
            </a:endParaRPr>
          </a:p>
          <a:p>
            <a:pPr algn="just"/>
            <a:r>
              <a:rPr lang="en-US" sz="3300" b="1" dirty="0" smtClean="0">
                <a:latin typeface="Times New Roman" pitchFamily="18" charset="0"/>
                <a:cs typeface="Times New Roman" pitchFamily="18" charset="0"/>
              </a:rPr>
              <a:t>Traditional security:</a:t>
            </a:r>
            <a:r>
              <a:rPr lang="en-US" sz="3300" dirty="0" smtClean="0">
                <a:latin typeface="Times New Roman" pitchFamily="18" charset="0"/>
                <a:cs typeface="Times New Roman" pitchFamily="18" charset="0"/>
              </a:rPr>
              <a:t> focus on military threats and territorial </a:t>
            </a:r>
            <a:r>
              <a:rPr lang="en-US" sz="3300" dirty="0" err="1" smtClean="0">
                <a:latin typeface="Times New Roman" pitchFamily="18" charset="0"/>
                <a:cs typeface="Times New Roman" pitchFamily="18" charset="0"/>
              </a:rPr>
              <a:t>defence</a:t>
            </a:r>
            <a:endParaRPr lang="en-US" sz="3300" dirty="0" smtClean="0">
              <a:latin typeface="Times New Roman" pitchFamily="18" charset="0"/>
              <a:cs typeface="Times New Roman" pitchFamily="18" charset="0"/>
            </a:endParaRPr>
          </a:p>
          <a:p>
            <a:pPr algn="just"/>
            <a:r>
              <a:rPr lang="en-US" sz="3300" b="1" dirty="0" smtClean="0">
                <a:latin typeface="Times New Roman" pitchFamily="18" charset="0"/>
                <a:cs typeface="Times New Roman" pitchFamily="18" charset="0"/>
              </a:rPr>
              <a:t>Internal security:</a:t>
            </a:r>
            <a:r>
              <a:rPr lang="en-US" sz="3300" dirty="0" smtClean="0">
                <a:latin typeface="Times New Roman" pitchFamily="18" charset="0"/>
                <a:cs typeface="Times New Roman" pitchFamily="18" charset="0"/>
              </a:rPr>
              <a:t> challenges such as terrorism and insurgency</a:t>
            </a:r>
          </a:p>
          <a:p>
            <a:pPr algn="just"/>
            <a:r>
              <a:rPr lang="en-US" sz="3300" b="1" dirty="0" smtClean="0">
                <a:latin typeface="Times New Roman" pitchFamily="18" charset="0"/>
                <a:cs typeface="Times New Roman" pitchFamily="18" charset="0"/>
              </a:rPr>
              <a:t>Non-traditional security threats:</a:t>
            </a:r>
            <a:endParaRPr lang="en-US" sz="3300" dirty="0" smtClean="0">
              <a:latin typeface="Times New Roman" pitchFamily="18" charset="0"/>
              <a:cs typeface="Times New Roman" pitchFamily="18" charset="0"/>
            </a:endParaRPr>
          </a:p>
          <a:p>
            <a:pPr lvl="1" algn="just"/>
            <a:r>
              <a:rPr lang="en-US" sz="3300" dirty="0" smtClean="0">
                <a:latin typeface="Times New Roman" pitchFamily="18" charset="0"/>
                <a:cs typeface="Times New Roman" pitchFamily="18" charset="0"/>
              </a:rPr>
              <a:t>Cyber threats</a:t>
            </a:r>
          </a:p>
          <a:p>
            <a:pPr lvl="1" algn="just"/>
            <a:r>
              <a:rPr lang="en-US" sz="3300" dirty="0" smtClean="0">
                <a:latin typeface="Times New Roman" pitchFamily="18" charset="0"/>
                <a:cs typeface="Times New Roman" pitchFamily="18" charset="0"/>
              </a:rPr>
              <a:t>Economic disruption</a:t>
            </a:r>
          </a:p>
          <a:p>
            <a:pPr lvl="1" algn="just"/>
            <a:r>
              <a:rPr lang="en-US" sz="3300" dirty="0" smtClean="0">
                <a:latin typeface="Times New Roman" pitchFamily="18" charset="0"/>
                <a:cs typeface="Times New Roman" pitchFamily="18" charset="0"/>
              </a:rPr>
              <a:t>Pandemics</a:t>
            </a:r>
          </a:p>
          <a:p>
            <a:pPr lvl="1" algn="just"/>
            <a:r>
              <a:rPr lang="en-US" sz="3300" dirty="0" smtClean="0">
                <a:latin typeface="Times New Roman" pitchFamily="18" charset="0"/>
                <a:cs typeface="Times New Roman" pitchFamily="18" charset="0"/>
              </a:rPr>
              <a:t>Climate change</a:t>
            </a:r>
          </a:p>
          <a:p>
            <a:pPr algn="just"/>
            <a:r>
              <a:rPr lang="en-US" sz="3300" b="1" dirty="0" smtClean="0">
                <a:latin typeface="Times New Roman" pitchFamily="18" charset="0"/>
                <a:cs typeface="Times New Roman" pitchFamily="18" charset="0"/>
              </a:rPr>
              <a:t>Explanation  </a:t>
            </a:r>
            <a:r>
              <a:rPr lang="en-US" sz="3300" dirty="0" smtClean="0">
                <a:latin typeface="Times New Roman" pitchFamily="18" charset="0"/>
                <a:cs typeface="Times New Roman" pitchFamily="18" charset="0"/>
              </a:rPr>
              <a:t/>
            </a:r>
            <a:br>
              <a:rPr lang="en-US" sz="3300" dirty="0" smtClean="0">
                <a:latin typeface="Times New Roman" pitchFamily="18" charset="0"/>
                <a:cs typeface="Times New Roman" pitchFamily="18" charset="0"/>
              </a:rPr>
            </a:br>
            <a:r>
              <a:rPr lang="en-US" sz="3300" dirty="0" smtClean="0">
                <a:latin typeface="Times New Roman" pitchFamily="18" charset="0"/>
                <a:cs typeface="Times New Roman" pitchFamily="18" charset="0"/>
              </a:rPr>
              <a:t>The concept of national security has evolved from a narrow military-focused understanding to a much broader framework. While earlier security thinking </a:t>
            </a:r>
            <a:r>
              <a:rPr lang="en-US" sz="3300" dirty="0" err="1" smtClean="0">
                <a:latin typeface="Times New Roman" pitchFamily="18" charset="0"/>
                <a:cs typeface="Times New Roman" pitchFamily="18" charset="0"/>
              </a:rPr>
              <a:t>prioritised</a:t>
            </a:r>
            <a:r>
              <a:rPr lang="en-US" sz="3300" dirty="0" smtClean="0">
                <a:latin typeface="Times New Roman" pitchFamily="18" charset="0"/>
                <a:cs typeface="Times New Roman" pitchFamily="18" charset="0"/>
              </a:rPr>
              <a:t> armed forces and border </a:t>
            </a:r>
            <a:r>
              <a:rPr lang="en-US" sz="3300" dirty="0" err="1" smtClean="0">
                <a:latin typeface="Times New Roman" pitchFamily="18" charset="0"/>
                <a:cs typeface="Times New Roman" pitchFamily="18" charset="0"/>
              </a:rPr>
              <a:t>defence</a:t>
            </a:r>
            <a:r>
              <a:rPr lang="en-US" sz="3300" dirty="0" smtClean="0">
                <a:latin typeface="Times New Roman" pitchFamily="18" charset="0"/>
                <a:cs typeface="Times New Roman" pitchFamily="18" charset="0"/>
              </a:rPr>
              <a:t>, contemporary security includes internal threats like terrorism and insurgency, as well as non-traditional challenges.</a:t>
            </a:r>
          </a:p>
          <a:p>
            <a:pPr algn="just"/>
            <a:r>
              <a:rPr lang="en-US" sz="3300" dirty="0" smtClean="0">
                <a:latin typeface="Times New Roman" pitchFamily="18" charset="0"/>
                <a:cs typeface="Times New Roman" pitchFamily="18" charset="0"/>
              </a:rPr>
              <a:t>The COVID-19 pandemic clearly demonstrated that national security is not only about soldiers and weapons, but also about hospitals, digital infrastructure, supply chains, and the state’s overall governance capacity. This shift highlights the growing importance of preparedness, resilience, and effective public institutions in ensuring national security.</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Autofit/>
          </a:bodyPr>
          <a:lstStyle/>
          <a:p>
            <a:pPr algn="just"/>
            <a:r>
              <a:rPr lang="en-US" sz="2000" b="1" dirty="0" smtClean="0">
                <a:latin typeface="Times New Roman" pitchFamily="18" charset="0"/>
                <a:cs typeface="Times New Roman" pitchFamily="18" charset="0"/>
              </a:rPr>
              <a:t>What are Human Rights?</a:t>
            </a:r>
          </a:p>
          <a:p>
            <a:pPr algn="just"/>
            <a:r>
              <a:rPr lang="en-US" sz="2000" b="1" dirty="0" smtClean="0">
                <a:latin typeface="Times New Roman" pitchFamily="18" charset="0"/>
                <a:cs typeface="Times New Roman" pitchFamily="18" charset="0"/>
              </a:rPr>
              <a:t>Key Points</a:t>
            </a:r>
            <a:endParaRPr lang="en-US"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Inherent and universal in nature</a:t>
            </a:r>
          </a:p>
          <a:p>
            <a:pPr algn="just"/>
            <a:r>
              <a:rPr lang="en-US" sz="2000" dirty="0" smtClean="0">
                <a:latin typeface="Times New Roman" pitchFamily="18" charset="0"/>
                <a:cs typeface="Times New Roman" pitchFamily="18" charset="0"/>
              </a:rPr>
              <a:t>Protect human dignity and equality</a:t>
            </a:r>
          </a:p>
          <a:p>
            <a:pPr algn="just"/>
            <a:r>
              <a:rPr lang="en-US" sz="2000" dirty="0" smtClean="0">
                <a:latin typeface="Times New Roman" pitchFamily="18" charset="0"/>
                <a:cs typeface="Times New Roman" pitchFamily="18" charset="0"/>
              </a:rPr>
              <a:t>Limit the power of the state</a:t>
            </a:r>
          </a:p>
          <a:p>
            <a:pPr algn="just"/>
            <a:r>
              <a:rPr lang="en-US" sz="2000" dirty="0" smtClean="0">
                <a:latin typeface="Times New Roman" pitchFamily="18" charset="0"/>
                <a:cs typeface="Times New Roman" pitchFamily="18" charset="0"/>
              </a:rPr>
              <a:t>Legally protected under national and international law</a:t>
            </a:r>
          </a:p>
          <a:p>
            <a:pPr algn="just"/>
            <a:r>
              <a:rPr lang="en-US" sz="2000" b="1" dirty="0" smtClean="0">
                <a:latin typeface="Times New Roman" pitchFamily="18" charset="0"/>
                <a:cs typeface="Times New Roman" pitchFamily="18" charset="0"/>
              </a:rPr>
              <a:t>Explanation </a:t>
            </a: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Human rights are fundamental rights that belong to all individuals simply by virtue of being human. They are considered inherent and universal, regardless of nationality, religion, or political system.</a:t>
            </a:r>
          </a:p>
          <a:p>
            <a:pPr algn="just"/>
            <a:r>
              <a:rPr lang="en-US" sz="2000" dirty="0" smtClean="0">
                <a:latin typeface="Times New Roman" pitchFamily="18" charset="0"/>
                <a:cs typeface="Times New Roman" pitchFamily="18" charset="0"/>
              </a:rPr>
              <a:t>Human rights exist primarily because individuals are vulnerable to the power of the state. By placing legal and moral limits on state authority, human rights ensure that governments serve the people and do not exercise power in an arbitrary or abusive manner.</a:t>
            </a:r>
          </a:p>
          <a:p>
            <a:pPr algn="just"/>
            <a:endParaRPr lang="en-US"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62500" lnSpcReduction="20000"/>
          </a:bodyPr>
          <a:lstStyle/>
          <a:p>
            <a:pPr algn="just"/>
            <a:r>
              <a:rPr lang="en-US" b="1" dirty="0" smtClean="0">
                <a:latin typeface="Times New Roman" pitchFamily="18" charset="0"/>
                <a:cs typeface="Times New Roman" pitchFamily="18" charset="0"/>
              </a:rPr>
              <a:t>Types of Human Rights</a:t>
            </a:r>
          </a:p>
          <a:p>
            <a:pPr algn="just"/>
            <a:r>
              <a:rPr lang="en-US" b="1" dirty="0" smtClean="0">
                <a:latin typeface="Times New Roman" pitchFamily="18" charset="0"/>
                <a:cs typeface="Times New Roman" pitchFamily="18" charset="0"/>
              </a:rPr>
              <a:t>Key Points</a:t>
            </a:r>
            <a:endParaRPr lang="en-US"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Civil and Political Rights</a:t>
            </a:r>
            <a:endParaRPr lang="en-US" dirty="0" smtClean="0">
              <a:latin typeface="Times New Roman" pitchFamily="18" charset="0"/>
              <a:cs typeface="Times New Roman" pitchFamily="18" charset="0"/>
            </a:endParaRPr>
          </a:p>
          <a:p>
            <a:pPr lvl="1" algn="just"/>
            <a:r>
              <a:rPr lang="en-US" dirty="0" smtClean="0">
                <a:latin typeface="Times New Roman" pitchFamily="18" charset="0"/>
                <a:cs typeface="Times New Roman" pitchFamily="18" charset="0"/>
              </a:rPr>
              <a:t>Right to life, liberty, freedom of speech, fair trial</a:t>
            </a:r>
          </a:p>
          <a:p>
            <a:pPr algn="just"/>
            <a:r>
              <a:rPr lang="en-US" b="1" dirty="0" smtClean="0">
                <a:latin typeface="Times New Roman" pitchFamily="18" charset="0"/>
                <a:cs typeface="Times New Roman" pitchFamily="18" charset="0"/>
              </a:rPr>
              <a:t>Economic, Social and Cultural Rights</a:t>
            </a:r>
            <a:endParaRPr lang="en-US" dirty="0" smtClean="0">
              <a:latin typeface="Times New Roman" pitchFamily="18" charset="0"/>
              <a:cs typeface="Times New Roman" pitchFamily="18" charset="0"/>
            </a:endParaRPr>
          </a:p>
          <a:p>
            <a:pPr lvl="1" algn="just"/>
            <a:r>
              <a:rPr lang="en-US" dirty="0" smtClean="0">
                <a:latin typeface="Times New Roman" pitchFamily="18" charset="0"/>
                <a:cs typeface="Times New Roman" pitchFamily="18" charset="0"/>
              </a:rPr>
              <a:t>Right to education, health, livelihood</a:t>
            </a:r>
          </a:p>
          <a:p>
            <a:pPr algn="just"/>
            <a:r>
              <a:rPr lang="en-US" b="1" dirty="0" smtClean="0">
                <a:latin typeface="Times New Roman" pitchFamily="18" charset="0"/>
                <a:cs typeface="Times New Roman" pitchFamily="18" charset="0"/>
              </a:rPr>
              <a:t>Collective Rights</a:t>
            </a:r>
            <a:endParaRPr lang="en-US" dirty="0" smtClean="0">
              <a:latin typeface="Times New Roman" pitchFamily="18" charset="0"/>
              <a:cs typeface="Times New Roman" pitchFamily="18" charset="0"/>
            </a:endParaRPr>
          </a:p>
          <a:p>
            <a:pPr lvl="1" algn="just"/>
            <a:r>
              <a:rPr lang="en-US" dirty="0" smtClean="0">
                <a:latin typeface="Times New Roman" pitchFamily="18" charset="0"/>
                <a:cs typeface="Times New Roman" pitchFamily="18" charset="0"/>
              </a:rPr>
              <a:t>Minority rights, right to self-determination</a:t>
            </a:r>
          </a:p>
          <a:p>
            <a:pPr algn="just"/>
            <a:r>
              <a:rPr lang="en-US" b="1" dirty="0" smtClean="0">
                <a:latin typeface="Times New Roman" pitchFamily="18" charset="0"/>
                <a:cs typeface="Times New Roman" pitchFamily="18" charset="0"/>
              </a:rPr>
              <a:t>Explanation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Human rights are commonly grouped into different categories based on their nature and purpose. Civil and political rights protect individual freedoms and ensure participation in public life. Economic, social, and cultural rights focus on basic living conditions and human development, while collective rights address the concerns of groups and communities.</a:t>
            </a:r>
          </a:p>
          <a:p>
            <a:pPr algn="just"/>
            <a:r>
              <a:rPr lang="en-US" dirty="0" smtClean="0">
                <a:latin typeface="Times New Roman" pitchFamily="18" charset="0"/>
                <a:cs typeface="Times New Roman" pitchFamily="18" charset="0"/>
              </a:rPr>
              <a:t>National security policies most directly affect civil and political rights, especially through surveillance, detention, and restrictions on movement or expression. However, economic insecurity, inequality, and lack of social rights can also contribute to conflict, unrest, and long-term instability, making human rights essential to sustainable security.</a:t>
            </a:r>
          </a:p>
          <a:p>
            <a:pPr algn="just"/>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295400"/>
            <a:ext cx="8229600" cy="4830763"/>
          </a:xfrm>
        </p:spPr>
        <p:txBody>
          <a:bodyPr>
            <a:normAutofit fontScale="62500" lnSpcReduction="20000"/>
          </a:bodyPr>
          <a:lstStyle/>
          <a:p>
            <a:pPr algn="just"/>
            <a:r>
              <a:rPr lang="en-US" b="1" dirty="0" smtClean="0">
                <a:latin typeface="Times New Roman" pitchFamily="18" charset="0"/>
                <a:cs typeface="Times New Roman" pitchFamily="18" charset="0"/>
              </a:rPr>
              <a:t>The Security–Liberty Dilemma</a:t>
            </a:r>
          </a:p>
          <a:p>
            <a:pPr algn="just"/>
            <a:r>
              <a:rPr lang="en-US" b="1" dirty="0" smtClean="0">
                <a:latin typeface="Times New Roman" pitchFamily="18" charset="0"/>
                <a:cs typeface="Times New Roman" pitchFamily="18" charset="0"/>
              </a:rPr>
              <a:t>Key Points</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More security often leads to fewer freedoms</a:t>
            </a:r>
          </a:p>
          <a:p>
            <a:pPr algn="just"/>
            <a:r>
              <a:rPr lang="en-US" dirty="0" smtClean="0">
                <a:latin typeface="Times New Roman" pitchFamily="18" charset="0"/>
                <a:cs typeface="Times New Roman" pitchFamily="18" charset="0"/>
              </a:rPr>
              <a:t>Greater freedom may reduce state control</a:t>
            </a:r>
          </a:p>
          <a:p>
            <a:pPr algn="just"/>
            <a:r>
              <a:rPr lang="en-US" dirty="0" smtClean="0">
                <a:latin typeface="Times New Roman" pitchFamily="18" charset="0"/>
                <a:cs typeface="Times New Roman" pitchFamily="18" charset="0"/>
              </a:rPr>
              <a:t>Represents a core dilemma in democratic governance</a:t>
            </a:r>
          </a:p>
          <a:p>
            <a:pPr algn="just"/>
            <a:r>
              <a:rPr lang="en-US" b="1" dirty="0" smtClean="0">
                <a:latin typeface="Times New Roman" pitchFamily="18" charset="0"/>
                <a:cs typeface="Times New Roman" pitchFamily="18" charset="0"/>
              </a:rPr>
              <a:t>Explanation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The security–liberty dilemma refers to the tension between ensuring public safety and protecting individual freedoms. Measures taken to enhance security—such as surveillance, preventive detention, or emergency laws—often limit civil liberties. At the same time, excessive freedom without regulation may challenge the state’s ability to maintain order.</a:t>
            </a:r>
          </a:p>
          <a:p>
            <a:pPr algn="just"/>
            <a:r>
              <a:rPr lang="en-US" dirty="0" smtClean="0">
                <a:latin typeface="Times New Roman" pitchFamily="18" charset="0"/>
                <a:cs typeface="Times New Roman" pitchFamily="18" charset="0"/>
              </a:rPr>
              <a:t>The real issue is not a simple choice between security and rights, but determining how much restriction on freedoms is justified, under what conditions, and for how long. In a democracy, this balance must be guided by legality, necessity, proportionality, and accountability.</a:t>
            </a:r>
          </a:p>
          <a:p>
            <a:pPr algn="just"/>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algn="just"/>
            <a:r>
              <a:rPr lang="en-US" b="1" dirty="0" smtClean="0">
                <a:latin typeface="Times New Roman" pitchFamily="18" charset="0"/>
                <a:cs typeface="Times New Roman" pitchFamily="18" charset="0"/>
              </a:rPr>
              <a:t>Theoretical Perspectives</a:t>
            </a:r>
          </a:p>
          <a:p>
            <a:pPr algn="just"/>
            <a:r>
              <a:rPr lang="en-US" b="1" dirty="0" smtClean="0">
                <a:latin typeface="Times New Roman" pitchFamily="18" charset="0"/>
                <a:cs typeface="Times New Roman" pitchFamily="18" charset="0"/>
              </a:rPr>
              <a:t>Key Points</a:t>
            </a:r>
            <a:endParaRPr lang="en-US"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Realism</a:t>
            </a:r>
            <a:endParaRPr lang="en-US"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Liberalism</a:t>
            </a:r>
            <a:endParaRPr lang="en-US"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Constructivism</a:t>
            </a:r>
            <a:endParaRPr lang="en-US"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Human Security</a:t>
            </a:r>
            <a:endParaRPr lang="en-US"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Explanation </a:t>
            </a:r>
            <a:r>
              <a:rPr lang="en-US" dirty="0" smtClean="0">
                <a:latin typeface="Times New Roman" pitchFamily="18" charset="0"/>
                <a:cs typeface="Times New Roman" pitchFamily="18" charset="0"/>
              </a:rPr>
              <a:t>Different theoretical approaches in International Relations offer distinct answers to the security–human rights dilemma. Realism </a:t>
            </a:r>
            <a:r>
              <a:rPr lang="en-US" dirty="0" err="1" smtClean="0">
                <a:latin typeface="Times New Roman" pitchFamily="18" charset="0"/>
                <a:cs typeface="Times New Roman" pitchFamily="18" charset="0"/>
              </a:rPr>
              <a:t>prioritises</a:t>
            </a:r>
            <a:r>
              <a:rPr lang="en-US" dirty="0" smtClean="0">
                <a:latin typeface="Times New Roman" pitchFamily="18" charset="0"/>
                <a:cs typeface="Times New Roman" pitchFamily="18" charset="0"/>
              </a:rPr>
              <a:t> state survival and national interest, often accepting limitations on rights in the name of security. Liberalism </a:t>
            </a:r>
            <a:r>
              <a:rPr lang="en-US" dirty="0" err="1" smtClean="0">
                <a:latin typeface="Times New Roman" pitchFamily="18" charset="0"/>
                <a:cs typeface="Times New Roman" pitchFamily="18" charset="0"/>
              </a:rPr>
              <a:t>emphasises</a:t>
            </a:r>
            <a:r>
              <a:rPr lang="en-US" dirty="0" smtClean="0">
                <a:latin typeface="Times New Roman" pitchFamily="18" charset="0"/>
                <a:cs typeface="Times New Roman" pitchFamily="18" charset="0"/>
              </a:rPr>
              <a:t> rule of law, institutions, and the protection of individual freedoms alongside security.</a:t>
            </a:r>
          </a:p>
          <a:p>
            <a:pPr algn="just"/>
            <a:r>
              <a:rPr lang="en-US" dirty="0" smtClean="0">
                <a:latin typeface="Times New Roman" pitchFamily="18" charset="0"/>
                <a:cs typeface="Times New Roman" pitchFamily="18" charset="0"/>
              </a:rPr>
              <a:t>Constructivism focuses on how ideas, norms, and identities shape security practices and human rights standards. The human security approach shifts attention from the state to the individual, arguing that protecting people’s rights and well-being is essential for genuine and sustainable security.</a:t>
            </a:r>
          </a:p>
          <a:p>
            <a:pPr algn="just"/>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fontScale="70000" lnSpcReduction="20000"/>
          </a:bodyPr>
          <a:lstStyle/>
          <a:p>
            <a:pPr algn="just"/>
            <a:r>
              <a:rPr lang="en-US" b="1" dirty="0" smtClean="0">
                <a:latin typeface="Times New Roman" pitchFamily="18" charset="0"/>
                <a:cs typeface="Times New Roman" pitchFamily="18" charset="0"/>
              </a:rPr>
              <a:t>Liberal Perspective</a:t>
            </a:r>
          </a:p>
          <a:p>
            <a:pPr algn="just"/>
            <a:r>
              <a:rPr lang="en-US" b="1" dirty="0" smtClean="0">
                <a:latin typeface="Times New Roman" pitchFamily="18" charset="0"/>
                <a:cs typeface="Times New Roman" pitchFamily="18" charset="0"/>
              </a:rPr>
              <a:t>Key Points</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Rule of law is essential for security</a:t>
            </a:r>
          </a:p>
          <a:p>
            <a:pPr algn="just"/>
            <a:r>
              <a:rPr lang="en-US" dirty="0" smtClean="0">
                <a:latin typeface="Times New Roman" pitchFamily="18" charset="0"/>
                <a:cs typeface="Times New Roman" pitchFamily="18" charset="0"/>
              </a:rPr>
              <a:t>Human rights cannot be sacrificed completely</a:t>
            </a:r>
          </a:p>
          <a:p>
            <a:pPr algn="just"/>
            <a:r>
              <a:rPr lang="en-US" dirty="0" smtClean="0">
                <a:latin typeface="Times New Roman" pitchFamily="18" charset="0"/>
                <a:cs typeface="Times New Roman" pitchFamily="18" charset="0"/>
              </a:rPr>
              <a:t>Accountability and institutional checks are necessary</a:t>
            </a:r>
          </a:p>
          <a:p>
            <a:pPr algn="just"/>
            <a:r>
              <a:rPr lang="en-US" b="1" dirty="0" smtClean="0">
                <a:latin typeface="Times New Roman" pitchFamily="18" charset="0"/>
                <a:cs typeface="Times New Roman" pitchFamily="18" charset="0"/>
              </a:rPr>
              <a:t>Explanation </a:t>
            </a:r>
            <a:r>
              <a:rPr lang="en-US" dirty="0" smtClean="0">
                <a:latin typeface="Times New Roman" pitchFamily="18" charset="0"/>
                <a:cs typeface="Times New Roman" pitchFamily="18" charset="0"/>
              </a:rPr>
              <a:t>From a liberal perspective, national security must operate within the framework of law and constitutional principles. While some restrictions on rights may be necessary in exceptional situations, these restrictions must be limited, proportionate, and legally justified.</a:t>
            </a:r>
          </a:p>
          <a:p>
            <a:pPr algn="just"/>
            <a:r>
              <a:rPr lang="en-US" dirty="0" smtClean="0">
                <a:latin typeface="Times New Roman" pitchFamily="18" charset="0"/>
                <a:cs typeface="Times New Roman" pitchFamily="18" charset="0"/>
              </a:rPr>
              <a:t>Liberals argue that unchecked security powers ultimately destroy democracy from within by undermining civil liberties, weakening institutions, and eroding public trust. Therefore, accountability mechanisms such as judicial oversight, free media, and legislative scrutiny are crucial to balancing security and human rights.</a:t>
            </a:r>
          </a:p>
          <a:p>
            <a:pPr algn="just"/>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1378</Words>
  <Application>Microsoft Office PowerPoint</Application>
  <PresentationFormat>On-screen Show (4:3)</PresentationFormat>
  <Paragraphs>130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Human Rights in India</vt:lpstr>
      <vt:lpstr>National Security and Human Rights</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in India</dc:title>
  <dc:creator>Saurabh Bharali</dc:creator>
  <cp:lastModifiedBy>Saurabh Bharali</cp:lastModifiedBy>
  <cp:revision>11</cp:revision>
  <dcterms:created xsi:type="dcterms:W3CDTF">2026-02-09T13:20:01Z</dcterms:created>
  <dcterms:modified xsi:type="dcterms:W3CDTF">2026-02-09T13:47:08Z</dcterms:modified>
</cp:coreProperties>
</file>