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Philosopher 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620000" cy="4648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Introduction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Concept introduced by </a:t>
            </a:r>
            <a:r>
              <a:rPr lang="en-US" b="1" dirty="0" smtClean="0">
                <a:solidFill>
                  <a:schemeClr val="tx1"/>
                </a:solidFill>
              </a:rPr>
              <a:t>Plato</a:t>
            </a:r>
            <a:r>
              <a:rPr lang="en-US" dirty="0" smtClean="0">
                <a:solidFill>
                  <a:schemeClr val="tx1"/>
                </a:solidFill>
              </a:rPr>
              <a:t> in </a:t>
            </a:r>
            <a:r>
              <a:rPr lang="en-US" i="1" dirty="0" smtClean="0">
                <a:solidFill>
                  <a:schemeClr val="tx1"/>
                </a:solidFill>
              </a:rPr>
              <a:t>The Republic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Part of his vision of an </a:t>
            </a:r>
            <a:r>
              <a:rPr lang="en-US" b="1" dirty="0" smtClean="0">
                <a:solidFill>
                  <a:schemeClr val="tx1"/>
                </a:solidFill>
              </a:rPr>
              <a:t>ideal state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Based on the belief that only </a:t>
            </a:r>
            <a:r>
              <a:rPr lang="en-US" b="1" dirty="0" smtClean="0">
                <a:solidFill>
                  <a:schemeClr val="tx1"/>
                </a:solidFill>
              </a:rPr>
              <a:t>true philosophers</a:t>
            </a:r>
            <a:r>
              <a:rPr lang="en-US" dirty="0" smtClean="0">
                <a:solidFill>
                  <a:schemeClr val="tx1"/>
                </a:solidFill>
              </a:rPr>
              <a:t> possess the wisdom to </a:t>
            </a:r>
            <a:r>
              <a:rPr lang="en-US" dirty="0" smtClean="0">
                <a:solidFill>
                  <a:schemeClr val="tx1"/>
                </a:solidFill>
              </a:rPr>
              <a:t>rule.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Famous statement: </a:t>
            </a:r>
            <a:r>
              <a:rPr lang="en-US" i="1" dirty="0" smtClean="0">
                <a:solidFill>
                  <a:schemeClr val="tx1"/>
                </a:solidFill>
              </a:rPr>
              <a:t>“Until philosophers become kings, or kings become philosophers, there will be no end to the troubles of states.”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Courage and Determination</a:t>
            </a:r>
            <a:endParaRPr lang="en-US" dirty="0" smtClean="0"/>
          </a:p>
          <a:p>
            <a:r>
              <a:rPr lang="en-US" dirty="0" smtClean="0"/>
              <a:t>Willing to defend truth and justice, even in the face of opposition.</a:t>
            </a:r>
          </a:p>
          <a:p>
            <a:r>
              <a:rPr lang="en-US" dirty="0" smtClean="0"/>
              <a:t>Remains steadfast in protecting the common good.</a:t>
            </a:r>
          </a:p>
          <a:p>
            <a:r>
              <a:rPr lang="en-US" b="1" dirty="0" smtClean="0"/>
              <a:t>Temperance and Self-Control</a:t>
            </a:r>
            <a:endParaRPr lang="en-US" dirty="0" smtClean="0"/>
          </a:p>
          <a:p>
            <a:r>
              <a:rPr lang="en-US" dirty="0" smtClean="0"/>
              <a:t>Resists temptations of luxury, power, and personal gain.</a:t>
            </a:r>
          </a:p>
          <a:p>
            <a:r>
              <a:rPr lang="en-US" dirty="0" smtClean="0"/>
              <a:t>Maintains balance between emotions and reason.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Long-term Vision</a:t>
            </a:r>
            <a:endParaRPr lang="en-US" dirty="0" smtClean="0"/>
          </a:p>
          <a:p>
            <a:r>
              <a:rPr lang="en-US" dirty="0" smtClean="0"/>
              <a:t>Thinks beyond immediate political gains to ensure the </a:t>
            </a:r>
            <a:r>
              <a:rPr lang="en-US" b="1" dirty="0" smtClean="0"/>
              <a:t>long-term stability and prosperity</a:t>
            </a:r>
            <a:r>
              <a:rPr lang="en-US" dirty="0" smtClean="0"/>
              <a:t> of the state.</a:t>
            </a:r>
          </a:p>
          <a:p>
            <a:r>
              <a:rPr lang="en-US" dirty="0" smtClean="0"/>
              <a:t>Understands that sustainable justice takes time to build.</a:t>
            </a:r>
          </a:p>
          <a:p>
            <a:r>
              <a:rPr lang="en-US" b="1" dirty="0" smtClean="0"/>
              <a:t>Extensive Education and Training</a:t>
            </a:r>
            <a:endParaRPr lang="en-US" dirty="0" smtClean="0"/>
          </a:p>
          <a:p>
            <a:r>
              <a:rPr lang="en-US" dirty="0" smtClean="0"/>
              <a:t>Well-versed in philosophy, mathematics, dialectics, and politics.</a:t>
            </a:r>
          </a:p>
          <a:p>
            <a:r>
              <a:rPr lang="en-US" dirty="0" smtClean="0"/>
              <a:t>Has practical experience in governance before assuming full authority.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Education of the Philosopher King</a:t>
            </a:r>
          </a:p>
          <a:p>
            <a:r>
              <a:rPr lang="en-US" dirty="0" smtClean="0"/>
              <a:t>Plato’s training program for the Philosopher King is </a:t>
            </a:r>
            <a:r>
              <a:rPr lang="en-US" b="1" dirty="0" smtClean="0"/>
              <a:t>long, rigorous, and divided into stages</a:t>
            </a:r>
            <a:r>
              <a:rPr lang="en-US" dirty="0" smtClean="0"/>
              <a:t>, designed to develop </a:t>
            </a:r>
            <a:r>
              <a:rPr lang="en-US" b="1" dirty="0" smtClean="0"/>
              <a:t>physical fitness, moral character, intellectual ability, and practical experience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It spans from childhood to around </a:t>
            </a:r>
            <a:r>
              <a:rPr lang="en-US" b="1" dirty="0" smtClean="0"/>
              <a:t>age 50</a:t>
            </a:r>
            <a:r>
              <a:rPr lang="en-US" dirty="0" smtClean="0"/>
              <a:t>, after which the ruler is ready to govern.</a:t>
            </a:r>
          </a:p>
          <a:p>
            <a:r>
              <a:rPr lang="en-US" b="1" dirty="0" smtClean="0"/>
              <a:t>1. Childhood (Up to Age 18) – Basic Education</a:t>
            </a:r>
          </a:p>
          <a:p>
            <a:r>
              <a:rPr lang="en-US" b="1" dirty="0" smtClean="0"/>
              <a:t>Physical training (Gymnastics):</a:t>
            </a:r>
            <a:r>
              <a:rPr lang="en-US" dirty="0" smtClean="0"/>
              <a:t> Builds strength, health, and discipline.</a:t>
            </a:r>
          </a:p>
          <a:p>
            <a:r>
              <a:rPr lang="en-US" b="1" dirty="0" smtClean="0"/>
              <a:t>Music and poetry:</a:t>
            </a:r>
            <a:r>
              <a:rPr lang="en-US" dirty="0" smtClean="0"/>
              <a:t> Develops emotional harmony, moral sensitivity, and appreciation for beauty.</a:t>
            </a:r>
          </a:p>
          <a:p>
            <a:r>
              <a:rPr lang="en-US" b="1" dirty="0" smtClean="0"/>
              <a:t>Moral instruction:</a:t>
            </a:r>
            <a:r>
              <a:rPr lang="en-US" dirty="0" smtClean="0"/>
              <a:t> Early cultivation of virtues like courage, honesty, and self-control.</a:t>
            </a:r>
          </a:p>
          <a:p>
            <a:r>
              <a:rPr lang="en-US" b="1" dirty="0" smtClean="0"/>
              <a:t>Purpose:</a:t>
            </a:r>
            <a:r>
              <a:rPr lang="en-US" dirty="0" smtClean="0"/>
              <a:t> Shape both body and soul; prevent moral corruption from an early age.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2. Youth </a:t>
            </a:r>
            <a:r>
              <a:rPr lang="en-US" b="1" dirty="0" smtClean="0"/>
              <a:t>(Ages 18–20) – Military and Physical Service</a:t>
            </a:r>
          </a:p>
          <a:p>
            <a:r>
              <a:rPr lang="en-US" dirty="0" smtClean="0"/>
              <a:t>Two years of </a:t>
            </a:r>
            <a:r>
              <a:rPr lang="en-US" b="1" dirty="0" smtClean="0"/>
              <a:t>physical and military training</a:t>
            </a:r>
            <a:r>
              <a:rPr lang="en-US" dirty="0" smtClean="0"/>
              <a:t> to build discipline, courage, and patriotism.</a:t>
            </a:r>
          </a:p>
          <a:p>
            <a:r>
              <a:rPr lang="en-US" dirty="0" smtClean="0"/>
              <a:t>Prepares the future ruler for protecting the state and understanding the role of the warrior class.</a:t>
            </a:r>
          </a:p>
          <a:p>
            <a:r>
              <a:rPr lang="en-US" b="1" dirty="0" smtClean="0"/>
              <a:t>3. Early </a:t>
            </a:r>
            <a:r>
              <a:rPr lang="en-US" b="1" dirty="0" smtClean="0"/>
              <a:t>Adulthood (Ages 20–30) – Advanced Intellectual Training</a:t>
            </a:r>
          </a:p>
          <a:p>
            <a:r>
              <a:rPr lang="en-US" dirty="0" smtClean="0"/>
              <a:t>Study of </a:t>
            </a:r>
            <a:r>
              <a:rPr lang="en-US" b="1" dirty="0" smtClean="0"/>
              <a:t>mathematics, geometry, astronomy, and harmonics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Purpose: Train the mind to think abstractly, recognize order in the universe, and prepare for philosophical reasoning.</a:t>
            </a:r>
          </a:p>
          <a:p>
            <a:r>
              <a:rPr lang="en-US" dirty="0" smtClean="0"/>
              <a:t>By age 30, candidates are tested to see who can progress to the next stage.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4. Maturity (Ages 30–35) – Study of Philosophy (Dialectics)</a:t>
            </a:r>
          </a:p>
          <a:p>
            <a:r>
              <a:rPr lang="en-US" b="1" dirty="0" smtClean="0"/>
              <a:t>Dialectics:</a:t>
            </a:r>
            <a:r>
              <a:rPr lang="en-US" dirty="0" smtClean="0"/>
              <a:t> The art of logical reasoning and discussion.</a:t>
            </a:r>
          </a:p>
          <a:p>
            <a:r>
              <a:rPr lang="en-US" dirty="0" smtClean="0"/>
              <a:t>Teaches how to discover truth through questioning and rational argument.</a:t>
            </a:r>
          </a:p>
          <a:p>
            <a:r>
              <a:rPr lang="en-US" dirty="0" smtClean="0"/>
              <a:t>Students begin to understand the </a:t>
            </a:r>
            <a:r>
              <a:rPr lang="en-US" b="1" dirty="0" smtClean="0"/>
              <a:t>Forms</a:t>
            </a:r>
            <a:r>
              <a:rPr lang="en-US" dirty="0" smtClean="0"/>
              <a:t>, especially the </a:t>
            </a:r>
            <a:r>
              <a:rPr lang="en-US" i="1" dirty="0" smtClean="0"/>
              <a:t>Form of the Good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5. Practical Experience (Ages 35–50) – Governance Training</a:t>
            </a:r>
          </a:p>
          <a:p>
            <a:r>
              <a:rPr lang="en-US" dirty="0" smtClean="0"/>
              <a:t>Serve in </a:t>
            </a:r>
            <a:r>
              <a:rPr lang="en-US" b="1" dirty="0" smtClean="0"/>
              <a:t>administrative and political positions</a:t>
            </a:r>
            <a:r>
              <a:rPr lang="en-US" dirty="0" smtClean="0"/>
              <a:t> to gain real-world governance experience.</a:t>
            </a:r>
          </a:p>
          <a:p>
            <a:r>
              <a:rPr lang="en-US" dirty="0" smtClean="0"/>
              <a:t>Balances theory with practice; rulers learn the complexities of leadership.</a:t>
            </a:r>
          </a:p>
          <a:p>
            <a:r>
              <a:rPr lang="en-US" dirty="0" smtClean="0"/>
              <a:t>They continue to study philosophy alongside practical duties.</a:t>
            </a:r>
          </a:p>
          <a:p>
            <a:r>
              <a:rPr lang="en-US" b="1" dirty="0" smtClean="0"/>
              <a:t>6. Age 50+ – Ready to Rule as Philosopher Kings</a:t>
            </a:r>
          </a:p>
          <a:p>
            <a:r>
              <a:rPr lang="en-US" dirty="0" smtClean="0"/>
              <a:t>By now, they have </a:t>
            </a:r>
            <a:r>
              <a:rPr lang="en-US" b="1" dirty="0" smtClean="0"/>
              <a:t>complete knowledge of the Good</a:t>
            </a:r>
            <a:r>
              <a:rPr lang="en-US" dirty="0" smtClean="0"/>
              <a:t> and enough practical wisdom to govern justly.</a:t>
            </a:r>
          </a:p>
          <a:p>
            <a:r>
              <a:rPr lang="en-US" dirty="0" smtClean="0"/>
              <a:t>They rule not for personal gain but for the </a:t>
            </a:r>
            <a:r>
              <a:rPr lang="en-US" b="1" dirty="0" smtClean="0"/>
              <a:t>benefit of the entire state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Advantages of Philosopher King Rule</a:t>
            </a:r>
          </a:p>
          <a:p>
            <a:r>
              <a:rPr lang="en-US" b="1" dirty="0" smtClean="0"/>
              <a:t>Just and Fair Governance</a:t>
            </a:r>
            <a:endParaRPr lang="en-US" dirty="0" smtClean="0"/>
          </a:p>
          <a:p>
            <a:pPr lvl="1"/>
            <a:r>
              <a:rPr lang="en-US" dirty="0" smtClean="0"/>
              <a:t>Since the Philosopher King understands the </a:t>
            </a:r>
            <a:r>
              <a:rPr lang="en-US" b="1" dirty="0" smtClean="0"/>
              <a:t>true meaning of justice</a:t>
            </a:r>
            <a:r>
              <a:rPr lang="en-US" dirty="0" smtClean="0"/>
              <a:t>, they rule for the benefit of all citizens.</a:t>
            </a:r>
          </a:p>
          <a:p>
            <a:pPr lvl="1"/>
            <a:r>
              <a:rPr lang="en-US" dirty="0" smtClean="0"/>
              <a:t>Laws and policies are based on moral principles, not personal or political gain.</a:t>
            </a:r>
          </a:p>
          <a:p>
            <a:r>
              <a:rPr lang="en-US" b="1" dirty="0" smtClean="0"/>
              <a:t>Freedom from Corruption</a:t>
            </a:r>
            <a:endParaRPr lang="en-US" dirty="0" smtClean="0"/>
          </a:p>
          <a:p>
            <a:pPr lvl="1"/>
            <a:r>
              <a:rPr lang="en-US" dirty="0" smtClean="0"/>
              <a:t>Philosophers are not motivated by wealth, power, or luxury.</a:t>
            </a:r>
          </a:p>
          <a:p>
            <a:pPr lvl="1"/>
            <a:r>
              <a:rPr lang="en-US" dirty="0" smtClean="0"/>
              <a:t>Their love for truth and virtue protects them from the greed and dishonesty common in politics.</a:t>
            </a:r>
          </a:p>
          <a:p>
            <a:r>
              <a:rPr lang="en-US" b="1" dirty="0" smtClean="0"/>
              <a:t>Long-Term Vision</a:t>
            </a:r>
            <a:endParaRPr lang="en-US" dirty="0" smtClean="0"/>
          </a:p>
          <a:p>
            <a:pPr lvl="1"/>
            <a:r>
              <a:rPr lang="en-US" dirty="0" smtClean="0"/>
              <a:t>Unlike short-sighted rulers focused on immediate political gains, the Philosopher King plans for </a:t>
            </a:r>
            <a:r>
              <a:rPr lang="en-US" b="1" dirty="0" smtClean="0"/>
              <a:t>sustainable development</a:t>
            </a:r>
            <a:r>
              <a:rPr lang="en-US" dirty="0" smtClean="0"/>
              <a:t> and the long-term good of society.</a:t>
            </a:r>
          </a:p>
          <a:p>
            <a:pPr lvl="1"/>
            <a:r>
              <a:rPr lang="en-US" dirty="0" smtClean="0"/>
              <a:t>Ensures stability and continuity in governance.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Harmonious Society</a:t>
            </a:r>
            <a:endParaRPr lang="en-US" dirty="0" smtClean="0"/>
          </a:p>
          <a:p>
            <a:r>
              <a:rPr lang="en-US" dirty="0" smtClean="0"/>
              <a:t>The Philosopher King ensures that </a:t>
            </a:r>
            <a:r>
              <a:rPr lang="en-US" b="1" dirty="0" smtClean="0"/>
              <a:t>each class performs its proper role</a:t>
            </a:r>
            <a:r>
              <a:rPr lang="en-US" dirty="0" smtClean="0"/>
              <a:t> without interfering in others’ duties, as per Plato’s justice theory.</a:t>
            </a:r>
          </a:p>
          <a:p>
            <a:r>
              <a:rPr lang="en-US" dirty="0" smtClean="0"/>
              <a:t>This maintains order and reduces conflict within the state.</a:t>
            </a:r>
          </a:p>
          <a:p>
            <a:r>
              <a:rPr lang="en-US" b="1" dirty="0" smtClean="0"/>
              <a:t>Wise and Knowledge-Based Decisions</a:t>
            </a:r>
            <a:endParaRPr lang="en-US" dirty="0" smtClean="0"/>
          </a:p>
          <a:p>
            <a:r>
              <a:rPr lang="en-US" dirty="0" smtClean="0"/>
              <a:t>Decisions are guided by </a:t>
            </a:r>
            <a:r>
              <a:rPr lang="en-US" b="1" dirty="0" smtClean="0"/>
              <a:t>knowledge of the Forms</a:t>
            </a:r>
            <a:r>
              <a:rPr lang="en-US" dirty="0" smtClean="0"/>
              <a:t> and the </a:t>
            </a:r>
            <a:r>
              <a:rPr lang="en-US" i="1" dirty="0" smtClean="0"/>
              <a:t>Form of the Good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results in policies that are rational, ethical, and beneficial for all.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Moral Leadership</a:t>
            </a:r>
            <a:endParaRPr lang="en-US" dirty="0" smtClean="0"/>
          </a:p>
          <a:p>
            <a:pPr lvl="1"/>
            <a:r>
              <a:rPr lang="en-US" dirty="0" smtClean="0"/>
              <a:t>The ruler serves as a </a:t>
            </a:r>
            <a:r>
              <a:rPr lang="en-US" b="1" dirty="0" smtClean="0"/>
              <a:t>role model</a:t>
            </a:r>
            <a:r>
              <a:rPr lang="en-US" dirty="0" smtClean="0"/>
              <a:t> for citizens, promoting virtue and civic responsibility.</a:t>
            </a:r>
          </a:p>
          <a:p>
            <a:pPr lvl="1"/>
            <a:r>
              <a:rPr lang="en-US" dirty="0" smtClean="0"/>
              <a:t>Encourages citizens to live in accordance with justice and morality.</a:t>
            </a:r>
          </a:p>
          <a:p>
            <a:r>
              <a:rPr lang="en-US" b="1" dirty="0" smtClean="0"/>
              <a:t>Stability and Unity</a:t>
            </a:r>
            <a:endParaRPr lang="en-US" dirty="0" smtClean="0"/>
          </a:p>
          <a:p>
            <a:pPr lvl="1"/>
            <a:r>
              <a:rPr lang="en-US" dirty="0" smtClean="0"/>
              <a:t>By putting truth and justice above personal ambition, the Philosopher King unites the state under shared ethical principles.</a:t>
            </a:r>
          </a:p>
          <a:p>
            <a:pPr lvl="1"/>
            <a:r>
              <a:rPr lang="en-US" dirty="0" smtClean="0"/>
              <a:t>Reduces political instability and factionalism.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Criticism of the Philosopher King Concept</a:t>
            </a:r>
          </a:p>
          <a:p>
            <a:r>
              <a:rPr lang="en-US" b="1" dirty="0" smtClean="0"/>
              <a:t>Unrealistic and Idealistic</a:t>
            </a:r>
            <a:endParaRPr lang="en-US" dirty="0" smtClean="0"/>
          </a:p>
          <a:p>
            <a:pPr lvl="1"/>
            <a:r>
              <a:rPr lang="en-US" dirty="0" smtClean="0"/>
              <a:t>Critics argue that such a ruler is </a:t>
            </a:r>
            <a:r>
              <a:rPr lang="en-US" b="1" dirty="0" smtClean="0"/>
              <a:t>unlikely to exist</a:t>
            </a:r>
            <a:r>
              <a:rPr lang="en-US" dirty="0" smtClean="0"/>
              <a:t> in reality.</a:t>
            </a:r>
          </a:p>
          <a:p>
            <a:pPr lvl="1"/>
            <a:r>
              <a:rPr lang="en-US" dirty="0" smtClean="0"/>
              <a:t>Philosophers may prefer a life of contemplation over active politics.</a:t>
            </a:r>
          </a:p>
          <a:p>
            <a:pPr lvl="1"/>
            <a:r>
              <a:rPr lang="en-US" dirty="0" smtClean="0"/>
              <a:t>It assumes that wisdom and political skill will naturally be found in the same person.</a:t>
            </a:r>
          </a:p>
          <a:p>
            <a:r>
              <a:rPr lang="en-US" b="1" dirty="0" smtClean="0"/>
              <a:t>Risk of Elitism</a:t>
            </a:r>
            <a:endParaRPr lang="en-US" dirty="0" smtClean="0"/>
          </a:p>
          <a:p>
            <a:pPr lvl="1"/>
            <a:r>
              <a:rPr lang="en-US" dirty="0" smtClean="0"/>
              <a:t>Concentrates power in the hands of a small intellectual elite.</a:t>
            </a:r>
          </a:p>
          <a:p>
            <a:pPr lvl="1"/>
            <a:r>
              <a:rPr lang="en-US" dirty="0" smtClean="0"/>
              <a:t>Can lead to a </a:t>
            </a:r>
            <a:r>
              <a:rPr lang="en-US" b="1" dirty="0" smtClean="0"/>
              <a:t>disconnect between rulers and ordinary citizens</a:t>
            </a:r>
            <a:r>
              <a:rPr lang="en-US" dirty="0" smtClean="0"/>
              <a:t>, reducing democratic participation.</a:t>
            </a:r>
          </a:p>
          <a:p>
            <a:r>
              <a:rPr lang="en-US" b="1" dirty="0" smtClean="0"/>
              <a:t>Lack of Practical Political Skills</a:t>
            </a:r>
            <a:endParaRPr lang="en-US" dirty="0" smtClean="0"/>
          </a:p>
          <a:p>
            <a:pPr lvl="1"/>
            <a:r>
              <a:rPr lang="en-US" dirty="0" smtClean="0"/>
              <a:t>Philosophers may have deep theoretical knowledge but limited understanding of </a:t>
            </a:r>
            <a:r>
              <a:rPr lang="en-US" b="1" dirty="0" smtClean="0"/>
              <a:t>day-to-day governance</a:t>
            </a:r>
            <a:r>
              <a:rPr lang="en-US" dirty="0" smtClean="0"/>
              <a:t>, diplomacy, and economic management.</a:t>
            </a:r>
          </a:p>
          <a:p>
            <a:pPr lvl="1"/>
            <a:r>
              <a:rPr lang="en-US" dirty="0" smtClean="0"/>
              <a:t>Risk of making policies that are logical in theory but fail in practice.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Possibility of Misuse of Power</a:t>
            </a:r>
            <a:endParaRPr lang="en-US" dirty="0" smtClean="0"/>
          </a:p>
          <a:p>
            <a:r>
              <a:rPr lang="en-US" dirty="0" smtClean="0"/>
              <a:t>Even wise rulers are human and may be corrupted by power.</a:t>
            </a:r>
          </a:p>
          <a:p>
            <a:r>
              <a:rPr lang="en-US" dirty="0" smtClean="0"/>
              <a:t>Absolute authority, even in the hands of the “wise,” can become authoritarian.</a:t>
            </a:r>
          </a:p>
          <a:p>
            <a:r>
              <a:rPr lang="en-US" b="1" dirty="0" smtClean="0"/>
              <a:t>Neglect of Public Opinion</a:t>
            </a:r>
            <a:endParaRPr lang="en-US" dirty="0" smtClean="0"/>
          </a:p>
          <a:p>
            <a:r>
              <a:rPr lang="en-US" dirty="0" smtClean="0"/>
              <a:t>Plato’s model gives </a:t>
            </a:r>
            <a:r>
              <a:rPr lang="en-US" b="1" dirty="0" smtClean="0"/>
              <a:t>no role to popular will</a:t>
            </a:r>
            <a:r>
              <a:rPr lang="en-US" dirty="0" smtClean="0"/>
              <a:t> or democratic choice.</a:t>
            </a:r>
          </a:p>
          <a:p>
            <a:r>
              <a:rPr lang="en-US" dirty="0" smtClean="0"/>
              <a:t>Citizens may feel alienated if they have no say in governance.</a:t>
            </a:r>
          </a:p>
          <a:p>
            <a:r>
              <a:rPr lang="en-US" b="1" dirty="0" smtClean="0"/>
              <a:t>Philosophers Are Not Always Moral</a:t>
            </a:r>
            <a:endParaRPr lang="en-US" dirty="0" smtClean="0"/>
          </a:p>
          <a:p>
            <a:r>
              <a:rPr lang="en-US" dirty="0" smtClean="0"/>
              <a:t>Knowledge of the truth does not always guarantee virtuous behavior.</a:t>
            </a:r>
          </a:p>
          <a:p>
            <a:r>
              <a:rPr lang="en-US" dirty="0" smtClean="0"/>
              <a:t>History shows that intellectuals can sometimes justify immoral acts.</a:t>
            </a:r>
          </a:p>
          <a:p>
            <a:r>
              <a:rPr lang="en-US" b="1" dirty="0" smtClean="0"/>
              <a:t>Cultural and Contextual Limitations</a:t>
            </a:r>
            <a:endParaRPr lang="en-US" dirty="0" smtClean="0"/>
          </a:p>
          <a:p>
            <a:r>
              <a:rPr lang="en-US" dirty="0" smtClean="0"/>
              <a:t>Based on ancient Greek society’s rigid class structure and exclusion of women and non-citizens.</a:t>
            </a:r>
          </a:p>
          <a:p>
            <a:r>
              <a:rPr lang="en-US" dirty="0" smtClean="0"/>
              <a:t>May not suit modern pluralistic and democratic societies.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Meaning of Philosopher King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Philosopher King</a:t>
            </a:r>
            <a:r>
              <a:rPr lang="en-US" dirty="0" smtClean="0"/>
              <a:t> is a central concept in </a:t>
            </a:r>
            <a:r>
              <a:rPr lang="en-US" b="1" dirty="0" smtClean="0"/>
              <a:t>Plato’s political philosophy</a:t>
            </a:r>
            <a:r>
              <a:rPr lang="en-US" dirty="0" smtClean="0"/>
              <a:t>, especially in </a:t>
            </a:r>
            <a:r>
              <a:rPr lang="en-US" i="1" dirty="0" smtClean="0"/>
              <a:t>The Republic</a:t>
            </a:r>
            <a:r>
              <a:rPr lang="en-US" dirty="0" smtClean="0"/>
              <a:t>. It refers to the </a:t>
            </a:r>
            <a:r>
              <a:rPr lang="en-US" b="1" dirty="0" smtClean="0"/>
              <a:t>ideal ruler</a:t>
            </a:r>
            <a:r>
              <a:rPr lang="en-US" dirty="0" smtClean="0"/>
              <a:t>—someone who possesses both </a:t>
            </a:r>
            <a:r>
              <a:rPr lang="en-US" b="1" dirty="0" smtClean="0"/>
              <a:t>philosophical wisdom</a:t>
            </a:r>
            <a:r>
              <a:rPr lang="en-US" dirty="0" smtClean="0"/>
              <a:t> and </a:t>
            </a:r>
            <a:r>
              <a:rPr lang="en-US" b="1" dirty="0" smtClean="0"/>
              <a:t>political power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Combination of Two Roles</a:t>
            </a:r>
            <a:endParaRPr lang="en-US" dirty="0" smtClean="0"/>
          </a:p>
          <a:p>
            <a:pPr lvl="1"/>
            <a:r>
              <a:rPr lang="en-US" b="1" dirty="0" smtClean="0"/>
              <a:t>Philosopher</a:t>
            </a:r>
            <a:r>
              <a:rPr lang="en-US" dirty="0" smtClean="0"/>
              <a:t> → A lover of wisdom who seeks truth, justice, and the ultimate reality (</a:t>
            </a:r>
            <a:r>
              <a:rPr lang="en-US" i="1" dirty="0" smtClean="0"/>
              <a:t>Forms</a:t>
            </a:r>
            <a:r>
              <a:rPr lang="en-US" dirty="0" smtClean="0"/>
              <a:t>).</a:t>
            </a:r>
          </a:p>
          <a:p>
            <a:pPr lvl="1"/>
            <a:r>
              <a:rPr lang="en-US" b="1" dirty="0" smtClean="0"/>
              <a:t>King</a:t>
            </a:r>
            <a:r>
              <a:rPr lang="en-US" dirty="0" smtClean="0"/>
              <a:t> → A political leader with the authority to govern the state.</a:t>
            </a:r>
          </a:p>
          <a:p>
            <a:pPr lvl="1"/>
            <a:r>
              <a:rPr lang="en-US" dirty="0" smtClean="0"/>
              <a:t>In Plato’s ideal state, these two must be united in the same person to ensure just and effective rule.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Modern Relevance of the Philosopher King</a:t>
            </a:r>
          </a:p>
          <a:p>
            <a:r>
              <a:rPr lang="en-US" b="1" dirty="0" smtClean="0"/>
              <a:t>Inspiration for Ethical Leadership</a:t>
            </a:r>
            <a:endParaRPr lang="en-US" dirty="0" smtClean="0"/>
          </a:p>
          <a:p>
            <a:pPr lvl="1"/>
            <a:r>
              <a:rPr lang="en-US" dirty="0" smtClean="0"/>
              <a:t>Plato’s idea continues to influence discussions on </a:t>
            </a:r>
            <a:r>
              <a:rPr lang="en-US" b="1" dirty="0" smtClean="0"/>
              <a:t>moral and value-based leadership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Modern leaders are often judged not just on their effectiveness but on their </a:t>
            </a:r>
            <a:r>
              <a:rPr lang="en-US" b="1" dirty="0" smtClean="0"/>
              <a:t>integrity and vision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Meritocracy in Governance</a:t>
            </a:r>
            <a:endParaRPr lang="en-US" dirty="0" smtClean="0"/>
          </a:p>
          <a:p>
            <a:pPr lvl="1"/>
            <a:r>
              <a:rPr lang="en-US" dirty="0" smtClean="0"/>
              <a:t>The concept supports the idea that </a:t>
            </a:r>
            <a:r>
              <a:rPr lang="en-US" b="1" dirty="0" smtClean="0"/>
              <a:t>those most capable and knowledgeable should lead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Reflected in civil service systems, technocratic governments, and expert-led policy-making.</a:t>
            </a:r>
          </a:p>
          <a:p>
            <a:r>
              <a:rPr lang="en-US" b="1" dirty="0" smtClean="0"/>
              <a:t>Political Education</a:t>
            </a:r>
            <a:endParaRPr lang="en-US" dirty="0" smtClean="0"/>
          </a:p>
          <a:p>
            <a:pPr lvl="1"/>
            <a:r>
              <a:rPr lang="en-US" dirty="0" smtClean="0"/>
              <a:t>Plato’s emphasis on </a:t>
            </a:r>
            <a:r>
              <a:rPr lang="en-US" b="1" dirty="0" smtClean="0"/>
              <a:t>long and rigorous education for rulers</a:t>
            </a:r>
            <a:r>
              <a:rPr lang="en-US" dirty="0" smtClean="0"/>
              <a:t> inspires modern leadership training programs, political schools, and ethics courses for public officials.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Balancing Power with Knowledge</a:t>
            </a:r>
            <a:endParaRPr lang="en-US" dirty="0" smtClean="0"/>
          </a:p>
          <a:p>
            <a:r>
              <a:rPr lang="en-US" dirty="0" smtClean="0"/>
              <a:t>The Philosopher King ideal highlights the need for leaders who combine </a:t>
            </a:r>
            <a:r>
              <a:rPr lang="en-US" b="1" dirty="0" smtClean="0"/>
              <a:t>practical political skills with deep understanding of human values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Similar ideas appear in leadership models that blend political experience with subject expertise.</a:t>
            </a:r>
          </a:p>
          <a:p>
            <a:r>
              <a:rPr lang="en-US" b="1" dirty="0" smtClean="0"/>
              <a:t>Influence on Political Theories</a:t>
            </a:r>
            <a:endParaRPr lang="en-US" dirty="0" smtClean="0"/>
          </a:p>
          <a:p>
            <a:r>
              <a:rPr lang="en-US" dirty="0" smtClean="0"/>
              <a:t>Echoes in works of </a:t>
            </a:r>
            <a:r>
              <a:rPr lang="en-US" b="1" dirty="0" smtClean="0"/>
              <a:t>Thomas More, Karl Popper, John Stuart Mill</a:t>
            </a:r>
            <a:r>
              <a:rPr lang="en-US" dirty="0" smtClean="0"/>
              <a:t>, and in the concept of “enlightened statesmanship.”</a:t>
            </a:r>
          </a:p>
          <a:p>
            <a:r>
              <a:rPr lang="en-US" dirty="0" smtClean="0"/>
              <a:t>Shapes debates about whether experts or elected representatives should make key decisions.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Application in Modern Politics</a:t>
            </a:r>
            <a:endParaRPr lang="en-US" dirty="0" smtClean="0"/>
          </a:p>
          <a:p>
            <a:r>
              <a:rPr lang="en-US" dirty="0" smtClean="0"/>
              <a:t>Some modern states appoint </a:t>
            </a:r>
            <a:r>
              <a:rPr lang="en-US" b="1" dirty="0" smtClean="0"/>
              <a:t>technocrats, scholars, or economists</a:t>
            </a:r>
            <a:r>
              <a:rPr lang="en-US" dirty="0" smtClean="0"/>
              <a:t> in key leadership roles.</a:t>
            </a:r>
          </a:p>
          <a:p>
            <a:r>
              <a:rPr lang="en-US" dirty="0" smtClean="0"/>
              <a:t>Countries like Singapore have adopted meritocratic principles that resemble Plato’s vision.</a:t>
            </a:r>
          </a:p>
          <a:p>
            <a:r>
              <a:rPr lang="en-US" b="1" dirty="0" smtClean="0"/>
              <a:t>Counterpoint to Populism</a:t>
            </a:r>
            <a:endParaRPr lang="en-US" dirty="0" smtClean="0"/>
          </a:p>
          <a:p>
            <a:r>
              <a:rPr lang="en-US" dirty="0" smtClean="0"/>
              <a:t>In times of political instability and emotional decision-making, the Philosopher King model reminds us of the </a:t>
            </a:r>
            <a:r>
              <a:rPr lang="en-US" b="1" dirty="0" smtClean="0"/>
              <a:t>value of rational, well-informed governance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Ethical Benchmark</a:t>
            </a:r>
            <a:endParaRPr lang="en-US" dirty="0" smtClean="0"/>
          </a:p>
          <a:p>
            <a:r>
              <a:rPr lang="en-US" dirty="0" smtClean="0"/>
              <a:t>Even if unattainable in full, the Philosopher King serves as a </a:t>
            </a:r>
            <a:r>
              <a:rPr lang="en-US" b="1" dirty="0" smtClean="0"/>
              <a:t>moral benchmark</a:t>
            </a:r>
            <a:r>
              <a:rPr lang="en-US" dirty="0" smtClean="0"/>
              <a:t> against which we can measure current leaders.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</a:p>
          <a:p>
            <a:r>
              <a:rPr lang="en-US" dirty="0" smtClean="0"/>
              <a:t>Plato’s Philosopher King → Vision of a ruler guided by wisdom and justice</a:t>
            </a:r>
          </a:p>
          <a:p>
            <a:r>
              <a:rPr lang="en-US" dirty="0" smtClean="0"/>
              <a:t>Stresses the need for </a:t>
            </a:r>
            <a:r>
              <a:rPr lang="en-US" b="1" dirty="0" smtClean="0"/>
              <a:t>ethical and knowledgeable leadership</a:t>
            </a:r>
            <a:endParaRPr lang="en-US" dirty="0" smtClean="0"/>
          </a:p>
          <a:p>
            <a:r>
              <a:rPr lang="en-US" smtClean="0"/>
              <a:t>Though idealistic, remains a timeless standard for political thought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Ruling with Knowledge of the Good</a:t>
            </a:r>
            <a:endParaRPr lang="en-US" dirty="0" smtClean="0"/>
          </a:p>
          <a:p>
            <a:r>
              <a:rPr lang="en-US" dirty="0" smtClean="0"/>
              <a:t>Plato believed only philosophers truly understand the </a:t>
            </a:r>
            <a:r>
              <a:rPr lang="en-US" b="1" dirty="0" smtClean="0"/>
              <a:t>Form of the Good</a:t>
            </a:r>
            <a:r>
              <a:rPr lang="en-US" dirty="0" smtClean="0"/>
              <a:t>, which is the highest reality and the ultimate guide for justice.</a:t>
            </a:r>
          </a:p>
          <a:p>
            <a:r>
              <a:rPr lang="en-US" dirty="0" smtClean="0"/>
              <a:t>A ruler who knows the Good will govern for the benefit of all, not personal interest.</a:t>
            </a:r>
          </a:p>
          <a:p>
            <a:r>
              <a:rPr lang="en-US" b="1" dirty="0" smtClean="0"/>
              <a:t>Moral and Intellectual Superiority</a:t>
            </a:r>
            <a:endParaRPr lang="en-US" dirty="0" smtClean="0"/>
          </a:p>
          <a:p>
            <a:r>
              <a:rPr lang="en-US" dirty="0" smtClean="0"/>
              <a:t>Unlike ordinary rulers driven by wealth, fame, or power, the Philosopher King’s </a:t>
            </a:r>
            <a:r>
              <a:rPr lang="en-US" b="1" dirty="0" smtClean="0"/>
              <a:t>desire is for truth and justice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They are immune to corruption because they value moral virtue above material gain.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Justice-Centered Leadership</a:t>
            </a:r>
            <a:endParaRPr lang="en-US" dirty="0" smtClean="0"/>
          </a:p>
          <a:p>
            <a:r>
              <a:rPr lang="en-US" dirty="0" smtClean="0"/>
              <a:t>The Philosopher King rules to create a </a:t>
            </a:r>
            <a:r>
              <a:rPr lang="en-US" b="1" dirty="0" smtClean="0"/>
              <a:t>harmonious society</a:t>
            </a:r>
            <a:r>
              <a:rPr lang="en-US" dirty="0" smtClean="0"/>
              <a:t> where each class (rulers, auxiliaries, producers) performs its proper function.</a:t>
            </a:r>
          </a:p>
          <a:p>
            <a:r>
              <a:rPr lang="en-US" dirty="0" smtClean="0"/>
              <a:t>This is the practical application of Plato’s theory of </a:t>
            </a:r>
            <a:r>
              <a:rPr lang="en-US" b="1" dirty="0" smtClean="0"/>
              <a:t>justice in the state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Plato’s Famous Statement</a:t>
            </a:r>
            <a:endParaRPr lang="en-US" dirty="0" smtClean="0"/>
          </a:p>
          <a:p>
            <a:r>
              <a:rPr lang="en-US" i="1" dirty="0" smtClean="0"/>
              <a:t>“Until philosophers become kings, or kings become philosophers, cities will never have rest from their evils.”</a:t>
            </a:r>
            <a:endParaRPr lang="en-US" dirty="0" smtClean="0"/>
          </a:p>
          <a:p>
            <a:r>
              <a:rPr lang="en-US" dirty="0" smtClean="0"/>
              <a:t>This sums up his belief that wisdom is the essential foundation of good governance.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Reasons for the Philosopher King</a:t>
            </a:r>
          </a:p>
          <a:p>
            <a:r>
              <a:rPr lang="en-US" b="1" dirty="0" smtClean="0"/>
              <a:t>Knowledge of the Truth</a:t>
            </a:r>
            <a:endParaRPr lang="en-US" dirty="0" smtClean="0"/>
          </a:p>
          <a:p>
            <a:pPr lvl="1"/>
            <a:r>
              <a:rPr lang="en-US" dirty="0" smtClean="0"/>
              <a:t>Plato believed that philosophers are the only ones who can access </a:t>
            </a:r>
            <a:r>
              <a:rPr lang="en-US" b="1" dirty="0" smtClean="0"/>
              <a:t>true knowledge</a:t>
            </a:r>
            <a:r>
              <a:rPr lang="en-US" dirty="0" smtClean="0"/>
              <a:t> (</a:t>
            </a:r>
            <a:r>
              <a:rPr lang="en-US" i="1" dirty="0" smtClean="0"/>
              <a:t>episteme</a:t>
            </a:r>
            <a:r>
              <a:rPr lang="en-US" dirty="0" smtClean="0"/>
              <a:t>) rather than mere </a:t>
            </a:r>
            <a:r>
              <a:rPr lang="en-US" dirty="0" smtClean="0"/>
              <a:t>opinion.</a:t>
            </a:r>
            <a:endParaRPr lang="en-US" dirty="0" smtClean="0"/>
          </a:p>
          <a:p>
            <a:pPr lvl="1"/>
            <a:r>
              <a:rPr lang="en-US" dirty="0" smtClean="0"/>
              <a:t>Through philosophy, they understand the </a:t>
            </a:r>
            <a:r>
              <a:rPr lang="en-US" b="1" dirty="0" smtClean="0"/>
              <a:t>Forms</a:t>
            </a:r>
            <a:r>
              <a:rPr lang="en-US" dirty="0" smtClean="0"/>
              <a:t>, especially the </a:t>
            </a:r>
            <a:r>
              <a:rPr lang="en-US" i="1" dirty="0" smtClean="0"/>
              <a:t>Form of the Good</a:t>
            </a:r>
            <a:r>
              <a:rPr lang="en-US" dirty="0" smtClean="0"/>
              <a:t>, which is the ultimate guide for justice and right action.</a:t>
            </a:r>
          </a:p>
          <a:p>
            <a:pPr lvl="1"/>
            <a:r>
              <a:rPr lang="en-US" dirty="0" smtClean="0"/>
              <a:t>Without such knowledge, rulers may make decisions based on ignorance or self-interest.</a:t>
            </a:r>
          </a:p>
          <a:p>
            <a:r>
              <a:rPr lang="en-US" b="1" dirty="0" smtClean="0"/>
              <a:t>Unselfish Motives</a:t>
            </a:r>
            <a:endParaRPr lang="en-US" dirty="0" smtClean="0"/>
          </a:p>
          <a:p>
            <a:pPr lvl="1"/>
            <a:r>
              <a:rPr lang="en-US" dirty="0" smtClean="0"/>
              <a:t>Philosophers love wisdom, not wealth or power.</a:t>
            </a:r>
          </a:p>
          <a:p>
            <a:pPr lvl="1"/>
            <a:r>
              <a:rPr lang="en-US" dirty="0" smtClean="0"/>
              <a:t>They are less likely to be corrupted because they are not driven by material gain, pleasure, or personal ambition.</a:t>
            </a:r>
          </a:p>
          <a:p>
            <a:pPr lvl="1"/>
            <a:r>
              <a:rPr lang="en-US" dirty="0" smtClean="0"/>
              <a:t>Their primary aim is the </a:t>
            </a:r>
            <a:r>
              <a:rPr lang="en-US" b="1" dirty="0" smtClean="0"/>
              <a:t>welfare of the state</a:t>
            </a:r>
            <a:r>
              <a:rPr lang="en-US" dirty="0" smtClean="0"/>
              <a:t>, not personal benefit.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Moral Integrity</a:t>
            </a:r>
            <a:endParaRPr lang="en-US" dirty="0" smtClean="0"/>
          </a:p>
          <a:p>
            <a:r>
              <a:rPr lang="en-US" dirty="0" smtClean="0"/>
              <a:t>A philosopher’s training develops </a:t>
            </a:r>
            <a:r>
              <a:rPr lang="en-US" b="1" dirty="0" smtClean="0"/>
              <a:t>self-discipline, courage, and justice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They place moral virtue above personal desires, making them more trustworthy as rulers.</a:t>
            </a:r>
          </a:p>
          <a:p>
            <a:r>
              <a:rPr lang="en-US" b="1" dirty="0" smtClean="0"/>
              <a:t>Ability to See the Bigger Picture</a:t>
            </a:r>
            <a:endParaRPr lang="en-US" dirty="0" smtClean="0"/>
          </a:p>
          <a:p>
            <a:r>
              <a:rPr lang="en-US" dirty="0" smtClean="0"/>
              <a:t>Philosophers think in terms of </a:t>
            </a:r>
            <a:r>
              <a:rPr lang="en-US" b="1" dirty="0" smtClean="0"/>
              <a:t>long-term vision</a:t>
            </a:r>
            <a:r>
              <a:rPr lang="en-US" dirty="0" smtClean="0"/>
              <a:t> rather than short-term political gains.</a:t>
            </a:r>
          </a:p>
          <a:p>
            <a:r>
              <a:rPr lang="en-US" dirty="0" smtClean="0"/>
              <a:t>They can design policies that ensure the lasting prosperity and stability of the state.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Justice as the Guiding Principle</a:t>
            </a:r>
            <a:endParaRPr lang="en-US" dirty="0" smtClean="0"/>
          </a:p>
          <a:p>
            <a:r>
              <a:rPr lang="en-US" dirty="0" smtClean="0"/>
              <a:t>Since philosophers understand the true meaning of justice, they can ensure that </a:t>
            </a:r>
            <a:r>
              <a:rPr lang="en-US" b="1" dirty="0" smtClean="0"/>
              <a:t>each class in society performs its proper role</a:t>
            </a:r>
            <a:r>
              <a:rPr lang="en-US" dirty="0" smtClean="0"/>
              <a:t> without interfering in others’ duties.</a:t>
            </a:r>
          </a:p>
          <a:p>
            <a:r>
              <a:rPr lang="en-US" dirty="0" smtClean="0"/>
              <a:t>This leads to social harmony.</a:t>
            </a:r>
          </a:p>
          <a:p>
            <a:r>
              <a:rPr lang="en-US" b="1" dirty="0" smtClean="0"/>
              <a:t>Training for Leadership</a:t>
            </a:r>
            <a:endParaRPr lang="en-US" dirty="0" smtClean="0"/>
          </a:p>
          <a:p>
            <a:r>
              <a:rPr lang="en-US" dirty="0" smtClean="0"/>
              <a:t>Plato’s ideal philosophers undergo rigorous </a:t>
            </a:r>
            <a:r>
              <a:rPr lang="en-US" b="1" dirty="0" smtClean="0"/>
              <a:t>intellectual and moral education</a:t>
            </a:r>
            <a:r>
              <a:rPr lang="en-US" dirty="0" smtClean="0"/>
              <a:t> before ruling.</a:t>
            </a:r>
          </a:p>
          <a:p>
            <a:r>
              <a:rPr lang="en-US" dirty="0" smtClean="0"/>
              <a:t>They combine theoretical wisdom with practical experience, making them better suited for governance.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Qualities of a Philosopher King</a:t>
            </a:r>
          </a:p>
          <a:p>
            <a:r>
              <a:rPr lang="en-US" b="1" dirty="0" smtClean="0"/>
              <a:t>Love of Wisdom (Philosophical Temperament)</a:t>
            </a:r>
            <a:endParaRPr lang="en-US" dirty="0" smtClean="0"/>
          </a:p>
          <a:p>
            <a:pPr lvl="1"/>
            <a:r>
              <a:rPr lang="en-US" dirty="0" smtClean="0"/>
              <a:t>A philosopher king must have a genuine desire for truth and knowledge.</a:t>
            </a:r>
          </a:p>
          <a:p>
            <a:pPr lvl="1"/>
            <a:r>
              <a:rPr lang="en-US" dirty="0" smtClean="0"/>
              <a:t>They seek to understand eternal principles like </a:t>
            </a:r>
            <a:r>
              <a:rPr lang="en-US" b="1" dirty="0" smtClean="0"/>
              <a:t>justice, goodness, and truth</a:t>
            </a:r>
            <a:r>
              <a:rPr lang="en-US" dirty="0" smtClean="0"/>
              <a:t> rather than temporary pleasures.</a:t>
            </a:r>
          </a:p>
          <a:p>
            <a:r>
              <a:rPr lang="en-US" b="1" dirty="0" smtClean="0"/>
              <a:t>Knowledge of the Good</a:t>
            </a:r>
            <a:endParaRPr lang="en-US" dirty="0" smtClean="0"/>
          </a:p>
          <a:p>
            <a:pPr lvl="1"/>
            <a:r>
              <a:rPr lang="en-US" dirty="0" smtClean="0"/>
              <a:t>Possesses an understanding of the </a:t>
            </a:r>
            <a:r>
              <a:rPr lang="en-US" b="1" dirty="0" smtClean="0"/>
              <a:t>Form of the Good</a:t>
            </a:r>
            <a:r>
              <a:rPr lang="en-US" dirty="0" smtClean="0"/>
              <a:t>, the highest reality in Plato’s philosophy.</a:t>
            </a:r>
          </a:p>
          <a:p>
            <a:pPr lvl="1"/>
            <a:r>
              <a:rPr lang="en-US" dirty="0" smtClean="0"/>
              <a:t>This knowledge acts as a moral compass for making just and fair decisions.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Moral Integrity</a:t>
            </a:r>
            <a:endParaRPr lang="en-US" dirty="0" smtClean="0"/>
          </a:p>
          <a:p>
            <a:r>
              <a:rPr lang="en-US" dirty="0" smtClean="0"/>
              <a:t>Free from selfishness, greed, and personal ambition.</a:t>
            </a:r>
          </a:p>
          <a:p>
            <a:r>
              <a:rPr lang="en-US" dirty="0" smtClean="0"/>
              <a:t>Lives a virtuous life, practicing </a:t>
            </a:r>
            <a:r>
              <a:rPr lang="en-US" b="1" dirty="0" smtClean="0"/>
              <a:t>justice, courage, and temperance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Wisdom and Intelligence</a:t>
            </a:r>
            <a:endParaRPr lang="en-US" dirty="0" smtClean="0"/>
          </a:p>
          <a:p>
            <a:r>
              <a:rPr lang="en-US" dirty="0" smtClean="0"/>
              <a:t>Capable of reasoning logically and seeing the deeper meaning of situations.</a:t>
            </a:r>
          </a:p>
          <a:p>
            <a:r>
              <a:rPr lang="en-US" dirty="0" smtClean="0"/>
              <a:t>Can connect theory with practical governance.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1825</Words>
  <Application>Microsoft Office PowerPoint</Application>
  <PresentationFormat>On-screen Show (4:3)</PresentationFormat>
  <Paragraphs>166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Philosopher King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Philosopher King</dc:title>
  <dc:creator>Admin</dc:creator>
  <cp:lastModifiedBy>Admin</cp:lastModifiedBy>
  <cp:revision>8</cp:revision>
  <dcterms:created xsi:type="dcterms:W3CDTF">2006-08-16T00:00:00Z</dcterms:created>
  <dcterms:modified xsi:type="dcterms:W3CDTF">2025-08-10T09:13:02Z</dcterms:modified>
</cp:coreProperties>
</file>