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57" r:id="rId5"/>
    <p:sldId id="270" r:id="rId6"/>
    <p:sldId id="271" r:id="rId7"/>
    <p:sldId id="266" r:id="rId8"/>
    <p:sldId id="258" r:id="rId9"/>
    <p:sldId id="272" r:id="rId10"/>
    <p:sldId id="259" r:id="rId11"/>
    <p:sldId id="260" r:id="rId12"/>
    <p:sldId id="261" r:id="rId13"/>
    <p:sldId id="273" r:id="rId14"/>
    <p:sldId id="274" r:id="rId15"/>
    <p:sldId id="267" r:id="rId16"/>
    <p:sldId id="262" r:id="rId17"/>
    <p:sldId id="263" r:id="rId18"/>
    <p:sldId id="264" r:id="rId19"/>
    <p:sldId id="26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219199"/>
          </a:xfrm>
        </p:spPr>
        <p:txBody>
          <a:bodyPr>
            <a:normAutofit fontScale="90000"/>
          </a:bodyPr>
          <a:lstStyle/>
          <a:p>
            <a:r>
              <a:rPr lang="en-US" b="1" dirty="0" smtClean="0"/>
              <a:t>Sources of Human Rights</a:t>
            </a:r>
            <a:r>
              <a:rPr lang="en-US" dirty="0" smtClean="0"/>
              <a:t/>
            </a:r>
            <a:br>
              <a:rPr lang="en-US" dirty="0" smtClean="0"/>
            </a:br>
            <a:endParaRPr lang="en-US" dirty="0"/>
          </a:p>
        </p:txBody>
      </p:sp>
      <p:sp>
        <p:nvSpPr>
          <p:cNvPr id="3" name="Subtitle 2"/>
          <p:cNvSpPr>
            <a:spLocks noGrp="1"/>
          </p:cNvSpPr>
          <p:nvPr>
            <p:ph type="subTitle" idx="1"/>
          </p:nvPr>
        </p:nvSpPr>
        <p:spPr>
          <a:xfrm>
            <a:off x="609600" y="1981200"/>
            <a:ext cx="7924800" cy="4191000"/>
          </a:xfrm>
        </p:spPr>
        <p:txBody>
          <a:bodyPr>
            <a:normAutofit fontScale="70000" lnSpcReduction="20000"/>
          </a:bodyPr>
          <a:lstStyle/>
          <a:p>
            <a:r>
              <a:rPr lang="en-US" b="1" dirty="0" smtClean="0">
                <a:solidFill>
                  <a:schemeClr val="tx1"/>
                </a:solidFill>
              </a:rPr>
              <a:t>Introduction</a:t>
            </a:r>
            <a:endParaRPr lang="en-US" dirty="0" smtClean="0">
              <a:solidFill>
                <a:schemeClr val="tx1"/>
              </a:solidFill>
            </a:endParaRPr>
          </a:p>
          <a:p>
            <a:r>
              <a:rPr lang="en-US" sz="3800" b="1" dirty="0" smtClean="0">
                <a:solidFill>
                  <a:schemeClr val="tx1"/>
                </a:solidFill>
              </a:rPr>
              <a:t>Definition of Human Rights</a:t>
            </a:r>
          </a:p>
          <a:p>
            <a:r>
              <a:rPr lang="en-US" sz="3800" b="1" dirty="0" smtClean="0">
                <a:solidFill>
                  <a:schemeClr val="tx1"/>
                </a:solidFill>
              </a:rPr>
              <a:t>Importance of Human Rights</a:t>
            </a:r>
          </a:p>
          <a:p>
            <a:r>
              <a:rPr lang="en-US" dirty="0" smtClean="0">
                <a:solidFill>
                  <a:schemeClr val="tx1"/>
                </a:solidFill>
              </a:rPr>
              <a:t>1. Preserving Human Dignity</a:t>
            </a:r>
          </a:p>
          <a:p>
            <a:r>
              <a:rPr lang="en-US" dirty="0" smtClean="0">
                <a:solidFill>
                  <a:schemeClr val="tx1"/>
                </a:solidFill>
              </a:rPr>
              <a:t>         2. Ensuring Freedom and Equality</a:t>
            </a:r>
          </a:p>
          <a:p>
            <a:r>
              <a:rPr lang="en-US" dirty="0" smtClean="0">
                <a:solidFill>
                  <a:schemeClr val="tx1"/>
                </a:solidFill>
              </a:rPr>
              <a:t>               3. Promoting Justice and Rule of Law</a:t>
            </a:r>
          </a:p>
          <a:p>
            <a:r>
              <a:rPr lang="en-US" dirty="0" smtClean="0">
                <a:solidFill>
                  <a:schemeClr val="tx1"/>
                </a:solidFill>
              </a:rPr>
              <a:t>          4. Supporting Peace and Stability</a:t>
            </a:r>
          </a:p>
          <a:p>
            <a:r>
              <a:rPr lang="en-US" dirty="0" smtClean="0">
                <a:solidFill>
                  <a:schemeClr val="tx1"/>
                </a:solidFill>
              </a:rPr>
              <a:t>                                       5. Encouraging Economic and Social Development</a:t>
            </a:r>
          </a:p>
          <a:p>
            <a:r>
              <a:rPr lang="en-US" dirty="0" smtClean="0">
                <a:solidFill>
                  <a:schemeClr val="tx1"/>
                </a:solidFill>
              </a:rPr>
              <a:t>                6. Preventing Oppression and Tyranny</a:t>
            </a:r>
          </a:p>
          <a:p>
            <a:r>
              <a:rPr lang="en-US" dirty="0" smtClean="0">
                <a:solidFill>
                  <a:schemeClr val="tx1"/>
                </a:solidFill>
              </a:rPr>
              <a:t>                             7. Empowering Individuals and Communities</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National Sources</a:t>
            </a:r>
            <a:endParaRPr lang="en-US" dirty="0" smtClean="0"/>
          </a:p>
          <a:p>
            <a:r>
              <a:rPr lang="en-US" dirty="0" smtClean="0"/>
              <a:t>Constitutional Provisions</a:t>
            </a:r>
          </a:p>
          <a:p>
            <a:r>
              <a:rPr lang="en-US" dirty="0" smtClean="0"/>
              <a:t>Legislative Frameworks</a:t>
            </a:r>
          </a:p>
          <a:p>
            <a:r>
              <a:rPr lang="en-US" dirty="0" smtClean="0"/>
              <a:t>Judicial Interpretations</a:t>
            </a:r>
          </a:p>
          <a:p>
            <a:r>
              <a:rPr lang="en-US" dirty="0" smtClean="0"/>
              <a:t>Role of National Human Rights Institutions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International Sources</a:t>
            </a:r>
            <a:endParaRPr lang="en-US" dirty="0" smtClean="0"/>
          </a:p>
          <a:p>
            <a:r>
              <a:rPr lang="en-US" dirty="0" smtClean="0"/>
              <a:t>United Nations Charter (1945)</a:t>
            </a:r>
          </a:p>
          <a:p>
            <a:r>
              <a:rPr lang="en-US" dirty="0" smtClean="0"/>
              <a:t>Universal Declaration of Human Rights (UDHR) (1948)</a:t>
            </a:r>
          </a:p>
          <a:p>
            <a:r>
              <a:rPr lang="en-US" dirty="0" smtClean="0"/>
              <a:t>International Covenants on Civil, Political, Economic, Social, and Cultural </a:t>
            </a:r>
            <a:r>
              <a:rPr lang="en-US" dirty="0" smtClean="0"/>
              <a:t>Rights</a:t>
            </a:r>
          </a:p>
          <a:p>
            <a:r>
              <a:rPr lang="en-US" dirty="0" smtClean="0"/>
              <a:t>Conventions </a:t>
            </a:r>
            <a:r>
              <a:rPr lang="en-US" dirty="0" smtClean="0"/>
              <a:t>on women, children, minorities</a:t>
            </a:r>
          </a:p>
          <a:p>
            <a:r>
              <a:rPr lang="en-US" dirty="0" smtClean="0"/>
              <a:t>Regional </a:t>
            </a:r>
            <a:r>
              <a:rPr lang="en-US" dirty="0" smtClean="0"/>
              <a:t>Human Rights Instruments (European Convention on Human Rights, African Charter on Human and Peoples' Rights, etc</a:t>
            </a:r>
            <a:r>
              <a:rPr lang="en-US" dirty="0" smtClean="0"/>
              <a:t>.)</a:t>
            </a:r>
          </a:p>
          <a:p>
            <a:r>
              <a:rPr lang="en-US" b="1" dirty="0" smtClean="0"/>
              <a:t>Role:</a:t>
            </a:r>
            <a:r>
              <a:rPr lang="en-US" dirty="0" smtClean="0"/>
              <a:t> Global recognition and protection of rights</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dirty="0" smtClean="0"/>
              <a:t>Customary International Law</a:t>
            </a:r>
            <a:endParaRPr lang="en-US" dirty="0" smtClean="0"/>
          </a:p>
          <a:p>
            <a:r>
              <a:rPr lang="en-US" dirty="0" smtClean="0"/>
              <a:t>Definition and Examples</a:t>
            </a:r>
          </a:p>
          <a:p>
            <a:r>
              <a:rPr lang="en-US" b="1" dirty="0" smtClean="0"/>
              <a:t>Customary International Law of Human Rights</a:t>
            </a:r>
            <a:r>
              <a:rPr lang="en-US" dirty="0" smtClean="0"/>
              <a:t> refers to human rights norms that have become binding on all states through consistent state practice and a sense of legal obligation (</a:t>
            </a:r>
            <a:r>
              <a:rPr lang="en-US" dirty="0" err="1" smtClean="0"/>
              <a:t>opinio</a:t>
            </a:r>
            <a:r>
              <a:rPr lang="en-US" dirty="0" smtClean="0"/>
              <a:t> </a:t>
            </a:r>
            <a:r>
              <a:rPr lang="en-US" dirty="0" err="1" smtClean="0"/>
              <a:t>juris</a:t>
            </a:r>
            <a:r>
              <a:rPr lang="en-US" dirty="0" smtClean="0"/>
              <a:t>), even without being codified in treaties. It derives from widespread and consistent state behavior, supported by legal recognition that these practices are mandatory under international law.</a:t>
            </a:r>
          </a:p>
          <a:p>
            <a:r>
              <a:rPr lang="en-US" dirty="0" smtClean="0"/>
              <a:t>Examples of customary international human rights law include:</a:t>
            </a:r>
          </a:p>
          <a:p>
            <a:r>
              <a:rPr lang="en-US" dirty="0" smtClean="0"/>
              <a:t>The prohibition of </a:t>
            </a:r>
            <a:r>
              <a:rPr lang="en-US" b="1" dirty="0" smtClean="0"/>
              <a:t>genocide, slavery, torture, and racial discrimination</a:t>
            </a:r>
            <a:endParaRPr lang="en-US" dirty="0" smtClean="0"/>
          </a:p>
          <a:p>
            <a:r>
              <a:rPr lang="en-US" dirty="0" smtClean="0"/>
              <a:t>The right to </a:t>
            </a:r>
            <a:r>
              <a:rPr lang="en-US" b="1" dirty="0" smtClean="0"/>
              <a:t>self-determination</a:t>
            </a:r>
            <a:endParaRPr lang="en-US" dirty="0" smtClean="0"/>
          </a:p>
          <a:p>
            <a:r>
              <a:rPr lang="en-US" dirty="0" smtClean="0"/>
              <a:t>Fundamental principles of </a:t>
            </a:r>
            <a:r>
              <a:rPr lang="en-US" b="1" dirty="0" smtClean="0"/>
              <a:t>due process and fair trial</a:t>
            </a:r>
            <a:endParaRPr lang="en-US" dirty="0" smtClean="0"/>
          </a:p>
          <a:p>
            <a:r>
              <a:rPr lang="en-US" dirty="0" smtClean="0"/>
              <a:t>Peremptory Norms (Jus </a:t>
            </a:r>
            <a:r>
              <a:rPr lang="en-US" dirty="0" err="1" smtClean="0"/>
              <a:t>Cogens</a:t>
            </a:r>
            <a:r>
              <a:rPr lang="en-US" dirty="0" smtClean="0"/>
              <a:t>)</a:t>
            </a:r>
          </a:p>
          <a:p>
            <a:r>
              <a:rPr lang="en-US" dirty="0" smtClean="0"/>
              <a:t>Role of International Courts (ICJ, ICC)</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Judicial Decisions</a:t>
            </a:r>
          </a:p>
          <a:p>
            <a:r>
              <a:rPr lang="en-US" dirty="0" smtClean="0"/>
              <a:t>Courts interpret and expand human rights</a:t>
            </a:r>
          </a:p>
          <a:p>
            <a:r>
              <a:rPr lang="en-US" dirty="0" smtClean="0"/>
              <a:t>Judicial activism strengthens rights</a:t>
            </a:r>
          </a:p>
          <a:p>
            <a:r>
              <a:rPr lang="en-US" dirty="0" smtClean="0"/>
              <a:t>Examples:</a:t>
            </a:r>
          </a:p>
          <a:p>
            <a:pPr lvl="1"/>
            <a:r>
              <a:rPr lang="en-US" dirty="0" smtClean="0"/>
              <a:t>Right to privacy</a:t>
            </a:r>
          </a:p>
          <a:p>
            <a:pPr lvl="1"/>
            <a:r>
              <a:rPr lang="en-US" dirty="0" smtClean="0"/>
              <a:t>Right to livelihood</a:t>
            </a:r>
          </a:p>
          <a:p>
            <a:pPr lvl="1"/>
            <a:r>
              <a:rPr lang="en-US" dirty="0" smtClean="0"/>
              <a:t>Environmental rights</a:t>
            </a:r>
          </a:p>
          <a:p>
            <a:r>
              <a:rPr lang="en-US" b="1" dirty="0" smtClean="0"/>
              <a:t>Indian context:</a:t>
            </a:r>
            <a:r>
              <a:rPr lang="en-US" dirty="0" smtClean="0"/>
              <a:t> Supreme Court as guardian of rights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Social Movements and Civil Society</a:t>
            </a:r>
          </a:p>
          <a:p>
            <a:r>
              <a:rPr lang="en-US" dirty="0" smtClean="0"/>
              <a:t>Rights evolve through struggle and resistance</a:t>
            </a:r>
          </a:p>
          <a:p>
            <a:r>
              <a:rPr lang="en-US" dirty="0" err="1" smtClean="0"/>
              <a:t>Labour</a:t>
            </a:r>
            <a:r>
              <a:rPr lang="en-US" dirty="0" smtClean="0"/>
              <a:t> movement → workers’ rights</a:t>
            </a:r>
          </a:p>
          <a:p>
            <a:r>
              <a:rPr lang="en-US" dirty="0" smtClean="0"/>
              <a:t>Feminist movement → women’s rights</a:t>
            </a:r>
          </a:p>
          <a:p>
            <a:r>
              <a:rPr lang="en-US" dirty="0" smtClean="0"/>
              <a:t>Civil rights movement → racial equality</a:t>
            </a:r>
          </a:p>
          <a:p>
            <a:r>
              <a:rPr lang="en-US" b="1" dirty="0" smtClean="0"/>
              <a:t>Key idea:</a:t>
            </a:r>
            <a:r>
              <a:rPr lang="en-US" dirty="0" smtClean="0"/>
              <a:t> Rights are dynamic, not static</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638800"/>
          </a:xfrm>
        </p:spPr>
        <p:txBody>
          <a:bodyPr>
            <a:normAutofit fontScale="77500" lnSpcReduction="20000"/>
          </a:bodyPr>
          <a:lstStyle/>
          <a:p>
            <a:r>
              <a:rPr lang="en-US" b="1" dirty="0" smtClean="0"/>
              <a:t>A</a:t>
            </a:r>
            <a:r>
              <a:rPr lang="en-US" b="1" dirty="0" smtClean="0"/>
              <a:t>uthoritative </a:t>
            </a:r>
            <a:r>
              <a:rPr lang="en-US" b="1" dirty="0" smtClean="0"/>
              <a:t>Norms (Jus </a:t>
            </a:r>
            <a:r>
              <a:rPr lang="en-US" b="1" dirty="0" err="1" smtClean="0"/>
              <a:t>Cogens</a:t>
            </a:r>
            <a:r>
              <a:rPr lang="en-US" b="1" dirty="0" smtClean="0"/>
              <a:t>) in Human Rights</a:t>
            </a:r>
          </a:p>
          <a:p>
            <a:r>
              <a:rPr lang="en-US" b="1" dirty="0" smtClean="0"/>
              <a:t>Jus </a:t>
            </a:r>
            <a:r>
              <a:rPr lang="en-US" b="1" dirty="0" err="1" smtClean="0"/>
              <a:t>Cogens</a:t>
            </a:r>
            <a:r>
              <a:rPr lang="en-US" dirty="0" smtClean="0"/>
              <a:t> (Latin for "compelling law") refers to fundamental, overriding principles of international law that no state can violate, even by agreement. These norms are recognized as peremptory, meaning they are binding on all states and cannot be derogated from under any circumstances.</a:t>
            </a:r>
          </a:p>
          <a:p>
            <a:r>
              <a:rPr lang="en-US" b="1" dirty="0" smtClean="0"/>
              <a:t>Characteristics of Jus </a:t>
            </a:r>
            <a:r>
              <a:rPr lang="en-US" b="1" dirty="0" err="1" smtClean="0"/>
              <a:t>Cogens</a:t>
            </a:r>
            <a:r>
              <a:rPr lang="en-US" b="1" dirty="0" smtClean="0"/>
              <a:t> Norms:</a:t>
            </a:r>
          </a:p>
          <a:p>
            <a:r>
              <a:rPr lang="en-US" b="1" dirty="0" smtClean="0"/>
              <a:t>Universal Applicability</a:t>
            </a:r>
            <a:r>
              <a:rPr lang="en-US" dirty="0" smtClean="0"/>
              <a:t> – </a:t>
            </a:r>
            <a:r>
              <a:rPr lang="en-US" b="1" dirty="0" smtClean="0"/>
              <a:t>Non-</a:t>
            </a:r>
            <a:r>
              <a:rPr lang="en-US" b="1" dirty="0" err="1" smtClean="0"/>
              <a:t>Derogable</a:t>
            </a:r>
            <a:r>
              <a:rPr lang="en-US" dirty="0" smtClean="0"/>
              <a:t> –.</a:t>
            </a:r>
            <a:r>
              <a:rPr lang="en-US" b="1" dirty="0" smtClean="0"/>
              <a:t>Hierarchy of Norms</a:t>
            </a:r>
            <a:r>
              <a:rPr lang="en-US" dirty="0" smtClean="0"/>
              <a:t> – Prevails over conflicting treaties or customary rules. </a:t>
            </a:r>
            <a:r>
              <a:rPr lang="en-US" b="1" dirty="0" smtClean="0"/>
              <a:t>Enforcement Obligations</a:t>
            </a:r>
            <a:r>
              <a:rPr lang="en-US" dirty="0" smtClean="0"/>
              <a:t> – </a:t>
            </a:r>
          </a:p>
          <a:p>
            <a:r>
              <a:rPr lang="en-US" b="1" dirty="0" smtClean="0"/>
              <a:t>Examples of Jus </a:t>
            </a:r>
            <a:r>
              <a:rPr lang="en-US" b="1" dirty="0" err="1" smtClean="0"/>
              <a:t>Cogens</a:t>
            </a:r>
            <a:r>
              <a:rPr lang="en-US" b="1" dirty="0" smtClean="0"/>
              <a:t> Norms in Human Rights:</a:t>
            </a:r>
          </a:p>
          <a:p>
            <a:r>
              <a:rPr lang="en-US" sz="2600" b="1" dirty="0" smtClean="0"/>
              <a:t>Prohibition of Genocide</a:t>
            </a:r>
            <a:r>
              <a:rPr lang="en-US" sz="2600" dirty="0" smtClean="0"/>
              <a:t> – </a:t>
            </a:r>
            <a:r>
              <a:rPr lang="en-US" sz="2600" b="1" dirty="0" smtClean="0"/>
              <a:t>Prohibition of Torture and Cruel, Inhuman, or Degrading Treatment</a:t>
            </a:r>
            <a:r>
              <a:rPr lang="en-US" sz="2600" dirty="0" smtClean="0"/>
              <a:t> – </a:t>
            </a:r>
            <a:r>
              <a:rPr lang="en-US" sz="2600" b="1" dirty="0" smtClean="0"/>
              <a:t>Prohibition of Slavery and Human Trafficking</a:t>
            </a:r>
            <a:r>
              <a:rPr lang="en-US" sz="2600" dirty="0" smtClean="0"/>
              <a:t> – </a:t>
            </a:r>
            <a:r>
              <a:rPr lang="en-US" sz="2600" b="1" dirty="0" smtClean="0"/>
              <a:t>Prohibition of Crimes Against Humanity</a:t>
            </a:r>
            <a:r>
              <a:rPr lang="en-US" sz="2600" dirty="0" smtClean="0"/>
              <a:t> –.</a:t>
            </a:r>
            <a:r>
              <a:rPr lang="en-US" sz="2600" b="1" dirty="0" smtClean="0"/>
              <a:t>Prohibition of War Crimes</a:t>
            </a:r>
            <a:r>
              <a:rPr lang="en-US" sz="2600" dirty="0" smtClean="0"/>
              <a:t> – </a:t>
            </a:r>
            <a:r>
              <a:rPr lang="en-US" sz="2600" b="1" dirty="0" smtClean="0"/>
              <a:t>Prohibition of Aggression</a:t>
            </a:r>
            <a:r>
              <a:rPr lang="en-US" sz="2600" dirty="0" smtClean="0"/>
              <a:t> – </a:t>
            </a:r>
          </a:p>
          <a:p>
            <a:r>
              <a:rPr lang="en-US" sz="2600" b="1" dirty="0" smtClean="0"/>
              <a:t>Right to Self-Determination</a:t>
            </a:r>
            <a:r>
              <a:rPr lang="en-US" sz="2600" dirty="0" smtClean="0"/>
              <a:t> –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Treaty Law</a:t>
            </a:r>
            <a:endParaRPr lang="en-US" dirty="0" smtClean="0"/>
          </a:p>
          <a:p>
            <a:r>
              <a:rPr lang="en-US" dirty="0" smtClean="0"/>
              <a:t>Binding Nature of Treaties</a:t>
            </a:r>
          </a:p>
          <a:p>
            <a:r>
              <a:rPr lang="en-US" dirty="0" smtClean="0"/>
              <a:t>Role of Treaties in Human Rights Protection</a:t>
            </a:r>
          </a:p>
          <a:p>
            <a:r>
              <a:rPr lang="en-US" dirty="0" smtClean="0"/>
              <a:t>Examples of Key Human Rights Treaties (CEDAW, CRC,)</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Soft Law Sources</a:t>
            </a:r>
            <a:endParaRPr lang="en-US" dirty="0" smtClean="0"/>
          </a:p>
          <a:p>
            <a:r>
              <a:rPr lang="en-US" dirty="0" smtClean="0"/>
              <a:t>UN Declarations and Resolutions</a:t>
            </a:r>
          </a:p>
          <a:p>
            <a:r>
              <a:rPr lang="en-US" dirty="0" smtClean="0"/>
              <a:t>Guidelines and Principles (e.g., UN Guiding Principles on Business and Human Rights)</a:t>
            </a:r>
          </a:p>
          <a:p>
            <a:r>
              <a:rPr lang="en-US" dirty="0" smtClean="0"/>
              <a:t>Influence of Non-Binding Agreements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Role of Non-Governmental Organizations (NGOs) and Civil Society</a:t>
            </a:r>
            <a:endParaRPr lang="en-US" dirty="0" smtClean="0"/>
          </a:p>
          <a:p>
            <a:r>
              <a:rPr lang="en-US" dirty="0" smtClean="0"/>
              <a:t>Advocacy and Awareness</a:t>
            </a:r>
          </a:p>
          <a:p>
            <a:r>
              <a:rPr lang="en-US" dirty="0" smtClean="0"/>
              <a:t>Monitoring and Reporting</a:t>
            </a:r>
          </a:p>
          <a:p>
            <a:r>
              <a:rPr lang="en-US" dirty="0" smtClean="0"/>
              <a:t>Case Studies of NGOs in Action (Amnesty International, Human Rights Watch)</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Conclusion</a:t>
            </a:r>
          </a:p>
          <a:p>
            <a:r>
              <a:rPr lang="en-US" dirty="0" smtClean="0"/>
              <a:t>Human Rights have </a:t>
            </a:r>
            <a:r>
              <a:rPr lang="en-US" b="1" dirty="0" smtClean="0"/>
              <a:t>multiple and complementary sources</a:t>
            </a:r>
            <a:endParaRPr lang="en-US" dirty="0" smtClean="0"/>
          </a:p>
          <a:p>
            <a:r>
              <a:rPr lang="en-US" dirty="0" smtClean="0"/>
              <a:t>No single source is sufficient alone</a:t>
            </a:r>
          </a:p>
          <a:p>
            <a:r>
              <a:rPr lang="en-US" smtClean="0"/>
              <a:t>Together, they ensure universality, legality, and moral authority of Human Rights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Meaning of Sources of Human Rights</a:t>
            </a:r>
          </a:p>
          <a:p>
            <a:r>
              <a:rPr lang="en-US" dirty="0" smtClean="0"/>
              <a:t>Sources refer to the </a:t>
            </a:r>
            <a:r>
              <a:rPr lang="en-US" b="1" dirty="0" smtClean="0"/>
              <a:t>origins, foundations, and justifications</a:t>
            </a:r>
            <a:r>
              <a:rPr lang="en-US" dirty="0" smtClean="0"/>
              <a:t> of Human Rights</a:t>
            </a:r>
          </a:p>
          <a:p>
            <a:r>
              <a:rPr lang="en-US" dirty="0" smtClean="0"/>
              <a:t>They explain </a:t>
            </a:r>
            <a:r>
              <a:rPr lang="en-US" b="1" dirty="0" smtClean="0"/>
              <a:t>where human rights come from and why they are binding</a:t>
            </a:r>
            <a:endParaRPr lang="en-US" dirty="0" smtClean="0"/>
          </a:p>
          <a:p>
            <a:r>
              <a:rPr lang="en-US" dirty="0" smtClean="0"/>
              <a:t>These sources may be moral, legal, philosophical, religious, or political</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Natural Law as a Source</a:t>
            </a:r>
          </a:p>
          <a:p>
            <a:r>
              <a:rPr lang="en-US" dirty="0" smtClean="0"/>
              <a:t>Rooted in the idea that rights are </a:t>
            </a:r>
            <a:r>
              <a:rPr lang="en-US" b="1" dirty="0" smtClean="0"/>
              <a:t>inherent in human nature</a:t>
            </a:r>
            <a:endParaRPr lang="en-US" dirty="0" smtClean="0"/>
          </a:p>
          <a:p>
            <a:r>
              <a:rPr lang="en-US" dirty="0" smtClean="0"/>
              <a:t>Thinkers: </a:t>
            </a:r>
            <a:r>
              <a:rPr lang="en-US" b="1" dirty="0" smtClean="0"/>
              <a:t>Aristotle, Cicero, Thomas Aquinas, John Locke</a:t>
            </a:r>
            <a:endParaRPr lang="en-US" dirty="0" smtClean="0"/>
          </a:p>
          <a:p>
            <a:r>
              <a:rPr lang="en-US" dirty="0" smtClean="0"/>
              <a:t>Rights exist </a:t>
            </a:r>
            <a:r>
              <a:rPr lang="en-US" b="1" dirty="0" smtClean="0"/>
              <a:t>prior to the state</a:t>
            </a:r>
            <a:endParaRPr lang="en-US" dirty="0" smtClean="0"/>
          </a:p>
          <a:p>
            <a:r>
              <a:rPr lang="en-US" dirty="0" smtClean="0"/>
              <a:t>Includes right to life, liberty, and equality</a:t>
            </a:r>
          </a:p>
          <a:p>
            <a:r>
              <a:rPr lang="en-US" b="1" dirty="0" smtClean="0"/>
              <a:t>Key idea:</a:t>
            </a:r>
            <a:r>
              <a:rPr lang="en-US" dirty="0" smtClean="0"/>
              <a:t> Rights are universal and inalienable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r>
              <a:rPr lang="en-US" b="1" dirty="0" smtClean="0"/>
              <a:t>Philosophical and Moral Sources</a:t>
            </a:r>
            <a:endParaRPr lang="en-US" dirty="0" smtClean="0"/>
          </a:p>
          <a:p>
            <a:r>
              <a:rPr lang="en-US" b="1" dirty="0" smtClean="0"/>
              <a:t>Natural Law Theory</a:t>
            </a:r>
          </a:p>
          <a:p>
            <a:r>
              <a:rPr lang="en-US" sz="2000" b="1" dirty="0" smtClean="0"/>
              <a:t>Key Principles of Natural Law Theory and Human Rights:</a:t>
            </a:r>
          </a:p>
          <a:p>
            <a:r>
              <a:rPr lang="en-US" sz="2000" dirty="0" smtClean="0"/>
              <a:t>Universality – </a:t>
            </a:r>
          </a:p>
          <a:p>
            <a:r>
              <a:rPr lang="en-US" sz="2000" dirty="0" smtClean="0"/>
              <a:t>Moral Foundation</a:t>
            </a:r>
          </a:p>
          <a:p>
            <a:r>
              <a:rPr lang="en-US" sz="2000" dirty="0" smtClean="0"/>
              <a:t>Inherent and Inalienable – </a:t>
            </a:r>
          </a:p>
          <a:p>
            <a:r>
              <a:rPr lang="en-US" sz="2000" dirty="0" smtClean="0"/>
              <a:t>Divine or Rational Basis – </a:t>
            </a:r>
          </a:p>
          <a:p>
            <a:r>
              <a:rPr lang="en-US" sz="2400" dirty="0" smtClean="0"/>
              <a:t>Pre-Legal Existence – </a:t>
            </a:r>
          </a:p>
          <a:p>
            <a:r>
              <a:rPr lang="en-US" b="1" dirty="0" smtClean="0"/>
              <a:t>Social Contract Theory</a:t>
            </a:r>
          </a:p>
          <a:p>
            <a:r>
              <a:rPr lang="en-US" b="1" dirty="0" smtClean="0"/>
              <a:t>Ethical and Religious Foundations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Religious and Moral Traditions</a:t>
            </a:r>
          </a:p>
          <a:p>
            <a:r>
              <a:rPr lang="en-US" dirty="0" smtClean="0"/>
              <a:t>Human dignity emphasized in major religions</a:t>
            </a:r>
          </a:p>
          <a:p>
            <a:r>
              <a:rPr lang="en-US" b="1" dirty="0" smtClean="0"/>
              <a:t>Hinduism:</a:t>
            </a:r>
            <a:r>
              <a:rPr lang="en-US" dirty="0" smtClean="0"/>
              <a:t> Dharma, respect for life</a:t>
            </a:r>
          </a:p>
          <a:p>
            <a:r>
              <a:rPr lang="en-US" b="1" dirty="0" smtClean="0"/>
              <a:t>Buddhism:</a:t>
            </a:r>
            <a:r>
              <a:rPr lang="en-US" dirty="0" smtClean="0"/>
              <a:t> Compassion and non-violence</a:t>
            </a:r>
          </a:p>
          <a:p>
            <a:r>
              <a:rPr lang="en-US" b="1" dirty="0" smtClean="0"/>
              <a:t>Christianity:</a:t>
            </a:r>
            <a:r>
              <a:rPr lang="en-US" dirty="0" smtClean="0"/>
              <a:t> Equality before God</a:t>
            </a:r>
          </a:p>
          <a:p>
            <a:r>
              <a:rPr lang="en-US" b="1" dirty="0" smtClean="0"/>
              <a:t>Islam:</a:t>
            </a:r>
            <a:r>
              <a:rPr lang="en-US" dirty="0" smtClean="0"/>
              <a:t> Justice, equality, and welfare</a:t>
            </a:r>
          </a:p>
          <a:p>
            <a:r>
              <a:rPr lang="en-US" b="1" dirty="0" smtClean="0"/>
              <a:t>Contribution:</a:t>
            </a:r>
            <a:r>
              <a:rPr lang="en-US" dirty="0" smtClean="0"/>
              <a:t> Moral legitimacy of human rights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Philosophical Sources</a:t>
            </a:r>
          </a:p>
          <a:p>
            <a:r>
              <a:rPr lang="en-US" dirty="0" smtClean="0"/>
              <a:t>Human Rights grounded in rational and ethical thought</a:t>
            </a:r>
          </a:p>
          <a:p>
            <a:r>
              <a:rPr lang="en-US" dirty="0" smtClean="0"/>
              <a:t>Enlightenment thinkers stressed </a:t>
            </a:r>
            <a:r>
              <a:rPr lang="en-US" b="1" dirty="0" smtClean="0"/>
              <a:t>reason and individual liberty</a:t>
            </a:r>
            <a:endParaRPr lang="en-US" dirty="0" smtClean="0"/>
          </a:p>
          <a:p>
            <a:r>
              <a:rPr lang="en-US" dirty="0" smtClean="0"/>
              <a:t>Important philosophers:</a:t>
            </a:r>
          </a:p>
          <a:p>
            <a:pPr lvl="1"/>
            <a:r>
              <a:rPr lang="en-US" dirty="0" smtClean="0"/>
              <a:t>John Locke – Natural Rights</a:t>
            </a:r>
          </a:p>
          <a:p>
            <a:pPr lvl="1"/>
            <a:r>
              <a:rPr lang="en-US" dirty="0" smtClean="0"/>
              <a:t>Rousseau – Popular sovereignty</a:t>
            </a:r>
          </a:p>
          <a:p>
            <a:pPr lvl="1"/>
            <a:r>
              <a:rPr lang="en-US" dirty="0" smtClean="0"/>
              <a:t>Kant – Human dignity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934200"/>
          </a:xfrm>
        </p:spPr>
        <p:txBody>
          <a:bodyPr>
            <a:normAutofit fontScale="62500" lnSpcReduction="20000"/>
          </a:bodyPr>
          <a:lstStyle/>
          <a:p>
            <a:r>
              <a:rPr lang="en-US" b="1" dirty="0" smtClean="0"/>
              <a:t>Ethical Foundations of Human Rights</a:t>
            </a:r>
          </a:p>
          <a:p>
            <a:r>
              <a:rPr lang="en-US" dirty="0" smtClean="0"/>
              <a:t>Ethical justifications for human rights arise from moral principles emphasizing human dignity, equality, and justice.</a:t>
            </a:r>
          </a:p>
          <a:p>
            <a:r>
              <a:rPr lang="en-US" b="1" dirty="0" smtClean="0"/>
              <a:t>a. Natural Law Theory</a:t>
            </a:r>
          </a:p>
          <a:p>
            <a:r>
              <a:rPr lang="en-US" dirty="0" smtClean="0"/>
              <a:t>Stemming from thinkers like Aristotle, Cicero, and Aquinas, natural law argues that human rights are inherent and universal, derived from human nature itself.</a:t>
            </a:r>
          </a:p>
          <a:p>
            <a:r>
              <a:rPr lang="en-US" b="1" dirty="0" smtClean="0"/>
              <a:t>b. Kantian Ethics</a:t>
            </a:r>
          </a:p>
          <a:p>
            <a:r>
              <a:rPr lang="en-US" dirty="0" smtClean="0"/>
              <a:t>Immanuel Kant’s philosophy stresses human dignity and autonomy, advocating that individuals should be treated as ends in themselves, not as means.</a:t>
            </a:r>
          </a:p>
          <a:p>
            <a:r>
              <a:rPr lang="en-US" b="1" dirty="0" smtClean="0"/>
              <a:t>c. Utilitarianism</a:t>
            </a:r>
          </a:p>
          <a:p>
            <a:r>
              <a:rPr lang="en-US" dirty="0" smtClean="0"/>
              <a:t>utilitarianism has influenced human rights by promoting social justice and welfare.</a:t>
            </a:r>
          </a:p>
          <a:p>
            <a:r>
              <a:rPr lang="en-US" b="1" dirty="0" smtClean="0"/>
              <a:t>d. Social Contract Theory</a:t>
            </a:r>
          </a:p>
          <a:p>
            <a:r>
              <a:rPr lang="en-US" b="1" dirty="0" smtClean="0"/>
              <a:t>e. Marxist and Socialist Views</a:t>
            </a:r>
          </a:p>
          <a:p>
            <a:r>
              <a:rPr lang="en-US" b="1" dirty="0" smtClean="0"/>
              <a:t>2. Religious Foundations of Human Rights</a:t>
            </a:r>
          </a:p>
          <a:p>
            <a:r>
              <a:rPr lang="en-US" b="1" dirty="0" smtClean="0"/>
              <a:t>a. Christianity b. Islam c. Judaism</a:t>
            </a:r>
          </a:p>
          <a:p>
            <a:r>
              <a:rPr lang="en-US" dirty="0" smtClean="0"/>
              <a:t>The Torah and Talmud promote justice, equality, and the protection of the vulnerable.</a:t>
            </a:r>
          </a:p>
          <a:p>
            <a:r>
              <a:rPr lang="en-US" b="1" dirty="0" smtClean="0"/>
              <a:t>d. Hinduism e. Buddhism f. African and Indigenous Traditions</a:t>
            </a:r>
          </a:p>
          <a:p>
            <a:r>
              <a:rPr lang="en-US" dirty="0" smtClean="0"/>
              <a:t>Concepts like </a:t>
            </a:r>
            <a:r>
              <a:rPr lang="en-US" i="1" dirty="0" err="1" smtClean="0"/>
              <a:t>Ubuntu</a:t>
            </a:r>
            <a:r>
              <a:rPr lang="en-US" dirty="0" smtClean="0"/>
              <a:t> ("I am because we are") emphasize community, dignity, and human interconnection.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Historical Documents</a:t>
            </a:r>
          </a:p>
          <a:p>
            <a:r>
              <a:rPr lang="en-US" dirty="0" smtClean="0"/>
              <a:t>Evolution of rights through political struggles</a:t>
            </a:r>
          </a:p>
          <a:p>
            <a:r>
              <a:rPr lang="en-US" dirty="0" smtClean="0"/>
              <a:t>Key documents:</a:t>
            </a:r>
          </a:p>
          <a:p>
            <a:pPr lvl="1"/>
            <a:r>
              <a:rPr lang="en-US" b="1" dirty="0" smtClean="0"/>
              <a:t>Magna </a:t>
            </a:r>
            <a:r>
              <a:rPr lang="en-US" b="1" dirty="0" err="1" smtClean="0"/>
              <a:t>Carta</a:t>
            </a:r>
            <a:r>
              <a:rPr lang="en-US" b="1" dirty="0" smtClean="0"/>
              <a:t> (1215)</a:t>
            </a:r>
            <a:endParaRPr lang="en-US" dirty="0" smtClean="0"/>
          </a:p>
          <a:p>
            <a:pPr lvl="1"/>
            <a:r>
              <a:rPr lang="en-US" b="1" dirty="0" smtClean="0"/>
              <a:t>Petition of Right (1628)</a:t>
            </a:r>
            <a:endParaRPr lang="en-US" dirty="0" smtClean="0"/>
          </a:p>
          <a:p>
            <a:pPr lvl="1"/>
            <a:r>
              <a:rPr lang="en-US" b="1" dirty="0" smtClean="0"/>
              <a:t>English Bill of Rights (1689)</a:t>
            </a:r>
            <a:endParaRPr lang="en-US" dirty="0" smtClean="0"/>
          </a:p>
          <a:p>
            <a:pPr lvl="1"/>
            <a:r>
              <a:rPr lang="en-US" b="1" dirty="0" smtClean="0"/>
              <a:t>American Declaration of Independence (1776)</a:t>
            </a:r>
            <a:endParaRPr lang="en-US" dirty="0" smtClean="0"/>
          </a:p>
          <a:p>
            <a:pPr lvl="1"/>
            <a:r>
              <a:rPr lang="en-US" b="1" dirty="0" smtClean="0"/>
              <a:t>French Declaration of Rights of Man (1789)</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Constitutional Sources</a:t>
            </a:r>
          </a:p>
          <a:p>
            <a:r>
              <a:rPr lang="en-US" dirty="0" smtClean="0"/>
              <a:t>National constitutions legally guarantee rights</a:t>
            </a:r>
          </a:p>
          <a:p>
            <a:r>
              <a:rPr lang="en-US" dirty="0" smtClean="0"/>
              <a:t>Example: </a:t>
            </a:r>
            <a:r>
              <a:rPr lang="en-US" b="1" dirty="0" smtClean="0"/>
              <a:t>Indian Constitution</a:t>
            </a:r>
            <a:endParaRPr lang="en-US" dirty="0" smtClean="0"/>
          </a:p>
          <a:p>
            <a:pPr lvl="1"/>
            <a:r>
              <a:rPr lang="en-US" dirty="0" smtClean="0"/>
              <a:t>Fundamental Rights (Articles 12–35)</a:t>
            </a:r>
          </a:p>
          <a:p>
            <a:pPr lvl="1"/>
            <a:r>
              <a:rPr lang="en-US" dirty="0" smtClean="0"/>
              <a:t>Equality, Freedom, Religion, Remedies</a:t>
            </a:r>
          </a:p>
          <a:p>
            <a:r>
              <a:rPr lang="en-US" dirty="0" smtClean="0"/>
              <a:t>Makes human rights </a:t>
            </a:r>
            <a:r>
              <a:rPr lang="en-US" b="1" dirty="0" err="1" smtClean="0"/>
              <a:t>justiciable</a:t>
            </a:r>
            <a:r>
              <a:rPr lang="en-US" b="1" dirty="0" smtClean="0"/>
              <a:t> and enforceable</a:t>
            </a: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1033</Words>
  <Application>Microsoft Office PowerPoint</Application>
  <PresentationFormat>On-screen Show (4:3)</PresentationFormat>
  <Paragraphs>132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Sources of Human Rights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Human Rights </dc:title>
  <dc:creator>Admin</dc:creator>
  <cp:lastModifiedBy>Admin</cp:lastModifiedBy>
  <cp:revision>11</cp:revision>
  <dcterms:created xsi:type="dcterms:W3CDTF">2006-08-16T00:00:00Z</dcterms:created>
  <dcterms:modified xsi:type="dcterms:W3CDTF">2026-02-02T05:10:39Z</dcterms:modified>
</cp:coreProperties>
</file>