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57" r:id="rId4"/>
    <p:sldId id="258" r:id="rId5"/>
    <p:sldId id="259" r:id="rId6"/>
    <p:sldId id="260" r:id="rId7"/>
    <p:sldId id="261" r:id="rId8"/>
    <p:sldId id="262" r:id="rId9"/>
    <p:sldId id="263" r:id="rId10"/>
    <p:sldId id="273" r:id="rId11"/>
    <p:sldId id="264" r:id="rId12"/>
    <p:sldId id="265" r:id="rId13"/>
    <p:sldId id="266" r:id="rId14"/>
    <p:sldId id="267" r:id="rId15"/>
    <p:sldId id="268" r:id="rId16"/>
    <p:sldId id="269" r:id="rId17"/>
    <p:sldId id="270"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761999"/>
          </a:xfrm>
        </p:spPr>
        <p:txBody>
          <a:bodyPr>
            <a:normAutofit fontScale="90000"/>
          </a:bodyPr>
          <a:lstStyle/>
          <a:p>
            <a:r>
              <a:rPr lang="en-US" dirty="0" smtClean="0"/>
              <a:t>Plato’s Theory of Justice</a:t>
            </a:r>
            <a:endParaRPr lang="en-US" dirty="0"/>
          </a:p>
        </p:txBody>
      </p:sp>
      <p:sp>
        <p:nvSpPr>
          <p:cNvPr id="3" name="Subtitle 2"/>
          <p:cNvSpPr>
            <a:spLocks noGrp="1"/>
          </p:cNvSpPr>
          <p:nvPr>
            <p:ph type="subTitle" idx="1"/>
          </p:nvPr>
        </p:nvSpPr>
        <p:spPr>
          <a:xfrm>
            <a:off x="762000" y="1828800"/>
            <a:ext cx="7620000" cy="4419600"/>
          </a:xfrm>
        </p:spPr>
        <p:txBody>
          <a:bodyPr/>
          <a:lstStyle/>
          <a:p>
            <a:pPr algn="just"/>
            <a:r>
              <a:rPr lang="en-US" b="1" dirty="0" smtClean="0">
                <a:solidFill>
                  <a:schemeClr val="tx1"/>
                </a:solidFill>
              </a:rPr>
              <a:t>Introduction to Plato</a:t>
            </a:r>
          </a:p>
          <a:p>
            <a:pPr algn="just"/>
            <a:r>
              <a:rPr lang="en-US" dirty="0" smtClean="0">
                <a:solidFill>
                  <a:schemeClr val="tx1"/>
                </a:solidFill>
              </a:rPr>
              <a:t>Ancient Greek philosopher (427–347 BCE)</a:t>
            </a:r>
          </a:p>
          <a:p>
            <a:pPr algn="just"/>
            <a:r>
              <a:rPr lang="en-US" dirty="0" smtClean="0">
                <a:solidFill>
                  <a:schemeClr val="tx1"/>
                </a:solidFill>
              </a:rPr>
              <a:t>Student of Socrates; teacher of Aristotle</a:t>
            </a:r>
          </a:p>
          <a:p>
            <a:pPr algn="just"/>
            <a:r>
              <a:rPr lang="en-US" dirty="0" smtClean="0">
                <a:solidFill>
                  <a:schemeClr val="tx1"/>
                </a:solidFill>
              </a:rPr>
              <a:t>Founded the Academy in Athens</a:t>
            </a:r>
          </a:p>
          <a:p>
            <a:pPr algn="just"/>
            <a:r>
              <a:rPr lang="en-US" dirty="0" smtClean="0">
                <a:solidFill>
                  <a:schemeClr val="tx1"/>
                </a:solidFill>
              </a:rPr>
              <a:t>Major works: </a:t>
            </a:r>
            <a:r>
              <a:rPr lang="en-US" b="1" i="1" dirty="0" smtClean="0">
                <a:solidFill>
                  <a:schemeClr val="tx1"/>
                </a:solidFill>
              </a:rPr>
              <a:t>The Republic</a:t>
            </a:r>
            <a:r>
              <a:rPr lang="en-US" dirty="0" smtClean="0">
                <a:solidFill>
                  <a:schemeClr val="tx1"/>
                </a:solidFill>
              </a:rPr>
              <a:t>, </a:t>
            </a:r>
            <a:r>
              <a:rPr lang="en-US" b="1" i="1" dirty="0" smtClean="0">
                <a:solidFill>
                  <a:schemeClr val="tx1"/>
                </a:solidFill>
              </a:rPr>
              <a:t>The Laws</a:t>
            </a:r>
            <a:r>
              <a:rPr lang="en-US" b="1" dirty="0" smtClean="0">
                <a:solidFill>
                  <a:schemeClr val="tx1"/>
                </a:solidFill>
              </a:rPr>
              <a:t>, </a:t>
            </a:r>
            <a:r>
              <a:rPr lang="en-US" b="1" i="1" dirty="0" smtClean="0">
                <a:solidFill>
                  <a:schemeClr val="tx1"/>
                </a:solidFill>
              </a:rPr>
              <a:t>The Statesman</a:t>
            </a:r>
            <a:endParaRPr lang="en-US" i="1" dirty="0" smtClean="0">
              <a:solidFill>
                <a:schemeClr val="tx1"/>
              </a:solidFill>
            </a:endParaRPr>
          </a:p>
          <a:p>
            <a:pPr algn="just"/>
            <a:r>
              <a:rPr lang="en-US" dirty="0" smtClean="0">
                <a:solidFill>
                  <a:schemeClr val="tx1"/>
                </a:solidFill>
              </a:rPr>
              <a:t>Justice discussed mainly in </a:t>
            </a:r>
            <a:r>
              <a:rPr lang="en-US" i="1" dirty="0" smtClean="0">
                <a:solidFill>
                  <a:schemeClr val="tx1"/>
                </a:solidFill>
              </a:rPr>
              <a:t>The Republic</a:t>
            </a:r>
            <a:endParaRPr lang="en-US" dirty="0" smtClean="0">
              <a:solidFill>
                <a:schemeClr val="tx1"/>
              </a:solidFill>
            </a:endParaRP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6324600"/>
          </a:xfrm>
        </p:spPr>
        <p:txBody>
          <a:bodyPr>
            <a:normAutofit fontScale="77500" lnSpcReduction="20000"/>
          </a:bodyPr>
          <a:lstStyle/>
          <a:p>
            <a:r>
              <a:rPr lang="en-US" dirty="0" smtClean="0"/>
              <a:t>Justice: </a:t>
            </a:r>
            <a:r>
              <a:rPr lang="en-US" i="1" dirty="0" smtClean="0"/>
              <a:t>the virtue of state</a:t>
            </a:r>
            <a:endParaRPr lang="en-US" dirty="0" smtClean="0"/>
          </a:p>
          <a:p>
            <a:r>
              <a:rPr lang="en-US" dirty="0" smtClean="0"/>
              <a:t>In his idea of justice, Plato identifies virtues that suit each social class.</a:t>
            </a:r>
          </a:p>
          <a:p>
            <a:r>
              <a:rPr lang="en-US" dirty="0" smtClean="0"/>
              <a:t>The social class of traders, whose dominant trait is desire, the befitting virtue of traders is TEMPERANCE.</a:t>
            </a:r>
          </a:p>
          <a:p>
            <a:r>
              <a:rPr lang="en-US" dirty="0" smtClean="0"/>
              <a:t>The social class of soldiers, whose dominant trait is spirit or emotion, the befitting virtue of soldiers is COURAGE.</a:t>
            </a:r>
          </a:p>
          <a:p>
            <a:r>
              <a:rPr lang="en-US" dirty="0" smtClean="0"/>
              <a:t>The social class of Philosophers, whose dominant trait is knowledge or intellect, the befitting virtue of Philosophers, is WISDOM.</a:t>
            </a:r>
          </a:p>
          <a:p>
            <a:r>
              <a:rPr lang="en-US" dirty="0" smtClean="0"/>
              <a:t>The virtue that befits the state is JUSTICE which creates harmony in all the three social classes and is a necessary condition for human happiness.</a:t>
            </a:r>
          </a:p>
          <a:p>
            <a:r>
              <a:rPr lang="en-US" dirty="0" smtClean="0"/>
              <a:t>The first three virtues belong to the respective three social classes, but the fourth virtue is a manifestation of harmony between all the three classes. These four virtues are also referred to as </a:t>
            </a:r>
            <a:r>
              <a:rPr lang="en-US" b="1" dirty="0" smtClean="0"/>
              <a:t>the four Cardinal Virtues of Plato's theory of Justice</a:t>
            </a:r>
            <a:r>
              <a:rPr lang="en-US" dirty="0" smtClean="0"/>
              <a:t>.</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1143000"/>
            <a:ext cx="8229600" cy="4983163"/>
          </a:xfrm>
        </p:spPr>
        <p:txBody>
          <a:bodyPr>
            <a:normAutofit/>
          </a:bodyPr>
          <a:lstStyle/>
          <a:p>
            <a:r>
              <a:rPr lang="en-US" b="1" dirty="0" smtClean="0"/>
              <a:t>Plato’s Definition of Justice</a:t>
            </a:r>
          </a:p>
          <a:p>
            <a:r>
              <a:rPr lang="en-US" dirty="0" smtClean="0"/>
              <a:t>Justice in the </a:t>
            </a:r>
            <a:r>
              <a:rPr lang="en-US" b="1" dirty="0" smtClean="0"/>
              <a:t>individual</a:t>
            </a:r>
            <a:r>
              <a:rPr lang="en-US" dirty="0" smtClean="0"/>
              <a:t>:</a:t>
            </a:r>
          </a:p>
          <a:p>
            <a:pPr lvl="1"/>
            <a:r>
              <a:rPr lang="en-US" dirty="0" smtClean="0"/>
              <a:t>Harmony between the three parts of the soul</a:t>
            </a:r>
          </a:p>
          <a:p>
            <a:pPr lvl="1"/>
            <a:r>
              <a:rPr lang="en-US" dirty="0" smtClean="0"/>
              <a:t>Each part performs its role without interfering with others</a:t>
            </a:r>
          </a:p>
          <a:p>
            <a:r>
              <a:rPr lang="en-US" dirty="0" smtClean="0"/>
              <a:t>Justice in the </a:t>
            </a:r>
            <a:r>
              <a:rPr lang="en-US" b="1" dirty="0" smtClean="0"/>
              <a:t>state</a:t>
            </a:r>
            <a:r>
              <a:rPr lang="en-US" dirty="0" smtClean="0"/>
              <a:t>:</a:t>
            </a:r>
          </a:p>
          <a:p>
            <a:pPr lvl="1"/>
            <a:r>
              <a:rPr lang="en-US" dirty="0" smtClean="0"/>
              <a:t>Each class does its job and doesn’t meddle in others' roles</a:t>
            </a:r>
          </a:p>
          <a:p>
            <a:pPr lvl="1"/>
            <a:r>
              <a:rPr lang="en-US" dirty="0" smtClean="0"/>
              <a:t>Justice = order and harmony</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Key Features of Plato’s Justice</a:t>
            </a:r>
          </a:p>
          <a:p>
            <a:r>
              <a:rPr lang="en-US" b="1" dirty="0" smtClean="0"/>
              <a:t>Moral virtue</a:t>
            </a:r>
            <a:r>
              <a:rPr lang="en-US" dirty="0" smtClean="0"/>
              <a:t>, not legal obedience</a:t>
            </a:r>
          </a:p>
          <a:p>
            <a:r>
              <a:rPr lang="en-US" b="1" dirty="0" smtClean="0"/>
              <a:t>Functional specialization</a:t>
            </a:r>
            <a:r>
              <a:rPr lang="en-US" dirty="0" smtClean="0"/>
              <a:t>: each class does what it’s best suited for</a:t>
            </a:r>
          </a:p>
          <a:p>
            <a:r>
              <a:rPr lang="en-US" b="1" dirty="0" smtClean="0"/>
              <a:t>Harmony</a:t>
            </a:r>
            <a:r>
              <a:rPr lang="en-US" dirty="0" smtClean="0"/>
              <a:t>, not equality or fairness in modern sense</a:t>
            </a:r>
          </a:p>
          <a:p>
            <a:r>
              <a:rPr lang="en-US" dirty="0" smtClean="0"/>
              <a:t>Justice leads to the </a:t>
            </a:r>
            <a:r>
              <a:rPr lang="en-US" b="1" dirty="0" smtClean="0"/>
              <a:t>health of the soul and the state</a:t>
            </a: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Importance of Philosopher Kings</a:t>
            </a:r>
          </a:p>
          <a:p>
            <a:r>
              <a:rPr lang="en-US" dirty="0" smtClean="0"/>
              <a:t>Only philosophers can understand true justice</a:t>
            </a:r>
          </a:p>
          <a:p>
            <a:r>
              <a:rPr lang="en-US" dirty="0" smtClean="0"/>
              <a:t>Rulers must be wise and knowledgeable about the Forms</a:t>
            </a:r>
          </a:p>
          <a:p>
            <a:r>
              <a:rPr lang="en-US" dirty="0" smtClean="0"/>
              <a:t>Plato’s concept of </a:t>
            </a:r>
            <a:r>
              <a:rPr lang="en-US" b="1" dirty="0" smtClean="0"/>
              <a:t>the Form of the Good</a:t>
            </a:r>
            <a:r>
              <a:rPr lang="en-US" dirty="0" smtClean="0"/>
              <a:t> is central to just rule</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Criticisms of Plato’s Theory</a:t>
            </a:r>
          </a:p>
          <a:p>
            <a:r>
              <a:rPr lang="en-US" dirty="0" smtClean="0"/>
              <a:t>Rigid class structure; no mobility</a:t>
            </a:r>
          </a:p>
          <a:p>
            <a:r>
              <a:rPr lang="en-US" dirty="0" smtClean="0"/>
              <a:t>Elitist – justice defined by a few “wise” people</a:t>
            </a:r>
          </a:p>
          <a:p>
            <a:r>
              <a:rPr lang="en-US" dirty="0" smtClean="0"/>
              <a:t>Lacks individual freedom</a:t>
            </a:r>
          </a:p>
          <a:p>
            <a:r>
              <a:rPr lang="en-US" dirty="0" smtClean="0"/>
              <a:t>Not practical or democratic</a:t>
            </a: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a:bodyPr>
          <a:lstStyle/>
          <a:p>
            <a:r>
              <a:rPr lang="en-US" b="1" dirty="0" smtClean="0"/>
              <a:t>Relevance Today:</a:t>
            </a:r>
          </a:p>
          <a:p>
            <a:r>
              <a:rPr lang="en-US" dirty="0" smtClean="0"/>
              <a:t>Influences modern concepts of justice and governance</a:t>
            </a:r>
          </a:p>
          <a:p>
            <a:r>
              <a:rPr lang="en-US" dirty="0" smtClean="0"/>
              <a:t>Basis for discussions on </a:t>
            </a:r>
            <a:r>
              <a:rPr lang="en-US" b="1" dirty="0" smtClean="0"/>
              <a:t>virtue ethics</a:t>
            </a:r>
            <a:r>
              <a:rPr lang="en-US" dirty="0" smtClean="0"/>
              <a:t> and </a:t>
            </a:r>
            <a:r>
              <a:rPr lang="en-US" b="1" dirty="0" smtClean="0"/>
              <a:t>moral psychology</a:t>
            </a:r>
            <a:endParaRPr lang="en-US" dirty="0" smtClean="0"/>
          </a:p>
          <a:p>
            <a:r>
              <a:rPr lang="en-US" dirty="0" smtClean="0"/>
              <a:t>Still debated in </a:t>
            </a:r>
            <a:r>
              <a:rPr lang="en-US" b="1" dirty="0" smtClean="0"/>
              <a:t>political philosophy</a:t>
            </a:r>
            <a:r>
              <a:rPr lang="en-US" dirty="0" smtClean="0"/>
              <a:t> and </a:t>
            </a:r>
            <a:r>
              <a:rPr lang="en-US" b="1" dirty="0" smtClean="0"/>
              <a:t>ethics</a:t>
            </a:r>
            <a:endParaRPr lang="en-US" dirty="0" smtClean="0"/>
          </a:p>
          <a:p>
            <a:endParaRPr lang="en-US"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 </a:t>
            </a:r>
            <a:endParaRPr lang="en-US" dirty="0"/>
          </a:p>
        </p:txBody>
      </p:sp>
      <p:sp>
        <p:nvSpPr>
          <p:cNvPr id="3" name="Content Placeholder 2"/>
          <p:cNvSpPr>
            <a:spLocks noGrp="1"/>
          </p:cNvSpPr>
          <p:nvPr>
            <p:ph idx="1"/>
          </p:nvPr>
        </p:nvSpPr>
        <p:spPr/>
        <p:txBody>
          <a:bodyPr>
            <a:normAutofit lnSpcReduction="10000"/>
          </a:bodyPr>
          <a:lstStyle/>
          <a:p>
            <a:r>
              <a:rPr lang="en-US" dirty="0" smtClean="0"/>
              <a:t>1. Justice in the Individual:</a:t>
            </a:r>
          </a:p>
          <a:p>
            <a:pPr fontAlgn="ctr"/>
            <a:r>
              <a:rPr lang="en-US" dirty="0" smtClean="0"/>
              <a:t>Plato viewed the human soul as having three parts: reason, spirit, and appetite. </a:t>
            </a:r>
          </a:p>
          <a:p>
            <a:pPr fontAlgn="ctr"/>
            <a:r>
              <a:rPr lang="en-US" dirty="0" smtClean="0"/>
              <a:t>Justice in the individual occurs when reason (wisdom) controls the spirit (courage) and appetite (moderation/temperance), creating inner harmony. </a:t>
            </a:r>
          </a:p>
          <a:p>
            <a:pPr fontAlgn="ctr"/>
            <a:r>
              <a:rPr lang="en-US" dirty="0" smtClean="0"/>
              <a:t>Each part of the soul should fulfill its proper function without overstepping its boundaries.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normAutofit fontScale="85000" lnSpcReduction="10000"/>
          </a:bodyPr>
          <a:lstStyle/>
          <a:p>
            <a:r>
              <a:rPr lang="en-US" dirty="0" smtClean="0"/>
              <a:t>2. Justice in the State:</a:t>
            </a:r>
          </a:p>
          <a:p>
            <a:pPr fontAlgn="ctr"/>
            <a:r>
              <a:rPr lang="en-US" dirty="0" smtClean="0"/>
              <a:t>Plato envisioned a society divided into three classes: rulers (philosopher-kings), auxiliaries (warriors), and producers (farmers, artisans, merchants). </a:t>
            </a:r>
          </a:p>
          <a:p>
            <a:pPr fontAlgn="ctr"/>
            <a:r>
              <a:rPr lang="en-US" dirty="0" smtClean="0"/>
              <a:t>Each class has a specific role to play, and justice is achieved when each class fulfills its function without interfering with the others. </a:t>
            </a:r>
          </a:p>
          <a:p>
            <a:pPr fontAlgn="ctr"/>
            <a:r>
              <a:rPr lang="en-US" dirty="0" smtClean="0"/>
              <a:t>The rulers, possessing wisdom, govern; the auxiliaries, with courage, defend; and the producers, with temperance, provide for the society. </a:t>
            </a:r>
          </a:p>
          <a:p>
            <a:pPr fontAlgn="ctr"/>
            <a:r>
              <a:rPr lang="en-US" dirty="0" smtClean="0"/>
              <a:t>This functional specialization ensures a harmonious and just society. </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334000"/>
          </a:xfrm>
        </p:spPr>
        <p:txBody>
          <a:bodyPr>
            <a:normAutofit fontScale="77500" lnSpcReduction="20000"/>
          </a:bodyPr>
          <a:lstStyle/>
          <a:p>
            <a:r>
              <a:rPr lang="en-US" dirty="0" smtClean="0"/>
              <a:t>3. The Harmony Principle:</a:t>
            </a:r>
          </a:p>
          <a:p>
            <a:r>
              <a:rPr lang="en-US" dirty="0" smtClean="0"/>
              <a:t>Plato's concept of justice emphasizes the importance of harmony and balance, both within the individual and within society.</a:t>
            </a:r>
          </a:p>
          <a:p>
            <a:pPr fontAlgn="ctr"/>
            <a:r>
              <a:rPr lang="en-US" dirty="0" smtClean="0"/>
              <a:t>When each part of the soul or each class in society fulfills its designated role, a state of equilibrium is achieved, leading to justice and overall well-being. </a:t>
            </a:r>
          </a:p>
          <a:p>
            <a:r>
              <a:rPr lang="en-US" dirty="0" smtClean="0"/>
              <a:t>4. Relation to the "Good Life":</a:t>
            </a:r>
          </a:p>
          <a:p>
            <a:pPr fontAlgn="ctr"/>
            <a:r>
              <a:rPr lang="en-US" dirty="0" smtClean="0"/>
              <a:t>Plato believed that justice is not merely a legal or political concept but is intrinsically linked to the good life. </a:t>
            </a:r>
          </a:p>
          <a:p>
            <a:pPr fontAlgn="ctr"/>
            <a:r>
              <a:rPr lang="en-US" dirty="0" smtClean="0"/>
              <a:t>A just individual, living in a just society, is more likely to achieve happiness and fulfillment. </a:t>
            </a:r>
          </a:p>
          <a:p>
            <a:r>
              <a:rPr lang="en-US" dirty="0" smtClean="0"/>
              <a:t>Therefore, justice is not just a matter of following rules, but a virtue that contributes to a flourishing life.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1143000"/>
            <a:ext cx="8229600" cy="4983163"/>
          </a:xfrm>
        </p:spPr>
        <p:txBody>
          <a:bodyPr>
            <a:normAutofit fontScale="92500" lnSpcReduction="10000"/>
          </a:bodyPr>
          <a:lstStyle/>
          <a:p>
            <a:r>
              <a:rPr lang="en-US" dirty="0" smtClean="0"/>
              <a:t>Plato, whose original name is </a:t>
            </a:r>
            <a:r>
              <a:rPr lang="en-US" dirty="0" err="1" smtClean="0"/>
              <a:t>Aristocles</a:t>
            </a:r>
            <a:r>
              <a:rPr lang="en-US" dirty="0" smtClean="0"/>
              <a:t>, was interested in pursuing philosophy and searching for the "truth". After the tragic death of Socrates, Plato produced various works on questions of State, Law, Justice, Politics and Philosophy. The Republic, in particular, is one of his most famous works. It deals with a wide range of ideas, and many of those ideas are relevant and are studied to date. Theory of Justice in Plato's Republic is worth studying for any political science student today.</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Plato’s goal: to define </a:t>
            </a:r>
            <a:r>
              <a:rPr lang="en-US" b="1" dirty="0" smtClean="0"/>
              <a:t>justice</a:t>
            </a:r>
            <a:r>
              <a:rPr lang="en-US" dirty="0" smtClean="0"/>
              <a:t>, establish the </a:t>
            </a:r>
            <a:r>
              <a:rPr lang="en-US" b="1" dirty="0" smtClean="0"/>
              <a:t>ideal state</a:t>
            </a:r>
            <a:r>
              <a:rPr lang="en-US" dirty="0" smtClean="0"/>
              <a:t>, and understand the </a:t>
            </a:r>
            <a:r>
              <a:rPr lang="en-US" b="1" dirty="0" smtClean="0"/>
              <a:t>relationship between ethics and politics</a:t>
            </a:r>
            <a:r>
              <a:rPr lang="en-US" dirty="0" smtClean="0"/>
              <a:t>.</a:t>
            </a:r>
          </a:p>
          <a:p>
            <a:r>
              <a:rPr lang="en-US" dirty="0" smtClean="0"/>
              <a:t>Central to </a:t>
            </a:r>
            <a:r>
              <a:rPr lang="en-US" i="1" dirty="0" smtClean="0"/>
              <a:t>The Republic</a:t>
            </a:r>
            <a:r>
              <a:rPr lang="en-US" dirty="0" smtClean="0"/>
              <a:t>.</a:t>
            </a:r>
          </a:p>
          <a:p>
            <a:r>
              <a:rPr lang="en-US" dirty="0" smtClean="0"/>
              <a:t>Justice in the </a:t>
            </a:r>
            <a:r>
              <a:rPr lang="en-US" b="1" dirty="0" smtClean="0"/>
              <a:t>individual</a:t>
            </a:r>
            <a:r>
              <a:rPr lang="en-US" dirty="0" smtClean="0"/>
              <a:t>: harmony among reason, spirit, and appetite (tripartite soul).</a:t>
            </a:r>
          </a:p>
          <a:p>
            <a:r>
              <a:rPr lang="en-US" dirty="0" smtClean="0"/>
              <a:t>Justice in the </a:t>
            </a:r>
            <a:r>
              <a:rPr lang="en-US" b="1" dirty="0" smtClean="0"/>
              <a:t>state</a:t>
            </a:r>
            <a:r>
              <a:rPr lang="en-US" dirty="0" smtClean="0"/>
              <a:t>: when each class (rulers, auxiliaries, producers) performs its proper role.</a:t>
            </a:r>
          </a:p>
          <a:p>
            <a:r>
              <a:rPr lang="en-US" dirty="0" smtClean="0"/>
              <a:t>Justice is </a:t>
            </a:r>
            <a:r>
              <a:rPr lang="en-US" b="1" dirty="0" smtClean="0"/>
              <a:t>harmony and order</a:t>
            </a:r>
            <a:r>
              <a:rPr lang="en-US" dirty="0" smtClean="0"/>
              <a:t>, not merely law or fairness.</a:t>
            </a:r>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What is Justice?</a:t>
            </a:r>
          </a:p>
          <a:p>
            <a:r>
              <a:rPr lang="en-US" dirty="0" smtClean="0"/>
              <a:t>Begins with different views:</a:t>
            </a:r>
          </a:p>
          <a:p>
            <a:pPr lvl="1"/>
            <a:r>
              <a:rPr lang="en-US" b="1" dirty="0" err="1" smtClean="0"/>
              <a:t>Cephalus</a:t>
            </a:r>
            <a:r>
              <a:rPr lang="en-US" dirty="0" smtClean="0"/>
              <a:t>: Justice is telling the truth and repaying debts</a:t>
            </a:r>
          </a:p>
          <a:p>
            <a:pPr lvl="1"/>
            <a:r>
              <a:rPr lang="en-US" b="1" dirty="0" err="1" smtClean="0"/>
              <a:t>Polemarchus</a:t>
            </a:r>
            <a:r>
              <a:rPr lang="en-US" dirty="0" smtClean="0"/>
              <a:t>: Justice is helping friends and harming enemies</a:t>
            </a:r>
          </a:p>
          <a:p>
            <a:pPr lvl="1"/>
            <a:r>
              <a:rPr lang="en-US" b="1" dirty="0" err="1" smtClean="0"/>
              <a:t>Thrasymachus</a:t>
            </a:r>
            <a:r>
              <a:rPr lang="en-US" dirty="0" smtClean="0"/>
              <a:t>: Justice is the interest of the stronger</a:t>
            </a:r>
          </a:p>
          <a:p>
            <a:r>
              <a:rPr lang="en-US" dirty="0" smtClean="0"/>
              <a:t>Plato rejects all and seeks a deeper meaning</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Plato's Concept of Justice</a:t>
            </a:r>
          </a:p>
          <a:p>
            <a:r>
              <a:rPr lang="en-US" b="1" dirty="0" smtClean="0"/>
              <a:t>Justice</a:t>
            </a:r>
            <a:r>
              <a:rPr lang="en-US" dirty="0" smtClean="0"/>
              <a:t> is the central theme of Plato’s </a:t>
            </a:r>
            <a:r>
              <a:rPr lang="en-US" i="1" dirty="0" smtClean="0"/>
              <a:t>Republic</a:t>
            </a:r>
            <a:r>
              <a:rPr lang="en-US" dirty="0" smtClean="0"/>
              <a:t>.</a:t>
            </a:r>
          </a:p>
          <a:p>
            <a:r>
              <a:rPr lang="en-US" dirty="0" smtClean="0"/>
              <a:t>Plato explores justice both as an </a:t>
            </a:r>
            <a:r>
              <a:rPr lang="en-US" b="1" dirty="0" smtClean="0"/>
              <a:t>individual virtue</a:t>
            </a:r>
            <a:r>
              <a:rPr lang="en-US" dirty="0" smtClean="0"/>
              <a:t> and as a </a:t>
            </a:r>
            <a:r>
              <a:rPr lang="en-US" b="1" dirty="0" smtClean="0"/>
              <a:t>principle of social order</a:t>
            </a:r>
            <a:r>
              <a:rPr lang="en-US" dirty="0" smtClean="0"/>
              <a:t>.</a:t>
            </a:r>
          </a:p>
          <a:p>
            <a:r>
              <a:rPr lang="en-US" dirty="0" smtClean="0"/>
              <a:t>The method used is </a:t>
            </a:r>
            <a:r>
              <a:rPr lang="en-US" b="1" dirty="0" smtClean="0"/>
              <a:t>dialectical</a:t>
            </a:r>
            <a:r>
              <a:rPr lang="en-US" dirty="0" smtClean="0"/>
              <a:t>, with Socrates engaging in dialogue with various characters.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Philosophical Implications</a:t>
            </a:r>
          </a:p>
          <a:p>
            <a:r>
              <a:rPr lang="en-US" dirty="0" smtClean="0"/>
              <a:t>Justice is closely tied to the </a:t>
            </a:r>
            <a:r>
              <a:rPr lang="en-US" b="1" dirty="0" smtClean="0"/>
              <a:t>Theory of Forms</a:t>
            </a:r>
            <a:r>
              <a:rPr lang="en-US" dirty="0" smtClean="0"/>
              <a:t>, especially the </a:t>
            </a:r>
            <a:r>
              <a:rPr lang="en-US" b="1" dirty="0" smtClean="0"/>
              <a:t>Form of the Good</a:t>
            </a:r>
            <a:r>
              <a:rPr lang="en-US" dirty="0" smtClean="0"/>
              <a:t>.</a:t>
            </a:r>
          </a:p>
          <a:p>
            <a:r>
              <a:rPr lang="en-US" dirty="0" smtClean="0"/>
              <a:t>Only </a:t>
            </a:r>
            <a:r>
              <a:rPr lang="en-US" b="1" dirty="0" smtClean="0"/>
              <a:t>philosopher-kings</a:t>
            </a:r>
            <a:r>
              <a:rPr lang="en-US" dirty="0" smtClean="0"/>
              <a:t> who know the Good can understand and enforce true justice.</a:t>
            </a:r>
          </a:p>
          <a:p>
            <a:r>
              <a:rPr lang="en-US" dirty="0" smtClean="0"/>
              <a:t>Justice is </a:t>
            </a:r>
            <a:r>
              <a:rPr lang="en-US" b="1" dirty="0" smtClean="0"/>
              <a:t>universal</a:t>
            </a:r>
            <a:r>
              <a:rPr lang="en-US" dirty="0" smtClean="0"/>
              <a:t>, not based on convention or subjective opinion.</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Plato’s justice emphasizes </a:t>
            </a:r>
            <a:r>
              <a:rPr lang="en-US" b="1" dirty="0" smtClean="0"/>
              <a:t>order, morality, and inner harmony</a:t>
            </a:r>
            <a:r>
              <a:rPr lang="en-US" dirty="0" smtClean="0"/>
              <a:t>.</a:t>
            </a:r>
          </a:p>
          <a:p>
            <a:r>
              <a:rPr lang="en-US" dirty="0" smtClean="0"/>
              <a:t>Contrasts modern ideas like </a:t>
            </a:r>
            <a:r>
              <a:rPr lang="en-US" b="1" dirty="0" smtClean="0"/>
              <a:t>Rawls' justice as fairness</a:t>
            </a:r>
            <a:r>
              <a:rPr lang="en-US" dirty="0" smtClean="0"/>
              <a:t>, which focus more on </a:t>
            </a:r>
            <a:r>
              <a:rPr lang="en-US" b="1" dirty="0" smtClean="0"/>
              <a:t>equality</a:t>
            </a:r>
            <a:r>
              <a:rPr lang="en-US" dirty="0" smtClean="0"/>
              <a:t> and </a:t>
            </a:r>
            <a:r>
              <a:rPr lang="en-US" b="1" dirty="0" smtClean="0"/>
              <a:t>rights</a:t>
            </a:r>
            <a:r>
              <a:rPr lang="en-US" dirty="0" smtClean="0"/>
              <a:t>.</a:t>
            </a:r>
          </a:p>
          <a:p>
            <a:r>
              <a:rPr lang="en-US" dirty="0" smtClean="0"/>
              <a:t>Still shapes debates on ethics, governance, and the role of virtue in politics.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The Tripartite State</a:t>
            </a:r>
          </a:p>
          <a:p>
            <a:r>
              <a:rPr lang="en-US" dirty="0" smtClean="0"/>
              <a:t>Plato compares the state to an individual</a:t>
            </a:r>
          </a:p>
          <a:p>
            <a:r>
              <a:rPr lang="en-US" dirty="0" smtClean="0"/>
              <a:t>Ideal state consists of </a:t>
            </a:r>
            <a:r>
              <a:rPr lang="en-US" b="1" dirty="0" smtClean="0"/>
              <a:t>three classes</a:t>
            </a:r>
            <a:r>
              <a:rPr lang="en-US" dirty="0" smtClean="0"/>
              <a:t>:</a:t>
            </a:r>
          </a:p>
          <a:p>
            <a:pPr lvl="1"/>
            <a:r>
              <a:rPr lang="en-US" b="1" dirty="0" smtClean="0"/>
              <a:t>Rulers (Philosopher Kings)</a:t>
            </a:r>
            <a:r>
              <a:rPr lang="en-US" dirty="0" smtClean="0"/>
              <a:t> – Wisdom and governance</a:t>
            </a:r>
          </a:p>
          <a:p>
            <a:pPr lvl="1"/>
            <a:r>
              <a:rPr lang="en-US" b="1" dirty="0" smtClean="0"/>
              <a:t>Auxiliaries (Soldiers)</a:t>
            </a:r>
            <a:r>
              <a:rPr lang="en-US" dirty="0" smtClean="0"/>
              <a:t> – Courage and defense</a:t>
            </a:r>
          </a:p>
          <a:p>
            <a:pPr lvl="1"/>
            <a:r>
              <a:rPr lang="en-US" b="1" dirty="0" smtClean="0"/>
              <a:t>Producers (Farmers, artisans, merchants)</a:t>
            </a:r>
            <a:r>
              <a:rPr lang="en-US" dirty="0" smtClean="0"/>
              <a:t> – Appetite and economy</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The Tripartite Soul</a:t>
            </a:r>
          </a:p>
          <a:p>
            <a:r>
              <a:rPr lang="en-US" dirty="0" smtClean="0"/>
              <a:t>Individual soul also has </a:t>
            </a:r>
            <a:r>
              <a:rPr lang="en-US" b="1" dirty="0" smtClean="0"/>
              <a:t>three parts</a:t>
            </a:r>
            <a:r>
              <a:rPr lang="en-US" dirty="0" smtClean="0"/>
              <a:t>:</a:t>
            </a:r>
          </a:p>
          <a:p>
            <a:pPr lvl="1"/>
            <a:r>
              <a:rPr lang="en-US" b="1" dirty="0" smtClean="0"/>
              <a:t>Rational</a:t>
            </a:r>
            <a:r>
              <a:rPr lang="en-US" dirty="0" smtClean="0"/>
              <a:t> – Seeks truth, rules the soul</a:t>
            </a:r>
          </a:p>
          <a:p>
            <a:pPr lvl="1"/>
            <a:r>
              <a:rPr lang="en-US" b="1" dirty="0" smtClean="0"/>
              <a:t>Spirited</a:t>
            </a:r>
            <a:r>
              <a:rPr lang="en-US" dirty="0" smtClean="0"/>
              <a:t> – Supports reason, responsible for emotions and courage</a:t>
            </a:r>
          </a:p>
          <a:p>
            <a:pPr lvl="1"/>
            <a:r>
              <a:rPr lang="en-US" b="1" dirty="0" smtClean="0"/>
              <a:t>Appetitive</a:t>
            </a:r>
            <a:r>
              <a:rPr lang="en-US" dirty="0" smtClean="0"/>
              <a:t> – Desires, wants, material needs</a:t>
            </a:r>
          </a:p>
          <a:p>
            <a:r>
              <a:rPr lang="en-US" dirty="0" smtClean="0"/>
              <a:t>Justice: when each part performs its proper role</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775</Words>
  <Application>Microsoft Office PowerPoint</Application>
  <PresentationFormat>On-screen Show (4:3)</PresentationFormat>
  <Paragraphs>91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Plato’s Theory of Justice</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Conclusions </vt:lpstr>
      <vt:lpstr>Slide 17</vt:lpstr>
      <vt:lpstr>Slide 18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Plato’s Theory of Justice</dc:title>
  <dc:creator>Admin</dc:creator>
  <cp:lastModifiedBy>Admin</cp:lastModifiedBy>
  <cp:revision>12</cp:revision>
  <dcterms:created xsi:type="dcterms:W3CDTF">2006-08-16T00:00:00Z</dcterms:created>
  <dcterms:modified xsi:type="dcterms:W3CDTF">2026-02-02T05:17:10Z</dcterms:modified>
</cp:coreProperties>
</file>