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74" r:id="rId2"/>
    <p:sldId id="256" r:id="rId3"/>
    <p:sldId id="257" r:id="rId4"/>
    <p:sldId id="258" r:id="rId5"/>
    <p:sldId id="259" r:id="rId6"/>
    <p:sldId id="260" r:id="rId7"/>
    <p:sldId id="261" r:id="rId8"/>
    <p:sldId id="263" r:id="rId9"/>
    <p:sldId id="264" r:id="rId10"/>
    <p:sldId id="266" r:id="rId11"/>
    <p:sldId id="267" r:id="rId12"/>
    <p:sldId id="268" r:id="rId13"/>
    <p:sldId id="269" r:id="rId14"/>
    <p:sldId id="270" r:id="rId15"/>
    <p:sldId id="271" r:id="rId16"/>
    <p:sldId id="272" r:id="rId17"/>
    <p:sldId id="273"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00CC00"/>
    <a:srgbClr val="0000FF"/>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1D8BD707-D9CF-40AE-B4C6-C98DA3205C09}" type="datetimeFigureOut">
              <a:rPr lang="en-US" smtClean="0"/>
              <a:pPr/>
              <a:t>12/12/2025</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12/12/2025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12/12/2025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12/12/2025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12/12/2025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12/12/2025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1D8BD707-D9CF-40AE-B4C6-C98DA3205C09}" type="datetimeFigureOut">
              <a:rPr lang="en-US" smtClean="0"/>
              <a:pPr/>
              <a:t>12/12/2025</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1D8BD707-D9CF-40AE-B4C6-C98DA3205C09}" type="datetimeFigureOut">
              <a:rPr lang="en-US" smtClean="0"/>
              <a:pPr/>
              <a:t>12/12/2025</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57200"/>
            <a:ext cx="8077200" cy="3886199"/>
          </a:xfrm>
        </p:spPr>
        <p:txBody>
          <a:bodyPr>
            <a:normAutofit/>
          </a:bodyPr>
          <a:lstStyle/>
          <a:p>
            <a:pPr algn="l"/>
            <a:r>
              <a:rPr lang="en-US" sz="3600" b="1" dirty="0"/>
              <a:t>Subject: Economics</a:t>
            </a:r>
            <a:br>
              <a:rPr lang="en-US" sz="3600" b="1" dirty="0"/>
            </a:br>
            <a:r>
              <a:rPr lang="en-US" sz="3600" b="1" dirty="0"/>
              <a:t>Class: - FYUGP 1st   Semester</a:t>
            </a:r>
            <a:br>
              <a:rPr lang="en-US" sz="3600" b="1" dirty="0"/>
            </a:br>
            <a:r>
              <a:rPr lang="en-US" sz="3600" b="1" dirty="0"/>
              <a:t>Paper: Introductory  Economics</a:t>
            </a:r>
            <a:br>
              <a:rPr lang="en-US" sz="3600" b="1" dirty="0"/>
            </a:br>
            <a:r>
              <a:rPr lang="en-US" sz="3600" b="1" dirty="0" smtClean="0"/>
              <a:t>Topic: Opportunity Cost</a:t>
            </a:r>
            <a:endParaRPr lang="en-IN" sz="3600" b="1" dirty="0"/>
          </a:p>
        </p:txBody>
      </p:sp>
      <p:sp>
        <p:nvSpPr>
          <p:cNvPr id="3" name="Subtitle 2"/>
          <p:cNvSpPr>
            <a:spLocks noGrp="1"/>
          </p:cNvSpPr>
          <p:nvPr>
            <p:ph type="subTitle" idx="1"/>
          </p:nvPr>
        </p:nvSpPr>
        <p:spPr>
          <a:xfrm>
            <a:off x="838200" y="4648200"/>
            <a:ext cx="6934200" cy="1752600"/>
          </a:xfrm>
        </p:spPr>
        <p:txBody>
          <a:bodyPr>
            <a:normAutofit fontScale="77500" lnSpcReduction="20000"/>
          </a:bodyPr>
          <a:lstStyle/>
          <a:p>
            <a:pPr algn="l"/>
            <a:endParaRPr lang="en-US" sz="2800" b="1" dirty="0" smtClean="0">
              <a:solidFill>
                <a:schemeClr val="tx1"/>
              </a:solidFill>
              <a:latin typeface="Arial" pitchFamily="34" charset="0"/>
              <a:cs typeface="Arial" pitchFamily="34" charset="0"/>
            </a:endParaRPr>
          </a:p>
          <a:p>
            <a:pPr algn="l"/>
            <a:endParaRPr lang="en-US" sz="2800" b="1" dirty="0">
              <a:latin typeface="Arial" pitchFamily="34" charset="0"/>
              <a:cs typeface="Arial" pitchFamily="34" charset="0"/>
            </a:endParaRPr>
          </a:p>
          <a:p>
            <a:pPr algn="l"/>
            <a:r>
              <a:rPr lang="en-US" sz="2800" b="1" dirty="0" smtClean="0">
                <a:solidFill>
                  <a:schemeClr val="tx1"/>
                </a:solidFill>
                <a:latin typeface="Arial" pitchFamily="34" charset="0"/>
                <a:cs typeface="Arial" pitchFamily="34" charset="0"/>
              </a:rPr>
              <a:t>By</a:t>
            </a:r>
            <a:endParaRPr lang="en-US" sz="2800" b="1" dirty="0">
              <a:solidFill>
                <a:schemeClr val="tx1"/>
              </a:solidFill>
              <a:latin typeface="Arial" pitchFamily="34" charset="0"/>
              <a:cs typeface="Arial" pitchFamily="34" charset="0"/>
            </a:endParaRPr>
          </a:p>
          <a:p>
            <a:pPr algn="l"/>
            <a:r>
              <a:rPr lang="en-US" sz="2800" b="1" dirty="0">
                <a:solidFill>
                  <a:schemeClr val="tx1"/>
                </a:solidFill>
                <a:latin typeface="Arial" pitchFamily="34" charset="0"/>
                <a:cs typeface="Arial" pitchFamily="34" charset="0"/>
              </a:rPr>
              <a:t>Dr. Binita Tamuli Barman</a:t>
            </a:r>
          </a:p>
          <a:p>
            <a:pPr algn="l"/>
            <a:r>
              <a:rPr lang="en-US" sz="2800" b="1" dirty="0">
                <a:solidFill>
                  <a:schemeClr val="tx1"/>
                </a:solidFill>
                <a:latin typeface="Arial" pitchFamily="34" charset="0"/>
                <a:cs typeface="Arial" pitchFamily="34" charset="0"/>
              </a:rPr>
              <a:t>Associate Professor, Department of Economics </a:t>
            </a:r>
          </a:p>
          <a:p>
            <a:pPr algn="l"/>
            <a:endParaRPr lang="en-US" sz="2800" b="1" dirty="0">
              <a:solidFill>
                <a:schemeClr val="tx1"/>
              </a:solidFill>
              <a:latin typeface="Arial" pitchFamily="34" charset="0"/>
              <a:cs typeface="Arial" pitchFamily="34" charset="0"/>
            </a:endParaRPr>
          </a:p>
          <a:p>
            <a:pPr algn="l"/>
            <a:endParaRPr lang="en-IN" sz="2800" dirty="0">
              <a:latin typeface="Arial" pitchFamily="34" charset="0"/>
              <a:cs typeface="Arial" pitchFamily="34" charset="0"/>
            </a:endParaRPr>
          </a:p>
        </p:txBody>
      </p:sp>
    </p:spTree>
    <p:extLst>
      <p:ext uri="{BB962C8B-B14F-4D97-AF65-F5344CB8AC3E}">
        <p14:creationId xmlns:p14="http://schemas.microsoft.com/office/powerpoint/2010/main" val="3251026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IN" dirty="0"/>
          </a:p>
        </p:txBody>
      </p:sp>
      <p:sp>
        <p:nvSpPr>
          <p:cNvPr id="3" name="Content Placeholder 2"/>
          <p:cNvSpPr>
            <a:spLocks noGrp="1"/>
          </p:cNvSpPr>
          <p:nvPr>
            <p:ph sz="half" idx="1"/>
          </p:nvPr>
        </p:nvSpPr>
        <p:spPr>
          <a:xfrm>
            <a:off x="304800" y="1143000"/>
            <a:ext cx="4724400" cy="5257800"/>
          </a:xfrm>
        </p:spPr>
        <p:txBody>
          <a:bodyPr>
            <a:normAutofit fontScale="85000" lnSpcReduction="10000"/>
          </a:bodyPr>
          <a:lstStyle/>
          <a:p>
            <a:pPr marL="0" indent="0" algn="just">
              <a:buNone/>
            </a:pPr>
            <a:r>
              <a:rPr lang="en-US" b="1" dirty="0" smtClean="0"/>
              <a:t>In this diagram AF is the production possibility curve, also called or the production possibility frontier, which shows the various combinations of the two goods which the economy can produce with a given amount of resources.</a:t>
            </a:r>
          </a:p>
          <a:p>
            <a:pPr marL="0" indent="0" algn="just">
              <a:buNone/>
            </a:pPr>
            <a:r>
              <a:rPr lang="en-US" b="1" dirty="0" smtClean="0"/>
              <a:t> The production possibility curve is also called transformation curve, because when we move from one position to another, we are really transforming one good into another by shifting resources from one use to another</a:t>
            </a:r>
            <a:r>
              <a:rPr lang="en-US" dirty="0" smtClean="0"/>
              <a:t>.</a:t>
            </a:r>
            <a:endParaRPr lang="en-IN" dirty="0"/>
          </a:p>
        </p:txBody>
      </p:sp>
      <p:pic>
        <p:nvPicPr>
          <p:cNvPr id="4098"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410200" y="1295400"/>
            <a:ext cx="3556883" cy="4701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0079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endParaRPr lang="en-IN" sz="1600" dirty="0"/>
          </a:p>
        </p:txBody>
      </p:sp>
      <p:sp>
        <p:nvSpPr>
          <p:cNvPr id="3" name="Content Placeholder 2"/>
          <p:cNvSpPr>
            <a:spLocks noGrp="1"/>
          </p:cNvSpPr>
          <p:nvPr>
            <p:ph sz="half" idx="1"/>
          </p:nvPr>
        </p:nvSpPr>
        <p:spPr>
          <a:xfrm>
            <a:off x="152400" y="1066800"/>
            <a:ext cx="4343400" cy="5059363"/>
          </a:xfrm>
        </p:spPr>
        <p:txBody>
          <a:bodyPr>
            <a:normAutofit fontScale="92500" lnSpcReduction="20000"/>
          </a:bodyPr>
          <a:lstStyle/>
          <a:p>
            <a:pPr marL="0" indent="0" algn="just">
              <a:buNone/>
            </a:pPr>
            <a:r>
              <a:rPr lang="en-US" b="1" dirty="0" smtClean="0"/>
              <a:t>It is to be remembered that all the points representing the various reduction possibilities must lie on the production possibility curve AF and not inside or outside of it. For example, the combined output of the two goods can neither be at U nor H. This is so because at U the economy will be under-employing its resources and H is beyond the resources available.</a:t>
            </a:r>
            <a:endParaRPr lang="en-IN" b="1" dirty="0"/>
          </a:p>
        </p:txBody>
      </p:sp>
      <p:pic>
        <p:nvPicPr>
          <p:cNvPr id="5123" name="Picture 3"/>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181600" y="1524000"/>
            <a:ext cx="3695544" cy="4841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0294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Autofit/>
          </a:bodyPr>
          <a:lstStyle/>
          <a:p>
            <a:r>
              <a:rPr lang="en-US" sz="3200" b="1" dirty="0" smtClean="0"/>
              <a:t>Meaning of Points on, Inside, and Outside the PPC</a:t>
            </a:r>
            <a:endParaRPr lang="en-IN" sz="3200" b="1" dirty="0"/>
          </a:p>
        </p:txBody>
      </p:sp>
      <p:sp>
        <p:nvSpPr>
          <p:cNvPr id="3" name="Content Placeholder 2"/>
          <p:cNvSpPr>
            <a:spLocks noGrp="1"/>
          </p:cNvSpPr>
          <p:nvPr>
            <p:ph sz="half" idx="1"/>
          </p:nvPr>
        </p:nvSpPr>
        <p:spPr>
          <a:xfrm>
            <a:off x="304800" y="1233056"/>
            <a:ext cx="5867400" cy="4939144"/>
          </a:xfrm>
        </p:spPr>
        <p:txBody>
          <a:bodyPr>
            <a:normAutofit fontScale="77500" lnSpcReduction="20000"/>
          </a:bodyPr>
          <a:lstStyle/>
          <a:p>
            <a:pPr marL="0" indent="0">
              <a:buNone/>
            </a:pPr>
            <a:r>
              <a:rPr lang="en-US" b="1" dirty="0" smtClean="0">
                <a:solidFill>
                  <a:srgbClr val="FFFF00"/>
                </a:solidFill>
                <a:latin typeface="Arial" pitchFamily="34" charset="0"/>
                <a:cs typeface="Arial" pitchFamily="34" charset="0"/>
              </a:rPr>
              <a:t>Points On the PPC (like R)Represent efficient use of resources. </a:t>
            </a:r>
          </a:p>
          <a:p>
            <a:pPr marL="0" indent="0">
              <a:buNone/>
            </a:pPr>
            <a:r>
              <a:rPr lang="en-US" b="1" dirty="0" smtClean="0">
                <a:solidFill>
                  <a:srgbClr val="FFFF00"/>
                </a:solidFill>
                <a:latin typeface="Arial" pitchFamily="34" charset="0"/>
                <a:cs typeface="Arial" pitchFamily="34" charset="0"/>
              </a:rPr>
              <a:t>The economy is using all resources fully and efficiently. </a:t>
            </a:r>
          </a:p>
          <a:p>
            <a:pPr marL="0" indent="0">
              <a:buNone/>
            </a:pPr>
            <a:r>
              <a:rPr lang="en-US" b="1" dirty="0" smtClean="0">
                <a:solidFill>
                  <a:srgbClr val="FFFF00"/>
                </a:solidFill>
                <a:latin typeface="Arial" pitchFamily="34" charset="0"/>
                <a:cs typeface="Arial" pitchFamily="34" charset="0"/>
              </a:rPr>
              <a:t>It shows maximum possible output combinations</a:t>
            </a:r>
          </a:p>
          <a:p>
            <a:pPr marL="0" indent="0">
              <a:buNone/>
            </a:pPr>
            <a:endParaRPr lang="en-IN" b="1" dirty="0">
              <a:solidFill>
                <a:srgbClr val="92D050"/>
              </a:solidFill>
            </a:endParaRPr>
          </a:p>
          <a:p>
            <a:pPr marL="0" indent="0">
              <a:buNone/>
            </a:pPr>
            <a:r>
              <a:rPr lang="en-US" b="1" dirty="0" smtClean="0">
                <a:latin typeface="Arial" pitchFamily="34" charset="0"/>
                <a:cs typeface="Arial" pitchFamily="34" charset="0"/>
              </a:rPr>
              <a:t>Points Inside the PPC (like u)</a:t>
            </a:r>
          </a:p>
          <a:p>
            <a:pPr marL="0" indent="0">
              <a:buNone/>
            </a:pPr>
            <a:r>
              <a:rPr lang="en-US" b="1" dirty="0" smtClean="0">
                <a:latin typeface="Arial" pitchFamily="34" charset="0"/>
                <a:cs typeface="Arial" pitchFamily="34" charset="0"/>
              </a:rPr>
              <a:t>Represent underutilization or inefficient use of resources.</a:t>
            </a:r>
          </a:p>
          <a:p>
            <a:pPr marL="0" indent="0">
              <a:buNone/>
            </a:pPr>
            <a:r>
              <a:rPr lang="en-US" b="1" dirty="0" smtClean="0">
                <a:latin typeface="Arial" pitchFamily="34" charset="0"/>
                <a:cs typeface="Arial" pitchFamily="34" charset="0"/>
              </a:rPr>
              <a:t>Some resources are idle or wasted (e.g., unemployment, unused land, idle machines).</a:t>
            </a:r>
          </a:p>
          <a:p>
            <a:pPr marL="0" indent="0">
              <a:buNone/>
            </a:pPr>
            <a:r>
              <a:rPr lang="en-US" b="1" dirty="0" smtClean="0">
                <a:latin typeface="Arial" pitchFamily="34" charset="0"/>
                <a:cs typeface="Arial" pitchFamily="34" charset="0"/>
              </a:rPr>
              <a:t>The economy can move from u to the PPC by better use of resources</a:t>
            </a:r>
            <a:endParaRPr lang="en-IN" b="1" dirty="0">
              <a:latin typeface="Arial" pitchFamily="34" charset="0"/>
              <a:cs typeface="Arial" pitchFamily="34" charset="0"/>
            </a:endParaRPr>
          </a:p>
        </p:txBody>
      </p:sp>
      <p:pic>
        <p:nvPicPr>
          <p:cNvPr id="1026" name="Picture 2"/>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6172200" y="1752600"/>
            <a:ext cx="2818580" cy="368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5312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2064"/>
            <a:ext cx="8153400" cy="554736"/>
          </a:xfrm>
        </p:spPr>
        <p:txBody>
          <a:bodyPr/>
          <a:lstStyle/>
          <a:p>
            <a:endParaRPr lang="en-IN" sz="1600" dirty="0"/>
          </a:p>
        </p:txBody>
      </p:sp>
      <p:sp>
        <p:nvSpPr>
          <p:cNvPr id="3" name="Content Placeholder 2"/>
          <p:cNvSpPr>
            <a:spLocks noGrp="1"/>
          </p:cNvSpPr>
          <p:nvPr>
            <p:ph sz="half" idx="1"/>
          </p:nvPr>
        </p:nvSpPr>
        <p:spPr>
          <a:xfrm>
            <a:off x="457200" y="1219200"/>
            <a:ext cx="5029200" cy="5029200"/>
          </a:xfrm>
        </p:spPr>
        <p:txBody>
          <a:bodyPr>
            <a:normAutofit lnSpcReduction="10000"/>
          </a:bodyPr>
          <a:lstStyle/>
          <a:p>
            <a:pPr marL="0" indent="0" algn="just">
              <a:buNone/>
            </a:pPr>
            <a:r>
              <a:rPr lang="en-US" b="1" dirty="0" smtClean="0">
                <a:solidFill>
                  <a:srgbClr val="FFFF00"/>
                </a:solidFill>
              </a:rPr>
              <a:t>Points Outside the PPC (like </a:t>
            </a:r>
            <a:r>
              <a:rPr lang="en-US" b="1" dirty="0">
                <a:solidFill>
                  <a:srgbClr val="FFFF00"/>
                </a:solidFill>
              </a:rPr>
              <a:t>H</a:t>
            </a:r>
            <a:endParaRPr lang="en-US" b="1" dirty="0" smtClean="0">
              <a:solidFill>
                <a:srgbClr val="FFFF00"/>
              </a:solidFill>
            </a:endParaRPr>
          </a:p>
          <a:p>
            <a:pPr marL="0" indent="0">
              <a:buNone/>
            </a:pPr>
            <a:r>
              <a:rPr lang="en-US" b="1" dirty="0" smtClean="0">
                <a:solidFill>
                  <a:srgbClr val="FFFF00"/>
                </a:solidFill>
              </a:rPr>
              <a:t>Represent currently unattainable combinations with the existing resources and technology.</a:t>
            </a:r>
          </a:p>
          <a:p>
            <a:pPr marL="0" indent="0" algn="just">
              <a:buNone/>
            </a:pPr>
            <a:r>
              <a:rPr lang="en-US" b="1" dirty="0" smtClean="0">
                <a:solidFill>
                  <a:srgbClr val="FFFF00"/>
                </a:solidFill>
              </a:rPr>
              <a:t>The economy cannot produce at H now. Such points may become attainable in the future.</a:t>
            </a:r>
          </a:p>
          <a:p>
            <a:pPr marL="0" indent="0">
              <a:buNone/>
            </a:pPr>
            <a:r>
              <a:rPr lang="en-US" b="1" dirty="0" smtClean="0">
                <a:solidFill>
                  <a:srgbClr val="FFFF00"/>
                </a:solidFill>
              </a:rPr>
              <a:t> if: resources increase,  improves → PPC shifts outwards</a:t>
            </a:r>
            <a:r>
              <a:rPr lang="en-US" b="1" dirty="0" smtClean="0">
                <a:solidFill>
                  <a:srgbClr val="7030A0"/>
                </a:solidFill>
              </a:rPr>
              <a:t>.</a:t>
            </a:r>
            <a:endParaRPr lang="en-IN" b="1" dirty="0">
              <a:solidFill>
                <a:srgbClr val="7030A0"/>
              </a:solidFill>
            </a:endParaRPr>
          </a:p>
        </p:txBody>
      </p:sp>
      <p:pic>
        <p:nvPicPr>
          <p:cNvPr id="2050" name="Picture 2"/>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5943600" y="2057400"/>
            <a:ext cx="3051541" cy="399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62247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715962"/>
          </a:xfrm>
        </p:spPr>
        <p:txBody>
          <a:bodyPr>
            <a:normAutofit fontScale="90000"/>
          </a:bodyPr>
          <a:lstStyle/>
          <a:p>
            <a:r>
              <a:rPr lang="en-US" dirty="0" smtClean="0">
                <a:solidFill>
                  <a:srgbClr val="FF0000"/>
                </a:solidFill>
              </a:rPr>
              <a:t>Cost of Production – What is it? </a:t>
            </a:r>
            <a:endParaRPr lang="en-IN" dirty="0">
              <a:solidFill>
                <a:srgbClr val="FF0000"/>
              </a:solidFill>
            </a:endParaRPr>
          </a:p>
        </p:txBody>
      </p:sp>
      <p:sp>
        <p:nvSpPr>
          <p:cNvPr id="3" name="Content Placeholder 2"/>
          <p:cNvSpPr>
            <a:spLocks noGrp="1"/>
          </p:cNvSpPr>
          <p:nvPr>
            <p:ph idx="1"/>
          </p:nvPr>
        </p:nvSpPr>
        <p:spPr>
          <a:xfrm>
            <a:off x="381000" y="1143000"/>
            <a:ext cx="8305800" cy="4983163"/>
          </a:xfrm>
        </p:spPr>
        <p:txBody>
          <a:bodyPr>
            <a:normAutofit fontScale="85000" lnSpcReduction="20000"/>
          </a:bodyPr>
          <a:lstStyle/>
          <a:p>
            <a:r>
              <a:rPr lang="en-US" b="1" dirty="0" smtClean="0">
                <a:solidFill>
                  <a:srgbClr val="FF0000"/>
                </a:solidFill>
                <a:latin typeface="Arial" pitchFamily="34" charset="0"/>
                <a:cs typeface="Arial" pitchFamily="34" charset="0"/>
              </a:rPr>
              <a:t>Cost of production means the total money spent by a firm to produce a good or service.</a:t>
            </a:r>
          </a:p>
          <a:p>
            <a:r>
              <a:rPr lang="en-US" b="1" dirty="0" smtClean="0">
                <a:latin typeface="Arial" pitchFamily="34" charset="0"/>
                <a:cs typeface="Arial" pitchFamily="34" charset="0"/>
              </a:rPr>
              <a:t>It includes things like:</a:t>
            </a:r>
          </a:p>
          <a:p>
            <a:r>
              <a:rPr lang="en-US" b="1" dirty="0" smtClean="0">
                <a:latin typeface="Arial" pitchFamily="34" charset="0"/>
                <a:cs typeface="Arial" pitchFamily="34" charset="0"/>
              </a:rPr>
              <a:t>Wages paid to workers</a:t>
            </a:r>
          </a:p>
          <a:p>
            <a:r>
              <a:rPr lang="en-US" b="1" dirty="0" smtClean="0">
                <a:latin typeface="Arial" pitchFamily="34" charset="0"/>
                <a:cs typeface="Arial" pitchFamily="34" charset="0"/>
              </a:rPr>
              <a:t>Rent paid for land or building</a:t>
            </a:r>
          </a:p>
          <a:p>
            <a:r>
              <a:rPr lang="en-US" b="1" dirty="0" smtClean="0">
                <a:latin typeface="Arial" pitchFamily="34" charset="0"/>
                <a:cs typeface="Arial" pitchFamily="34" charset="0"/>
              </a:rPr>
              <a:t>Interest on borrowed money </a:t>
            </a:r>
          </a:p>
          <a:p>
            <a:r>
              <a:rPr lang="en-US" b="1" dirty="0" smtClean="0">
                <a:latin typeface="Arial" pitchFamily="34" charset="0"/>
                <a:cs typeface="Arial" pitchFamily="34" charset="0"/>
              </a:rPr>
              <a:t>Price of raw materials Electricity, fuel, transport, etc.</a:t>
            </a:r>
          </a:p>
          <a:p>
            <a:r>
              <a:rPr lang="en-US" b="1" dirty="0" smtClean="0">
                <a:latin typeface="Arial" pitchFamily="34" charset="0"/>
                <a:cs typeface="Arial" pitchFamily="34" charset="0"/>
              </a:rPr>
              <a:t>Normal profit (in economics, profit is also treated as a cost needed to keep the producer in business)So</a:t>
            </a:r>
            <a:r>
              <a:rPr lang="en-US" dirty="0" smtClean="0"/>
              <a:t>,</a:t>
            </a:r>
          </a:p>
          <a:p>
            <a:r>
              <a:rPr lang="en-US" b="1" dirty="0" smtClean="0">
                <a:solidFill>
                  <a:srgbClr val="FFFF00"/>
                </a:solidFill>
                <a:latin typeface="Arial" pitchFamily="34" charset="0"/>
                <a:cs typeface="Arial" pitchFamily="34" charset="0"/>
              </a:rPr>
              <a:t>Cost of production = all expenses incurred to produce and sell a product.</a:t>
            </a:r>
            <a:endParaRPr lang="en-IN" b="1"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val="1991263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Types of Cost </a:t>
            </a:r>
            <a:endParaRPr lang="en-IN" dirty="0"/>
          </a:p>
        </p:txBody>
      </p:sp>
      <p:sp>
        <p:nvSpPr>
          <p:cNvPr id="3" name="Content Placeholder 2"/>
          <p:cNvSpPr>
            <a:spLocks noGrp="1"/>
          </p:cNvSpPr>
          <p:nvPr>
            <p:ph idx="1"/>
          </p:nvPr>
        </p:nvSpPr>
        <p:spPr/>
        <p:txBody>
          <a:bodyPr/>
          <a:lstStyle/>
          <a:p>
            <a:r>
              <a:rPr lang="en-US" dirty="0" smtClean="0"/>
              <a:t>Fixed Cost – does not change with output(e.g., rent of factory, salaries)</a:t>
            </a:r>
          </a:p>
          <a:p>
            <a:r>
              <a:rPr lang="en-US" dirty="0" smtClean="0"/>
              <a:t>Variable Cost – changes with output(e.g., raw materials, wages of casual </a:t>
            </a:r>
            <a:r>
              <a:rPr lang="en-US" dirty="0" err="1" smtClean="0"/>
              <a:t>labour</a:t>
            </a:r>
            <a:r>
              <a:rPr lang="en-US" dirty="0" smtClean="0"/>
              <a:t>)</a:t>
            </a:r>
          </a:p>
          <a:p>
            <a:r>
              <a:rPr lang="en-US" dirty="0" smtClean="0"/>
              <a:t>Total Cost = Fixed Cost + Variable Cost</a:t>
            </a:r>
            <a:endParaRPr lang="en-IN" dirty="0"/>
          </a:p>
        </p:txBody>
      </p:sp>
    </p:spTree>
    <p:extLst>
      <p:ext uri="{BB962C8B-B14F-4D97-AF65-F5344CB8AC3E}">
        <p14:creationId xmlns:p14="http://schemas.microsoft.com/office/powerpoint/2010/main" val="2407206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Supply – What is it? </a:t>
            </a:r>
            <a:endParaRPr lang="en-IN" dirty="0">
              <a:solidFill>
                <a:srgbClr val="FF0000"/>
              </a:solidFill>
            </a:endParaRPr>
          </a:p>
        </p:txBody>
      </p:sp>
      <p:sp>
        <p:nvSpPr>
          <p:cNvPr id="3" name="Content Placeholder 2"/>
          <p:cNvSpPr>
            <a:spLocks noGrp="1"/>
          </p:cNvSpPr>
          <p:nvPr>
            <p:ph idx="1"/>
          </p:nvPr>
        </p:nvSpPr>
        <p:spPr>
          <a:xfrm>
            <a:off x="457200" y="1600200"/>
            <a:ext cx="8340436" cy="4662055"/>
          </a:xfrm>
        </p:spPr>
        <p:txBody>
          <a:bodyPr/>
          <a:lstStyle/>
          <a:p>
            <a:r>
              <a:rPr lang="en-US" dirty="0" smtClean="0"/>
              <a:t>Supply refers to the quantity of a good that a producer is willing and able to sell at a given price in a given period of time.</a:t>
            </a:r>
          </a:p>
          <a:p>
            <a:r>
              <a:rPr lang="en-US" b="1" dirty="0" smtClean="0">
                <a:solidFill>
                  <a:srgbClr val="FFFF00"/>
                </a:solidFill>
              </a:rPr>
              <a:t>Higher price ⇒ producer wants to supply more </a:t>
            </a:r>
          </a:p>
          <a:p>
            <a:r>
              <a:rPr lang="en-US" b="1" dirty="0" smtClean="0">
                <a:solidFill>
                  <a:srgbClr val="00CC00"/>
                </a:solidFill>
              </a:rPr>
              <a:t>Lower price ⇒ producer wants to supply less(other things remaining constant)</a:t>
            </a:r>
            <a:endParaRPr lang="en-IN" b="1" dirty="0">
              <a:solidFill>
                <a:srgbClr val="00CC00"/>
              </a:solidFill>
            </a:endParaRPr>
          </a:p>
        </p:txBody>
      </p:sp>
    </p:spTree>
    <p:extLst>
      <p:ext uri="{BB962C8B-B14F-4D97-AF65-F5344CB8AC3E}">
        <p14:creationId xmlns:p14="http://schemas.microsoft.com/office/powerpoint/2010/main" val="40865375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fontScale="90000"/>
          </a:bodyPr>
          <a:lstStyle/>
          <a:p>
            <a:r>
              <a:rPr lang="en-US" sz="3200" b="1" dirty="0" smtClean="0"/>
              <a:t>Relationship Between Cost of Production and Supply</a:t>
            </a:r>
            <a:endParaRPr lang="en-IN" sz="3200" b="1" dirty="0"/>
          </a:p>
        </p:txBody>
      </p:sp>
      <p:sp>
        <p:nvSpPr>
          <p:cNvPr id="3" name="Content Placeholder 2"/>
          <p:cNvSpPr>
            <a:spLocks noGrp="1"/>
          </p:cNvSpPr>
          <p:nvPr>
            <p:ph sz="half" idx="1"/>
          </p:nvPr>
        </p:nvSpPr>
        <p:spPr>
          <a:xfrm>
            <a:off x="381000" y="1295400"/>
            <a:ext cx="4191000" cy="4830763"/>
          </a:xfrm>
        </p:spPr>
        <p:txBody>
          <a:bodyPr/>
          <a:lstStyle/>
          <a:p>
            <a:pPr marL="0" indent="0" algn="just">
              <a:buNone/>
            </a:pPr>
            <a:r>
              <a:rPr lang="en-US" b="1" dirty="0" smtClean="0">
                <a:solidFill>
                  <a:srgbClr val="FF3399"/>
                </a:solidFill>
              </a:rPr>
              <a:t>If cost of production increases Example: raw materials become costly, wages rise.</a:t>
            </a:r>
          </a:p>
          <a:p>
            <a:pPr marL="0" indent="0" algn="just">
              <a:buNone/>
            </a:pPr>
            <a:r>
              <a:rPr lang="en-US" b="1" dirty="0" smtClean="0">
                <a:solidFill>
                  <a:srgbClr val="FF3399"/>
                </a:solidFill>
              </a:rPr>
              <a:t> Profit per unit falls</a:t>
            </a:r>
          </a:p>
          <a:p>
            <a:pPr marL="0" indent="0" algn="just">
              <a:buNone/>
            </a:pPr>
            <a:r>
              <a:rPr lang="en-US" b="1" dirty="0" smtClean="0">
                <a:solidFill>
                  <a:srgbClr val="FF3399"/>
                </a:solidFill>
              </a:rPr>
              <a:t> Producers are less willing to supply at the same price. </a:t>
            </a:r>
          </a:p>
          <a:p>
            <a:pPr marL="0" indent="0" algn="just">
              <a:buNone/>
            </a:pPr>
            <a:r>
              <a:rPr lang="en-US" b="1" dirty="0" smtClean="0">
                <a:solidFill>
                  <a:schemeClr val="tx2"/>
                </a:solidFill>
              </a:rPr>
              <a:t>Supply decreases (supply curve shifts left)</a:t>
            </a:r>
            <a:endParaRPr lang="en-IN" b="1" dirty="0">
              <a:solidFill>
                <a:schemeClr val="tx2"/>
              </a:solidFill>
            </a:endParaRPr>
          </a:p>
        </p:txBody>
      </p:sp>
      <p:sp>
        <p:nvSpPr>
          <p:cNvPr id="4" name="Content Placeholder 3"/>
          <p:cNvSpPr>
            <a:spLocks noGrp="1"/>
          </p:cNvSpPr>
          <p:nvPr>
            <p:ph sz="half" idx="2"/>
          </p:nvPr>
        </p:nvSpPr>
        <p:spPr>
          <a:xfrm>
            <a:off x="4648200" y="1371600"/>
            <a:ext cx="4343400" cy="4754563"/>
          </a:xfrm>
        </p:spPr>
        <p:txBody>
          <a:bodyPr/>
          <a:lstStyle/>
          <a:p>
            <a:pPr marL="0" indent="0">
              <a:buNone/>
            </a:pPr>
            <a:r>
              <a:rPr lang="en-US" dirty="0" smtClean="0">
                <a:solidFill>
                  <a:srgbClr val="FFFF00"/>
                </a:solidFill>
              </a:rPr>
              <a:t>If cost of production decreases Example: better technology, lower input prices </a:t>
            </a:r>
          </a:p>
          <a:p>
            <a:pPr marL="0" indent="0">
              <a:buNone/>
            </a:pPr>
            <a:r>
              <a:rPr lang="en-US" dirty="0" smtClean="0">
                <a:solidFill>
                  <a:srgbClr val="FFFF00"/>
                </a:solidFill>
              </a:rPr>
              <a:t>Profit per unit increases</a:t>
            </a:r>
          </a:p>
          <a:p>
            <a:pPr marL="0" indent="0">
              <a:buNone/>
            </a:pPr>
            <a:r>
              <a:rPr lang="en-US" dirty="0" smtClean="0">
                <a:solidFill>
                  <a:srgbClr val="FFFF00"/>
                </a:solidFill>
              </a:rPr>
              <a:t>Producers are more willing to supply at the same price. </a:t>
            </a:r>
            <a:endParaRPr lang="en-US" dirty="0" smtClean="0">
              <a:solidFill>
                <a:srgbClr val="FFFF00"/>
              </a:solidFill>
            </a:endParaRPr>
          </a:p>
          <a:p>
            <a:pPr marL="0" indent="0">
              <a:buNone/>
            </a:pPr>
            <a:endParaRPr lang="en-US" dirty="0" smtClean="0">
              <a:solidFill>
                <a:srgbClr val="FFFF00"/>
              </a:solidFill>
            </a:endParaRPr>
          </a:p>
          <a:p>
            <a:pPr marL="0" indent="0">
              <a:buNone/>
            </a:pPr>
            <a:r>
              <a:rPr lang="en-US" b="1" dirty="0" smtClean="0">
                <a:solidFill>
                  <a:schemeClr val="bg2">
                    <a:lumMod val="20000"/>
                    <a:lumOff val="80000"/>
                  </a:schemeClr>
                </a:solidFill>
              </a:rPr>
              <a:t>Supply increases (supply curve shifts right)</a:t>
            </a:r>
            <a:endParaRPr lang="en-IN" b="1" dirty="0">
              <a:solidFill>
                <a:schemeClr val="bg2">
                  <a:lumMod val="20000"/>
                  <a:lumOff val="80000"/>
                </a:schemeClr>
              </a:solidFill>
            </a:endParaRPr>
          </a:p>
        </p:txBody>
      </p:sp>
    </p:spTree>
    <p:extLst>
      <p:ext uri="{BB962C8B-B14F-4D97-AF65-F5344CB8AC3E}">
        <p14:creationId xmlns:p14="http://schemas.microsoft.com/office/powerpoint/2010/main" val="501365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12064"/>
            <a:ext cx="8001000" cy="4136136"/>
          </a:xfrm>
        </p:spPr>
        <p:txBody>
          <a:bodyPr/>
          <a:lstStyle/>
          <a:p>
            <a:pPr algn="ctr"/>
            <a:r>
              <a:rPr lang="en-US" dirty="0" smtClean="0"/>
              <a:t/>
            </a:r>
            <a:br>
              <a:rPr lang="en-US" dirty="0" smtClean="0"/>
            </a:br>
            <a:r>
              <a:rPr lang="en-IN" dirty="0"/>
              <a:t/>
            </a:r>
            <a:br>
              <a:rPr lang="en-IN" dirty="0"/>
            </a:br>
            <a:r>
              <a:rPr lang="en-IN" dirty="0" smtClean="0"/>
              <a:t/>
            </a:r>
            <a:br>
              <a:rPr lang="en-IN" dirty="0" smtClean="0"/>
            </a:br>
            <a:r>
              <a:rPr lang="en-IN" dirty="0" smtClean="0"/>
              <a:t/>
            </a:r>
            <a:br>
              <a:rPr lang="en-IN" dirty="0" smtClean="0"/>
            </a:br>
            <a:r>
              <a:rPr lang="en-IN" sz="6000" b="1" dirty="0" smtClean="0">
                <a:latin typeface="Arial" pitchFamily="34" charset="0"/>
                <a:cs typeface="Arial" pitchFamily="34" charset="0"/>
              </a:rPr>
              <a:t>Thank You </a:t>
            </a:r>
            <a:endParaRPr lang="en-IN" sz="6000" b="1" dirty="0">
              <a:latin typeface="Arial" pitchFamily="34" charset="0"/>
              <a:cs typeface="Arial" pitchFamily="34" charset="0"/>
            </a:endParaRPr>
          </a:p>
        </p:txBody>
      </p:sp>
    </p:spTree>
    <p:extLst>
      <p:ext uri="{BB962C8B-B14F-4D97-AF65-F5344CB8AC3E}">
        <p14:creationId xmlns:p14="http://schemas.microsoft.com/office/powerpoint/2010/main" val="1591583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4636"/>
            <a:ext cx="7848600" cy="1219199"/>
          </a:xfrm>
        </p:spPr>
        <p:txBody>
          <a:bodyPr/>
          <a:lstStyle/>
          <a:p>
            <a:r>
              <a:rPr lang="en-IN" dirty="0" smtClean="0"/>
              <a:t>Opportunity cost </a:t>
            </a:r>
            <a:endParaRPr lang="en-IN" dirty="0"/>
          </a:p>
        </p:txBody>
      </p:sp>
      <p:sp>
        <p:nvSpPr>
          <p:cNvPr id="3" name="Subtitle 2"/>
          <p:cNvSpPr>
            <a:spLocks noGrp="1"/>
          </p:cNvSpPr>
          <p:nvPr>
            <p:ph type="subTitle" idx="1"/>
          </p:nvPr>
        </p:nvSpPr>
        <p:spPr>
          <a:xfrm>
            <a:off x="526473" y="1773382"/>
            <a:ext cx="8021781" cy="4073236"/>
          </a:xfrm>
        </p:spPr>
        <p:txBody>
          <a:bodyPr>
            <a:normAutofit/>
          </a:bodyPr>
          <a:lstStyle/>
          <a:p>
            <a:pPr algn="just"/>
            <a:r>
              <a:rPr lang="en-US" sz="2800" dirty="0" smtClean="0">
                <a:solidFill>
                  <a:schemeClr val="tx1"/>
                </a:solidFill>
                <a:latin typeface="Arial" pitchFamily="34" charset="0"/>
                <a:cs typeface="Arial" pitchFamily="34" charset="0"/>
              </a:rPr>
              <a:t>Opportunity cost is the value of the next best alternative that is forgone when a choice is made. </a:t>
            </a:r>
          </a:p>
          <a:p>
            <a:pPr algn="just"/>
            <a:r>
              <a:rPr lang="en-US" sz="2800" dirty="0" smtClean="0">
                <a:solidFill>
                  <a:schemeClr val="tx1"/>
                </a:solidFill>
                <a:latin typeface="Arial" pitchFamily="34" charset="0"/>
                <a:cs typeface="Arial" pitchFamily="34" charset="0"/>
              </a:rPr>
              <a:t>Because resources like time and money are limited, choosing one option means we must sacrifice another.</a:t>
            </a:r>
          </a:p>
          <a:p>
            <a:pPr algn="just"/>
            <a:r>
              <a:rPr lang="en-US" sz="2800" dirty="0" smtClean="0">
                <a:solidFill>
                  <a:schemeClr val="tx1"/>
                </a:solidFill>
                <a:latin typeface="Arial" pitchFamily="34" charset="0"/>
                <a:cs typeface="Arial" pitchFamily="34" charset="0"/>
              </a:rPr>
              <a:t>Thus, the real cost of any decision is not just the money spent, but also the benefit we could have received from the next best alternative.</a:t>
            </a:r>
            <a:endParaRPr lang="en-IN"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346836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IN" dirty="0" smtClean="0"/>
              <a:t>Basic idea</a:t>
            </a:r>
            <a:br>
              <a:rPr lang="en-IN" dirty="0" smtClean="0"/>
            </a:br>
            <a:endParaRPr lang="en-IN" dirty="0"/>
          </a:p>
        </p:txBody>
      </p:sp>
      <p:sp>
        <p:nvSpPr>
          <p:cNvPr id="3" name="Content Placeholder 2"/>
          <p:cNvSpPr>
            <a:spLocks noGrp="1"/>
          </p:cNvSpPr>
          <p:nvPr>
            <p:ph idx="1"/>
          </p:nvPr>
        </p:nvSpPr>
        <p:spPr/>
        <p:txBody>
          <a:bodyPr>
            <a:normAutofit/>
          </a:bodyPr>
          <a:lstStyle/>
          <a:p>
            <a:r>
              <a:rPr lang="en-US" dirty="0" smtClean="0"/>
              <a:t>Because resources are limited (time, money, land, </a:t>
            </a:r>
            <a:r>
              <a:rPr lang="en-US" dirty="0" err="1" smtClean="0"/>
              <a:t>labour</a:t>
            </a:r>
            <a:r>
              <a:rPr lang="en-US" dirty="0" smtClean="0"/>
              <a:t>), we </a:t>
            </a:r>
            <a:r>
              <a:rPr lang="en-US" b="1" dirty="0" smtClean="0"/>
              <a:t>cannot do everything</a:t>
            </a:r>
            <a:r>
              <a:rPr lang="en-US" dirty="0" smtClean="0"/>
              <a:t>. So every choice has a cost in terms of:-</a:t>
            </a:r>
          </a:p>
          <a:p>
            <a:pPr>
              <a:buFont typeface="Wingdings" pitchFamily="2" charset="2"/>
              <a:buChar char="Ø"/>
            </a:pPr>
            <a:r>
              <a:rPr lang="en-US" dirty="0" smtClean="0">
                <a:solidFill>
                  <a:srgbClr val="FF0000"/>
                </a:solidFill>
              </a:rPr>
              <a:t>The </a:t>
            </a:r>
            <a:r>
              <a:rPr lang="en-US" b="1" dirty="0" smtClean="0">
                <a:solidFill>
                  <a:srgbClr val="FF0000"/>
                </a:solidFill>
              </a:rPr>
              <a:t>next best thing</a:t>
            </a:r>
            <a:r>
              <a:rPr lang="en-US" dirty="0" smtClean="0">
                <a:solidFill>
                  <a:srgbClr val="FF0000"/>
                </a:solidFill>
              </a:rPr>
              <a:t> we </a:t>
            </a:r>
            <a:r>
              <a:rPr lang="en-US" i="1" dirty="0" smtClean="0">
                <a:solidFill>
                  <a:srgbClr val="FF0000"/>
                </a:solidFill>
              </a:rPr>
              <a:t>could</a:t>
            </a:r>
            <a:r>
              <a:rPr lang="en-US" dirty="0" smtClean="0">
                <a:solidFill>
                  <a:srgbClr val="FF0000"/>
                </a:solidFill>
              </a:rPr>
              <a:t> have done</a:t>
            </a:r>
          </a:p>
          <a:p>
            <a:pPr>
              <a:buFont typeface="Wingdings" pitchFamily="2" charset="2"/>
              <a:buChar char="Ø"/>
            </a:pPr>
            <a:r>
              <a:rPr lang="en-US" dirty="0" smtClean="0">
                <a:solidFill>
                  <a:srgbClr val="FF0000"/>
                </a:solidFill>
              </a:rPr>
              <a:t>The </a:t>
            </a:r>
            <a:r>
              <a:rPr lang="en-US" b="1" dirty="0" smtClean="0">
                <a:solidFill>
                  <a:srgbClr val="FF0000"/>
                </a:solidFill>
              </a:rPr>
              <a:t>benefit</a:t>
            </a:r>
            <a:r>
              <a:rPr lang="en-US" dirty="0" smtClean="0">
                <a:solidFill>
                  <a:srgbClr val="FF0000"/>
                </a:solidFill>
              </a:rPr>
              <a:t> we </a:t>
            </a:r>
            <a:r>
              <a:rPr lang="en-US" i="1" dirty="0" smtClean="0">
                <a:solidFill>
                  <a:srgbClr val="FF0000"/>
                </a:solidFill>
              </a:rPr>
              <a:t>could</a:t>
            </a:r>
            <a:r>
              <a:rPr lang="en-US" dirty="0" smtClean="0">
                <a:solidFill>
                  <a:srgbClr val="FF0000"/>
                </a:solidFill>
              </a:rPr>
              <a:t> have received from that next best option</a:t>
            </a:r>
          </a:p>
          <a:p>
            <a:r>
              <a:rPr lang="en-US" b="1" dirty="0" smtClean="0">
                <a:solidFill>
                  <a:srgbClr val="FFFF00"/>
                </a:solidFill>
              </a:rPr>
              <a:t>That forgone benefit is called opportunity cost</a:t>
            </a:r>
            <a:r>
              <a:rPr lang="en-US" dirty="0" smtClean="0">
                <a:solidFill>
                  <a:srgbClr val="7030A0"/>
                </a:solidFill>
              </a:rPr>
              <a:t>.</a:t>
            </a:r>
          </a:p>
          <a:p>
            <a:endParaRPr lang="en-IN" dirty="0"/>
          </a:p>
        </p:txBody>
      </p:sp>
    </p:spTree>
    <p:extLst>
      <p:ext uri="{BB962C8B-B14F-4D97-AF65-F5344CB8AC3E}">
        <p14:creationId xmlns:p14="http://schemas.microsoft.com/office/powerpoint/2010/main" val="22481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563562"/>
          </a:xfrm>
        </p:spPr>
        <p:txBody>
          <a:bodyPr>
            <a:normAutofit fontScale="90000"/>
          </a:bodyPr>
          <a:lstStyle/>
          <a:p>
            <a:r>
              <a:rPr lang="en-IN" dirty="0" smtClean="0"/>
              <a:t>Simple examples </a:t>
            </a:r>
            <a:endParaRPr lang="en-IN" dirty="0"/>
          </a:p>
        </p:txBody>
      </p:sp>
      <p:sp>
        <p:nvSpPr>
          <p:cNvPr id="3" name="Content Placeholder 2"/>
          <p:cNvSpPr>
            <a:spLocks noGrp="1"/>
          </p:cNvSpPr>
          <p:nvPr>
            <p:ph idx="1"/>
          </p:nvPr>
        </p:nvSpPr>
        <p:spPr>
          <a:xfrm>
            <a:off x="381000" y="1143000"/>
            <a:ext cx="8534400" cy="5334000"/>
          </a:xfrm>
        </p:spPr>
        <p:txBody>
          <a:bodyPr>
            <a:normAutofit fontScale="92500" lnSpcReduction="20000"/>
          </a:bodyPr>
          <a:lstStyle/>
          <a:p>
            <a:r>
              <a:rPr lang="en-US" dirty="0" smtClean="0">
                <a:solidFill>
                  <a:srgbClr val="FF3399"/>
                </a:solidFill>
              </a:rPr>
              <a:t>Student example - You have 2 hours </a:t>
            </a:r>
          </a:p>
          <a:p>
            <a:r>
              <a:rPr lang="en-US" dirty="0" smtClean="0">
                <a:solidFill>
                  <a:srgbClr val="FF3399"/>
                </a:solidFill>
              </a:rPr>
              <a:t>A: Study Economics</a:t>
            </a:r>
          </a:p>
          <a:p>
            <a:r>
              <a:rPr lang="en-US" dirty="0" smtClean="0">
                <a:solidFill>
                  <a:srgbClr val="FF3399"/>
                </a:solidFill>
              </a:rPr>
              <a:t>Option B: Watch a movie</a:t>
            </a:r>
          </a:p>
          <a:p>
            <a:r>
              <a:rPr lang="en-US" dirty="0" smtClean="0">
                <a:solidFill>
                  <a:srgbClr val="FF3399"/>
                </a:solidFill>
              </a:rPr>
              <a:t>If you choose to study, your opportunity cost is: The enjoyment/relaxation you would have got from watching the movie.</a:t>
            </a:r>
          </a:p>
          <a:p>
            <a:r>
              <a:rPr lang="en-US" dirty="0" smtClean="0"/>
              <a:t>Money you have ₹1,000:Option </a:t>
            </a:r>
          </a:p>
          <a:p>
            <a:r>
              <a:rPr lang="en-US" dirty="0" smtClean="0"/>
              <a:t>A: Buy a new pair of shoes</a:t>
            </a:r>
          </a:p>
          <a:p>
            <a:r>
              <a:rPr lang="en-US" dirty="0" smtClean="0"/>
              <a:t>Option B: Attend a workshop that improves your skills</a:t>
            </a:r>
          </a:p>
          <a:p>
            <a:r>
              <a:rPr lang="en-US" dirty="0" smtClean="0"/>
              <a:t>If you buy shoes, the opportunity cost is:</a:t>
            </a:r>
          </a:p>
          <a:p>
            <a:r>
              <a:rPr lang="en-US" dirty="0" smtClean="0"/>
              <a:t>The knowledge and career benefits you could have gained from the workshop.</a:t>
            </a:r>
            <a:endParaRPr lang="en-IN" dirty="0"/>
          </a:p>
        </p:txBody>
      </p:sp>
    </p:spTree>
    <p:extLst>
      <p:ext uri="{BB962C8B-B14F-4D97-AF65-F5344CB8AC3E}">
        <p14:creationId xmlns:p14="http://schemas.microsoft.com/office/powerpoint/2010/main" val="3649402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Why opportunity cost matters </a:t>
            </a:r>
            <a:endParaRPr lang="en-IN" dirty="0"/>
          </a:p>
        </p:txBody>
      </p:sp>
      <p:sp>
        <p:nvSpPr>
          <p:cNvPr id="3" name="Content Placeholder 2"/>
          <p:cNvSpPr>
            <a:spLocks noGrp="1"/>
          </p:cNvSpPr>
          <p:nvPr>
            <p:ph idx="1"/>
          </p:nvPr>
        </p:nvSpPr>
        <p:spPr/>
        <p:txBody>
          <a:bodyPr>
            <a:normAutofit/>
          </a:bodyPr>
          <a:lstStyle/>
          <a:p>
            <a:r>
              <a:rPr lang="en-US" dirty="0" smtClean="0"/>
              <a:t>It helps in better decision-making: </a:t>
            </a:r>
          </a:p>
          <a:p>
            <a:r>
              <a:rPr lang="en-US" dirty="0" smtClean="0"/>
              <a:t>we compare what we gain vs. what we give up.</a:t>
            </a:r>
          </a:p>
          <a:p>
            <a:r>
              <a:rPr lang="en-US" dirty="0" smtClean="0"/>
              <a:t>It reminds us that “cost” is more than just money – it includes time, comfort, future benefits.</a:t>
            </a:r>
          </a:p>
          <a:p>
            <a:r>
              <a:rPr lang="en-US" dirty="0" smtClean="0"/>
              <a:t>It is central to economic choice, because scarcity forces us to choose, and every choice has a sacrifice.</a:t>
            </a:r>
            <a:endParaRPr lang="en-IN" dirty="0"/>
          </a:p>
        </p:txBody>
      </p:sp>
    </p:spTree>
    <p:extLst>
      <p:ext uri="{BB962C8B-B14F-4D97-AF65-F5344CB8AC3E}">
        <p14:creationId xmlns:p14="http://schemas.microsoft.com/office/powerpoint/2010/main" val="3806040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05800" cy="715962"/>
          </a:xfrm>
        </p:spPr>
        <p:txBody>
          <a:bodyPr>
            <a:normAutofit fontScale="90000"/>
          </a:bodyPr>
          <a:lstStyle/>
          <a:p>
            <a:r>
              <a:rPr lang="en-US" sz="3200" dirty="0" smtClean="0"/>
              <a:t>Relationship Between Opportunity Cost and PPC </a:t>
            </a:r>
            <a:endParaRPr lang="en-IN" sz="3200" dirty="0"/>
          </a:p>
        </p:txBody>
      </p:sp>
      <p:sp>
        <p:nvSpPr>
          <p:cNvPr id="3" name="Content Placeholder 2"/>
          <p:cNvSpPr>
            <a:spLocks noGrp="1"/>
          </p:cNvSpPr>
          <p:nvPr>
            <p:ph idx="1"/>
          </p:nvPr>
        </p:nvSpPr>
        <p:spPr>
          <a:xfrm>
            <a:off x="381000" y="1371600"/>
            <a:ext cx="8305800" cy="4754563"/>
          </a:xfrm>
        </p:spPr>
        <p:txBody>
          <a:bodyPr>
            <a:normAutofit fontScale="77500" lnSpcReduction="20000"/>
          </a:bodyPr>
          <a:lstStyle/>
          <a:p>
            <a:r>
              <a:rPr lang="en-US" dirty="0" smtClean="0"/>
              <a:t>PPC is based on the concept of opportunity cost.</a:t>
            </a:r>
          </a:p>
          <a:p>
            <a:pPr>
              <a:buFont typeface="Wingdings" pitchFamily="2" charset="2"/>
              <a:buChar char="Ø"/>
            </a:pPr>
            <a:r>
              <a:rPr lang="en-US" dirty="0" smtClean="0"/>
              <a:t>Because resources are scarce, producing more of one good requires sacrificing some quantity of another good.</a:t>
            </a:r>
          </a:p>
          <a:p>
            <a:pPr>
              <a:buFont typeface="Wingdings" pitchFamily="2" charset="2"/>
              <a:buChar char="Ø"/>
            </a:pPr>
            <a:r>
              <a:rPr lang="en-US" dirty="0" smtClean="0"/>
              <a:t>Each point on the PPC shows a combination where resources are fully and efficiently used.</a:t>
            </a:r>
          </a:p>
          <a:p>
            <a:pPr>
              <a:buFont typeface="Wingdings" pitchFamily="2" charset="2"/>
              <a:buChar char="Ø"/>
            </a:pPr>
            <a:r>
              <a:rPr lang="en-US" dirty="0" smtClean="0"/>
              <a:t>Moving from one point to another means reallocating resources.</a:t>
            </a:r>
          </a:p>
          <a:p>
            <a:pPr>
              <a:buFont typeface="Wingdings" pitchFamily="2" charset="2"/>
              <a:buChar char="Ø"/>
            </a:pPr>
            <a:r>
              <a:rPr lang="en-US" dirty="0" smtClean="0"/>
              <a:t>The opportunity cost of producing an extra unit of a good is shown by the fall in output of the other good when we move along the PPC.</a:t>
            </a:r>
          </a:p>
          <a:p>
            <a:pPr>
              <a:buFont typeface="Wingdings" pitchFamily="2" charset="2"/>
              <a:buChar char="Ø"/>
            </a:pPr>
            <a:r>
              <a:rPr lang="en-US" dirty="0" smtClean="0"/>
              <a:t>The concave shape of PPC reflects increasing opportunity cost, i.e. as more of one good is produced, more and more units of the other good must be sacrificed.</a:t>
            </a:r>
            <a:endParaRPr lang="en-IN" dirty="0"/>
          </a:p>
        </p:txBody>
      </p:sp>
    </p:spTree>
    <p:extLst>
      <p:ext uri="{BB962C8B-B14F-4D97-AF65-F5344CB8AC3E}">
        <p14:creationId xmlns:p14="http://schemas.microsoft.com/office/powerpoint/2010/main" val="3759254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smtClean="0"/>
              <a:t>Let us suppose that the economy can produce two commodities, cotton and wheat. We suppose that the productive resources are being fully utilized and there is no change in technology. The following table gives the various production possibilities.</a:t>
            </a:r>
            <a:endParaRPr lang="en-IN" dirty="0"/>
          </a:p>
        </p:txBody>
      </p:sp>
    </p:spTree>
    <p:extLst>
      <p:ext uri="{BB962C8B-B14F-4D97-AF65-F5344CB8AC3E}">
        <p14:creationId xmlns:p14="http://schemas.microsoft.com/office/powerpoint/2010/main" val="477462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534400" cy="457200"/>
          </a:xfrm>
        </p:spPr>
        <p:txBody>
          <a:bodyPr/>
          <a:lstStyle/>
          <a:p>
            <a:endParaRPr lang="en-IN" sz="1400" dirty="0"/>
          </a:p>
        </p:txBody>
      </p:sp>
      <p:sp>
        <p:nvSpPr>
          <p:cNvPr id="3" name="Content Placeholder 2"/>
          <p:cNvSpPr>
            <a:spLocks noGrp="1"/>
          </p:cNvSpPr>
          <p:nvPr>
            <p:ph sz="half" idx="1"/>
          </p:nvPr>
        </p:nvSpPr>
        <p:spPr>
          <a:xfrm>
            <a:off x="228601" y="1066800"/>
            <a:ext cx="4800600" cy="5059363"/>
          </a:xfrm>
        </p:spPr>
        <p:txBody>
          <a:bodyPr>
            <a:normAutofit fontScale="92500" lnSpcReduction="20000"/>
          </a:bodyPr>
          <a:lstStyle/>
          <a:p>
            <a:pPr marL="0" indent="0" algn="just">
              <a:buNone/>
            </a:pPr>
            <a:r>
              <a:rPr lang="en-US" b="0" i="0" dirty="0" smtClean="0">
                <a:effectLst/>
                <a:latin typeface="Georgia"/>
              </a:rPr>
              <a:t>It all available resources are employed for the production of wheat, 15,000 quintals of it can be produced. If, on the other hand, all available resources are utilized for the production of cotton, 5000 quintals are produced. These are the two extremes represented by A and F and in between them are the situations represented by B, C, D and E. At B, the economy can produce 14,000 quintals of wheat and 1000 quintals of cotton.</a:t>
            </a:r>
            <a:endParaRPr lang="en-IN" dirty="0"/>
          </a:p>
        </p:txBody>
      </p:sp>
      <p:pic>
        <p:nvPicPr>
          <p:cNvPr id="2050"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141356" y="1905000"/>
            <a:ext cx="3968008"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6402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9273"/>
            <a:ext cx="8375073" cy="464128"/>
          </a:xfrm>
        </p:spPr>
        <p:txBody>
          <a:bodyPr>
            <a:normAutofit/>
          </a:bodyPr>
          <a:lstStyle/>
          <a:p>
            <a:endParaRPr lang="en-IN" sz="1800" dirty="0"/>
          </a:p>
        </p:txBody>
      </p:sp>
      <p:sp>
        <p:nvSpPr>
          <p:cNvPr id="3" name="Content Placeholder 2"/>
          <p:cNvSpPr>
            <a:spLocks noGrp="1"/>
          </p:cNvSpPr>
          <p:nvPr>
            <p:ph sz="half" idx="1"/>
          </p:nvPr>
        </p:nvSpPr>
        <p:spPr>
          <a:xfrm>
            <a:off x="304800" y="914400"/>
            <a:ext cx="5257800" cy="5486400"/>
          </a:xfrm>
        </p:spPr>
        <p:txBody>
          <a:bodyPr>
            <a:normAutofit fontScale="85000" lnSpcReduction="20000"/>
          </a:bodyPr>
          <a:lstStyle/>
          <a:p>
            <a:pPr marL="0" indent="0" algn="just">
              <a:buNone/>
            </a:pPr>
            <a:r>
              <a:rPr lang="en-US" b="1" dirty="0" smtClean="0">
                <a:solidFill>
                  <a:srgbClr val="C00000"/>
                </a:solidFill>
              </a:rPr>
              <a:t>At C the production possibilities are 12,000 quintals of wheat and 200u quintals of cotton, as we move from A to F, we give up some units of wheat for some units of cotton For instance, moving from A to B, we sacrifice 1000 quintals of wheat to produce 1000 quintals of cotton, and so on. As we move from A to F, we sacrifice increasing amounts of cotton.</a:t>
            </a:r>
          </a:p>
          <a:p>
            <a:pPr marL="0" indent="0" algn="just">
              <a:buNone/>
            </a:pPr>
            <a:endParaRPr lang="en-US" b="1" dirty="0" smtClean="0">
              <a:solidFill>
                <a:srgbClr val="C00000"/>
              </a:solidFill>
            </a:endParaRPr>
          </a:p>
          <a:p>
            <a:pPr marL="0" indent="0">
              <a:buNone/>
            </a:pPr>
            <a:r>
              <a:rPr lang="en-US" b="1" dirty="0" smtClean="0">
                <a:solidFill>
                  <a:srgbClr val="FFFF00"/>
                </a:solidFill>
              </a:rPr>
              <a:t>This means that, in a full-employment economy, more and more of one good can be obtained only by reducing the production of another good. This is due to the basic fact that the economy’s resources are limited.</a:t>
            </a:r>
          </a:p>
          <a:p>
            <a:endParaRPr lang="en-IN" b="1" dirty="0">
              <a:solidFill>
                <a:srgbClr val="FFFF00"/>
              </a:solidFill>
            </a:endParaRPr>
          </a:p>
        </p:txBody>
      </p:sp>
      <p:pic>
        <p:nvPicPr>
          <p:cNvPr id="3074" name="Picture 2"/>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5706399" y="2667000"/>
            <a:ext cx="3472237"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14416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168</TotalTime>
  <Words>1209</Words>
  <Application>Microsoft Office PowerPoint</Application>
  <PresentationFormat>On-screen Show (4:3)</PresentationFormat>
  <Paragraphs>86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Metro</vt:lpstr>
      <vt:lpstr>Subject: Economics Class: - FYUGP 1st   Semester Paper: Introductory  Economics Topic: Opportunity Cost</vt:lpstr>
      <vt:lpstr>Opportunity cost </vt:lpstr>
      <vt:lpstr>Basic idea </vt:lpstr>
      <vt:lpstr>Simple examples </vt:lpstr>
      <vt:lpstr>Why opportunity cost matters </vt:lpstr>
      <vt:lpstr>Relationship Between Opportunity Cost and PPC </vt:lpstr>
      <vt:lpstr>PowerPoint Presentation</vt:lpstr>
      <vt:lpstr>PowerPoint Presentation</vt:lpstr>
      <vt:lpstr>PowerPoint Presentation</vt:lpstr>
      <vt:lpstr>PowerPoint Presentation</vt:lpstr>
      <vt:lpstr>PowerPoint Presentation</vt:lpstr>
      <vt:lpstr>Meaning of Points on, Inside, and Outside the PPC</vt:lpstr>
      <vt:lpstr>PowerPoint Presentation</vt:lpstr>
      <vt:lpstr>Cost of Production – What is it? </vt:lpstr>
      <vt:lpstr>Types of Cost </vt:lpstr>
      <vt:lpstr>Supply – What is it? </vt:lpstr>
      <vt:lpstr>Relationship Between Cost of Production and Supply</vt:lpstr>
      <vt:lpstr>    Thank You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Opportunity cost </dc:title>
  <dc:creator>Binita</dc:creator>
  <cp:lastModifiedBy>Binita</cp:lastModifiedBy>
  <cp:revision>18</cp:revision>
  <dcterms:created xsi:type="dcterms:W3CDTF">2006-08-16T00:00:00Z</dcterms:created>
  <dcterms:modified xsi:type="dcterms:W3CDTF">2025-12-12T15:52:06Z</dcterms:modified>
</cp:coreProperties>
</file>