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9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FA12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12064"/>
            <a:ext cx="7924800" cy="1240536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Indian Economics</a:t>
            </a:r>
            <a:br>
              <a:rPr lang="en-US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endParaRPr lang="en-IN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4600"/>
            <a:ext cx="7848600" cy="384096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Class - FYUGP 3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Semester </a:t>
            </a:r>
          </a:p>
          <a:p>
            <a:pPr marL="68580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Unit 4 - Key 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Initiative and 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Reforms</a:t>
            </a:r>
          </a:p>
          <a:p>
            <a:pPr marL="68580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Topic – Banking Sector Reforms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By</a:t>
            </a:r>
          </a:p>
          <a:p>
            <a:pPr marL="68580" indent="0">
              <a:buNone/>
            </a:pPr>
            <a:r>
              <a:rPr lang="en-US" dirty="0" smtClean="0"/>
              <a:t>Dr. Binita Tamuli Barman</a:t>
            </a:r>
          </a:p>
          <a:p>
            <a:pPr marL="68580" indent="0">
              <a:buNone/>
            </a:pPr>
            <a:r>
              <a:rPr lang="en-US" dirty="0" smtClean="0"/>
              <a:t>Associate Professor</a:t>
            </a:r>
          </a:p>
          <a:p>
            <a:pPr marL="68580" indent="0">
              <a:buNone/>
            </a:pPr>
            <a:r>
              <a:rPr lang="en-US" dirty="0" smtClean="0"/>
              <a:t>Pandu College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885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1045464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government implemented the “4Rs” strategy</a:t>
            </a:r>
            <a:endParaRPr lang="en-IN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058881"/>
              </p:ext>
            </p:extLst>
          </p:nvPr>
        </p:nvGraphicFramePr>
        <p:xfrm>
          <a:off x="762000" y="1784350"/>
          <a:ext cx="8153401" cy="48450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3378201"/>
                <a:gridCol w="2717800"/>
              </a:tblGrid>
              <a:tr h="516334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itchFamily="34" charset="0"/>
                          <a:cs typeface="Arial" pitchFamily="34" charset="0"/>
                        </a:rPr>
                        <a:t>Meaning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itchFamily="34" charset="0"/>
                          <a:cs typeface="Arial" pitchFamily="34" charset="0"/>
                        </a:rPr>
                        <a:t>Purpose</a:t>
                      </a:r>
                    </a:p>
                  </a:txBody>
                  <a:tcPr anchor="ctr"/>
                </a:tc>
              </a:tr>
              <a:tr h="891207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Recognition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Identify NPAs honestly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Arial" pitchFamily="34" charset="0"/>
                          <a:cs typeface="Arial" pitchFamily="34" charset="0"/>
                        </a:rPr>
                        <a:t>No more hiding bad loans</a:t>
                      </a:r>
                    </a:p>
                  </a:txBody>
                  <a:tcPr anchor="ctr"/>
                </a:tc>
              </a:tr>
              <a:tr h="1273151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Resolution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Arial" pitchFamily="34" charset="0"/>
                          <a:cs typeface="Arial" pitchFamily="34" charset="0"/>
                        </a:rPr>
                        <a:t>Recover bad loans using laws like IBC and SARFAESI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Arial" pitchFamily="34" charset="0"/>
                          <a:cs typeface="Arial" pitchFamily="34" charset="0"/>
                        </a:rPr>
                        <a:t>Force defaulters to repay or lose assets</a:t>
                      </a:r>
                    </a:p>
                  </a:txBody>
                  <a:tcPr anchor="ctr"/>
                </a:tc>
              </a:tr>
              <a:tr h="891207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Recapitalization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Give funds to PSBs (₹2.7 lakh </a:t>
                      </a:r>
                      <a:r>
                        <a:rPr lang="en-US" b="1" dirty="0" err="1">
                          <a:latin typeface="Arial" pitchFamily="34" charset="0"/>
                          <a:cs typeface="Arial" pitchFamily="34" charset="0"/>
                        </a:rPr>
                        <a:t>crore</a:t>
                      </a:r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Arial" pitchFamily="34" charset="0"/>
                          <a:cs typeface="Arial" pitchFamily="34" charset="0"/>
                        </a:rPr>
                        <a:t>Strengthen banks so they can lend again</a:t>
                      </a:r>
                    </a:p>
                  </a:txBody>
                  <a:tcPr anchor="ctr"/>
                </a:tc>
              </a:tr>
              <a:tr h="1273151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Reform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Improve governance and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itchFamily="34" charset="0"/>
                          <a:cs typeface="Arial" pitchFamily="34" charset="0"/>
                        </a:rPr>
                        <a:t>Reduce political interference, improve efficiency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377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Post-2015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1"/>
            <a:ext cx="4274344" cy="469626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Bank Mergers and </a:t>
            </a: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Consolidation</a:t>
            </a:r>
          </a:p>
          <a:p>
            <a:pPr marL="68580" indent="0">
              <a:buNone/>
            </a:pPr>
            <a:endParaRPr lang="en-US" sz="24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68580" indent="0"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To enhance scale and efficiency, PSBs were consolidated. SBI absorbed its associate banks in 2017, and in 2019, 10 PSBs were merged into 4, reducing the number of PSBs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27 to 12 by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2020.</a:t>
            </a:r>
          </a:p>
          <a:p>
            <a:pPr marL="68580" indent="0" algn="just">
              <a:buNone/>
            </a:pPr>
            <a:r>
              <a:rPr lang="en-US" sz="20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Unified Payments Interface (UPI): Launched in 2016 </a:t>
            </a:r>
            <a:endParaRPr lang="en-IN" sz="20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1"/>
            <a:ext cx="4121944" cy="46962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Digital Transformation and Financial Inclusion in the 2010s</a:t>
            </a:r>
          </a:p>
          <a:p>
            <a:pPr marL="6858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Since 2010, India has witnessed a remarkable digital revolution in its banking sector, reshaping how financial services are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delivered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accessed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Cyber security and Consumer Awareness: </a:t>
            </a:r>
            <a:endParaRPr lang="en-IN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4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90800"/>
            <a:ext cx="6553200" cy="2514600"/>
          </a:xfrm>
        </p:spPr>
        <p:txBody>
          <a:bodyPr/>
          <a:lstStyle/>
          <a:p>
            <a:pPr algn="ctr"/>
            <a:r>
              <a:rPr lang="en-US" sz="8000" b="1" dirty="0" smtClean="0">
                <a:latin typeface="Arial" pitchFamily="34" charset="0"/>
                <a:cs typeface="Arial" pitchFamily="34" charset="0"/>
              </a:rPr>
              <a:t>Thank You</a:t>
            </a:r>
            <a:endParaRPr lang="en-IN" sz="8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21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Background</a:t>
            </a:r>
            <a:r>
              <a:rPr lang="en-US" sz="27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: Indian Banking Before 1991</a:t>
            </a:r>
            <a:br>
              <a:rPr lang="en-US" sz="27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endParaRPr lang="en-IN" sz="27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After </a:t>
            </a:r>
            <a:r>
              <a:rPr lang="en-US" dirty="0"/>
              <a:t>two rounds of bank nationalization (1969, 1980), Public Sector Banks (PSBs) controlled over 90% of banking assets.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chemeClr val="accent2"/>
                </a:solidFill>
              </a:rPr>
              <a:t>Nationalization </a:t>
            </a:r>
            <a:r>
              <a:rPr lang="en-US" dirty="0" smtClean="0">
                <a:solidFill>
                  <a:schemeClr val="accent2"/>
                </a:solidFill>
              </a:rPr>
              <a:t>helped</a:t>
            </a:r>
          </a:p>
          <a:p>
            <a:endParaRPr lang="en-US" dirty="0">
              <a:solidFill>
                <a:schemeClr val="accent2"/>
              </a:solidFill>
            </a:endParaRPr>
          </a:p>
          <a:p>
            <a:r>
              <a:rPr lang="en-US" dirty="0" smtClean="0"/>
              <a:t>Expand </a:t>
            </a:r>
            <a:r>
              <a:rPr lang="en-US" dirty="0"/>
              <a:t>bank branches into rural areas</a:t>
            </a:r>
          </a:p>
          <a:p>
            <a:r>
              <a:rPr lang="en-US" dirty="0" smtClean="0"/>
              <a:t>Increase </a:t>
            </a:r>
            <a:r>
              <a:rPr lang="en-US" dirty="0"/>
              <a:t>priority sector lending (agriculture, small industry, etc</a:t>
            </a:r>
            <a:r>
              <a:rPr lang="en-US" dirty="0" smtClean="0"/>
              <a:t>.)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617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707136"/>
          </a:xfrm>
        </p:spPr>
        <p:txBody>
          <a:bodyPr/>
          <a:lstStyle/>
          <a:p>
            <a:r>
              <a:rPr lang="en-US" sz="2400" dirty="0">
                <a:solidFill>
                  <a:schemeClr val="accent2"/>
                </a:solidFill>
              </a:rPr>
              <a:t>Background: Indian Banking Before 1991</a:t>
            </a:r>
            <a:br>
              <a:rPr lang="en-US" sz="2400" dirty="0">
                <a:solidFill>
                  <a:schemeClr val="accent2"/>
                </a:solidFill>
              </a:rPr>
            </a:br>
            <a:endParaRPr lang="en-IN" sz="2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45744" cy="4924864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But by the late 1980s, serious problems had emerged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/>
              <a:t>Interest </a:t>
            </a:r>
            <a:r>
              <a:rPr lang="en-US" dirty="0"/>
              <a:t>rates were administratively fixed.</a:t>
            </a:r>
          </a:p>
          <a:p>
            <a:r>
              <a:rPr lang="en-US" dirty="0" smtClean="0"/>
              <a:t>Credit </a:t>
            </a:r>
            <a:r>
              <a:rPr lang="en-US" dirty="0"/>
              <a:t>was heavily directed by the government.</a:t>
            </a:r>
          </a:p>
          <a:p>
            <a:r>
              <a:rPr lang="en-US" dirty="0" smtClean="0"/>
              <a:t>Banks </a:t>
            </a:r>
            <a:r>
              <a:rPr lang="en-US" dirty="0"/>
              <a:t>were under dual control – Finance Ministry and RBI.</a:t>
            </a:r>
          </a:p>
          <a:p>
            <a:r>
              <a:rPr lang="en-US" dirty="0" smtClean="0"/>
              <a:t>Very </a:t>
            </a:r>
            <a:r>
              <a:rPr lang="en-US" dirty="0"/>
              <a:t>high SLR (38.5%) and CRR (15%) meant a large share of deposits was locked in:</a:t>
            </a:r>
          </a:p>
          <a:p>
            <a:r>
              <a:rPr lang="en-US" dirty="0" smtClean="0"/>
              <a:t>Government </a:t>
            </a:r>
            <a:r>
              <a:rPr lang="en-US" dirty="0"/>
              <a:t>securities</a:t>
            </a:r>
          </a:p>
          <a:p>
            <a:r>
              <a:rPr lang="en-US" dirty="0" smtClean="0"/>
              <a:t>Idle </a:t>
            </a:r>
            <a:r>
              <a:rPr lang="en-US" dirty="0"/>
              <a:t>reserves with RBI</a:t>
            </a:r>
          </a:p>
          <a:p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447800"/>
            <a:ext cx="4114800" cy="502919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Result:</a:t>
            </a:r>
          </a:p>
          <a:p>
            <a:r>
              <a:rPr lang="en-US" dirty="0" smtClean="0"/>
              <a:t>Low </a:t>
            </a:r>
            <a:r>
              <a:rPr lang="en-US" dirty="0"/>
              <a:t>profitability, poor customer service</a:t>
            </a:r>
          </a:p>
          <a:p>
            <a:r>
              <a:rPr lang="en-US" dirty="0" smtClean="0"/>
              <a:t>Politically </a:t>
            </a:r>
            <a:r>
              <a:rPr lang="en-US" dirty="0"/>
              <a:t>motivated lending</a:t>
            </a:r>
          </a:p>
          <a:p>
            <a:r>
              <a:rPr lang="en-US" dirty="0" smtClean="0"/>
              <a:t>Hidden </a:t>
            </a:r>
            <a:r>
              <a:rPr lang="en-US" dirty="0"/>
              <a:t>non-performing assets (NPAs)</a:t>
            </a:r>
          </a:p>
          <a:p>
            <a:r>
              <a:rPr lang="en-US" dirty="0" smtClean="0"/>
              <a:t>Weak </a:t>
            </a:r>
            <a:r>
              <a:rPr lang="en-US" dirty="0"/>
              <a:t>capital and fragile balance sheets</a:t>
            </a:r>
          </a:p>
          <a:p>
            <a:r>
              <a:rPr lang="en-US" dirty="0"/>
              <a:t>So, before 1991, India’s banking system was:</a:t>
            </a:r>
          </a:p>
          <a:p>
            <a:r>
              <a:rPr lang="en-US" dirty="0"/>
              <a:t>Over-regulated, inefficient, and weak, not ready to support a modern, growing economy.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529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153400" cy="762000"/>
          </a:xfrm>
        </p:spPr>
        <p:txBody>
          <a:bodyPr/>
          <a:lstStyle/>
          <a:p>
            <a:r>
              <a:rPr lang="en-US" sz="2800" dirty="0">
                <a:solidFill>
                  <a:schemeClr val="accent2"/>
                </a:solidFill>
              </a:rPr>
              <a:t>1991 Crisis and the Need for Reform</a:t>
            </a:r>
            <a:endParaRPr lang="en-IN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579120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sz="4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1991, India faced a severe balance of payments crisis:</a:t>
            </a:r>
          </a:p>
          <a:p>
            <a:r>
              <a:rPr lang="en-US" sz="4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Foreign </a:t>
            </a:r>
            <a:r>
              <a:rPr lang="en-US" sz="4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exchange reserves were barely enough for two weeks of imports.</a:t>
            </a:r>
          </a:p>
          <a:p>
            <a:r>
              <a:rPr lang="en-US" sz="4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High </a:t>
            </a:r>
            <a:r>
              <a:rPr lang="en-US" sz="4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fiscal deficits, external debt, and the Gulf War oil shock worsened the situation.</a:t>
            </a:r>
          </a:p>
          <a:p>
            <a:r>
              <a:rPr lang="en-US" sz="4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Inflation </a:t>
            </a:r>
            <a:r>
              <a:rPr lang="en-US" sz="4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was high, growth was low.</a:t>
            </a:r>
          </a:p>
          <a:p>
            <a:r>
              <a:rPr lang="en-US" sz="4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 get IMF support and stabilize the economy, India launched the New Economic Policy – LPG (Liberalization, Privatization, Globalization</a:t>
            </a:r>
            <a:r>
              <a:rPr lang="en-US" sz="4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en-US" sz="4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It became clear that: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4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weak banking system cannot support a liberalized economy.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Banks </a:t>
            </a:r>
            <a:r>
              <a:rPr lang="en-US" sz="4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needed to become efficient, competitive, and well-regulated.</a:t>
            </a:r>
          </a:p>
          <a:p>
            <a:r>
              <a:rPr lang="en-US" sz="4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in 1991, the </a:t>
            </a:r>
            <a:r>
              <a:rPr lang="en-US" sz="4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Narasimham</a:t>
            </a:r>
            <a:r>
              <a:rPr lang="en-US" sz="4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Committee I was set up under former RBI Governor M. </a:t>
            </a:r>
            <a:r>
              <a:rPr lang="en-US" sz="4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Narasimham</a:t>
            </a:r>
            <a:r>
              <a:rPr lang="en-US" sz="4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recommend banking reforms.</a:t>
            </a:r>
          </a:p>
          <a:p>
            <a:pPr marL="68580" indent="0">
              <a:buNone/>
            </a:pP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91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2064"/>
            <a:ext cx="8001000" cy="478536"/>
          </a:xfrm>
        </p:spPr>
        <p:txBody>
          <a:bodyPr/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Phase I Reforms (1991–1997):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Narasimham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Committee I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endParaRPr lang="en-I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5288760"/>
          </a:xfrm>
        </p:spPr>
        <p:txBody>
          <a:bodyPr>
            <a:normAutofit fontScale="92500" lnSpcReduction="20000"/>
          </a:bodyPr>
          <a:lstStyle/>
          <a:p>
            <a:r>
              <a:rPr lang="en-US" sz="3800" dirty="0" smtClean="0">
                <a:solidFill>
                  <a:srgbClr val="3EFA12"/>
                </a:solidFill>
                <a:latin typeface="Arial" pitchFamily="34" charset="0"/>
                <a:cs typeface="Arial" pitchFamily="34" charset="0"/>
              </a:rPr>
              <a:t>Phase </a:t>
            </a:r>
            <a:r>
              <a:rPr lang="en-US" sz="3800" dirty="0">
                <a:solidFill>
                  <a:srgbClr val="3EFA12"/>
                </a:solidFill>
                <a:latin typeface="Arial" pitchFamily="34" charset="0"/>
                <a:cs typeface="Arial" pitchFamily="34" charset="0"/>
              </a:rPr>
              <a:t>I focused on stabilizing and liberalizing the banking system.</a:t>
            </a:r>
          </a:p>
          <a:p>
            <a:r>
              <a:rPr lang="en-US" sz="3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Key recommendations and actions:</a:t>
            </a: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a) Reduction of SLR and CRR</a:t>
            </a:r>
          </a:p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 Phasing Out Directed Credit</a:t>
            </a:r>
          </a:p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•c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 Interest Rate Deregulation</a:t>
            </a:r>
          </a:p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•d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 Bank Autonomy and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Liberalization</a:t>
            </a: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e) Restructuring and Strengthening Banks</a:t>
            </a:r>
          </a:p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 Debt Recovery and Supervisio</a:t>
            </a:r>
            <a:r>
              <a:rPr lang="en-US" sz="3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</a:t>
            </a:r>
          </a:p>
          <a:p>
            <a:endParaRPr lang="en-IN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610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458200" cy="914400"/>
          </a:xfrm>
        </p:spPr>
        <p:txBody>
          <a:bodyPr/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Phase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II Reforms (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1998–2004)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Narasimham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Committee </a:t>
            </a:r>
            <a:r>
              <a:rPr lang="en-US" sz="2800" dirty="0"/>
              <a:t>II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382000" cy="50601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Key recommendations: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Bank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Consolidation and Narrow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Banking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Government Ownership and Governance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Capital Adequacy and Basel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Norms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NPA Resolution and Asset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Reconstruction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RBI’s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Role and Market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</a:t>
            </a:r>
          </a:p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Impact of Phase II: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•Stronger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balance sheets, rising capital, falling NPAs.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Rapid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growth of private and foreign banks.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Indian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banking moved closer to global standards by early 2000s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22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77200" cy="1121664"/>
          </a:xfrm>
        </p:spPr>
        <p:txBody>
          <a:bodyPr/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Mid-2000s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to 2015: Inclusion, Governance &amp; New Bank Types</a:t>
            </a:r>
            <a:endParaRPr lang="en-IN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points:</a:t>
            </a:r>
          </a:p>
          <a:p>
            <a:r>
              <a:rPr lang="en-US" dirty="0" smtClean="0"/>
              <a:t>From </a:t>
            </a:r>
            <a:r>
              <a:rPr lang="en-US" dirty="0"/>
              <a:t>Nationalization to Consolidation</a:t>
            </a:r>
          </a:p>
          <a:p>
            <a:r>
              <a:rPr lang="en-US" dirty="0" smtClean="0"/>
              <a:t>Committees </a:t>
            </a:r>
            <a:r>
              <a:rPr lang="en-US" dirty="0"/>
              <a:t>recommended voluntary mergers for efficiency.</a:t>
            </a:r>
          </a:p>
          <a:p>
            <a:r>
              <a:rPr lang="en-US" dirty="0" smtClean="0"/>
              <a:t>Example</a:t>
            </a:r>
            <a:r>
              <a:rPr lang="en-US" dirty="0"/>
              <a:t>: SBI merged State Bank of Indore (2010).</a:t>
            </a:r>
          </a:p>
          <a:p>
            <a:r>
              <a:rPr lang="en-US" dirty="0" smtClean="0"/>
              <a:t>FDI </a:t>
            </a:r>
            <a:r>
              <a:rPr lang="en-US" dirty="0"/>
              <a:t>limits in private banks raised to 74% (2004) to attract foreign capital.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1357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Mid-2000s to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r>
              <a:rPr lang="en-IN" dirty="0" err="1"/>
              <a:t>Indradhanush</a:t>
            </a:r>
            <a:r>
              <a:rPr lang="en-IN" dirty="0"/>
              <a:t> Plan (2015</a:t>
            </a:r>
            <a:r>
              <a:rPr lang="en-IN" dirty="0" smtClean="0"/>
              <a:t>)</a:t>
            </a:r>
          </a:p>
          <a:p>
            <a:r>
              <a:rPr lang="en-IN" dirty="0" err="1"/>
              <a:t>Pradhan</a:t>
            </a:r>
            <a:r>
              <a:rPr lang="en-IN" dirty="0"/>
              <a:t> </a:t>
            </a:r>
            <a:r>
              <a:rPr lang="en-IN" dirty="0" err="1"/>
              <a:t>Mantri</a:t>
            </a:r>
            <a:r>
              <a:rPr lang="en-IN" dirty="0"/>
              <a:t> Jan </a:t>
            </a:r>
            <a:r>
              <a:rPr lang="en-IN" dirty="0" err="1"/>
              <a:t>Dhan</a:t>
            </a:r>
            <a:r>
              <a:rPr lang="en-IN" dirty="0"/>
              <a:t> </a:t>
            </a:r>
            <a:r>
              <a:rPr lang="en-IN" dirty="0" err="1"/>
              <a:t>Yojana</a:t>
            </a:r>
            <a:r>
              <a:rPr lang="en-IN" dirty="0"/>
              <a:t> (2014</a:t>
            </a:r>
            <a:r>
              <a:rPr lang="en-IN" dirty="0" smtClean="0"/>
              <a:t>)</a:t>
            </a:r>
          </a:p>
          <a:p>
            <a:r>
              <a:rPr lang="en-US" dirty="0"/>
              <a:t>Payments Banks &amp; Small Finance Banks (2015</a:t>
            </a:r>
            <a:r>
              <a:rPr lang="en-US" dirty="0" smtClean="0"/>
              <a:t>)</a:t>
            </a:r>
          </a:p>
          <a:p>
            <a:r>
              <a:rPr lang="en-IN" dirty="0"/>
              <a:t>Technology Adoption</a:t>
            </a:r>
          </a:p>
        </p:txBody>
      </p:sp>
    </p:spTree>
    <p:extLst>
      <p:ext uri="{BB962C8B-B14F-4D97-AF65-F5344CB8AC3E}">
        <p14:creationId xmlns:p14="http://schemas.microsoft.com/office/powerpoint/2010/main" val="910546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762000"/>
          </a:xfrm>
        </p:spPr>
        <p:txBody>
          <a:bodyPr/>
          <a:lstStyle/>
          <a:p>
            <a:r>
              <a:rPr lang="en-IN" dirty="0">
                <a:solidFill>
                  <a:srgbClr val="FFFF00"/>
                </a:solidFill>
              </a:rPr>
              <a:t>Post-2015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572000" cy="5714999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The NPA Crisis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>
                <a:latin typeface="Arial" pitchFamily="34" charset="0"/>
                <a:cs typeface="Arial" pitchFamily="34" charset="0"/>
              </a:rPr>
              <a:t>response, the government implemented the “4Rs” strategy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1.Recognition of NPAs through stricter disclosure norms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2.	Resolution using legal tools like the IBC and SARFAESI Act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3.	Recapitalization with over ₹2.7 lakh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crore</a:t>
            </a:r>
            <a:r>
              <a:rPr lang="en-US" dirty="0">
                <a:latin typeface="Arial" pitchFamily="34" charset="0"/>
                <a:cs typeface="Arial" pitchFamily="34" charset="0"/>
              </a:rPr>
              <a:t> infused into PSBs between FY 2017–2019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4.	Reform through governance improvements under the EASE agenda.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endParaRPr lang="en-IN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588544" cy="5077264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nsolvency </a:t>
            </a: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and Bankruptcy Code (IBC), </a:t>
            </a:r>
            <a:r>
              <a:rPr lang="en-US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2016</a:t>
            </a:r>
          </a:p>
          <a:p>
            <a:pPr marL="68580" indent="0">
              <a:buNone/>
            </a:pPr>
            <a:endParaRPr lang="en-US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IBC introduced a time-bound insolvency process and empowered creditors. Large defaulters were referred to NCLT, resulting in high-value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recoveries</a:t>
            </a:r>
            <a:r>
              <a:rPr lang="en-US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>
              <a:buNone/>
            </a:pPr>
            <a:endParaRPr 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c.  Recapitalization of PSBs</a:t>
            </a:r>
          </a:p>
          <a:p>
            <a:pPr marL="6858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To offset losses from stressed assets, the government provided over ₹3 lakh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crore</a:t>
            </a:r>
            <a:r>
              <a:rPr lang="en-US" dirty="0">
                <a:latin typeface="Arial" pitchFamily="34" charset="0"/>
                <a:cs typeface="Arial" pitchFamily="34" charset="0"/>
              </a:rPr>
              <a:t> in capital support between FY 2015-16 and FY 2021-22</a:t>
            </a:r>
            <a:r>
              <a:rPr lang="en-US" dirty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414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75</TotalTime>
  <Words>764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Indian Economics </vt:lpstr>
      <vt:lpstr>Background: Indian Banking Before 1991 </vt:lpstr>
      <vt:lpstr>Background: Indian Banking Before 1991 </vt:lpstr>
      <vt:lpstr>1991 Crisis and the Need for Reform</vt:lpstr>
      <vt:lpstr>Phase I Reforms (1991–1997): Narasimham Committee I </vt:lpstr>
      <vt:lpstr>Phase II Reforms (1998–2004) Narasimham Committee II</vt:lpstr>
      <vt:lpstr>Mid-2000s to 2015: Inclusion, Governance &amp; New Bank Types</vt:lpstr>
      <vt:lpstr>Mid-2000s to 2015</vt:lpstr>
      <vt:lpstr>Post-2015 Reforms</vt:lpstr>
      <vt:lpstr>The government implemented the “4Rs” strategy</vt:lpstr>
      <vt:lpstr>Post-2015 Reforms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Binita</dc:creator>
  <cp:lastModifiedBy>Binita</cp:lastModifiedBy>
  <cp:revision>10</cp:revision>
  <dcterms:created xsi:type="dcterms:W3CDTF">2006-08-16T00:00:00Z</dcterms:created>
  <dcterms:modified xsi:type="dcterms:W3CDTF">2025-11-29T08:22:39Z</dcterms:modified>
</cp:coreProperties>
</file>