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57" r:id="rId3"/>
    <p:sldId id="259"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7" d="100"/>
          <a:sy n="67" d="100"/>
        </p:scale>
        <p:origin x="-1476"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pPr/>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3129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pPr/>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09533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pPr/>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87455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pPr/>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0843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95807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1D8BD707-D9CF-40AE-B4C6-C98DA3205C09}" type="datetimeFigureOut">
              <a:rPr lang="en-US" smtClean="0"/>
              <a:pPr/>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01562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1D8BD707-D9CF-40AE-B4C6-C98DA3205C09}" type="datetimeFigureOut">
              <a:rPr lang="en-US" smtClean="0"/>
              <a:pPr/>
              <a:t>11/29/2025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68472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1D8BD707-D9CF-40AE-B4C6-C98DA3205C09}" type="datetimeFigureOut">
              <a:rPr lang="en-US" smtClean="0"/>
              <a:pPr/>
              <a:t>11/29/2025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96186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5980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85523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22133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618309471"/>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81001"/>
            <a:ext cx="7696200" cy="838200"/>
          </a:xfrm>
        </p:spPr>
        <p:txBody>
          <a:bodyPr/>
          <a:lstStyle/>
          <a:p>
            <a:r>
              <a:rPr lang="en-IN" b="1" dirty="0" smtClean="0">
                <a:latin typeface="Arial" pitchFamily="34" charset="0"/>
                <a:cs typeface="Arial" pitchFamily="34" charset="0"/>
              </a:rPr>
              <a:t>Formalising the Economy</a:t>
            </a:r>
            <a:endParaRPr lang="en-IN" b="1" dirty="0">
              <a:latin typeface="Arial" pitchFamily="34" charset="0"/>
              <a:cs typeface="Arial" pitchFamily="34" charset="0"/>
            </a:endParaRPr>
          </a:p>
        </p:txBody>
      </p:sp>
      <p:sp>
        <p:nvSpPr>
          <p:cNvPr id="3" name="Subtitle 2"/>
          <p:cNvSpPr>
            <a:spLocks noGrp="1"/>
          </p:cNvSpPr>
          <p:nvPr>
            <p:ph type="subTitle" idx="1"/>
          </p:nvPr>
        </p:nvSpPr>
        <p:spPr>
          <a:xfrm>
            <a:off x="457200" y="1295400"/>
            <a:ext cx="8534400" cy="5410200"/>
          </a:xfrm>
        </p:spPr>
        <p:txBody>
          <a:bodyPr>
            <a:normAutofit/>
          </a:bodyPr>
          <a:lstStyle/>
          <a:p>
            <a:pPr algn="l"/>
            <a:r>
              <a:rPr lang="en-IN" sz="3600" b="1" dirty="0" smtClean="0">
                <a:solidFill>
                  <a:srgbClr val="FF0000"/>
                </a:solidFill>
                <a:latin typeface="Arial" pitchFamily="34" charset="0"/>
                <a:cs typeface="Arial" pitchFamily="34" charset="0"/>
              </a:rPr>
              <a:t>Why is this needed?</a:t>
            </a:r>
          </a:p>
          <a:p>
            <a:pPr algn="just"/>
            <a:r>
              <a:rPr lang="en-US" sz="3000" b="1" dirty="0" smtClean="0">
                <a:solidFill>
                  <a:srgbClr val="0070C0"/>
                </a:solidFill>
                <a:latin typeface="Arial" pitchFamily="34" charset="0"/>
                <a:cs typeface="Arial" pitchFamily="34" charset="0"/>
              </a:rPr>
              <a:t>For decades, a large part of India’s economy worked outside government rules. People had jobs without contracts, no job benefits, no minimum wage, and businesses avoided taxes. The government could not track income or growth properly, which affected planning and development.  </a:t>
            </a:r>
          </a:p>
          <a:p>
            <a:pPr algn="just"/>
            <a:r>
              <a:rPr lang="en-US" sz="3000" b="1" dirty="0" err="1" smtClean="0">
                <a:solidFill>
                  <a:srgbClr val="0070C0"/>
                </a:solidFill>
                <a:latin typeface="Arial" pitchFamily="34" charset="0"/>
                <a:cs typeface="Arial" pitchFamily="34" charset="0"/>
              </a:rPr>
              <a:t>Formalisation</a:t>
            </a:r>
            <a:r>
              <a:rPr lang="en-US" sz="3000" b="1" dirty="0" smtClean="0">
                <a:solidFill>
                  <a:srgbClr val="0070C0"/>
                </a:solidFill>
                <a:latin typeface="Arial" pitchFamily="34" charset="0"/>
                <a:cs typeface="Arial" pitchFamily="34" charset="0"/>
              </a:rPr>
              <a:t> helps solve these problems by bringing more people and businesses under the official system.</a:t>
            </a:r>
            <a:endParaRPr lang="en-IN" sz="3000" b="1" dirty="0">
              <a:solidFill>
                <a:srgbClr val="0070C0"/>
              </a:solidFill>
              <a:latin typeface="Arial" pitchFamily="34" charset="0"/>
              <a:cs typeface="Arial" pitchFamily="34" charset="0"/>
            </a:endParaRPr>
          </a:p>
        </p:txBody>
      </p:sp>
    </p:spTree>
    <p:extLst>
      <p:ext uri="{BB962C8B-B14F-4D97-AF65-F5344CB8AC3E}">
        <p14:creationId xmlns:p14="http://schemas.microsoft.com/office/powerpoint/2010/main" val="224778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792162"/>
          </a:xfrm>
        </p:spPr>
        <p:txBody>
          <a:bodyPr>
            <a:normAutofit/>
          </a:bodyPr>
          <a:lstStyle/>
          <a:p>
            <a:r>
              <a:rPr lang="en-US" sz="3200" b="1" dirty="0" smtClean="0">
                <a:latin typeface="Arial" pitchFamily="34" charset="0"/>
                <a:cs typeface="Arial" pitchFamily="34" charset="0"/>
              </a:rPr>
              <a:t>Benefits of </a:t>
            </a:r>
            <a:r>
              <a:rPr lang="en-US" sz="3200" b="1" dirty="0" err="1" smtClean="0">
                <a:latin typeface="Arial" pitchFamily="34" charset="0"/>
                <a:cs typeface="Arial" pitchFamily="34" charset="0"/>
              </a:rPr>
              <a:t>Formalising</a:t>
            </a:r>
            <a:r>
              <a:rPr lang="en-US" sz="3200" b="1" dirty="0" smtClean="0">
                <a:latin typeface="Arial" pitchFamily="34" charset="0"/>
                <a:cs typeface="Arial" pitchFamily="34" charset="0"/>
              </a:rPr>
              <a:t> the Economy</a:t>
            </a:r>
            <a:endParaRPr lang="en-IN" sz="3200" b="1" dirty="0">
              <a:latin typeface="Arial" pitchFamily="34" charset="0"/>
              <a:cs typeface="Arial" pitchFamily="34" charset="0"/>
            </a:endParaRPr>
          </a:p>
        </p:txBody>
      </p:sp>
      <p:sp>
        <p:nvSpPr>
          <p:cNvPr id="3" name="Content Placeholder 2"/>
          <p:cNvSpPr>
            <a:spLocks noGrp="1"/>
          </p:cNvSpPr>
          <p:nvPr>
            <p:ph idx="1"/>
          </p:nvPr>
        </p:nvSpPr>
        <p:spPr>
          <a:xfrm>
            <a:off x="457200" y="1371600"/>
            <a:ext cx="8229600" cy="4754563"/>
          </a:xfrm>
        </p:spPr>
        <p:txBody>
          <a:bodyPr>
            <a:normAutofit/>
          </a:bodyPr>
          <a:lstStyle/>
          <a:p>
            <a:pPr algn="just"/>
            <a:r>
              <a:rPr lang="en-US" b="1" dirty="0" smtClean="0">
                <a:solidFill>
                  <a:srgbClr val="0070C0"/>
                </a:solidFill>
                <a:latin typeface="Arial" pitchFamily="34" charset="0"/>
                <a:cs typeface="Arial" pitchFamily="34" charset="0"/>
              </a:rPr>
              <a:t>More Tax Revenue for the Government</a:t>
            </a:r>
          </a:p>
          <a:p>
            <a:pPr algn="just"/>
            <a:r>
              <a:rPr lang="en-US" b="1" dirty="0" smtClean="0">
                <a:solidFill>
                  <a:srgbClr val="0070C0"/>
                </a:solidFill>
                <a:latin typeface="Arial" pitchFamily="34" charset="0"/>
                <a:cs typeface="Arial" pitchFamily="34" charset="0"/>
              </a:rPr>
              <a:t> Better Job Security and Worker Benefits</a:t>
            </a:r>
          </a:p>
          <a:p>
            <a:pPr algn="just"/>
            <a:r>
              <a:rPr lang="en-US" b="1" dirty="0" smtClean="0">
                <a:solidFill>
                  <a:srgbClr val="0070C0"/>
                </a:solidFill>
                <a:latin typeface="Arial" pitchFamily="34" charset="0"/>
                <a:cs typeface="Arial" pitchFamily="34" charset="0"/>
              </a:rPr>
              <a:t>Easier Access to Loans and Financial Services</a:t>
            </a:r>
          </a:p>
          <a:p>
            <a:pPr algn="just"/>
            <a:r>
              <a:rPr lang="en-IN" b="1" dirty="0" smtClean="0">
                <a:solidFill>
                  <a:srgbClr val="0070C0"/>
                </a:solidFill>
                <a:latin typeface="Arial" pitchFamily="34" charset="0"/>
                <a:cs typeface="Arial" pitchFamily="34" charset="0"/>
              </a:rPr>
              <a:t>d. Better Data for Government Planning</a:t>
            </a:r>
          </a:p>
          <a:p>
            <a:pPr algn="just"/>
            <a:r>
              <a:rPr lang="en-IN" b="1" dirty="0" smtClean="0">
                <a:solidFill>
                  <a:srgbClr val="0070C0"/>
                </a:solidFill>
                <a:latin typeface="Arial" pitchFamily="34" charset="0"/>
                <a:cs typeface="Arial" pitchFamily="34" charset="0"/>
              </a:rPr>
              <a:t>A Self-Reinforcing Cycle</a:t>
            </a:r>
            <a:endParaRPr lang="en-IN" b="1" dirty="0">
              <a:solidFill>
                <a:srgbClr val="0070C0"/>
              </a:solidFill>
              <a:latin typeface="Arial" pitchFamily="34" charset="0"/>
              <a:cs typeface="Arial" pitchFamily="34" charset="0"/>
            </a:endParaRPr>
          </a:p>
        </p:txBody>
      </p:sp>
    </p:spTree>
    <p:extLst>
      <p:ext uri="{BB962C8B-B14F-4D97-AF65-F5344CB8AC3E}">
        <p14:creationId xmlns:p14="http://schemas.microsoft.com/office/powerpoint/2010/main" val="3386598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382000" cy="563562"/>
          </a:xfrm>
        </p:spPr>
        <p:txBody>
          <a:bodyPr>
            <a:normAutofit fontScale="90000"/>
          </a:bodyPr>
          <a:lstStyle/>
          <a:p>
            <a:r>
              <a:rPr lang="en-IN" b="1" dirty="0" smtClean="0">
                <a:solidFill>
                  <a:srgbClr val="0070C0"/>
                </a:solidFill>
              </a:rPr>
              <a:t>Formalising the Economy</a:t>
            </a:r>
            <a:endParaRPr lang="en-IN" b="1" dirty="0">
              <a:solidFill>
                <a:srgbClr val="0070C0"/>
              </a:solidFill>
            </a:endParaRPr>
          </a:p>
        </p:txBody>
      </p:sp>
      <p:sp>
        <p:nvSpPr>
          <p:cNvPr id="3" name="Content Placeholder 2"/>
          <p:cNvSpPr>
            <a:spLocks noGrp="1"/>
          </p:cNvSpPr>
          <p:nvPr>
            <p:ph sz="half" idx="1"/>
          </p:nvPr>
        </p:nvSpPr>
        <p:spPr>
          <a:xfrm>
            <a:off x="304800" y="914400"/>
            <a:ext cx="4191000" cy="5211763"/>
          </a:xfrm>
        </p:spPr>
        <p:txBody>
          <a:bodyPr>
            <a:normAutofit fontScale="92500" lnSpcReduction="20000"/>
          </a:bodyPr>
          <a:lstStyle/>
          <a:p>
            <a:r>
              <a:rPr lang="en-US" b="1" dirty="0" smtClean="0">
                <a:solidFill>
                  <a:srgbClr val="00B050"/>
                </a:solidFill>
                <a:latin typeface="Arial" pitchFamily="34" charset="0"/>
                <a:cs typeface="Arial" pitchFamily="34" charset="0"/>
              </a:rPr>
              <a:t>Evidence of Progress</a:t>
            </a:r>
          </a:p>
          <a:p>
            <a:endParaRPr lang="en-US" b="1" dirty="0" smtClean="0">
              <a:solidFill>
                <a:srgbClr val="7030A0"/>
              </a:solidFill>
              <a:latin typeface="Arial" pitchFamily="34" charset="0"/>
              <a:cs typeface="Arial" pitchFamily="34" charset="0"/>
            </a:endParaRPr>
          </a:p>
          <a:p>
            <a:r>
              <a:rPr lang="en-US" dirty="0" smtClean="0">
                <a:solidFill>
                  <a:srgbClr val="7030A0"/>
                </a:solidFill>
              </a:rPr>
              <a:t>EPFO enrollments have risen – meaning more formal jobs</a:t>
            </a:r>
          </a:p>
          <a:p>
            <a:endParaRPr lang="en-US" dirty="0" smtClean="0">
              <a:solidFill>
                <a:srgbClr val="7030A0"/>
              </a:solidFill>
            </a:endParaRPr>
          </a:p>
          <a:p>
            <a:r>
              <a:rPr lang="en-US" dirty="0" smtClean="0">
                <a:solidFill>
                  <a:srgbClr val="7030A0"/>
                </a:solidFill>
              </a:rPr>
              <a:t>UPI transactions cross ₹100 lakh </a:t>
            </a:r>
            <a:r>
              <a:rPr lang="en-US" dirty="0" err="1" smtClean="0">
                <a:solidFill>
                  <a:srgbClr val="7030A0"/>
                </a:solidFill>
              </a:rPr>
              <a:t>crore</a:t>
            </a:r>
            <a:r>
              <a:rPr lang="en-US" dirty="0" smtClean="0">
                <a:solidFill>
                  <a:srgbClr val="7030A0"/>
                </a:solidFill>
              </a:rPr>
              <a:t> annually</a:t>
            </a:r>
          </a:p>
          <a:p>
            <a:endParaRPr lang="en-US" dirty="0" smtClean="0">
              <a:solidFill>
                <a:srgbClr val="7030A0"/>
              </a:solidFill>
            </a:endParaRPr>
          </a:p>
          <a:p>
            <a:r>
              <a:rPr lang="en-US" dirty="0" smtClean="0">
                <a:solidFill>
                  <a:srgbClr val="7030A0"/>
                </a:solidFill>
              </a:rPr>
              <a:t>DBT transfers ensure subsidy money reaches directly to people’s bank accounts</a:t>
            </a:r>
          </a:p>
          <a:p>
            <a:r>
              <a:rPr lang="en-US" dirty="0" smtClean="0">
                <a:solidFill>
                  <a:srgbClr val="7030A0"/>
                </a:solidFill>
              </a:rPr>
              <a:t>.</a:t>
            </a:r>
          </a:p>
          <a:p>
            <a:endParaRPr lang="en-IN" dirty="0"/>
          </a:p>
        </p:txBody>
      </p:sp>
      <p:sp>
        <p:nvSpPr>
          <p:cNvPr id="4" name="Content Placeholder 3"/>
          <p:cNvSpPr>
            <a:spLocks noGrp="1"/>
          </p:cNvSpPr>
          <p:nvPr>
            <p:ph sz="half" idx="2"/>
          </p:nvPr>
        </p:nvSpPr>
        <p:spPr>
          <a:xfrm>
            <a:off x="4648200" y="1066800"/>
            <a:ext cx="4038600" cy="5059363"/>
          </a:xfrm>
        </p:spPr>
        <p:txBody>
          <a:bodyPr>
            <a:normAutofit fontScale="92500" lnSpcReduction="20000"/>
          </a:bodyPr>
          <a:lstStyle/>
          <a:p>
            <a:r>
              <a:rPr lang="en-US" dirty="0" smtClean="0"/>
              <a:t>Current Challenge</a:t>
            </a:r>
          </a:p>
          <a:p>
            <a:endParaRPr lang="en-US" dirty="0"/>
          </a:p>
          <a:p>
            <a:endParaRPr lang="en-US" dirty="0" smtClean="0"/>
          </a:p>
          <a:p>
            <a:pPr algn="just"/>
            <a:r>
              <a:rPr lang="en-US" dirty="0" smtClean="0">
                <a:solidFill>
                  <a:srgbClr val="FF0000"/>
                </a:solidFill>
              </a:rPr>
              <a:t>Even today, 85% of workers and half of India’s GDP still belong to the informal sector. This shows a lot more work remains</a:t>
            </a:r>
            <a:endParaRPr lang="en-IN" dirty="0">
              <a:solidFill>
                <a:srgbClr val="FF0000"/>
              </a:solidFill>
            </a:endParaRPr>
          </a:p>
        </p:txBody>
      </p:sp>
    </p:spTree>
    <p:extLst>
      <p:ext uri="{BB962C8B-B14F-4D97-AF65-F5344CB8AC3E}">
        <p14:creationId xmlns:p14="http://schemas.microsoft.com/office/powerpoint/2010/main" val="2754309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600" b="1" dirty="0" smtClean="0">
                <a:latin typeface="Arial" pitchFamily="34" charset="0"/>
                <a:cs typeface="Arial" pitchFamily="34" charset="0"/>
              </a:rPr>
              <a:t>How to Speed Up </a:t>
            </a:r>
            <a:r>
              <a:rPr lang="en-US" sz="3600" b="1" dirty="0" err="1" smtClean="0">
                <a:latin typeface="Arial" pitchFamily="34" charset="0"/>
                <a:cs typeface="Arial" pitchFamily="34" charset="0"/>
              </a:rPr>
              <a:t>Formalisationa</a:t>
            </a:r>
            <a:r>
              <a:rPr lang="en-US" sz="3600" b="1" dirty="0" smtClean="0">
                <a:latin typeface="Arial" pitchFamily="34" charset="0"/>
                <a:cs typeface="Arial" pitchFamily="34" charset="0"/>
              </a:rPr>
              <a:t>. </a:t>
            </a:r>
            <a:endParaRPr lang="en-IN" sz="3600" b="1" dirty="0">
              <a:latin typeface="Arial" pitchFamily="34" charset="0"/>
              <a:cs typeface="Arial" pitchFamily="34" charset="0"/>
            </a:endParaRPr>
          </a:p>
        </p:txBody>
      </p:sp>
      <p:sp>
        <p:nvSpPr>
          <p:cNvPr id="3" name="Content Placeholder 2"/>
          <p:cNvSpPr>
            <a:spLocks noGrp="1"/>
          </p:cNvSpPr>
          <p:nvPr>
            <p:ph idx="1"/>
          </p:nvPr>
        </p:nvSpPr>
        <p:spPr>
          <a:xfrm>
            <a:off x="457200" y="1295400"/>
            <a:ext cx="8229600" cy="4830763"/>
          </a:xfrm>
        </p:spPr>
        <p:txBody>
          <a:bodyPr>
            <a:normAutofit/>
          </a:bodyPr>
          <a:lstStyle/>
          <a:p>
            <a:pPr>
              <a:lnSpc>
                <a:spcPct val="150000"/>
              </a:lnSpc>
            </a:pPr>
            <a:r>
              <a:rPr lang="en-US" b="1" dirty="0" smtClean="0">
                <a:solidFill>
                  <a:srgbClr val="0070C0"/>
                </a:solidFill>
                <a:latin typeface="Arial" pitchFamily="34" charset="0"/>
                <a:cs typeface="Arial" pitchFamily="34" charset="0"/>
              </a:rPr>
              <a:t>Reduce Complexity</a:t>
            </a:r>
          </a:p>
          <a:p>
            <a:pPr>
              <a:lnSpc>
                <a:spcPct val="150000"/>
              </a:lnSpc>
            </a:pPr>
            <a:r>
              <a:rPr lang="en-US" b="1" dirty="0" smtClean="0">
                <a:solidFill>
                  <a:srgbClr val="0070C0"/>
                </a:solidFill>
                <a:latin typeface="Arial" pitchFamily="34" charset="0"/>
                <a:cs typeface="Arial" pitchFamily="34" charset="0"/>
              </a:rPr>
              <a:t> Offer Clear Benefits </a:t>
            </a:r>
          </a:p>
          <a:p>
            <a:pPr>
              <a:lnSpc>
                <a:spcPct val="150000"/>
              </a:lnSpc>
            </a:pPr>
            <a:r>
              <a:rPr lang="en-US" b="1" dirty="0" smtClean="0">
                <a:solidFill>
                  <a:srgbClr val="0070C0"/>
                </a:solidFill>
                <a:latin typeface="Arial" pitchFamily="34" charset="0"/>
                <a:cs typeface="Arial" pitchFamily="34" charset="0"/>
              </a:rPr>
              <a:t> Expand Social Security</a:t>
            </a:r>
          </a:p>
          <a:p>
            <a:pPr>
              <a:lnSpc>
                <a:spcPct val="150000"/>
              </a:lnSpc>
            </a:pPr>
            <a:r>
              <a:rPr lang="en-US" b="1" dirty="0" smtClean="0">
                <a:solidFill>
                  <a:srgbClr val="0070C0"/>
                </a:solidFill>
                <a:latin typeface="Arial" pitchFamily="34" charset="0"/>
                <a:cs typeface="Arial" pitchFamily="34" charset="0"/>
              </a:rPr>
              <a:t> Increase Awareness</a:t>
            </a:r>
          </a:p>
          <a:p>
            <a:pPr>
              <a:lnSpc>
                <a:spcPct val="150000"/>
              </a:lnSpc>
            </a:pPr>
            <a:r>
              <a:rPr lang="en-US" b="1" dirty="0" smtClean="0">
                <a:solidFill>
                  <a:srgbClr val="0070C0"/>
                </a:solidFill>
                <a:latin typeface="Arial" pitchFamily="34" charset="0"/>
                <a:cs typeface="Arial" pitchFamily="34" charset="0"/>
              </a:rPr>
              <a:t> Use Technology</a:t>
            </a:r>
          </a:p>
        </p:txBody>
      </p:sp>
    </p:spTree>
    <p:extLst>
      <p:ext uri="{BB962C8B-B14F-4D97-AF65-F5344CB8AC3E}">
        <p14:creationId xmlns:p14="http://schemas.microsoft.com/office/powerpoint/2010/main" val="3675955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219200"/>
            <a:ext cx="7696200" cy="4832092"/>
          </a:xfrm>
          <a:prstGeom prst="rect">
            <a:avLst/>
          </a:prstGeom>
        </p:spPr>
        <p:txBody>
          <a:bodyPr wrap="square">
            <a:spAutoFit/>
          </a:bodyPr>
          <a:lstStyle/>
          <a:p>
            <a:pPr algn="just"/>
            <a:r>
              <a:rPr lang="en-US" sz="2800" dirty="0" err="1" smtClean="0">
                <a:solidFill>
                  <a:srgbClr val="002060"/>
                </a:solidFill>
                <a:latin typeface="Arial" pitchFamily="34" charset="0"/>
                <a:cs typeface="Arial" pitchFamily="34" charset="0"/>
              </a:rPr>
              <a:t>Formalisation</a:t>
            </a:r>
            <a:r>
              <a:rPr lang="en-US" sz="2800" dirty="0" smtClean="0">
                <a:solidFill>
                  <a:srgbClr val="002060"/>
                </a:solidFill>
                <a:latin typeface="Arial" pitchFamily="34" charset="0"/>
                <a:cs typeface="Arial" pitchFamily="34" charset="0"/>
              </a:rPr>
              <a:t> </a:t>
            </a:r>
            <a:r>
              <a:rPr lang="en-US" sz="2800" dirty="0">
                <a:solidFill>
                  <a:srgbClr val="002060"/>
                </a:solidFill>
                <a:latin typeface="Arial" pitchFamily="34" charset="0"/>
                <a:cs typeface="Arial" pitchFamily="34" charset="0"/>
              </a:rPr>
              <a:t>is not just an economic reform — it is a social transformation. It changes how businesses operate, how workers are treated, and how governments plan and deliver services</a:t>
            </a:r>
            <a:r>
              <a:rPr lang="en-US" sz="2800" dirty="0" smtClean="0">
                <a:solidFill>
                  <a:srgbClr val="002060"/>
                </a:solidFill>
                <a:latin typeface="Arial" pitchFamily="34" charset="0"/>
                <a:cs typeface="Arial" pitchFamily="34" charset="0"/>
              </a:rPr>
              <a:t>.</a:t>
            </a:r>
          </a:p>
          <a:p>
            <a:pPr algn="just"/>
            <a:r>
              <a:rPr lang="en-US" sz="2800" dirty="0" smtClean="0">
                <a:solidFill>
                  <a:srgbClr val="002060"/>
                </a:solidFill>
                <a:latin typeface="Arial" pitchFamily="34" charset="0"/>
                <a:cs typeface="Arial" pitchFamily="34" charset="0"/>
              </a:rPr>
              <a:t>As </a:t>
            </a:r>
            <a:r>
              <a:rPr lang="en-US" sz="2800" dirty="0">
                <a:solidFill>
                  <a:srgbClr val="002060"/>
                </a:solidFill>
                <a:latin typeface="Arial" pitchFamily="34" charset="0"/>
                <a:cs typeface="Arial" pitchFamily="34" charset="0"/>
              </a:rPr>
              <a:t>India aims to become a developed nation by 2047, moving towards a more formal economy is essential. With consistent policies, better awareness, and use of technology, India can become more productive, transparent, and fair for everyone.</a:t>
            </a:r>
            <a:endParaRPr lang="en-IN" sz="2800"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198791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752600"/>
            <a:ext cx="8458200" cy="3657600"/>
          </a:xfrm>
        </p:spPr>
        <p:txBody>
          <a:bodyPr>
            <a:normAutofit/>
          </a:bodyPr>
          <a:lstStyle/>
          <a:p>
            <a:r>
              <a:rPr lang="en-US" sz="5400" b="1" dirty="0" smtClean="0">
                <a:latin typeface="Arial" pitchFamily="34" charset="0"/>
                <a:cs typeface="Arial" pitchFamily="34" charset="0"/>
              </a:rPr>
              <a:t>Thank You</a:t>
            </a:r>
            <a:endParaRPr lang="en-IN" sz="5400" b="1" dirty="0">
              <a:latin typeface="Arial" pitchFamily="34" charset="0"/>
              <a:cs typeface="Arial" pitchFamily="34" charset="0"/>
            </a:endParaRPr>
          </a:p>
        </p:txBody>
      </p:sp>
    </p:spTree>
    <p:extLst>
      <p:ext uri="{BB962C8B-B14F-4D97-AF65-F5344CB8AC3E}">
        <p14:creationId xmlns:p14="http://schemas.microsoft.com/office/powerpoint/2010/main" val="27285965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TotalTime>
  <Words>273</Words>
  <Application>Microsoft Office PowerPoint</Application>
  <PresentationFormat>On-screen Show (4:3)</PresentationFormat>
  <Paragraphs>32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Formalising the Economy</vt:lpstr>
      <vt:lpstr>Benefits of Formalising the Economy</vt:lpstr>
      <vt:lpstr>Formalising the Economy</vt:lpstr>
      <vt:lpstr>How to Speed Up Formalisationa. </vt:lpstr>
      <vt:lpstr>PowerPoint Presentation</vt:lpstr>
      <vt:lpstr>Thank You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Formalising the Economy</dc:title>
  <dc:creator>Binita</dc:creator>
  <cp:lastModifiedBy>Binita</cp:lastModifiedBy>
  <cp:revision>4</cp:revision>
  <dcterms:created xsi:type="dcterms:W3CDTF">2006-08-16T00:00:00Z</dcterms:created>
  <dcterms:modified xsi:type="dcterms:W3CDTF">2025-11-29T12:52:46Z</dcterms:modified>
</cp:coreProperties>
</file>